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86" r:id="rId3"/>
    <p:sldId id="299" r:id="rId4"/>
    <p:sldId id="300" r:id="rId5"/>
    <p:sldId id="302" r:id="rId6"/>
    <p:sldId id="287" r:id="rId7"/>
    <p:sldId id="292" r:id="rId8"/>
    <p:sldId id="306" r:id="rId9"/>
    <p:sldId id="305" r:id="rId10"/>
    <p:sldId id="304" r:id="rId11"/>
    <p:sldId id="307" r:id="rId12"/>
    <p:sldId id="308" r:id="rId13"/>
    <p:sldId id="332" r:id="rId14"/>
    <p:sldId id="309" r:id="rId15"/>
    <p:sldId id="314" r:id="rId16"/>
    <p:sldId id="315" r:id="rId17"/>
    <p:sldId id="316" r:id="rId18"/>
    <p:sldId id="317" r:id="rId19"/>
    <p:sldId id="318" r:id="rId20"/>
    <p:sldId id="319" r:id="rId21"/>
    <p:sldId id="320" r:id="rId22"/>
    <p:sldId id="321" r:id="rId23"/>
    <p:sldId id="322" r:id="rId24"/>
    <p:sldId id="323" r:id="rId25"/>
    <p:sldId id="333" r:id="rId26"/>
    <p:sldId id="325" r:id="rId27"/>
    <p:sldId id="326" r:id="rId28"/>
    <p:sldId id="327" r:id="rId29"/>
    <p:sldId id="328" r:id="rId30"/>
    <p:sldId id="330" r:id="rId31"/>
    <p:sldId id="331" r:id="rId32"/>
    <p:sldId id="285" r:id="rId33"/>
  </p:sldIdLst>
  <p:sldSz cx="10691813" cy="7559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81" userDrawn="1">
          <p15:clr>
            <a:srgbClr val="A4A3A4"/>
          </p15:clr>
        </p15:guide>
        <p15:guide id="2" orient="horz" pos="248" userDrawn="1">
          <p15:clr>
            <a:srgbClr val="A4A3A4"/>
          </p15:clr>
        </p15:guide>
        <p15:guide id="3" pos="6254" userDrawn="1">
          <p15:clr>
            <a:srgbClr val="A4A3A4"/>
          </p15:clr>
        </p15:guide>
        <p15:guide id="4" orient="horz" pos="4418" userDrawn="1">
          <p15:clr>
            <a:srgbClr val="A4A3A4"/>
          </p15:clr>
        </p15:guide>
        <p15:guide id="5" pos="3239" userDrawn="1">
          <p15:clr>
            <a:srgbClr val="A4A3A4"/>
          </p15:clr>
        </p15:guide>
        <p15:guide id="6" pos="3496" userDrawn="1">
          <p15:clr>
            <a:srgbClr val="A4A3A4"/>
          </p15:clr>
        </p15:guide>
        <p15:guide id="7" orient="horz" pos="421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ora Sader" initials="DS" lastIdx="2" clrIdx="0">
    <p:extLst>
      <p:ext uri="{19B8F6BF-5375-455C-9EA6-DF929625EA0E}">
        <p15:presenceInfo xmlns:p15="http://schemas.microsoft.com/office/powerpoint/2012/main" userId="S-1-5-21-2621029419-4169419226-1901845327-14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80B2"/>
    <a:srgbClr val="DAE3F3"/>
    <a:srgbClr val="364165"/>
    <a:srgbClr val="2589B5"/>
    <a:srgbClr val="21559B"/>
    <a:srgbClr val="E6E7E8"/>
    <a:srgbClr val="234983"/>
    <a:srgbClr val="4F7F62"/>
    <a:srgbClr val="3D9064"/>
    <a:srgbClr val="8354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Estilo Médio 3 - Ênfase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Estilo Médio 2 - Ênfas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3464" autoAdjust="0"/>
  </p:normalViewPr>
  <p:slideViewPr>
    <p:cSldViewPr snapToGrid="0">
      <p:cViewPr varScale="1">
        <p:scale>
          <a:sx n="93" d="100"/>
          <a:sy n="93" d="100"/>
        </p:scale>
        <p:origin x="1638" y="90"/>
      </p:cViewPr>
      <p:guideLst>
        <p:guide pos="481"/>
        <p:guide orient="horz" pos="248"/>
        <p:guide pos="6254"/>
        <p:guide orient="horz" pos="4418"/>
        <p:guide pos="3239"/>
        <p:guide pos="3496"/>
        <p:guide orient="horz" pos="4218"/>
      </p:guideLst>
    </p:cSldViewPr>
  </p:slideViewPr>
  <p:notesTextViewPr>
    <p:cViewPr>
      <p:scale>
        <a:sx n="1" d="1"/>
        <a:sy n="1" d="1"/>
      </p:scale>
      <p:origin x="0" y="0"/>
    </p:cViewPr>
  </p:notesTextViewPr>
  <p:sorterViewPr>
    <p:cViewPr>
      <p:scale>
        <a:sx n="100" d="100"/>
        <a:sy n="100" d="100"/>
      </p:scale>
      <p:origin x="0" y="-20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801886" y="1237197"/>
            <a:ext cx="9088041" cy="2631887"/>
          </a:xfrm>
        </p:spPr>
        <p:txBody>
          <a:bodyPr anchor="b"/>
          <a:lstStyle>
            <a:lvl1pPr algn="ctr">
              <a:defRPr sz="6614"/>
            </a:lvl1pPr>
          </a:lstStyle>
          <a:p>
            <a:r>
              <a:rPr lang="pt-BR"/>
              <a:t>Clique para editar o título Mestre</a:t>
            </a:r>
            <a:endParaRPr lang="en-US" dirty="0"/>
          </a:p>
        </p:txBody>
      </p:sp>
      <p:sp>
        <p:nvSpPr>
          <p:cNvPr id="3" name="Subtitle 2"/>
          <p:cNvSpPr>
            <a:spLocks noGrp="1"/>
          </p:cNvSpPr>
          <p:nvPr>
            <p:ph type="subTitle" idx="1"/>
          </p:nvPr>
        </p:nvSpPr>
        <p:spPr>
          <a:xfrm>
            <a:off x="1336477" y="3970580"/>
            <a:ext cx="8018860" cy="1825171"/>
          </a:xfrm>
        </p:spPr>
        <p:txBody>
          <a:bodyPr/>
          <a:lstStyle>
            <a:lvl1pPr marL="0" indent="0" algn="ctr">
              <a:buNone/>
              <a:defRPr sz="2646"/>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EDBB963E-0CAF-48BF-B3F4-DA09993E7E67}" type="datetimeFigureOut">
              <a:rPr lang="pt-BR" smtClean="0"/>
              <a:t>03/05/2024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08F5C8F-5FD3-43E6-9A33-751DB2DAB683}" type="slidenum">
              <a:rPr lang="pt-BR" smtClean="0"/>
              <a:t>‹nº›</a:t>
            </a:fld>
            <a:endParaRPr lang="pt-BR"/>
          </a:p>
        </p:txBody>
      </p:sp>
    </p:spTree>
    <p:extLst>
      <p:ext uri="{BB962C8B-B14F-4D97-AF65-F5344CB8AC3E}">
        <p14:creationId xmlns:p14="http://schemas.microsoft.com/office/powerpoint/2010/main" val="35844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DBB963E-0CAF-48BF-B3F4-DA09993E7E67}" type="datetimeFigureOut">
              <a:rPr lang="pt-BR" smtClean="0"/>
              <a:t>03/05/2024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08F5C8F-5FD3-43E6-9A33-751DB2DAB683}" type="slidenum">
              <a:rPr lang="pt-BR" smtClean="0"/>
              <a:t>‹nº›</a:t>
            </a:fld>
            <a:endParaRPr lang="pt-BR"/>
          </a:p>
        </p:txBody>
      </p:sp>
    </p:spTree>
    <p:extLst>
      <p:ext uri="{BB962C8B-B14F-4D97-AF65-F5344CB8AC3E}">
        <p14:creationId xmlns:p14="http://schemas.microsoft.com/office/powerpoint/2010/main" val="3795205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402483"/>
            <a:ext cx="2305422" cy="6406475"/>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735063" y="402483"/>
            <a:ext cx="6782619" cy="6406475"/>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DBB963E-0CAF-48BF-B3F4-DA09993E7E67}" type="datetimeFigureOut">
              <a:rPr lang="pt-BR" smtClean="0"/>
              <a:t>03/05/2024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08F5C8F-5FD3-43E6-9A33-751DB2DAB683}" type="slidenum">
              <a:rPr lang="pt-BR" smtClean="0"/>
              <a:t>‹nº›</a:t>
            </a:fld>
            <a:endParaRPr lang="pt-BR"/>
          </a:p>
        </p:txBody>
      </p:sp>
    </p:spTree>
    <p:extLst>
      <p:ext uri="{BB962C8B-B14F-4D97-AF65-F5344CB8AC3E}">
        <p14:creationId xmlns:p14="http://schemas.microsoft.com/office/powerpoint/2010/main" val="4277627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DBB963E-0CAF-48BF-B3F4-DA09993E7E67}" type="datetimeFigureOut">
              <a:rPr lang="pt-BR" smtClean="0"/>
              <a:t>03/05/2024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08F5C8F-5FD3-43E6-9A33-751DB2DAB683}" type="slidenum">
              <a:rPr lang="pt-BR" smtClean="0"/>
              <a:t>‹nº›</a:t>
            </a:fld>
            <a:endParaRPr lang="pt-BR"/>
          </a:p>
        </p:txBody>
      </p:sp>
    </p:spTree>
    <p:extLst>
      <p:ext uri="{BB962C8B-B14F-4D97-AF65-F5344CB8AC3E}">
        <p14:creationId xmlns:p14="http://schemas.microsoft.com/office/powerpoint/2010/main" val="553077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729494" y="1884671"/>
            <a:ext cx="9221689" cy="3144614"/>
          </a:xfrm>
        </p:spPr>
        <p:txBody>
          <a:bodyPr anchor="b"/>
          <a:lstStyle>
            <a:lvl1pPr>
              <a:defRPr sz="6614"/>
            </a:lvl1pPr>
          </a:lstStyle>
          <a:p>
            <a:r>
              <a:rPr lang="pt-BR"/>
              <a:t>Clique para editar o título Mestre</a:t>
            </a:r>
            <a:endParaRPr lang="en-US" dirty="0"/>
          </a:p>
        </p:txBody>
      </p:sp>
      <p:sp>
        <p:nvSpPr>
          <p:cNvPr id="3" name="Text Placeholder 2"/>
          <p:cNvSpPr>
            <a:spLocks noGrp="1"/>
          </p:cNvSpPr>
          <p:nvPr>
            <p:ph type="body" idx="1"/>
          </p:nvPr>
        </p:nvSpPr>
        <p:spPr>
          <a:xfrm>
            <a:off x="729494" y="5059035"/>
            <a:ext cx="9221689" cy="1653678"/>
          </a:xfrm>
        </p:spPr>
        <p:txBody>
          <a:bodyPr/>
          <a:lstStyle>
            <a:lvl1pPr marL="0" indent="0">
              <a:buNone/>
              <a:defRPr sz="2646">
                <a:solidFill>
                  <a:schemeClr val="tx1"/>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EDBB963E-0CAF-48BF-B3F4-DA09993E7E67}" type="datetimeFigureOut">
              <a:rPr lang="pt-BR" smtClean="0"/>
              <a:t>03/05/2024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08F5C8F-5FD3-43E6-9A33-751DB2DAB683}" type="slidenum">
              <a:rPr lang="pt-BR" smtClean="0"/>
              <a:t>‹nº›</a:t>
            </a:fld>
            <a:endParaRPr lang="pt-BR"/>
          </a:p>
        </p:txBody>
      </p:sp>
    </p:spTree>
    <p:extLst>
      <p:ext uri="{BB962C8B-B14F-4D97-AF65-F5344CB8AC3E}">
        <p14:creationId xmlns:p14="http://schemas.microsoft.com/office/powerpoint/2010/main" val="3469102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735062" y="2012414"/>
            <a:ext cx="4544021" cy="479654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412730" y="2012414"/>
            <a:ext cx="4544021" cy="479654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DBB963E-0CAF-48BF-B3F4-DA09993E7E67}" type="datetimeFigureOut">
              <a:rPr lang="pt-BR" smtClean="0"/>
              <a:t>03/05/2024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08F5C8F-5FD3-43E6-9A33-751DB2DAB683}" type="slidenum">
              <a:rPr lang="pt-BR" smtClean="0"/>
              <a:t>‹nº›</a:t>
            </a:fld>
            <a:endParaRPr lang="pt-BR"/>
          </a:p>
        </p:txBody>
      </p:sp>
    </p:spTree>
    <p:extLst>
      <p:ext uri="{BB962C8B-B14F-4D97-AF65-F5344CB8AC3E}">
        <p14:creationId xmlns:p14="http://schemas.microsoft.com/office/powerpoint/2010/main" val="141368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736455" y="402484"/>
            <a:ext cx="9221689" cy="1461188"/>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736456" y="1853171"/>
            <a:ext cx="4523137"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pt-BR"/>
              <a:t>Clique para editar os estilos de texto Mestres</a:t>
            </a:r>
          </a:p>
        </p:txBody>
      </p:sp>
      <p:sp>
        <p:nvSpPr>
          <p:cNvPr id="4" name="Content Placeholder 3"/>
          <p:cNvSpPr>
            <a:spLocks noGrp="1"/>
          </p:cNvSpPr>
          <p:nvPr>
            <p:ph sz="half" idx="2"/>
          </p:nvPr>
        </p:nvSpPr>
        <p:spPr>
          <a:xfrm>
            <a:off x="736456" y="2761381"/>
            <a:ext cx="4523137" cy="406157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412731" y="1853171"/>
            <a:ext cx="4545413"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pt-BR"/>
              <a:t>Clique para editar os estilos de texto Mestres</a:t>
            </a:r>
          </a:p>
        </p:txBody>
      </p:sp>
      <p:sp>
        <p:nvSpPr>
          <p:cNvPr id="6" name="Content Placeholder 5"/>
          <p:cNvSpPr>
            <a:spLocks noGrp="1"/>
          </p:cNvSpPr>
          <p:nvPr>
            <p:ph sz="quarter" idx="4"/>
          </p:nvPr>
        </p:nvSpPr>
        <p:spPr>
          <a:xfrm>
            <a:off x="5412731" y="2761381"/>
            <a:ext cx="4545413" cy="406157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EDBB963E-0CAF-48BF-B3F4-DA09993E7E67}" type="datetimeFigureOut">
              <a:rPr lang="pt-BR" smtClean="0"/>
              <a:t>03/05/2024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908F5C8F-5FD3-43E6-9A33-751DB2DAB683}" type="slidenum">
              <a:rPr lang="pt-BR" smtClean="0"/>
              <a:t>‹nº›</a:t>
            </a:fld>
            <a:endParaRPr lang="pt-BR"/>
          </a:p>
        </p:txBody>
      </p:sp>
    </p:spTree>
    <p:extLst>
      <p:ext uri="{BB962C8B-B14F-4D97-AF65-F5344CB8AC3E}">
        <p14:creationId xmlns:p14="http://schemas.microsoft.com/office/powerpoint/2010/main" val="2245920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EDBB963E-0CAF-48BF-B3F4-DA09993E7E67}" type="datetimeFigureOut">
              <a:rPr lang="pt-BR" smtClean="0"/>
              <a:t>03/05/2024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08F5C8F-5FD3-43E6-9A33-751DB2DAB683}" type="slidenum">
              <a:rPr lang="pt-BR" smtClean="0"/>
              <a:t>‹nº›</a:t>
            </a:fld>
            <a:endParaRPr lang="pt-BR"/>
          </a:p>
        </p:txBody>
      </p:sp>
    </p:spTree>
    <p:extLst>
      <p:ext uri="{BB962C8B-B14F-4D97-AF65-F5344CB8AC3E}">
        <p14:creationId xmlns:p14="http://schemas.microsoft.com/office/powerpoint/2010/main" val="4130522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BB963E-0CAF-48BF-B3F4-DA09993E7E67}" type="datetimeFigureOut">
              <a:rPr lang="pt-BR" smtClean="0"/>
              <a:t>03/05/2024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908F5C8F-5FD3-43E6-9A33-751DB2DAB683}" type="slidenum">
              <a:rPr lang="pt-BR" smtClean="0"/>
              <a:t>‹nº›</a:t>
            </a:fld>
            <a:endParaRPr lang="pt-BR"/>
          </a:p>
        </p:txBody>
      </p:sp>
    </p:spTree>
    <p:extLst>
      <p:ext uri="{BB962C8B-B14F-4D97-AF65-F5344CB8AC3E}">
        <p14:creationId xmlns:p14="http://schemas.microsoft.com/office/powerpoint/2010/main" val="1740480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736455" y="503978"/>
            <a:ext cx="3448388" cy="1763924"/>
          </a:xfrm>
        </p:spPr>
        <p:txBody>
          <a:bodyPr anchor="b"/>
          <a:lstStyle>
            <a:lvl1pPr>
              <a:defRPr sz="3527"/>
            </a:lvl1pPr>
          </a:lstStyle>
          <a:p>
            <a:r>
              <a:rPr lang="pt-BR"/>
              <a:t>Clique para editar o título Mestre</a:t>
            </a:r>
            <a:endParaRPr lang="en-US" dirty="0"/>
          </a:p>
        </p:txBody>
      </p:sp>
      <p:sp>
        <p:nvSpPr>
          <p:cNvPr id="3" name="Content Placeholder 2"/>
          <p:cNvSpPr>
            <a:spLocks noGrp="1"/>
          </p:cNvSpPr>
          <p:nvPr>
            <p:ph idx="1"/>
          </p:nvPr>
        </p:nvSpPr>
        <p:spPr>
          <a:xfrm>
            <a:off x="4545413" y="1088455"/>
            <a:ext cx="5412730" cy="5372269"/>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736455" y="2267902"/>
            <a:ext cx="344838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DBB963E-0CAF-48BF-B3F4-DA09993E7E67}" type="datetimeFigureOut">
              <a:rPr lang="pt-BR" smtClean="0"/>
              <a:t>03/05/2024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08F5C8F-5FD3-43E6-9A33-751DB2DAB683}" type="slidenum">
              <a:rPr lang="pt-BR" smtClean="0"/>
              <a:t>‹nº›</a:t>
            </a:fld>
            <a:endParaRPr lang="pt-BR"/>
          </a:p>
        </p:txBody>
      </p:sp>
    </p:spTree>
    <p:extLst>
      <p:ext uri="{BB962C8B-B14F-4D97-AF65-F5344CB8AC3E}">
        <p14:creationId xmlns:p14="http://schemas.microsoft.com/office/powerpoint/2010/main" val="1715179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736455" y="503978"/>
            <a:ext cx="3448388" cy="1763924"/>
          </a:xfrm>
        </p:spPr>
        <p:txBody>
          <a:bodyPr anchor="b"/>
          <a:lstStyle>
            <a:lvl1pPr>
              <a:defRPr sz="3527"/>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545413" y="1088455"/>
            <a:ext cx="5412730" cy="5372269"/>
          </a:xfr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pt-BR"/>
              <a:t>Clique no ícone para adicionar uma imagem</a:t>
            </a:r>
            <a:endParaRPr lang="en-US" dirty="0"/>
          </a:p>
        </p:txBody>
      </p:sp>
      <p:sp>
        <p:nvSpPr>
          <p:cNvPr id="4" name="Text Placeholder 3"/>
          <p:cNvSpPr>
            <a:spLocks noGrp="1"/>
          </p:cNvSpPr>
          <p:nvPr>
            <p:ph type="body" sz="half" idx="2"/>
          </p:nvPr>
        </p:nvSpPr>
        <p:spPr>
          <a:xfrm>
            <a:off x="736455" y="2267902"/>
            <a:ext cx="344838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DBB963E-0CAF-48BF-B3F4-DA09993E7E67}" type="datetimeFigureOut">
              <a:rPr lang="pt-BR" smtClean="0"/>
              <a:t>03/05/2024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08F5C8F-5FD3-43E6-9A33-751DB2DAB683}" type="slidenum">
              <a:rPr lang="pt-BR" smtClean="0"/>
              <a:t>‹nº›</a:t>
            </a:fld>
            <a:endParaRPr lang="pt-BR"/>
          </a:p>
        </p:txBody>
      </p:sp>
    </p:spTree>
    <p:extLst>
      <p:ext uri="{BB962C8B-B14F-4D97-AF65-F5344CB8AC3E}">
        <p14:creationId xmlns:p14="http://schemas.microsoft.com/office/powerpoint/2010/main" val="104042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402484"/>
            <a:ext cx="9221689" cy="1461188"/>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735062" y="2012414"/>
            <a:ext cx="9221689" cy="479654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35062" y="7006700"/>
            <a:ext cx="2405658" cy="402483"/>
          </a:xfrm>
          <a:prstGeom prst="rect">
            <a:avLst/>
          </a:prstGeom>
        </p:spPr>
        <p:txBody>
          <a:bodyPr vert="horz" lIns="91440" tIns="45720" rIns="91440" bIns="45720" rtlCol="0" anchor="ctr"/>
          <a:lstStyle>
            <a:lvl1pPr algn="l">
              <a:defRPr sz="1323">
                <a:solidFill>
                  <a:schemeClr val="tx1">
                    <a:tint val="75000"/>
                  </a:schemeClr>
                </a:solidFill>
              </a:defRPr>
            </a:lvl1pPr>
          </a:lstStyle>
          <a:p>
            <a:fld id="{EDBB963E-0CAF-48BF-B3F4-DA09993E7E67}" type="datetimeFigureOut">
              <a:rPr lang="pt-BR" smtClean="0"/>
              <a:t>03/05/2024</a:t>
            </a:fld>
            <a:endParaRPr lang="pt-BR"/>
          </a:p>
        </p:txBody>
      </p:sp>
      <p:sp>
        <p:nvSpPr>
          <p:cNvPr id="5" name="Footer Placeholder 4"/>
          <p:cNvSpPr>
            <a:spLocks noGrp="1"/>
          </p:cNvSpPr>
          <p:nvPr>
            <p:ph type="ftr" sz="quarter" idx="3"/>
          </p:nvPr>
        </p:nvSpPr>
        <p:spPr>
          <a:xfrm>
            <a:off x="3541663" y="7006700"/>
            <a:ext cx="3608487"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7551093" y="7006700"/>
            <a:ext cx="2405658" cy="402483"/>
          </a:xfrm>
          <a:prstGeom prst="rect">
            <a:avLst/>
          </a:prstGeom>
        </p:spPr>
        <p:txBody>
          <a:bodyPr vert="horz" lIns="91440" tIns="45720" rIns="91440" bIns="45720" rtlCol="0" anchor="ctr"/>
          <a:lstStyle>
            <a:lvl1pPr algn="r">
              <a:defRPr sz="1323">
                <a:solidFill>
                  <a:schemeClr val="tx1">
                    <a:tint val="75000"/>
                  </a:schemeClr>
                </a:solidFill>
              </a:defRPr>
            </a:lvl1pPr>
          </a:lstStyle>
          <a:p>
            <a:fld id="{908F5C8F-5FD3-43E6-9A33-751DB2DAB683}" type="slidenum">
              <a:rPr lang="pt-BR" smtClean="0"/>
              <a:t>‹nº›</a:t>
            </a:fld>
            <a:endParaRPr lang="pt-BR"/>
          </a:p>
        </p:txBody>
      </p:sp>
    </p:spTree>
    <p:extLst>
      <p:ext uri="{BB962C8B-B14F-4D97-AF65-F5344CB8AC3E}">
        <p14:creationId xmlns:p14="http://schemas.microsoft.com/office/powerpoint/2010/main" val="2572668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7.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A3BF83C5-17A7-A46F-574D-E9170F59E882}"/>
              </a:ext>
            </a:extLst>
          </p:cNvPr>
          <p:cNvPicPr>
            <a:picLocks noChangeAspect="1"/>
          </p:cNvPicPr>
          <p:nvPr/>
        </p:nvPicPr>
        <p:blipFill rotWithShape="1">
          <a:blip r:embed="rId2">
            <a:extLst>
              <a:ext uri="{28A0092B-C50C-407E-A947-70E740481C1C}">
                <a14:useLocalDpi xmlns:a14="http://schemas.microsoft.com/office/drawing/2010/main" val="0"/>
              </a:ext>
            </a:extLst>
          </a:blip>
          <a:srcRect t="460" b="1"/>
          <a:stretch/>
        </p:blipFill>
        <p:spPr>
          <a:xfrm>
            <a:off x="0" y="0"/>
            <a:ext cx="10691813" cy="7559675"/>
          </a:xfrm>
          <a:prstGeom prst="rect">
            <a:avLst/>
          </a:prstGeom>
        </p:spPr>
      </p:pic>
      <p:sp>
        <p:nvSpPr>
          <p:cNvPr id="2" name="Retângulo 1">
            <a:extLst>
              <a:ext uri="{FF2B5EF4-FFF2-40B4-BE49-F238E27FC236}">
                <a16:creationId xmlns:a16="http://schemas.microsoft.com/office/drawing/2014/main" id="{6C82B11E-2DC9-60AD-0459-E20E61ACFAB3}"/>
              </a:ext>
            </a:extLst>
          </p:cNvPr>
          <p:cNvSpPr/>
          <p:nvPr/>
        </p:nvSpPr>
        <p:spPr>
          <a:xfrm>
            <a:off x="3448050" y="2038350"/>
            <a:ext cx="4324350" cy="2790825"/>
          </a:xfrm>
          <a:prstGeom prst="rect">
            <a:avLst/>
          </a:prstGeom>
          <a:solidFill>
            <a:srgbClr val="23498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4">
            <a:extLst>
              <a:ext uri="{FF2B5EF4-FFF2-40B4-BE49-F238E27FC236}">
                <a16:creationId xmlns:a16="http://schemas.microsoft.com/office/drawing/2014/main" id="{2885F344-59D7-8046-C44B-35A9D2B83B85}"/>
              </a:ext>
            </a:extLst>
          </p:cNvPr>
          <p:cNvSpPr/>
          <p:nvPr/>
        </p:nvSpPr>
        <p:spPr>
          <a:xfrm>
            <a:off x="3600226" y="1774573"/>
            <a:ext cx="3491360" cy="1220847"/>
          </a:xfrm>
          <a:prstGeom prst="rect">
            <a:avLst/>
          </a:prstGeom>
        </p:spPr>
        <p:txBody>
          <a:bodyPr wrap="square" anchor="t">
            <a:spAutoFit/>
          </a:bodyPr>
          <a:lstStyle/>
          <a:p>
            <a:pPr>
              <a:lnSpc>
                <a:spcPts val="4400"/>
              </a:lnSpc>
            </a:pPr>
            <a:r>
              <a:rPr lang="pt-BR" sz="4000" b="1" dirty="0">
                <a:solidFill>
                  <a:schemeClr val="bg1"/>
                </a:solidFill>
                <a:latin typeface="Antenna Bold" panose="02000503000000020004" pitchFamily="50" charset="0"/>
              </a:rPr>
              <a:t>Emendas impositivas</a:t>
            </a:r>
          </a:p>
        </p:txBody>
      </p:sp>
      <p:sp>
        <p:nvSpPr>
          <p:cNvPr id="4" name="Retângulo 3">
            <a:extLst>
              <a:ext uri="{FF2B5EF4-FFF2-40B4-BE49-F238E27FC236}">
                <a16:creationId xmlns:a16="http://schemas.microsoft.com/office/drawing/2014/main" id="{1DA1C1DA-9C1A-E6C7-C97F-E7CB3EF90721}"/>
              </a:ext>
            </a:extLst>
          </p:cNvPr>
          <p:cNvSpPr/>
          <p:nvPr/>
        </p:nvSpPr>
        <p:spPr>
          <a:xfrm>
            <a:off x="3600226" y="2918063"/>
            <a:ext cx="3491360" cy="784830"/>
          </a:xfrm>
          <a:prstGeom prst="rect">
            <a:avLst/>
          </a:prstGeom>
        </p:spPr>
        <p:txBody>
          <a:bodyPr wrap="square" anchor="t">
            <a:spAutoFit/>
          </a:bodyPr>
          <a:lstStyle/>
          <a:p>
            <a:r>
              <a:rPr lang="pt-BR" sz="4500" b="1" dirty="0">
                <a:solidFill>
                  <a:schemeClr val="accent1">
                    <a:lumMod val="20000"/>
                    <a:lumOff val="80000"/>
                  </a:schemeClr>
                </a:solidFill>
                <a:latin typeface="Antenna ExtraLight" panose="02000503000000020004" pitchFamily="2" charset="0"/>
              </a:rPr>
              <a:t>2024</a:t>
            </a:r>
          </a:p>
        </p:txBody>
      </p:sp>
      <p:grpSp>
        <p:nvGrpSpPr>
          <p:cNvPr id="8" name="Agrupar 7">
            <a:extLst>
              <a:ext uri="{FF2B5EF4-FFF2-40B4-BE49-F238E27FC236}">
                <a16:creationId xmlns:a16="http://schemas.microsoft.com/office/drawing/2014/main" id="{49AC05CD-A000-26D8-5083-FAE61EB38126}"/>
              </a:ext>
            </a:extLst>
          </p:cNvPr>
          <p:cNvGrpSpPr/>
          <p:nvPr/>
        </p:nvGrpSpPr>
        <p:grpSpPr>
          <a:xfrm>
            <a:off x="6905625" y="6095451"/>
            <a:ext cx="3543300" cy="998048"/>
            <a:chOff x="6905625" y="6095451"/>
            <a:chExt cx="3543300" cy="998048"/>
          </a:xfrm>
        </p:grpSpPr>
        <p:sp>
          <p:nvSpPr>
            <p:cNvPr id="7" name="Retângulo 6">
              <a:extLst>
                <a:ext uri="{FF2B5EF4-FFF2-40B4-BE49-F238E27FC236}">
                  <a16:creationId xmlns:a16="http://schemas.microsoft.com/office/drawing/2014/main" id="{1937E0E7-C4F1-8BDF-E102-224B9EBA0D9A}"/>
                </a:ext>
              </a:extLst>
            </p:cNvPr>
            <p:cNvSpPr/>
            <p:nvPr/>
          </p:nvSpPr>
          <p:spPr>
            <a:xfrm>
              <a:off x="6905625" y="6095451"/>
              <a:ext cx="3543300" cy="998048"/>
            </a:xfrm>
            <a:prstGeom prst="rect">
              <a:avLst/>
            </a:prstGeom>
            <a:solidFill>
              <a:srgbClr val="E6E7E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D7BCCB86-9B8B-6671-AC15-0259627CF8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30" y="6321425"/>
              <a:ext cx="2422114" cy="546100"/>
            </a:xfrm>
            <a:prstGeom prst="rect">
              <a:avLst/>
            </a:prstGeom>
          </p:spPr>
        </p:pic>
      </p:grpSp>
      <p:sp>
        <p:nvSpPr>
          <p:cNvPr id="9" name="Retângulo 8">
            <a:extLst>
              <a:ext uri="{FF2B5EF4-FFF2-40B4-BE49-F238E27FC236}">
                <a16:creationId xmlns:a16="http://schemas.microsoft.com/office/drawing/2014/main" id="{B8BB21B7-E5A9-2A95-D327-0B9CEAD4234A}"/>
              </a:ext>
            </a:extLst>
          </p:cNvPr>
          <p:cNvSpPr/>
          <p:nvPr/>
        </p:nvSpPr>
        <p:spPr>
          <a:xfrm>
            <a:off x="3600226" y="3758949"/>
            <a:ext cx="3491360" cy="415498"/>
          </a:xfrm>
          <a:prstGeom prst="rect">
            <a:avLst/>
          </a:prstGeom>
        </p:spPr>
        <p:txBody>
          <a:bodyPr wrap="square" anchor="t">
            <a:spAutoFit/>
          </a:bodyPr>
          <a:lstStyle/>
          <a:p>
            <a:r>
              <a:rPr lang="pt-BR" sz="2100" b="1" dirty="0">
                <a:solidFill>
                  <a:schemeClr val="bg1"/>
                </a:solidFill>
                <a:latin typeface="Antenna ExtraLight" panose="02000503000000020004" pitchFamily="2" charset="0"/>
              </a:rPr>
              <a:t>Impedimentos Técnicos</a:t>
            </a:r>
          </a:p>
        </p:txBody>
      </p:sp>
      <p:cxnSp>
        <p:nvCxnSpPr>
          <p:cNvPr id="11" name="Conector reto 10">
            <a:extLst>
              <a:ext uri="{FF2B5EF4-FFF2-40B4-BE49-F238E27FC236}">
                <a16:creationId xmlns:a16="http://schemas.microsoft.com/office/drawing/2014/main" id="{9F35D894-6D9B-0FFC-A7C1-1C62E7D51953}"/>
              </a:ext>
            </a:extLst>
          </p:cNvPr>
          <p:cNvCxnSpPr>
            <a:cxnSpLocks/>
          </p:cNvCxnSpPr>
          <p:nvPr/>
        </p:nvCxnSpPr>
        <p:spPr>
          <a:xfrm>
            <a:off x="3712029" y="3702893"/>
            <a:ext cx="310242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187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674C408F-EA18-7D80-578C-B6D869FF8ACC}"/>
              </a:ext>
            </a:extLst>
          </p:cNvPr>
          <p:cNvSpPr/>
          <p:nvPr/>
        </p:nvSpPr>
        <p:spPr>
          <a:xfrm>
            <a:off x="0" y="-1"/>
            <a:ext cx="10691812" cy="7559675"/>
          </a:xfrm>
          <a:prstGeom prst="rect">
            <a:avLst/>
          </a:prstGeom>
          <a:solidFill>
            <a:schemeClr val="accent1">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srgbClr val="4F8A46"/>
              </a:solidFill>
              <a:effectLst/>
              <a:uLnTx/>
              <a:uFillTx/>
              <a:latin typeface="Calibri"/>
              <a:ea typeface="+mn-ea"/>
              <a:cs typeface="+mn-cs"/>
            </a:endParaRPr>
          </a:p>
        </p:txBody>
      </p:sp>
      <p:sp>
        <p:nvSpPr>
          <p:cNvPr id="4" name="Retângulo 3">
            <a:extLst>
              <a:ext uri="{FF2B5EF4-FFF2-40B4-BE49-F238E27FC236}">
                <a16:creationId xmlns:a16="http://schemas.microsoft.com/office/drawing/2014/main" id="{D429F0C4-65C7-FACB-27D0-7D82E0DAA555}"/>
              </a:ext>
            </a:extLst>
          </p:cNvPr>
          <p:cNvSpPr/>
          <p:nvPr/>
        </p:nvSpPr>
        <p:spPr>
          <a:xfrm>
            <a:off x="763588" y="393700"/>
            <a:ext cx="5122862" cy="400110"/>
          </a:xfrm>
          <a:prstGeom prst="rect">
            <a:avLst/>
          </a:prstGeom>
        </p:spPr>
        <p:txBody>
          <a:bodyPr wrap="square" anchor="t">
            <a:spAutoFit/>
          </a:bodyPr>
          <a:lstStyle/>
          <a:p>
            <a:pPr>
              <a:spcBef>
                <a:spcPts val="600"/>
              </a:spcBef>
            </a:pPr>
            <a:r>
              <a:rPr lang="pt-BR" sz="2000" b="1" dirty="0">
                <a:solidFill>
                  <a:srgbClr val="234983"/>
                </a:solidFill>
                <a:latin typeface="Antenna Light" panose="02000503000000020004" pitchFamily="50" charset="0"/>
              </a:rPr>
              <a:t>Prazos </a:t>
            </a:r>
          </a:p>
        </p:txBody>
      </p:sp>
      <p:sp>
        <p:nvSpPr>
          <p:cNvPr id="5" name="Retângulo 4">
            <a:extLst>
              <a:ext uri="{FF2B5EF4-FFF2-40B4-BE49-F238E27FC236}">
                <a16:creationId xmlns:a16="http://schemas.microsoft.com/office/drawing/2014/main" id="{7BCB4366-4C1D-4EE4-660E-8FD525FAE645}"/>
              </a:ext>
            </a:extLst>
          </p:cNvPr>
          <p:cNvSpPr/>
          <p:nvPr/>
        </p:nvSpPr>
        <p:spPr>
          <a:xfrm>
            <a:off x="763588" y="7013575"/>
            <a:ext cx="3065607" cy="200055"/>
          </a:xfrm>
          <a:prstGeom prst="rect">
            <a:avLst/>
          </a:prstGeom>
        </p:spPr>
        <p:txBody>
          <a:bodyPr wrap="square" anchor="t">
            <a:spAutoFit/>
          </a:bodyPr>
          <a:lstStyle/>
          <a:p>
            <a:pPr>
              <a:spcBef>
                <a:spcPts val="600"/>
              </a:spcBef>
            </a:pPr>
            <a:r>
              <a:rPr lang="pt-BR" sz="700" b="1" dirty="0">
                <a:solidFill>
                  <a:schemeClr val="accent1">
                    <a:lumMod val="75000"/>
                  </a:schemeClr>
                </a:solidFill>
                <a:latin typeface="Antenna Bold" panose="02000503000000020004" pitchFamily="50" charset="0"/>
              </a:rPr>
              <a:t>Emendas Impositivas 2024</a:t>
            </a:r>
            <a:endParaRPr lang="pt-BR" sz="700" dirty="0">
              <a:solidFill>
                <a:schemeClr val="accent1">
                  <a:lumMod val="75000"/>
                </a:schemeClr>
              </a:solidFill>
              <a:latin typeface="Antenna Bold" panose="02000503000000020004" pitchFamily="50" charset="0"/>
            </a:endParaRPr>
          </a:p>
        </p:txBody>
      </p:sp>
      <p:pic>
        <p:nvPicPr>
          <p:cNvPr id="19" name="Imagem 18">
            <a:extLst>
              <a:ext uri="{FF2B5EF4-FFF2-40B4-BE49-F238E27FC236}">
                <a16:creationId xmlns:a16="http://schemas.microsoft.com/office/drawing/2014/main" id="{E62C6BCF-C0DD-0345-829F-58794B7998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0049" y="6788704"/>
            <a:ext cx="2004433" cy="451928"/>
          </a:xfrm>
          <a:prstGeom prst="rect">
            <a:avLst/>
          </a:prstGeom>
        </p:spPr>
      </p:pic>
      <p:sp>
        <p:nvSpPr>
          <p:cNvPr id="16" name="Retângulo 15">
            <a:extLst>
              <a:ext uri="{FF2B5EF4-FFF2-40B4-BE49-F238E27FC236}">
                <a16:creationId xmlns:a16="http://schemas.microsoft.com/office/drawing/2014/main" id="{FC9F8548-8D86-1F23-4719-EB4B98E6A87B}"/>
              </a:ext>
            </a:extLst>
          </p:cNvPr>
          <p:cNvSpPr/>
          <p:nvPr/>
        </p:nvSpPr>
        <p:spPr>
          <a:xfrm>
            <a:off x="1891638" y="1817872"/>
            <a:ext cx="1937557" cy="446276"/>
          </a:xfrm>
          <a:prstGeom prst="rect">
            <a:avLst/>
          </a:prstGeom>
        </p:spPr>
        <p:txBody>
          <a:bodyPr wrap="square" anchor="t">
            <a:spAutoFit/>
          </a:bodyPr>
          <a:lstStyle/>
          <a:p>
            <a:r>
              <a:rPr lang="pt-BR" sz="2300" b="1" dirty="0"/>
              <a:t>Importante!</a:t>
            </a:r>
          </a:p>
        </p:txBody>
      </p:sp>
      <p:pic>
        <p:nvPicPr>
          <p:cNvPr id="18" name="Imagem 17" descr="Ícone&#10;&#10;Descrição gerada automaticamente">
            <a:extLst>
              <a:ext uri="{FF2B5EF4-FFF2-40B4-BE49-F238E27FC236}">
                <a16:creationId xmlns:a16="http://schemas.microsoft.com/office/drawing/2014/main" id="{53550257-E1F5-A79E-4559-F258CD553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748" y="1739232"/>
            <a:ext cx="603556" cy="603556"/>
          </a:xfrm>
          <a:prstGeom prst="rect">
            <a:avLst/>
          </a:prstGeom>
        </p:spPr>
      </p:pic>
      <p:grpSp>
        <p:nvGrpSpPr>
          <p:cNvPr id="9" name="Agrupar 8">
            <a:extLst>
              <a:ext uri="{FF2B5EF4-FFF2-40B4-BE49-F238E27FC236}">
                <a16:creationId xmlns:a16="http://schemas.microsoft.com/office/drawing/2014/main" id="{A8D1A9DB-4A1F-FA49-3FC8-BAD2CD7BE851}"/>
              </a:ext>
            </a:extLst>
          </p:cNvPr>
          <p:cNvGrpSpPr/>
          <p:nvPr/>
        </p:nvGrpSpPr>
        <p:grpSpPr>
          <a:xfrm>
            <a:off x="0" y="2529624"/>
            <a:ext cx="10691813" cy="2653347"/>
            <a:chOff x="3563938" y="2529394"/>
            <a:chExt cx="7127875" cy="2653347"/>
          </a:xfrm>
        </p:grpSpPr>
        <p:sp>
          <p:nvSpPr>
            <p:cNvPr id="6" name="Retângulo 5">
              <a:extLst>
                <a:ext uri="{FF2B5EF4-FFF2-40B4-BE49-F238E27FC236}">
                  <a16:creationId xmlns:a16="http://schemas.microsoft.com/office/drawing/2014/main" id="{4F754B63-6C6C-B107-0060-2287E6CA1793}"/>
                </a:ext>
              </a:extLst>
            </p:cNvPr>
            <p:cNvSpPr/>
            <p:nvPr/>
          </p:nvSpPr>
          <p:spPr>
            <a:xfrm>
              <a:off x="3563938" y="2529394"/>
              <a:ext cx="3563937" cy="2653347"/>
            </a:xfrm>
            <a:prstGeom prst="rect">
              <a:avLst/>
            </a:prstGeom>
            <a:solidFill>
              <a:schemeClr val="accent5">
                <a:lumMod val="40000"/>
                <a:lumOff val="60000"/>
                <a:alpha val="69804"/>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Retângulo 6">
              <a:extLst>
                <a:ext uri="{FF2B5EF4-FFF2-40B4-BE49-F238E27FC236}">
                  <a16:creationId xmlns:a16="http://schemas.microsoft.com/office/drawing/2014/main" id="{E520E12F-8CB5-157D-6007-5E1518192764}"/>
                </a:ext>
              </a:extLst>
            </p:cNvPr>
            <p:cNvSpPr/>
            <p:nvPr/>
          </p:nvSpPr>
          <p:spPr>
            <a:xfrm>
              <a:off x="7127876" y="2529394"/>
              <a:ext cx="3563937" cy="2653347"/>
            </a:xfrm>
            <a:prstGeom prst="rect">
              <a:avLst/>
            </a:prstGeom>
            <a:solidFill>
              <a:schemeClr val="bg1">
                <a:lumMod val="85000"/>
                <a:alpha val="69804"/>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a:ea typeface="+mn-ea"/>
                <a:cs typeface="+mn-cs"/>
              </a:endParaRPr>
            </a:p>
          </p:txBody>
        </p:sp>
      </p:grpSp>
      <p:sp>
        <p:nvSpPr>
          <p:cNvPr id="15" name="Retângulo 14">
            <a:extLst>
              <a:ext uri="{FF2B5EF4-FFF2-40B4-BE49-F238E27FC236}">
                <a16:creationId xmlns:a16="http://schemas.microsoft.com/office/drawing/2014/main" id="{489F9402-969D-5B60-7D09-712325F85875}"/>
              </a:ext>
            </a:extLst>
          </p:cNvPr>
          <p:cNvSpPr/>
          <p:nvPr/>
        </p:nvSpPr>
        <p:spPr>
          <a:xfrm>
            <a:off x="5784352" y="2976412"/>
            <a:ext cx="3452116" cy="1477328"/>
          </a:xfrm>
          <a:prstGeom prst="rect">
            <a:avLst/>
          </a:prstGeom>
        </p:spPr>
        <p:txBody>
          <a:bodyPr wrap="square" anchor="t">
            <a:spAutoFit/>
          </a:bodyPr>
          <a:lstStyle/>
          <a:p>
            <a:r>
              <a:rPr lang="pt-BR" dirty="0"/>
              <a:t>Caso </a:t>
            </a:r>
            <a:r>
              <a:rPr lang="pt-BR" b="1" dirty="0"/>
              <a:t>não haja impedimento técnico </a:t>
            </a:r>
            <a:r>
              <a:rPr lang="pt-BR" dirty="0"/>
              <a:t>nas emendas, elas </a:t>
            </a:r>
            <a:r>
              <a:rPr lang="pt-BR" b="1" dirty="0"/>
              <a:t>podem ser iniciadas a partir de seu recebimento</a:t>
            </a:r>
            <a:r>
              <a:rPr lang="pt-BR" dirty="0"/>
              <a:t>, não sendo necessário aguardar os prazos. </a:t>
            </a:r>
          </a:p>
        </p:txBody>
      </p:sp>
      <p:sp>
        <p:nvSpPr>
          <p:cNvPr id="20" name="Retângulo 19">
            <a:extLst>
              <a:ext uri="{FF2B5EF4-FFF2-40B4-BE49-F238E27FC236}">
                <a16:creationId xmlns:a16="http://schemas.microsoft.com/office/drawing/2014/main" id="{A2EE54A8-AA01-EE9C-1445-E5497157007E}"/>
              </a:ext>
            </a:extLst>
          </p:cNvPr>
          <p:cNvSpPr/>
          <p:nvPr/>
        </p:nvSpPr>
        <p:spPr>
          <a:xfrm>
            <a:off x="1259179" y="2978904"/>
            <a:ext cx="3503344" cy="1831271"/>
          </a:xfrm>
          <a:prstGeom prst="rect">
            <a:avLst/>
          </a:prstGeom>
        </p:spPr>
        <p:txBody>
          <a:bodyPr wrap="square" anchor="t">
            <a:spAutoFit/>
          </a:bodyPr>
          <a:lstStyle/>
          <a:p>
            <a:pPr>
              <a:spcAft>
                <a:spcPts val="600"/>
              </a:spcAft>
            </a:pPr>
            <a:r>
              <a:rPr lang="pt-BR" dirty="0"/>
              <a:t>É fundamental atentar aos </a:t>
            </a:r>
            <a:r>
              <a:rPr lang="pt-BR" b="1" dirty="0"/>
              <a:t>prazos</a:t>
            </a:r>
            <a:r>
              <a:rPr lang="pt-BR" dirty="0"/>
              <a:t> de análise!</a:t>
            </a:r>
          </a:p>
          <a:p>
            <a:pPr>
              <a:spcAft>
                <a:spcPts val="600"/>
              </a:spcAft>
            </a:pPr>
            <a:r>
              <a:rPr lang="pt-BR" dirty="0"/>
              <a:t>Se o </a:t>
            </a:r>
            <a:r>
              <a:rPr lang="pt-BR" b="1" dirty="0"/>
              <a:t>órgão ou entidade não se manifestar</a:t>
            </a:r>
            <a:r>
              <a:rPr lang="pt-BR" dirty="0"/>
              <a:t>, entende-se que a </a:t>
            </a:r>
            <a:r>
              <a:rPr lang="pt-BR" b="1" dirty="0"/>
              <a:t>emenda está apta para execução </a:t>
            </a:r>
            <a:r>
              <a:rPr lang="pt-BR" dirty="0"/>
              <a:t>orçamentária e financeira.</a:t>
            </a:r>
          </a:p>
        </p:txBody>
      </p:sp>
    </p:spTree>
    <p:extLst>
      <p:ext uri="{BB962C8B-B14F-4D97-AF65-F5344CB8AC3E}">
        <p14:creationId xmlns:p14="http://schemas.microsoft.com/office/powerpoint/2010/main" val="380329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D429F0C4-65C7-FACB-27D0-7D82E0DAA555}"/>
              </a:ext>
            </a:extLst>
          </p:cNvPr>
          <p:cNvSpPr/>
          <p:nvPr/>
        </p:nvSpPr>
        <p:spPr>
          <a:xfrm>
            <a:off x="763587" y="393700"/>
            <a:ext cx="7013950" cy="400110"/>
          </a:xfrm>
          <a:prstGeom prst="rect">
            <a:avLst/>
          </a:prstGeom>
        </p:spPr>
        <p:txBody>
          <a:bodyPr wrap="square" anchor="t">
            <a:spAutoFit/>
          </a:bodyPr>
          <a:lstStyle/>
          <a:p>
            <a:pPr>
              <a:spcBef>
                <a:spcPts val="600"/>
              </a:spcBef>
            </a:pPr>
            <a:r>
              <a:rPr lang="pt-BR" sz="2000" b="1" dirty="0">
                <a:solidFill>
                  <a:srgbClr val="234983"/>
                </a:solidFill>
                <a:latin typeface="Antenna Light" panose="02000503000000020004" pitchFamily="50" charset="0"/>
              </a:rPr>
              <a:t>Quais são as informações trazidas nas emendas?</a:t>
            </a:r>
          </a:p>
        </p:txBody>
      </p:sp>
      <p:sp>
        <p:nvSpPr>
          <p:cNvPr id="5" name="Retângulo 4">
            <a:extLst>
              <a:ext uri="{FF2B5EF4-FFF2-40B4-BE49-F238E27FC236}">
                <a16:creationId xmlns:a16="http://schemas.microsoft.com/office/drawing/2014/main" id="{7BCB4366-4C1D-4EE4-660E-8FD525FAE645}"/>
              </a:ext>
            </a:extLst>
          </p:cNvPr>
          <p:cNvSpPr/>
          <p:nvPr/>
        </p:nvSpPr>
        <p:spPr>
          <a:xfrm>
            <a:off x="763588" y="7013575"/>
            <a:ext cx="3065607" cy="200055"/>
          </a:xfrm>
          <a:prstGeom prst="rect">
            <a:avLst/>
          </a:prstGeom>
        </p:spPr>
        <p:txBody>
          <a:bodyPr wrap="square" anchor="t">
            <a:spAutoFit/>
          </a:bodyPr>
          <a:lstStyle/>
          <a:p>
            <a:pPr>
              <a:spcBef>
                <a:spcPts val="600"/>
              </a:spcBef>
            </a:pPr>
            <a:r>
              <a:rPr lang="pt-BR" sz="700" b="1" dirty="0">
                <a:solidFill>
                  <a:schemeClr val="accent1">
                    <a:lumMod val="75000"/>
                  </a:schemeClr>
                </a:solidFill>
                <a:latin typeface="Antenna Bold" panose="02000503000000020004" pitchFamily="50" charset="0"/>
              </a:rPr>
              <a:t>Emendas Impositivas 2024</a:t>
            </a:r>
            <a:endParaRPr lang="pt-BR" sz="700" dirty="0">
              <a:solidFill>
                <a:schemeClr val="accent1">
                  <a:lumMod val="75000"/>
                </a:schemeClr>
              </a:solidFill>
              <a:latin typeface="Antenna Bold" panose="02000503000000020004" pitchFamily="50" charset="0"/>
            </a:endParaRPr>
          </a:p>
        </p:txBody>
      </p:sp>
      <p:pic>
        <p:nvPicPr>
          <p:cNvPr id="19" name="Imagem 18">
            <a:extLst>
              <a:ext uri="{FF2B5EF4-FFF2-40B4-BE49-F238E27FC236}">
                <a16:creationId xmlns:a16="http://schemas.microsoft.com/office/drawing/2014/main" id="{E62C6BCF-C0DD-0345-829F-58794B7998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0049" y="6788704"/>
            <a:ext cx="2004433" cy="451928"/>
          </a:xfrm>
          <a:prstGeom prst="rect">
            <a:avLst/>
          </a:prstGeom>
        </p:spPr>
      </p:pic>
      <p:sp>
        <p:nvSpPr>
          <p:cNvPr id="2" name="Retângulo 1">
            <a:extLst>
              <a:ext uri="{FF2B5EF4-FFF2-40B4-BE49-F238E27FC236}">
                <a16:creationId xmlns:a16="http://schemas.microsoft.com/office/drawing/2014/main" id="{E3F512EF-0106-5DDE-45E6-C31D78078068}"/>
              </a:ext>
            </a:extLst>
          </p:cNvPr>
          <p:cNvSpPr/>
          <p:nvPr/>
        </p:nvSpPr>
        <p:spPr>
          <a:xfrm>
            <a:off x="0" y="2421428"/>
            <a:ext cx="10691813" cy="3049142"/>
          </a:xfrm>
          <a:prstGeom prst="rect">
            <a:avLst/>
          </a:prstGeom>
          <a:solidFill>
            <a:schemeClr val="accent1">
              <a:lumMod val="75000"/>
              <a:alpha val="69804"/>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8" name="Retângulo 7">
            <a:extLst>
              <a:ext uri="{FF2B5EF4-FFF2-40B4-BE49-F238E27FC236}">
                <a16:creationId xmlns:a16="http://schemas.microsoft.com/office/drawing/2014/main" id="{1ED8A61C-5B03-5B77-2AA0-16981399BE3F}"/>
              </a:ext>
            </a:extLst>
          </p:cNvPr>
          <p:cNvSpPr/>
          <p:nvPr/>
        </p:nvSpPr>
        <p:spPr>
          <a:xfrm>
            <a:off x="1346953" y="2927724"/>
            <a:ext cx="3794959" cy="1976567"/>
          </a:xfrm>
          <a:prstGeom prst="rect">
            <a:avLst/>
          </a:prstGeom>
        </p:spPr>
        <p:txBody>
          <a:bodyPr wrap="square" anchor="t">
            <a:spAutoFit/>
          </a:bodyPr>
          <a:lstStyle/>
          <a:p>
            <a:pPr marL="285750" lvl="0" indent="-285750" algn="just">
              <a:lnSpc>
                <a:spcPct val="115000"/>
              </a:lnSpc>
              <a:buFont typeface="Arial" panose="020B0604020202020204" pitchFamily="34" charset="0"/>
              <a:buChar char="•"/>
            </a:pPr>
            <a:r>
              <a:rPr lang="pt-BR" sz="1800" u="none" strike="noStrike" dirty="0">
                <a:solidFill>
                  <a:schemeClr val="bg1"/>
                </a:solidFill>
                <a:effectLst/>
                <a:latin typeface="Arial" panose="020B0604020202020204" pitchFamily="34" charset="0"/>
                <a:ea typeface="Arial" panose="020B0604020202020204" pitchFamily="34" charset="0"/>
              </a:rPr>
              <a:t>Autor</a:t>
            </a:r>
          </a:p>
          <a:p>
            <a:pPr marL="285750" lvl="0" indent="-285750" algn="just">
              <a:lnSpc>
                <a:spcPct val="115000"/>
              </a:lnSpc>
              <a:buFont typeface="Arial" panose="020B0604020202020204" pitchFamily="34" charset="0"/>
              <a:buChar char="•"/>
            </a:pPr>
            <a:r>
              <a:rPr lang="pt-BR" sz="1800" u="none" strike="noStrike" dirty="0">
                <a:solidFill>
                  <a:schemeClr val="bg1"/>
                </a:solidFill>
                <a:effectLst/>
                <a:latin typeface="Arial" panose="020B0604020202020204" pitchFamily="34" charset="0"/>
                <a:ea typeface="Arial" panose="020B0604020202020204" pitchFamily="34" charset="0"/>
              </a:rPr>
              <a:t>Valor</a:t>
            </a:r>
          </a:p>
          <a:p>
            <a:pPr marL="285750" lvl="0" indent="-285750" algn="just">
              <a:lnSpc>
                <a:spcPct val="115000"/>
              </a:lnSpc>
              <a:buFont typeface="Arial" panose="020B0604020202020204" pitchFamily="34" charset="0"/>
              <a:buChar char="•"/>
            </a:pPr>
            <a:r>
              <a:rPr lang="pt-BR" sz="1800" u="none" strike="noStrike" dirty="0">
                <a:solidFill>
                  <a:schemeClr val="bg1"/>
                </a:solidFill>
                <a:effectLst/>
                <a:latin typeface="Arial" panose="020B0604020202020204" pitchFamily="34" charset="0"/>
                <a:ea typeface="Arial" panose="020B0604020202020204" pitchFamily="34" charset="0"/>
              </a:rPr>
              <a:t>UP</a:t>
            </a:r>
          </a:p>
          <a:p>
            <a:pPr marL="285750" lvl="0" indent="-285750" algn="just">
              <a:lnSpc>
                <a:spcPct val="115000"/>
              </a:lnSpc>
              <a:buFont typeface="Arial" panose="020B0604020202020204" pitchFamily="34" charset="0"/>
              <a:buChar char="•"/>
            </a:pPr>
            <a:r>
              <a:rPr lang="pt-BR" sz="1800" u="none" strike="noStrike" dirty="0">
                <a:solidFill>
                  <a:schemeClr val="bg1"/>
                </a:solidFill>
                <a:effectLst/>
                <a:latin typeface="Arial" panose="020B0604020202020204" pitchFamily="34" charset="0"/>
                <a:ea typeface="Arial" panose="020B0604020202020204" pitchFamily="34" charset="0"/>
              </a:rPr>
              <a:t>UO</a:t>
            </a:r>
          </a:p>
          <a:p>
            <a:pPr marL="285750" lvl="0" indent="-285750" algn="just">
              <a:lnSpc>
                <a:spcPct val="115000"/>
              </a:lnSpc>
              <a:buFont typeface="Arial" panose="020B0604020202020204" pitchFamily="34" charset="0"/>
              <a:buChar char="•"/>
            </a:pPr>
            <a:r>
              <a:rPr lang="pt-BR" sz="1800" u="none" strike="noStrike" dirty="0">
                <a:solidFill>
                  <a:schemeClr val="bg1"/>
                </a:solidFill>
                <a:effectLst/>
                <a:latin typeface="Arial" panose="020B0604020202020204" pitchFamily="34" charset="0"/>
                <a:ea typeface="Arial" panose="020B0604020202020204" pitchFamily="34" charset="0"/>
              </a:rPr>
              <a:t>Nome da Emenda</a:t>
            </a:r>
          </a:p>
          <a:p>
            <a:pPr marL="285750" lvl="0" indent="-285750" algn="just">
              <a:lnSpc>
                <a:spcPct val="115000"/>
              </a:lnSpc>
              <a:buFont typeface="Arial" panose="020B0604020202020204" pitchFamily="34" charset="0"/>
              <a:buChar char="•"/>
            </a:pPr>
            <a:r>
              <a:rPr lang="pt-BR" sz="1800" u="none" strike="noStrike" dirty="0">
                <a:solidFill>
                  <a:schemeClr val="bg1"/>
                </a:solidFill>
                <a:effectLst/>
                <a:latin typeface="Arial" panose="020B0604020202020204" pitchFamily="34" charset="0"/>
                <a:ea typeface="Arial" panose="020B0604020202020204" pitchFamily="34" charset="0"/>
              </a:rPr>
              <a:t>Justificativa</a:t>
            </a:r>
          </a:p>
        </p:txBody>
      </p:sp>
      <p:sp>
        <p:nvSpPr>
          <p:cNvPr id="12" name="CaixaDeTexto 11">
            <a:extLst>
              <a:ext uri="{FF2B5EF4-FFF2-40B4-BE49-F238E27FC236}">
                <a16:creationId xmlns:a16="http://schemas.microsoft.com/office/drawing/2014/main" id="{7310449B-5BBD-3320-E24E-5E8ACAEBA661}"/>
              </a:ext>
            </a:extLst>
          </p:cNvPr>
          <p:cNvSpPr txBox="1"/>
          <p:nvPr/>
        </p:nvSpPr>
        <p:spPr>
          <a:xfrm>
            <a:off x="5549901" y="2927723"/>
            <a:ext cx="3892050" cy="1976567"/>
          </a:xfrm>
          <a:prstGeom prst="rect">
            <a:avLst/>
          </a:prstGeom>
          <a:noFill/>
        </p:spPr>
        <p:txBody>
          <a:bodyPr wrap="square">
            <a:spAutoFit/>
          </a:bodyPr>
          <a:lstStyle/>
          <a:p>
            <a:pPr marL="285750" lvl="0" indent="-285750" algn="just">
              <a:lnSpc>
                <a:spcPct val="115000"/>
              </a:lnSpc>
              <a:buFont typeface="Arial" panose="020B0604020202020204" pitchFamily="34" charset="0"/>
              <a:buChar char="•"/>
            </a:pPr>
            <a:r>
              <a:rPr lang="pt-BR" sz="1800" u="none" strike="noStrike" dirty="0">
                <a:solidFill>
                  <a:schemeClr val="bg1"/>
                </a:solidFill>
                <a:effectLst/>
                <a:latin typeface="Arial" panose="020B0604020202020204" pitchFamily="34" charset="0"/>
                <a:ea typeface="Arial" panose="020B0604020202020204" pitchFamily="34" charset="0"/>
              </a:rPr>
              <a:t>Ação</a:t>
            </a:r>
          </a:p>
          <a:p>
            <a:pPr marL="285750" lvl="0" indent="-285750" algn="just">
              <a:lnSpc>
                <a:spcPct val="115000"/>
              </a:lnSpc>
              <a:buFont typeface="Arial" panose="020B0604020202020204" pitchFamily="34" charset="0"/>
              <a:buChar char="•"/>
            </a:pPr>
            <a:r>
              <a:rPr lang="pt-BR" sz="1800" u="none" strike="noStrike" dirty="0">
                <a:solidFill>
                  <a:schemeClr val="bg1"/>
                </a:solidFill>
                <a:effectLst/>
                <a:latin typeface="Arial" panose="020B0604020202020204" pitchFamily="34" charset="0"/>
                <a:ea typeface="Arial" panose="020B0604020202020204" pitchFamily="34" charset="0"/>
              </a:rPr>
              <a:t>Grupo de Gasto</a:t>
            </a:r>
          </a:p>
          <a:p>
            <a:pPr marL="285750" lvl="0" indent="-285750" algn="just">
              <a:lnSpc>
                <a:spcPct val="115000"/>
              </a:lnSpc>
              <a:buFont typeface="Arial" panose="020B0604020202020204" pitchFamily="34" charset="0"/>
              <a:buChar char="•"/>
            </a:pPr>
            <a:r>
              <a:rPr lang="pt-BR" sz="1800" u="none" strike="noStrike" dirty="0">
                <a:solidFill>
                  <a:schemeClr val="bg1"/>
                </a:solidFill>
                <a:effectLst/>
                <a:latin typeface="Arial" panose="020B0604020202020204" pitchFamily="34" charset="0"/>
                <a:ea typeface="Arial" panose="020B0604020202020204" pitchFamily="34" charset="0"/>
              </a:rPr>
              <a:t>Grupo de natureza da despesa</a:t>
            </a:r>
          </a:p>
          <a:p>
            <a:pPr marL="285750" lvl="0" indent="-285750" algn="just">
              <a:lnSpc>
                <a:spcPct val="115000"/>
              </a:lnSpc>
              <a:buFont typeface="Arial" panose="020B0604020202020204" pitchFamily="34" charset="0"/>
              <a:buChar char="•"/>
            </a:pPr>
            <a:r>
              <a:rPr lang="pt-BR" sz="1800" u="none" strike="noStrike" dirty="0">
                <a:solidFill>
                  <a:schemeClr val="bg1"/>
                </a:solidFill>
                <a:effectLst/>
                <a:latin typeface="Arial" panose="020B0604020202020204" pitchFamily="34" charset="0"/>
                <a:ea typeface="Arial" panose="020B0604020202020204" pitchFamily="34" charset="0"/>
              </a:rPr>
              <a:t>Função</a:t>
            </a:r>
          </a:p>
          <a:p>
            <a:pPr marL="285750" lvl="0" indent="-285750" algn="just">
              <a:lnSpc>
                <a:spcPct val="115000"/>
              </a:lnSpc>
              <a:buFont typeface="Arial" panose="020B0604020202020204" pitchFamily="34" charset="0"/>
              <a:buChar char="•"/>
            </a:pPr>
            <a:r>
              <a:rPr lang="pt-BR" sz="1800" u="none" strike="noStrike" dirty="0">
                <a:solidFill>
                  <a:schemeClr val="bg1"/>
                </a:solidFill>
                <a:effectLst/>
                <a:latin typeface="Arial" panose="020B0604020202020204" pitchFamily="34" charset="0"/>
                <a:ea typeface="Arial" panose="020B0604020202020204" pitchFamily="34" charset="0"/>
              </a:rPr>
              <a:t>Subfunção</a:t>
            </a:r>
          </a:p>
          <a:p>
            <a:pPr marL="285750" lvl="0" indent="-285750" algn="just">
              <a:lnSpc>
                <a:spcPct val="115000"/>
              </a:lnSpc>
              <a:buFont typeface="Arial" panose="020B0604020202020204" pitchFamily="34" charset="0"/>
              <a:buChar char="•"/>
            </a:pPr>
            <a:r>
              <a:rPr lang="pt-BR" sz="1800" u="none" strike="noStrike" dirty="0">
                <a:solidFill>
                  <a:schemeClr val="bg1"/>
                </a:solidFill>
                <a:effectLst/>
                <a:latin typeface="Arial" panose="020B0604020202020204" pitchFamily="34" charset="0"/>
                <a:ea typeface="Arial" panose="020B0604020202020204" pitchFamily="34" charset="0"/>
              </a:rPr>
              <a:t>Município</a:t>
            </a:r>
          </a:p>
        </p:txBody>
      </p:sp>
    </p:spTree>
    <p:extLst>
      <p:ext uri="{BB962C8B-B14F-4D97-AF65-F5344CB8AC3E}">
        <p14:creationId xmlns:p14="http://schemas.microsoft.com/office/powerpoint/2010/main" val="149987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7149F804-C70B-46D0-D1F7-59B43E5A006A}"/>
              </a:ext>
            </a:extLst>
          </p:cNvPr>
          <p:cNvSpPr/>
          <p:nvPr/>
        </p:nvSpPr>
        <p:spPr>
          <a:xfrm>
            <a:off x="0" y="-1"/>
            <a:ext cx="10691812" cy="7559675"/>
          </a:xfrm>
          <a:prstGeom prst="rect">
            <a:avLst/>
          </a:prstGeom>
          <a:solidFill>
            <a:schemeClr val="accent1">
              <a:lumMod val="20000"/>
              <a:lumOff val="80000"/>
            </a:schemeClr>
          </a:solidFill>
          <a:ln w="25400" cap="flat" cmpd="sng" algn="ctr">
            <a:noFill/>
            <a:prstDash val="solid"/>
          </a:ln>
          <a:effectLst/>
        </p:spPr>
        <p:txBody>
          <a:bodyPr rtlCol="0" anchor="ctr"/>
          <a:lstStyle/>
          <a:p>
            <a:pPr marL="285750" indent="-285750">
              <a:lnSpc>
                <a:spcPct val="115000"/>
              </a:lnSpc>
              <a:spcBef>
                <a:spcPts val="1200"/>
              </a:spcBef>
              <a:spcAft>
                <a:spcPts val="1200"/>
              </a:spcAft>
              <a:buFont typeface="Arial" panose="020B0604020202020204" pitchFamily="34" charset="0"/>
              <a:buChar char="•"/>
            </a:pPr>
            <a:endParaRPr lang="pt-BR" sz="1800" dirty="0">
              <a:effectLst/>
              <a:ea typeface="Arial" panose="020B0604020202020204" pitchFamily="34" charset="0"/>
            </a:endParaRPr>
          </a:p>
        </p:txBody>
      </p:sp>
      <p:sp>
        <p:nvSpPr>
          <p:cNvPr id="4" name="Retângulo 3">
            <a:extLst>
              <a:ext uri="{FF2B5EF4-FFF2-40B4-BE49-F238E27FC236}">
                <a16:creationId xmlns:a16="http://schemas.microsoft.com/office/drawing/2014/main" id="{D429F0C4-65C7-FACB-27D0-7D82E0DAA555}"/>
              </a:ext>
            </a:extLst>
          </p:cNvPr>
          <p:cNvSpPr/>
          <p:nvPr/>
        </p:nvSpPr>
        <p:spPr>
          <a:xfrm>
            <a:off x="763588" y="393700"/>
            <a:ext cx="5122862" cy="400110"/>
          </a:xfrm>
          <a:prstGeom prst="rect">
            <a:avLst/>
          </a:prstGeom>
        </p:spPr>
        <p:txBody>
          <a:bodyPr wrap="square" anchor="t">
            <a:spAutoFit/>
          </a:bodyPr>
          <a:lstStyle/>
          <a:p>
            <a:pPr>
              <a:spcBef>
                <a:spcPts val="600"/>
              </a:spcBef>
            </a:pPr>
            <a:r>
              <a:rPr lang="pt-BR" sz="2000" b="1" dirty="0">
                <a:solidFill>
                  <a:srgbClr val="234983"/>
                </a:solidFill>
                <a:latin typeface="Antenna Light" panose="02000503000000020004" pitchFamily="50" charset="0"/>
              </a:rPr>
              <a:t>O que é um objeto de uma emenda?</a:t>
            </a:r>
          </a:p>
        </p:txBody>
      </p:sp>
      <p:sp>
        <p:nvSpPr>
          <p:cNvPr id="5" name="Retângulo 4">
            <a:extLst>
              <a:ext uri="{FF2B5EF4-FFF2-40B4-BE49-F238E27FC236}">
                <a16:creationId xmlns:a16="http://schemas.microsoft.com/office/drawing/2014/main" id="{7BCB4366-4C1D-4EE4-660E-8FD525FAE645}"/>
              </a:ext>
            </a:extLst>
          </p:cNvPr>
          <p:cNvSpPr/>
          <p:nvPr/>
        </p:nvSpPr>
        <p:spPr>
          <a:xfrm>
            <a:off x="763588" y="7013575"/>
            <a:ext cx="3065607" cy="200055"/>
          </a:xfrm>
          <a:prstGeom prst="rect">
            <a:avLst/>
          </a:prstGeom>
        </p:spPr>
        <p:txBody>
          <a:bodyPr wrap="square" anchor="t">
            <a:spAutoFit/>
          </a:bodyPr>
          <a:lstStyle/>
          <a:p>
            <a:pPr>
              <a:spcBef>
                <a:spcPts val="600"/>
              </a:spcBef>
            </a:pPr>
            <a:r>
              <a:rPr lang="pt-BR" sz="700" b="1" dirty="0">
                <a:solidFill>
                  <a:schemeClr val="accent1">
                    <a:lumMod val="75000"/>
                  </a:schemeClr>
                </a:solidFill>
                <a:latin typeface="Antenna Bold" panose="02000503000000020004" pitchFamily="50" charset="0"/>
              </a:rPr>
              <a:t>Emendas Impositivas 2024</a:t>
            </a:r>
            <a:endParaRPr lang="pt-BR" sz="700" dirty="0">
              <a:solidFill>
                <a:schemeClr val="accent1">
                  <a:lumMod val="75000"/>
                </a:schemeClr>
              </a:solidFill>
              <a:latin typeface="Antenna Bold" panose="02000503000000020004" pitchFamily="50" charset="0"/>
            </a:endParaRPr>
          </a:p>
        </p:txBody>
      </p:sp>
      <p:sp>
        <p:nvSpPr>
          <p:cNvPr id="2" name="Retângulo 1">
            <a:extLst>
              <a:ext uri="{FF2B5EF4-FFF2-40B4-BE49-F238E27FC236}">
                <a16:creationId xmlns:a16="http://schemas.microsoft.com/office/drawing/2014/main" id="{9F08676E-657F-11F9-77CF-F8FDE7ACF257}"/>
              </a:ext>
            </a:extLst>
          </p:cNvPr>
          <p:cNvSpPr/>
          <p:nvPr/>
        </p:nvSpPr>
        <p:spPr>
          <a:xfrm>
            <a:off x="763588" y="1115085"/>
            <a:ext cx="9105241" cy="369332"/>
          </a:xfrm>
          <a:prstGeom prst="rect">
            <a:avLst/>
          </a:prstGeom>
        </p:spPr>
        <p:txBody>
          <a:bodyPr wrap="square" anchor="t">
            <a:spAutoFit/>
          </a:bodyPr>
          <a:lstStyle/>
          <a:p>
            <a:r>
              <a:rPr lang="pt-BR" dirty="0"/>
              <a:t>O objeto de uma emenda é a junção dos elementos nome, justificativa e município. </a:t>
            </a:r>
          </a:p>
        </p:txBody>
      </p:sp>
      <p:pic>
        <p:nvPicPr>
          <p:cNvPr id="15" name="Imagem 14">
            <a:extLst>
              <a:ext uri="{FF2B5EF4-FFF2-40B4-BE49-F238E27FC236}">
                <a16:creationId xmlns:a16="http://schemas.microsoft.com/office/drawing/2014/main" id="{1F4A6AF5-3943-B9C0-97B6-D14B7A8AED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0049" y="6788704"/>
            <a:ext cx="2004433" cy="451928"/>
          </a:xfrm>
          <a:prstGeom prst="rect">
            <a:avLst/>
          </a:prstGeom>
        </p:spPr>
      </p:pic>
      <p:pic>
        <p:nvPicPr>
          <p:cNvPr id="3" name="image1.png">
            <a:extLst>
              <a:ext uri="{FF2B5EF4-FFF2-40B4-BE49-F238E27FC236}">
                <a16:creationId xmlns:a16="http://schemas.microsoft.com/office/drawing/2014/main" id="{12D8F701-078E-3D7E-DE10-E1F899AC0B23}"/>
              </a:ext>
            </a:extLst>
          </p:cNvPr>
          <p:cNvPicPr/>
          <p:nvPr/>
        </p:nvPicPr>
        <p:blipFill>
          <a:blip r:embed="rId3">
            <a:extLst>
              <a:ext uri="{28A0092B-C50C-407E-A947-70E740481C1C}">
                <a14:useLocalDpi xmlns:a14="http://schemas.microsoft.com/office/drawing/2010/main" val="0"/>
              </a:ext>
            </a:extLst>
          </a:blip>
          <a:srcRect/>
          <a:stretch/>
        </p:blipFill>
        <p:spPr>
          <a:xfrm>
            <a:off x="2187841" y="1935217"/>
            <a:ext cx="6256733" cy="2962160"/>
          </a:xfrm>
          <a:prstGeom prst="rect">
            <a:avLst/>
          </a:prstGeom>
          <a:ln/>
        </p:spPr>
      </p:pic>
      <p:sp>
        <p:nvSpPr>
          <p:cNvPr id="10" name="CaixaDeTexto 9">
            <a:extLst>
              <a:ext uri="{FF2B5EF4-FFF2-40B4-BE49-F238E27FC236}">
                <a16:creationId xmlns:a16="http://schemas.microsoft.com/office/drawing/2014/main" id="{09289C38-E854-89DF-A0CF-E1ED5068DFDB}"/>
              </a:ext>
            </a:extLst>
          </p:cNvPr>
          <p:cNvSpPr txBox="1"/>
          <p:nvPr/>
        </p:nvSpPr>
        <p:spPr>
          <a:xfrm>
            <a:off x="763588" y="5262934"/>
            <a:ext cx="9105242" cy="392159"/>
          </a:xfrm>
          <a:prstGeom prst="rect">
            <a:avLst/>
          </a:prstGeom>
          <a:noFill/>
        </p:spPr>
        <p:txBody>
          <a:bodyPr wrap="square">
            <a:spAutoFit/>
          </a:bodyPr>
          <a:lstStyle/>
          <a:p>
            <a:pPr marL="285750" indent="-285750">
              <a:lnSpc>
                <a:spcPct val="115000"/>
              </a:lnSpc>
              <a:spcBef>
                <a:spcPts val="1200"/>
              </a:spcBef>
              <a:spcAft>
                <a:spcPts val="1200"/>
              </a:spcAft>
              <a:buFont typeface="Arial" panose="020B0604020202020204" pitchFamily="34" charset="0"/>
              <a:buChar char="•"/>
            </a:pPr>
            <a:r>
              <a:rPr lang="pt-BR" sz="1800" b="1" dirty="0">
                <a:effectLst/>
                <a:ea typeface="Arial" panose="020B0604020202020204" pitchFamily="34" charset="0"/>
              </a:rPr>
              <a:t>Objeto amplo</a:t>
            </a:r>
            <a:r>
              <a:rPr lang="pt-BR" sz="1800" dirty="0">
                <a:effectLst/>
                <a:ea typeface="Arial" panose="020B0604020202020204" pitchFamily="34" charset="0"/>
              </a:rPr>
              <a:t>: será utilizado como reforço orçamentário em uma área específica do estado.</a:t>
            </a:r>
          </a:p>
        </p:txBody>
      </p:sp>
      <p:sp>
        <p:nvSpPr>
          <p:cNvPr id="13" name="CaixaDeTexto 12">
            <a:extLst>
              <a:ext uri="{FF2B5EF4-FFF2-40B4-BE49-F238E27FC236}">
                <a16:creationId xmlns:a16="http://schemas.microsoft.com/office/drawing/2014/main" id="{1C0266DA-059B-C349-37A0-4143389B5C58}"/>
              </a:ext>
            </a:extLst>
          </p:cNvPr>
          <p:cNvSpPr txBox="1"/>
          <p:nvPr/>
        </p:nvSpPr>
        <p:spPr>
          <a:xfrm>
            <a:off x="763587" y="5630141"/>
            <a:ext cx="9105241" cy="710707"/>
          </a:xfrm>
          <a:prstGeom prst="rect">
            <a:avLst/>
          </a:prstGeom>
          <a:noFill/>
        </p:spPr>
        <p:txBody>
          <a:bodyPr wrap="square">
            <a:spAutoFit/>
          </a:bodyPr>
          <a:lstStyle/>
          <a:p>
            <a:pPr marL="285750" indent="-285750">
              <a:lnSpc>
                <a:spcPct val="115000"/>
              </a:lnSpc>
              <a:spcBef>
                <a:spcPts val="1200"/>
              </a:spcBef>
              <a:spcAft>
                <a:spcPts val="1200"/>
              </a:spcAft>
              <a:buFont typeface="Arial" panose="020B0604020202020204" pitchFamily="34" charset="0"/>
              <a:buChar char="•"/>
            </a:pPr>
            <a:r>
              <a:rPr lang="pt-BR" sz="1800" b="1" dirty="0">
                <a:effectLst/>
                <a:ea typeface="Arial" panose="020B0604020202020204" pitchFamily="34" charset="0"/>
              </a:rPr>
              <a:t>Objeto específico</a:t>
            </a:r>
            <a:r>
              <a:rPr lang="pt-BR" sz="1800" dirty="0">
                <a:effectLst/>
                <a:ea typeface="Arial" panose="020B0604020202020204" pitchFamily="34" charset="0"/>
              </a:rPr>
              <a:t>: servirá como o detalhamento de uma aquisição ou serviço específico a ser executado.</a:t>
            </a:r>
          </a:p>
        </p:txBody>
      </p:sp>
    </p:spTree>
    <p:extLst>
      <p:ext uri="{BB962C8B-B14F-4D97-AF65-F5344CB8AC3E}">
        <p14:creationId xmlns:p14="http://schemas.microsoft.com/office/powerpoint/2010/main" val="428166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7149F804-C70B-46D0-D1F7-59B43E5A006A}"/>
              </a:ext>
            </a:extLst>
          </p:cNvPr>
          <p:cNvSpPr/>
          <p:nvPr/>
        </p:nvSpPr>
        <p:spPr>
          <a:xfrm>
            <a:off x="0" y="-1"/>
            <a:ext cx="10691812" cy="7559675"/>
          </a:xfrm>
          <a:prstGeom prst="rect">
            <a:avLst/>
          </a:prstGeom>
          <a:solidFill>
            <a:schemeClr val="accent1">
              <a:lumMod val="20000"/>
              <a:lumOff val="80000"/>
            </a:schemeClr>
          </a:solidFill>
          <a:ln w="25400" cap="flat" cmpd="sng" algn="ctr">
            <a:noFill/>
            <a:prstDash val="solid"/>
          </a:ln>
          <a:effectLst/>
        </p:spPr>
        <p:txBody>
          <a:bodyPr rtlCol="0" anchor="ctr"/>
          <a:lstStyle/>
          <a:p>
            <a:pPr marL="285750" indent="-285750">
              <a:lnSpc>
                <a:spcPct val="115000"/>
              </a:lnSpc>
              <a:spcBef>
                <a:spcPts val="1200"/>
              </a:spcBef>
              <a:spcAft>
                <a:spcPts val="1200"/>
              </a:spcAft>
              <a:buFont typeface="Arial" panose="020B0604020202020204" pitchFamily="34" charset="0"/>
              <a:buChar char="•"/>
            </a:pPr>
            <a:endParaRPr lang="pt-BR" sz="1800" dirty="0">
              <a:effectLst/>
              <a:ea typeface="Arial" panose="020B0604020202020204" pitchFamily="34" charset="0"/>
            </a:endParaRPr>
          </a:p>
        </p:txBody>
      </p:sp>
      <p:sp>
        <p:nvSpPr>
          <p:cNvPr id="4" name="Retângulo 3">
            <a:extLst>
              <a:ext uri="{FF2B5EF4-FFF2-40B4-BE49-F238E27FC236}">
                <a16:creationId xmlns:a16="http://schemas.microsoft.com/office/drawing/2014/main" id="{D429F0C4-65C7-FACB-27D0-7D82E0DAA555}"/>
              </a:ext>
            </a:extLst>
          </p:cNvPr>
          <p:cNvSpPr/>
          <p:nvPr/>
        </p:nvSpPr>
        <p:spPr>
          <a:xfrm>
            <a:off x="763588" y="393700"/>
            <a:ext cx="5122862" cy="400110"/>
          </a:xfrm>
          <a:prstGeom prst="rect">
            <a:avLst/>
          </a:prstGeom>
        </p:spPr>
        <p:txBody>
          <a:bodyPr wrap="square" anchor="t">
            <a:spAutoFit/>
          </a:bodyPr>
          <a:lstStyle/>
          <a:p>
            <a:pPr>
              <a:spcBef>
                <a:spcPts val="600"/>
              </a:spcBef>
            </a:pPr>
            <a:r>
              <a:rPr lang="pt-BR" sz="2000" b="1" dirty="0">
                <a:solidFill>
                  <a:srgbClr val="234983"/>
                </a:solidFill>
                <a:latin typeface="Antenna Light" panose="02000503000000020004" pitchFamily="50" charset="0"/>
              </a:rPr>
              <a:t>O que é um objeto de uma emenda?</a:t>
            </a:r>
          </a:p>
        </p:txBody>
      </p:sp>
      <p:sp>
        <p:nvSpPr>
          <p:cNvPr id="5" name="Retângulo 4">
            <a:extLst>
              <a:ext uri="{FF2B5EF4-FFF2-40B4-BE49-F238E27FC236}">
                <a16:creationId xmlns:a16="http://schemas.microsoft.com/office/drawing/2014/main" id="{7BCB4366-4C1D-4EE4-660E-8FD525FAE645}"/>
              </a:ext>
            </a:extLst>
          </p:cNvPr>
          <p:cNvSpPr/>
          <p:nvPr/>
        </p:nvSpPr>
        <p:spPr>
          <a:xfrm>
            <a:off x="763588" y="7013575"/>
            <a:ext cx="3065607" cy="200055"/>
          </a:xfrm>
          <a:prstGeom prst="rect">
            <a:avLst/>
          </a:prstGeom>
        </p:spPr>
        <p:txBody>
          <a:bodyPr wrap="square" anchor="t">
            <a:spAutoFit/>
          </a:bodyPr>
          <a:lstStyle/>
          <a:p>
            <a:pPr>
              <a:spcBef>
                <a:spcPts val="600"/>
              </a:spcBef>
            </a:pPr>
            <a:r>
              <a:rPr lang="pt-BR" sz="700" b="1" dirty="0">
                <a:solidFill>
                  <a:schemeClr val="accent1">
                    <a:lumMod val="75000"/>
                  </a:schemeClr>
                </a:solidFill>
                <a:latin typeface="Antenna Bold" panose="02000503000000020004" pitchFamily="50" charset="0"/>
              </a:rPr>
              <a:t>Emendas Impositivas 2024</a:t>
            </a:r>
            <a:endParaRPr lang="pt-BR" sz="700" dirty="0">
              <a:solidFill>
                <a:schemeClr val="accent1">
                  <a:lumMod val="75000"/>
                </a:schemeClr>
              </a:solidFill>
              <a:latin typeface="Antenna Bold" panose="02000503000000020004" pitchFamily="50" charset="0"/>
            </a:endParaRPr>
          </a:p>
        </p:txBody>
      </p:sp>
      <p:sp>
        <p:nvSpPr>
          <p:cNvPr id="2" name="Retângulo 1">
            <a:extLst>
              <a:ext uri="{FF2B5EF4-FFF2-40B4-BE49-F238E27FC236}">
                <a16:creationId xmlns:a16="http://schemas.microsoft.com/office/drawing/2014/main" id="{9F08676E-657F-11F9-77CF-F8FDE7ACF257}"/>
              </a:ext>
            </a:extLst>
          </p:cNvPr>
          <p:cNvSpPr/>
          <p:nvPr/>
        </p:nvSpPr>
        <p:spPr>
          <a:xfrm>
            <a:off x="763588" y="1115085"/>
            <a:ext cx="9105241" cy="392159"/>
          </a:xfrm>
          <a:prstGeom prst="rect">
            <a:avLst/>
          </a:prstGeom>
        </p:spPr>
        <p:txBody>
          <a:bodyPr wrap="square" anchor="t">
            <a:spAutoFit/>
          </a:bodyPr>
          <a:lstStyle/>
          <a:p>
            <a:pPr algn="just">
              <a:lnSpc>
                <a:spcPct val="115000"/>
              </a:lnSpc>
              <a:spcBef>
                <a:spcPts val="1200"/>
              </a:spcBef>
              <a:spcAft>
                <a:spcPts val="1200"/>
              </a:spcAft>
            </a:pPr>
            <a:r>
              <a:rPr lang="pt-BR" dirty="0">
                <a:effectLst/>
                <a:ea typeface="Arial" panose="020B0604020202020204" pitchFamily="34" charset="0"/>
              </a:rPr>
              <a:t>Ainda, há casos onde estão previstas aquisições de diferentes itens dentro do mesmo objeto.</a:t>
            </a:r>
          </a:p>
        </p:txBody>
      </p:sp>
      <p:pic>
        <p:nvPicPr>
          <p:cNvPr id="15" name="Imagem 14">
            <a:extLst>
              <a:ext uri="{FF2B5EF4-FFF2-40B4-BE49-F238E27FC236}">
                <a16:creationId xmlns:a16="http://schemas.microsoft.com/office/drawing/2014/main" id="{1F4A6AF5-3943-B9C0-97B6-D14B7A8AED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0049" y="6788704"/>
            <a:ext cx="2004433" cy="451928"/>
          </a:xfrm>
          <a:prstGeom prst="rect">
            <a:avLst/>
          </a:prstGeom>
        </p:spPr>
      </p:pic>
      <p:graphicFrame>
        <p:nvGraphicFramePr>
          <p:cNvPr id="7" name="Tabela 6">
            <a:extLst>
              <a:ext uri="{FF2B5EF4-FFF2-40B4-BE49-F238E27FC236}">
                <a16:creationId xmlns:a16="http://schemas.microsoft.com/office/drawing/2014/main" id="{BB5307ED-A956-9835-3620-2D07936547D9}"/>
              </a:ext>
            </a:extLst>
          </p:cNvPr>
          <p:cNvGraphicFramePr>
            <a:graphicFrameLocks noGrp="1"/>
          </p:cNvGraphicFramePr>
          <p:nvPr>
            <p:extLst>
              <p:ext uri="{D42A27DB-BD31-4B8C-83A1-F6EECF244321}">
                <p14:modId xmlns:p14="http://schemas.microsoft.com/office/powerpoint/2010/main" val="2969183241"/>
              </p:ext>
            </p:extLst>
          </p:nvPr>
        </p:nvGraphicFramePr>
        <p:xfrm>
          <a:off x="1115188" y="1713881"/>
          <a:ext cx="8461436" cy="4473885"/>
        </p:xfrm>
        <a:graphic>
          <a:graphicData uri="http://schemas.openxmlformats.org/drawingml/2006/table">
            <a:tbl>
              <a:tblPr>
                <a:tableStyleId>{7DF18680-E054-41AD-8BC1-D1AEF772440D}</a:tableStyleId>
              </a:tblPr>
              <a:tblGrid>
                <a:gridCol w="1388543">
                  <a:extLst>
                    <a:ext uri="{9D8B030D-6E8A-4147-A177-3AD203B41FA5}">
                      <a16:colId xmlns:a16="http://schemas.microsoft.com/office/drawing/2014/main" val="3693565416"/>
                    </a:ext>
                  </a:extLst>
                </a:gridCol>
                <a:gridCol w="1692287">
                  <a:extLst>
                    <a:ext uri="{9D8B030D-6E8A-4147-A177-3AD203B41FA5}">
                      <a16:colId xmlns:a16="http://schemas.microsoft.com/office/drawing/2014/main" val="1110975723"/>
                    </a:ext>
                  </a:extLst>
                </a:gridCol>
                <a:gridCol w="1836023">
                  <a:extLst>
                    <a:ext uri="{9D8B030D-6E8A-4147-A177-3AD203B41FA5}">
                      <a16:colId xmlns:a16="http://schemas.microsoft.com/office/drawing/2014/main" val="163198179"/>
                    </a:ext>
                  </a:extLst>
                </a:gridCol>
                <a:gridCol w="1791481">
                  <a:extLst>
                    <a:ext uri="{9D8B030D-6E8A-4147-A177-3AD203B41FA5}">
                      <a16:colId xmlns:a16="http://schemas.microsoft.com/office/drawing/2014/main" val="1401208410"/>
                    </a:ext>
                  </a:extLst>
                </a:gridCol>
                <a:gridCol w="1753102">
                  <a:extLst>
                    <a:ext uri="{9D8B030D-6E8A-4147-A177-3AD203B41FA5}">
                      <a16:colId xmlns:a16="http://schemas.microsoft.com/office/drawing/2014/main" val="778951970"/>
                    </a:ext>
                  </a:extLst>
                </a:gridCol>
              </a:tblGrid>
              <a:tr h="597310">
                <a:tc>
                  <a:txBody>
                    <a:bodyPr/>
                    <a:lstStyle/>
                    <a:p>
                      <a:pPr algn="ctr">
                        <a:lnSpc>
                          <a:spcPct val="115000"/>
                        </a:lnSpc>
                        <a:spcBef>
                          <a:spcPts val="1200"/>
                        </a:spcBef>
                      </a:pPr>
                      <a:endParaRPr lang="pt-BR" sz="1400" dirty="0">
                        <a:effectLst/>
                        <a:latin typeface="+mn-lt"/>
                        <a:ea typeface="Arial" panose="020B0604020202020204" pitchFamily="34" charset="0"/>
                      </a:endParaRPr>
                    </a:p>
                  </a:txBody>
                  <a:tcPr marL="50800" marR="50800" marT="0" marB="0" anchor="ctr">
                    <a:lnL w="12700" cmpd="sng">
                      <a:noFill/>
                    </a:lnL>
                    <a:lnT w="12700" cmpd="sng">
                      <a:noFill/>
                    </a:lnT>
                    <a:solidFill>
                      <a:srgbClr val="DAE3F3"/>
                    </a:solidFill>
                  </a:tcPr>
                </a:tc>
                <a:tc>
                  <a:txBody>
                    <a:bodyPr/>
                    <a:lstStyle/>
                    <a:p>
                      <a:pPr algn="ctr">
                        <a:lnSpc>
                          <a:spcPct val="115000"/>
                        </a:lnSpc>
                        <a:spcBef>
                          <a:spcPts val="1200"/>
                        </a:spcBef>
                      </a:pPr>
                      <a:r>
                        <a:rPr lang="pt-BR" sz="1400" b="1" dirty="0">
                          <a:solidFill>
                            <a:schemeClr val="bg1"/>
                          </a:solidFill>
                          <a:effectLst/>
                          <a:latin typeface="+mn-lt"/>
                        </a:rPr>
                        <a:t>Objeto 1</a:t>
                      </a:r>
                      <a:endParaRPr lang="pt-BR" sz="1400" b="1" dirty="0">
                        <a:solidFill>
                          <a:schemeClr val="bg1"/>
                        </a:solidFill>
                        <a:effectLst/>
                        <a:latin typeface="+mn-lt"/>
                        <a:ea typeface="Arial" panose="020B0604020202020204" pitchFamily="34" charset="0"/>
                      </a:endParaRPr>
                    </a:p>
                  </a:txBody>
                  <a:tcPr marL="50800" marR="50800" marT="0" marB="0" anchor="ctr">
                    <a:solidFill>
                      <a:srgbClr val="6380B2"/>
                    </a:solidFill>
                  </a:tcPr>
                </a:tc>
                <a:tc>
                  <a:txBody>
                    <a:bodyPr/>
                    <a:lstStyle/>
                    <a:p>
                      <a:pPr algn="ctr">
                        <a:lnSpc>
                          <a:spcPct val="115000"/>
                        </a:lnSpc>
                        <a:spcBef>
                          <a:spcPts val="1200"/>
                        </a:spcBef>
                      </a:pPr>
                      <a:r>
                        <a:rPr lang="pt-BR" sz="1400" b="1" dirty="0">
                          <a:solidFill>
                            <a:schemeClr val="bg1"/>
                          </a:solidFill>
                          <a:effectLst/>
                          <a:latin typeface="+mn-lt"/>
                        </a:rPr>
                        <a:t>Objeto 2</a:t>
                      </a:r>
                      <a:endParaRPr lang="pt-BR" sz="1400" b="1" dirty="0">
                        <a:solidFill>
                          <a:schemeClr val="bg1"/>
                        </a:solidFill>
                        <a:effectLst/>
                        <a:latin typeface="+mn-lt"/>
                        <a:ea typeface="Arial" panose="020B0604020202020204" pitchFamily="34" charset="0"/>
                      </a:endParaRPr>
                    </a:p>
                  </a:txBody>
                  <a:tcPr marL="50800" marR="50800" marT="0" marB="0" anchor="ctr">
                    <a:solidFill>
                      <a:srgbClr val="6380B2"/>
                    </a:solidFill>
                  </a:tcPr>
                </a:tc>
                <a:tc>
                  <a:txBody>
                    <a:bodyPr/>
                    <a:lstStyle/>
                    <a:p>
                      <a:pPr algn="ctr">
                        <a:lnSpc>
                          <a:spcPct val="115000"/>
                        </a:lnSpc>
                        <a:spcBef>
                          <a:spcPts val="1200"/>
                        </a:spcBef>
                      </a:pPr>
                      <a:r>
                        <a:rPr lang="pt-BR" sz="1400" b="1" dirty="0">
                          <a:solidFill>
                            <a:schemeClr val="bg1"/>
                          </a:solidFill>
                          <a:effectLst/>
                          <a:latin typeface="+mn-lt"/>
                        </a:rPr>
                        <a:t>Objeto 3</a:t>
                      </a:r>
                      <a:endParaRPr lang="pt-BR" sz="1400" b="1" dirty="0">
                        <a:solidFill>
                          <a:schemeClr val="bg1"/>
                        </a:solidFill>
                        <a:effectLst/>
                        <a:latin typeface="+mn-lt"/>
                        <a:ea typeface="Arial" panose="020B0604020202020204" pitchFamily="34" charset="0"/>
                      </a:endParaRPr>
                    </a:p>
                  </a:txBody>
                  <a:tcPr marL="50800" marR="50800" marT="0" marB="0" anchor="ctr">
                    <a:solidFill>
                      <a:srgbClr val="6380B2"/>
                    </a:solidFill>
                  </a:tcPr>
                </a:tc>
                <a:tc>
                  <a:txBody>
                    <a:bodyPr/>
                    <a:lstStyle/>
                    <a:p>
                      <a:pPr algn="ctr">
                        <a:lnSpc>
                          <a:spcPct val="115000"/>
                        </a:lnSpc>
                        <a:spcBef>
                          <a:spcPts val="1200"/>
                        </a:spcBef>
                      </a:pPr>
                      <a:r>
                        <a:rPr lang="pt-BR" sz="1400" b="1" dirty="0">
                          <a:solidFill>
                            <a:schemeClr val="bg1"/>
                          </a:solidFill>
                          <a:effectLst/>
                          <a:latin typeface="+mn-lt"/>
                        </a:rPr>
                        <a:t>Objeto 4</a:t>
                      </a:r>
                      <a:endParaRPr lang="pt-BR" sz="1400" b="1" dirty="0">
                        <a:solidFill>
                          <a:schemeClr val="bg1"/>
                        </a:solidFill>
                        <a:effectLst/>
                        <a:latin typeface="+mn-lt"/>
                        <a:ea typeface="Arial" panose="020B0604020202020204" pitchFamily="34" charset="0"/>
                      </a:endParaRPr>
                    </a:p>
                  </a:txBody>
                  <a:tcPr marL="50800" marR="50800" marT="0" marB="0" anchor="ctr">
                    <a:solidFill>
                      <a:srgbClr val="6380B2"/>
                    </a:solidFill>
                  </a:tcPr>
                </a:tc>
                <a:extLst>
                  <a:ext uri="{0D108BD9-81ED-4DB2-BD59-A6C34878D82A}">
                    <a16:rowId xmlns:a16="http://schemas.microsoft.com/office/drawing/2014/main" val="271638430"/>
                  </a:ext>
                </a:extLst>
              </a:tr>
              <a:tr h="781330">
                <a:tc>
                  <a:txBody>
                    <a:bodyPr/>
                    <a:lstStyle/>
                    <a:p>
                      <a:pPr algn="ctr">
                        <a:lnSpc>
                          <a:spcPct val="115000"/>
                        </a:lnSpc>
                        <a:spcBef>
                          <a:spcPts val="1200"/>
                        </a:spcBef>
                      </a:pPr>
                      <a:r>
                        <a:rPr lang="pt-BR" sz="1400" b="1" dirty="0">
                          <a:solidFill>
                            <a:schemeClr val="bg1"/>
                          </a:solidFill>
                          <a:effectLst/>
                          <a:latin typeface="+mn-lt"/>
                          <a:ea typeface="Arial" panose="020B0604020202020204" pitchFamily="34" charset="0"/>
                        </a:rPr>
                        <a:t>Nome Emenda</a:t>
                      </a:r>
                    </a:p>
                  </a:txBody>
                  <a:tcPr marL="50800" marR="50800" marT="0" marB="0" anchor="ctr">
                    <a:solidFill>
                      <a:srgbClr val="6380B2"/>
                    </a:solidFill>
                  </a:tcPr>
                </a:tc>
                <a:tc>
                  <a:txBody>
                    <a:bodyPr/>
                    <a:lstStyle/>
                    <a:p>
                      <a:pPr algn="ctr">
                        <a:lnSpc>
                          <a:spcPct val="115000"/>
                        </a:lnSpc>
                        <a:spcBef>
                          <a:spcPts val="1200"/>
                        </a:spcBef>
                      </a:pPr>
                      <a:r>
                        <a:rPr lang="pt-BR" sz="1400" dirty="0">
                          <a:effectLst/>
                          <a:latin typeface="+mn-lt"/>
                          <a:ea typeface="Arial" panose="020B0604020202020204" pitchFamily="34" charset="0"/>
                        </a:rPr>
                        <a:t>Reforço nas ações de saúde</a:t>
                      </a:r>
                    </a:p>
                  </a:txBody>
                  <a:tcPr marL="50800" marR="50800" marT="0" marB="0" anchor="ctr"/>
                </a:tc>
                <a:tc>
                  <a:txBody>
                    <a:bodyPr/>
                    <a:lstStyle/>
                    <a:p>
                      <a:pPr algn="ctr">
                        <a:lnSpc>
                          <a:spcPct val="115000"/>
                        </a:lnSpc>
                        <a:spcBef>
                          <a:spcPts val="1200"/>
                        </a:spcBef>
                      </a:pPr>
                      <a:r>
                        <a:rPr lang="pt-BR" sz="1400" dirty="0">
                          <a:effectLst/>
                          <a:latin typeface="+mn-lt"/>
                          <a:ea typeface="Arial" panose="020B0604020202020204" pitchFamily="34" charset="0"/>
                        </a:rPr>
                        <a:t>Reforço nas ações de saúde</a:t>
                      </a:r>
                    </a:p>
                  </a:txBody>
                  <a:tcPr marL="50800" marR="50800" marT="0" marB="0" anchor="ctr"/>
                </a:tc>
                <a:tc>
                  <a:txBody>
                    <a:bodyPr/>
                    <a:lstStyle/>
                    <a:p>
                      <a:pPr algn="ctr">
                        <a:lnSpc>
                          <a:spcPct val="115000"/>
                        </a:lnSpc>
                        <a:spcBef>
                          <a:spcPts val="1200"/>
                        </a:spcBef>
                      </a:pPr>
                      <a:r>
                        <a:rPr lang="pt-BR" sz="1400" dirty="0">
                          <a:effectLst/>
                          <a:latin typeface="+mn-lt"/>
                          <a:ea typeface="Arial" panose="020B0604020202020204" pitchFamily="34" charset="0"/>
                        </a:rPr>
                        <a:t>Reforço nas ações de saúde</a:t>
                      </a:r>
                    </a:p>
                  </a:txBody>
                  <a:tcPr marL="50800" marR="50800" marT="0" marB="0" anchor="ctr"/>
                </a:tc>
                <a:tc>
                  <a:txBody>
                    <a:bodyPr/>
                    <a:lstStyle/>
                    <a:p>
                      <a:pPr algn="ctr">
                        <a:lnSpc>
                          <a:spcPct val="115000"/>
                        </a:lnSpc>
                        <a:spcBef>
                          <a:spcPts val="1200"/>
                        </a:spcBef>
                      </a:pPr>
                      <a:r>
                        <a:rPr lang="pt-BR" sz="1400" dirty="0">
                          <a:effectLst/>
                          <a:latin typeface="+mn-lt"/>
                          <a:ea typeface="Arial" panose="020B0604020202020204" pitchFamily="34" charset="0"/>
                        </a:rPr>
                        <a:t>Reforço nas ações de saúde</a:t>
                      </a:r>
                    </a:p>
                  </a:txBody>
                  <a:tcPr marL="50800" marR="50800" marT="0" marB="0" anchor="ctr"/>
                </a:tc>
                <a:extLst>
                  <a:ext uri="{0D108BD9-81ED-4DB2-BD59-A6C34878D82A}">
                    <a16:rowId xmlns:a16="http://schemas.microsoft.com/office/drawing/2014/main" val="3371363715"/>
                  </a:ext>
                </a:extLst>
              </a:tr>
              <a:tr h="2012820">
                <a:tc>
                  <a:txBody>
                    <a:bodyPr/>
                    <a:lstStyle/>
                    <a:p>
                      <a:pPr algn="ctr">
                        <a:lnSpc>
                          <a:spcPct val="115000"/>
                        </a:lnSpc>
                        <a:spcBef>
                          <a:spcPts val="1200"/>
                        </a:spcBef>
                      </a:pPr>
                      <a:r>
                        <a:rPr lang="pt-BR" sz="1400" b="1" dirty="0">
                          <a:solidFill>
                            <a:schemeClr val="bg1"/>
                          </a:solidFill>
                          <a:effectLst/>
                          <a:latin typeface="+mn-lt"/>
                        </a:rPr>
                        <a:t>Justificativa</a:t>
                      </a:r>
                      <a:endParaRPr lang="pt-BR" sz="1400" b="1" dirty="0">
                        <a:solidFill>
                          <a:schemeClr val="bg1"/>
                        </a:solidFill>
                        <a:effectLst/>
                        <a:latin typeface="+mn-lt"/>
                        <a:ea typeface="Arial" panose="020B0604020202020204" pitchFamily="34" charset="0"/>
                      </a:endParaRPr>
                    </a:p>
                  </a:txBody>
                  <a:tcPr marL="50800" marR="50800" marT="0" marB="0" anchor="ctr">
                    <a:solidFill>
                      <a:srgbClr val="6380B2"/>
                    </a:solidFill>
                  </a:tcPr>
                </a:tc>
                <a:tc>
                  <a:txBody>
                    <a:bodyPr/>
                    <a:lstStyle/>
                    <a:p>
                      <a:pPr algn="ctr">
                        <a:lnSpc>
                          <a:spcPct val="115000"/>
                        </a:lnSpc>
                        <a:spcBef>
                          <a:spcPts val="1200"/>
                        </a:spcBef>
                      </a:pPr>
                      <a:r>
                        <a:rPr lang="pt-BR" sz="1400" dirty="0">
                          <a:effectLst/>
                          <a:latin typeface="+mn-lt"/>
                        </a:rPr>
                        <a:t>Reforçar o orçamento da saúde para melhoria da qualidade de vida dos cidadãos</a:t>
                      </a:r>
                      <a:endParaRPr lang="pt-BR" sz="1400" dirty="0">
                        <a:effectLst/>
                        <a:latin typeface="+mn-lt"/>
                        <a:ea typeface="Arial" panose="020B0604020202020204" pitchFamily="34" charset="0"/>
                      </a:endParaRPr>
                    </a:p>
                  </a:txBody>
                  <a:tcPr marL="50800" marR="50800" marT="0" marB="0" anchor="ctr"/>
                </a:tc>
                <a:tc>
                  <a:txBody>
                    <a:bodyPr/>
                    <a:lstStyle/>
                    <a:p>
                      <a:pPr algn="ctr">
                        <a:lnSpc>
                          <a:spcPct val="115000"/>
                        </a:lnSpc>
                        <a:spcBef>
                          <a:spcPts val="1200"/>
                        </a:spcBef>
                      </a:pPr>
                      <a:r>
                        <a:rPr lang="pt-BR" sz="1400" dirty="0">
                          <a:effectLst/>
                          <a:latin typeface="+mn-lt"/>
                        </a:rPr>
                        <a:t>Reforçar o orçamento da saúde para melhoria da qualidade de vida dos cidadãos de Duque de Caxias</a:t>
                      </a:r>
                      <a:endParaRPr lang="pt-BR" sz="1400" dirty="0">
                        <a:effectLst/>
                        <a:latin typeface="+mn-lt"/>
                        <a:ea typeface="Arial" panose="020B0604020202020204" pitchFamily="34" charset="0"/>
                      </a:endParaRPr>
                    </a:p>
                  </a:txBody>
                  <a:tcPr marL="50800" marR="50800" marT="0" marB="0" anchor="ctr"/>
                </a:tc>
                <a:tc>
                  <a:txBody>
                    <a:bodyPr/>
                    <a:lstStyle/>
                    <a:p>
                      <a:pPr algn="ctr">
                        <a:lnSpc>
                          <a:spcPct val="115000"/>
                        </a:lnSpc>
                        <a:spcBef>
                          <a:spcPts val="1200"/>
                        </a:spcBef>
                      </a:pPr>
                      <a:r>
                        <a:rPr lang="pt-BR" sz="1400" dirty="0">
                          <a:effectLst/>
                          <a:latin typeface="+mn-lt"/>
                        </a:rPr>
                        <a:t>Reforçar as ações de saúde por meio da aquisição de 1 (um) mamógrafo para hospital estadual</a:t>
                      </a:r>
                      <a:endParaRPr lang="pt-BR" sz="1400" dirty="0">
                        <a:effectLst/>
                        <a:latin typeface="+mn-lt"/>
                        <a:ea typeface="Arial" panose="020B0604020202020204" pitchFamily="34" charset="0"/>
                      </a:endParaRPr>
                    </a:p>
                  </a:txBody>
                  <a:tcPr marL="50800" marR="50800" marT="0" marB="0" anchor="ctr"/>
                </a:tc>
                <a:tc>
                  <a:txBody>
                    <a:bodyPr/>
                    <a:lstStyle/>
                    <a:p>
                      <a:pPr algn="ctr">
                        <a:lnSpc>
                          <a:spcPct val="115000"/>
                        </a:lnSpc>
                        <a:spcBef>
                          <a:spcPts val="1200"/>
                        </a:spcBef>
                      </a:pPr>
                      <a:r>
                        <a:rPr lang="pt-BR" sz="1400" dirty="0">
                          <a:effectLst/>
                          <a:latin typeface="+mn-lt"/>
                        </a:rPr>
                        <a:t>Reforçar as ações de saúde por meio da aquisição de 1(um) mamógrafo, 2 (dois) </a:t>
                      </a:r>
                      <a:r>
                        <a:rPr lang="pt-BR" sz="1400" dirty="0" err="1">
                          <a:effectLst/>
                          <a:latin typeface="+mn-lt"/>
                        </a:rPr>
                        <a:t>raio-x</a:t>
                      </a:r>
                      <a:r>
                        <a:rPr lang="pt-BR" sz="1400" dirty="0">
                          <a:effectLst/>
                          <a:latin typeface="+mn-lt"/>
                        </a:rPr>
                        <a:t> e 1 (um) tomógrafo para hospital estadual</a:t>
                      </a:r>
                      <a:endParaRPr lang="pt-BR" sz="1400" dirty="0">
                        <a:effectLst/>
                        <a:latin typeface="+mn-lt"/>
                        <a:ea typeface="Arial" panose="020B0604020202020204" pitchFamily="34" charset="0"/>
                      </a:endParaRPr>
                    </a:p>
                  </a:txBody>
                  <a:tcPr marL="50800" marR="50800" marT="0" marB="0" anchor="ctr"/>
                </a:tc>
                <a:extLst>
                  <a:ext uri="{0D108BD9-81ED-4DB2-BD59-A6C34878D82A}">
                    <a16:rowId xmlns:a16="http://schemas.microsoft.com/office/drawing/2014/main" val="154333178"/>
                  </a:ext>
                </a:extLst>
              </a:tr>
              <a:tr h="1082425">
                <a:tc>
                  <a:txBody>
                    <a:bodyPr/>
                    <a:lstStyle/>
                    <a:p>
                      <a:pPr algn="ctr">
                        <a:lnSpc>
                          <a:spcPct val="115000"/>
                        </a:lnSpc>
                        <a:spcBef>
                          <a:spcPts val="1200"/>
                        </a:spcBef>
                      </a:pPr>
                      <a:r>
                        <a:rPr lang="pt-BR" sz="1400" b="1" dirty="0">
                          <a:solidFill>
                            <a:schemeClr val="bg1"/>
                          </a:solidFill>
                          <a:effectLst/>
                          <a:latin typeface="+mn-lt"/>
                          <a:ea typeface="Arial" panose="020B0604020202020204" pitchFamily="34" charset="0"/>
                        </a:rPr>
                        <a:t>Município</a:t>
                      </a:r>
                    </a:p>
                  </a:txBody>
                  <a:tcPr marL="50800" marR="50800" marT="0" marB="0" anchor="ctr">
                    <a:solidFill>
                      <a:srgbClr val="6380B2"/>
                    </a:solidFill>
                  </a:tcPr>
                </a:tc>
                <a:tc>
                  <a:txBody>
                    <a:bodyPr/>
                    <a:lstStyle/>
                    <a:p>
                      <a:pPr algn="ctr">
                        <a:lnSpc>
                          <a:spcPct val="115000"/>
                        </a:lnSpc>
                        <a:spcBef>
                          <a:spcPts val="1200"/>
                        </a:spcBef>
                      </a:pPr>
                      <a:r>
                        <a:rPr lang="pt-BR" sz="1400" dirty="0">
                          <a:effectLst/>
                          <a:latin typeface="+mn-lt"/>
                          <a:ea typeface="Arial" panose="020B0604020202020204" pitchFamily="34" charset="0"/>
                        </a:rPr>
                        <a:t>ESTADO</a:t>
                      </a:r>
                    </a:p>
                  </a:txBody>
                  <a:tcPr marL="50800" marR="50800" marT="0" marB="0" anchor="ctr"/>
                </a:tc>
                <a:tc>
                  <a:txBody>
                    <a:bodyPr/>
                    <a:lstStyle/>
                    <a:p>
                      <a:pPr algn="ctr">
                        <a:lnSpc>
                          <a:spcPct val="115000"/>
                        </a:lnSpc>
                        <a:spcBef>
                          <a:spcPts val="1200"/>
                        </a:spcBef>
                      </a:pPr>
                      <a:r>
                        <a:rPr lang="pt-BR" sz="1400" dirty="0">
                          <a:effectLst/>
                          <a:latin typeface="+mn-lt"/>
                          <a:ea typeface="Arial" panose="020B0604020202020204" pitchFamily="34" charset="0"/>
                        </a:rPr>
                        <a:t>Duque de Caxias</a:t>
                      </a:r>
                    </a:p>
                  </a:txBody>
                  <a:tcPr marL="50800" marR="50800" marT="0" marB="0" anchor="ctr"/>
                </a:tc>
                <a:tc>
                  <a:txBody>
                    <a:bodyPr/>
                    <a:lstStyle/>
                    <a:p>
                      <a:pPr algn="ctr">
                        <a:lnSpc>
                          <a:spcPct val="115000"/>
                        </a:lnSpc>
                        <a:spcBef>
                          <a:spcPts val="1200"/>
                        </a:spcBef>
                      </a:pPr>
                      <a:r>
                        <a:rPr lang="pt-BR" sz="1400" dirty="0">
                          <a:effectLst/>
                          <a:latin typeface="+mn-lt"/>
                          <a:ea typeface="Arial" panose="020B0604020202020204" pitchFamily="34" charset="0"/>
                        </a:rPr>
                        <a:t>ESTADO</a:t>
                      </a:r>
                    </a:p>
                  </a:txBody>
                  <a:tcPr marL="50800" marR="50800" marT="0" marB="0" anchor="ctr"/>
                </a:tc>
                <a:tc>
                  <a:txBody>
                    <a:bodyPr/>
                    <a:lstStyle/>
                    <a:p>
                      <a:pPr algn="ctr">
                        <a:lnSpc>
                          <a:spcPct val="115000"/>
                        </a:lnSpc>
                        <a:spcBef>
                          <a:spcPts val="1200"/>
                        </a:spcBef>
                      </a:pPr>
                      <a:r>
                        <a:rPr lang="pt-BR" sz="1400" dirty="0">
                          <a:effectLst/>
                          <a:latin typeface="+mn-lt"/>
                          <a:ea typeface="Arial" panose="020B0604020202020204" pitchFamily="34" charset="0"/>
                        </a:rPr>
                        <a:t>ESTADO</a:t>
                      </a:r>
                    </a:p>
                  </a:txBody>
                  <a:tcPr marL="50800" marR="50800" marT="0" marB="0" anchor="ctr"/>
                </a:tc>
                <a:extLst>
                  <a:ext uri="{0D108BD9-81ED-4DB2-BD59-A6C34878D82A}">
                    <a16:rowId xmlns:a16="http://schemas.microsoft.com/office/drawing/2014/main" val="722278854"/>
                  </a:ext>
                </a:extLst>
              </a:tr>
            </a:tbl>
          </a:graphicData>
        </a:graphic>
      </p:graphicFrame>
    </p:spTree>
    <p:extLst>
      <p:ext uri="{BB962C8B-B14F-4D97-AF65-F5344CB8AC3E}">
        <p14:creationId xmlns:p14="http://schemas.microsoft.com/office/powerpoint/2010/main" val="1103486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D64057AC-BEBA-1082-F936-DC75AD042855}"/>
              </a:ext>
            </a:extLst>
          </p:cNvPr>
          <p:cNvSpPr/>
          <p:nvPr/>
        </p:nvSpPr>
        <p:spPr>
          <a:xfrm>
            <a:off x="0" y="-1"/>
            <a:ext cx="10691812" cy="7559675"/>
          </a:xfrm>
          <a:prstGeom prst="rect">
            <a:avLst/>
          </a:prstGeom>
          <a:solidFill>
            <a:schemeClr val="accent1">
              <a:lumMod val="20000"/>
              <a:lumOff val="80000"/>
            </a:schemeClr>
          </a:solidFill>
          <a:ln w="25400" cap="flat" cmpd="sng" algn="ctr">
            <a:noFill/>
            <a:prstDash val="solid"/>
          </a:ln>
          <a:effectLst/>
        </p:spPr>
        <p:txBody>
          <a:bodyPr rtlCol="0" anchor="ctr"/>
          <a:lstStyle/>
          <a:p>
            <a:pPr marL="285750" indent="-285750">
              <a:lnSpc>
                <a:spcPct val="115000"/>
              </a:lnSpc>
              <a:spcBef>
                <a:spcPts val="1200"/>
              </a:spcBef>
              <a:spcAft>
                <a:spcPts val="1200"/>
              </a:spcAft>
              <a:buFont typeface="Arial" panose="020B0604020202020204" pitchFamily="34" charset="0"/>
              <a:buChar char="•"/>
            </a:pPr>
            <a:endParaRPr lang="pt-BR" sz="1800" dirty="0">
              <a:effectLst/>
              <a:ea typeface="Arial" panose="020B0604020202020204" pitchFamily="34" charset="0"/>
            </a:endParaRPr>
          </a:p>
        </p:txBody>
      </p:sp>
      <p:sp>
        <p:nvSpPr>
          <p:cNvPr id="11" name="Retângulo 10">
            <a:extLst>
              <a:ext uri="{FF2B5EF4-FFF2-40B4-BE49-F238E27FC236}">
                <a16:creationId xmlns:a16="http://schemas.microsoft.com/office/drawing/2014/main" id="{91B0251B-2A90-CA13-01F1-4650B8323B6C}"/>
              </a:ext>
            </a:extLst>
          </p:cNvPr>
          <p:cNvSpPr/>
          <p:nvPr/>
        </p:nvSpPr>
        <p:spPr>
          <a:xfrm>
            <a:off x="0" y="2421428"/>
            <a:ext cx="10691813" cy="3049142"/>
          </a:xfrm>
          <a:prstGeom prst="rect">
            <a:avLst/>
          </a:prstGeom>
          <a:solidFill>
            <a:schemeClr val="accent1">
              <a:lumMod val="75000"/>
              <a:alpha val="69804"/>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Retângulo 3">
            <a:extLst>
              <a:ext uri="{FF2B5EF4-FFF2-40B4-BE49-F238E27FC236}">
                <a16:creationId xmlns:a16="http://schemas.microsoft.com/office/drawing/2014/main" id="{D429F0C4-65C7-FACB-27D0-7D82E0DAA555}"/>
              </a:ext>
            </a:extLst>
          </p:cNvPr>
          <p:cNvSpPr/>
          <p:nvPr/>
        </p:nvSpPr>
        <p:spPr>
          <a:xfrm>
            <a:off x="763588" y="393700"/>
            <a:ext cx="6117272" cy="400110"/>
          </a:xfrm>
          <a:prstGeom prst="rect">
            <a:avLst/>
          </a:prstGeom>
        </p:spPr>
        <p:txBody>
          <a:bodyPr wrap="square" anchor="t">
            <a:spAutoFit/>
          </a:bodyPr>
          <a:lstStyle/>
          <a:p>
            <a:pPr>
              <a:spcBef>
                <a:spcPts val="600"/>
              </a:spcBef>
            </a:pPr>
            <a:r>
              <a:rPr lang="pt-BR" sz="2000" b="1" dirty="0">
                <a:solidFill>
                  <a:srgbClr val="234983"/>
                </a:solidFill>
                <a:latin typeface="Antenna Light" panose="02000503000000020004" pitchFamily="50" charset="0"/>
              </a:rPr>
              <a:t>O que é um objeto de uma emenda?</a:t>
            </a:r>
          </a:p>
        </p:txBody>
      </p:sp>
      <p:sp>
        <p:nvSpPr>
          <p:cNvPr id="5" name="Retângulo 4">
            <a:extLst>
              <a:ext uri="{FF2B5EF4-FFF2-40B4-BE49-F238E27FC236}">
                <a16:creationId xmlns:a16="http://schemas.microsoft.com/office/drawing/2014/main" id="{7BCB4366-4C1D-4EE4-660E-8FD525FAE645}"/>
              </a:ext>
            </a:extLst>
          </p:cNvPr>
          <p:cNvSpPr/>
          <p:nvPr/>
        </p:nvSpPr>
        <p:spPr>
          <a:xfrm>
            <a:off x="763588" y="7013575"/>
            <a:ext cx="3065607" cy="200055"/>
          </a:xfrm>
          <a:prstGeom prst="rect">
            <a:avLst/>
          </a:prstGeom>
        </p:spPr>
        <p:txBody>
          <a:bodyPr wrap="square" anchor="t">
            <a:spAutoFit/>
          </a:bodyPr>
          <a:lstStyle/>
          <a:p>
            <a:pPr>
              <a:spcBef>
                <a:spcPts val="600"/>
              </a:spcBef>
            </a:pPr>
            <a:r>
              <a:rPr lang="pt-BR" sz="700" b="1" dirty="0">
                <a:solidFill>
                  <a:schemeClr val="accent1">
                    <a:lumMod val="75000"/>
                  </a:schemeClr>
                </a:solidFill>
                <a:latin typeface="Antenna Bold" panose="02000503000000020004" pitchFamily="50" charset="0"/>
              </a:rPr>
              <a:t>Emendas Impositivas 2024</a:t>
            </a:r>
            <a:endParaRPr lang="pt-BR" sz="700" dirty="0">
              <a:solidFill>
                <a:schemeClr val="accent1">
                  <a:lumMod val="75000"/>
                </a:schemeClr>
              </a:solidFill>
              <a:latin typeface="Antenna Bold" panose="02000503000000020004" pitchFamily="50" charset="0"/>
            </a:endParaRPr>
          </a:p>
        </p:txBody>
      </p:sp>
      <p:sp>
        <p:nvSpPr>
          <p:cNvPr id="6" name="Retângulo 5">
            <a:extLst>
              <a:ext uri="{FF2B5EF4-FFF2-40B4-BE49-F238E27FC236}">
                <a16:creationId xmlns:a16="http://schemas.microsoft.com/office/drawing/2014/main" id="{B64CF309-263C-924D-4310-B52B672CC015}"/>
              </a:ext>
            </a:extLst>
          </p:cNvPr>
          <p:cNvSpPr/>
          <p:nvPr/>
        </p:nvSpPr>
        <p:spPr>
          <a:xfrm>
            <a:off x="1346954" y="2722244"/>
            <a:ext cx="7997904" cy="2400657"/>
          </a:xfrm>
          <a:prstGeom prst="rect">
            <a:avLst/>
          </a:prstGeom>
        </p:spPr>
        <p:txBody>
          <a:bodyPr wrap="square" anchor="t">
            <a:spAutoFit/>
          </a:bodyPr>
          <a:lstStyle/>
          <a:p>
            <a:pPr>
              <a:spcBef>
                <a:spcPts val="1200"/>
              </a:spcBef>
            </a:pPr>
            <a:r>
              <a:rPr lang="pt-BR" sz="2000" dirty="0">
                <a:solidFill>
                  <a:schemeClr val="bg1"/>
                </a:solidFill>
              </a:rPr>
              <a:t>O objeto das emendas pode contemplar vários itens ou etapas. Portanto:</a:t>
            </a:r>
          </a:p>
          <a:p>
            <a:pPr marL="342900" indent="-342900">
              <a:spcBef>
                <a:spcPts val="1200"/>
              </a:spcBef>
              <a:buFont typeface="Arial" panose="020B0604020202020204" pitchFamily="34" charset="0"/>
              <a:buChar char="•"/>
            </a:pPr>
            <a:r>
              <a:rPr lang="pt-BR" sz="2000" dirty="0">
                <a:solidFill>
                  <a:schemeClr val="bg1"/>
                </a:solidFill>
              </a:rPr>
              <a:t>Verifique todos os itens contemplados pelo objeto da emenda;</a:t>
            </a:r>
          </a:p>
          <a:p>
            <a:pPr marL="342900" indent="-342900">
              <a:spcBef>
                <a:spcPts val="1200"/>
              </a:spcBef>
              <a:buFont typeface="Arial" panose="020B0604020202020204" pitchFamily="34" charset="0"/>
              <a:buChar char="•"/>
            </a:pPr>
            <a:r>
              <a:rPr lang="pt-BR" sz="2000" dirty="0">
                <a:solidFill>
                  <a:schemeClr val="bg1"/>
                </a:solidFill>
              </a:rPr>
              <a:t>Avalie se é possível realizar ao menos um de todos os itens listados na emenda;</a:t>
            </a:r>
          </a:p>
          <a:p>
            <a:pPr marL="342900" indent="-342900">
              <a:spcBef>
                <a:spcPts val="1200"/>
              </a:spcBef>
              <a:buFont typeface="Arial" panose="020B0604020202020204" pitchFamily="34" charset="0"/>
              <a:buChar char="•"/>
            </a:pPr>
            <a:r>
              <a:rPr lang="pt-BR" sz="2000" dirty="0">
                <a:solidFill>
                  <a:schemeClr val="bg1"/>
                </a:solidFill>
              </a:rPr>
              <a:t>Avalie se existe possibilidade legal da realização da ação e consequente entrega aos beneficiários.</a:t>
            </a:r>
          </a:p>
        </p:txBody>
      </p:sp>
      <p:pic>
        <p:nvPicPr>
          <p:cNvPr id="15" name="Imagem 14">
            <a:extLst>
              <a:ext uri="{FF2B5EF4-FFF2-40B4-BE49-F238E27FC236}">
                <a16:creationId xmlns:a16="http://schemas.microsoft.com/office/drawing/2014/main" id="{1F4A6AF5-3943-B9C0-97B6-D14B7A8AED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0049" y="6788704"/>
            <a:ext cx="2004433" cy="451928"/>
          </a:xfrm>
          <a:prstGeom prst="rect">
            <a:avLst/>
          </a:prstGeom>
        </p:spPr>
      </p:pic>
      <p:sp>
        <p:nvSpPr>
          <p:cNvPr id="2" name="Retângulo 1">
            <a:extLst>
              <a:ext uri="{FF2B5EF4-FFF2-40B4-BE49-F238E27FC236}">
                <a16:creationId xmlns:a16="http://schemas.microsoft.com/office/drawing/2014/main" id="{6E9789F4-4002-4738-BB82-B408422710C2}"/>
              </a:ext>
            </a:extLst>
          </p:cNvPr>
          <p:cNvSpPr/>
          <p:nvPr/>
        </p:nvSpPr>
        <p:spPr>
          <a:xfrm>
            <a:off x="1891638" y="1630003"/>
            <a:ext cx="2618717" cy="446276"/>
          </a:xfrm>
          <a:prstGeom prst="rect">
            <a:avLst/>
          </a:prstGeom>
        </p:spPr>
        <p:txBody>
          <a:bodyPr wrap="square" anchor="t">
            <a:spAutoFit/>
          </a:bodyPr>
          <a:lstStyle/>
          <a:p>
            <a:r>
              <a:rPr lang="pt-BR" sz="2300" b="1" dirty="0"/>
              <a:t>Pontos de Atenção!</a:t>
            </a:r>
          </a:p>
        </p:txBody>
      </p:sp>
      <p:pic>
        <p:nvPicPr>
          <p:cNvPr id="3" name="Imagem 2" descr="Ícone&#10;&#10;Descrição gerada automaticamente">
            <a:extLst>
              <a:ext uri="{FF2B5EF4-FFF2-40B4-BE49-F238E27FC236}">
                <a16:creationId xmlns:a16="http://schemas.microsoft.com/office/drawing/2014/main" id="{2EF4FFE4-A96E-DBE3-69D6-8B7A405C1A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748" y="1551363"/>
            <a:ext cx="603556" cy="603556"/>
          </a:xfrm>
          <a:prstGeom prst="rect">
            <a:avLst/>
          </a:prstGeom>
        </p:spPr>
      </p:pic>
    </p:spTree>
    <p:extLst>
      <p:ext uri="{BB962C8B-B14F-4D97-AF65-F5344CB8AC3E}">
        <p14:creationId xmlns:p14="http://schemas.microsoft.com/office/powerpoint/2010/main" val="32706484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D2702101-1879-FEC9-9DBE-6154433FD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897" y="393700"/>
            <a:ext cx="4223916" cy="3971648"/>
          </a:xfrm>
          <a:prstGeom prst="rect">
            <a:avLst/>
          </a:prstGeom>
        </p:spPr>
      </p:pic>
      <p:sp>
        <p:nvSpPr>
          <p:cNvPr id="8" name="Retângulo 7">
            <a:extLst>
              <a:ext uri="{FF2B5EF4-FFF2-40B4-BE49-F238E27FC236}">
                <a16:creationId xmlns:a16="http://schemas.microsoft.com/office/drawing/2014/main" id="{1D92DB40-70E0-295F-FCAA-A4FE16683125}"/>
              </a:ext>
            </a:extLst>
          </p:cNvPr>
          <p:cNvSpPr/>
          <p:nvPr/>
        </p:nvSpPr>
        <p:spPr>
          <a:xfrm>
            <a:off x="0" y="1554481"/>
            <a:ext cx="10693002" cy="1252408"/>
          </a:xfrm>
          <a:prstGeom prst="rect">
            <a:avLst/>
          </a:prstGeom>
          <a:solidFill>
            <a:schemeClr val="tx2">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srgbClr val="4F8A46"/>
              </a:solidFill>
              <a:effectLst/>
              <a:uLnTx/>
              <a:uFillTx/>
              <a:latin typeface="Calibri"/>
              <a:ea typeface="+mn-ea"/>
              <a:cs typeface="+mn-cs"/>
            </a:endParaRPr>
          </a:p>
        </p:txBody>
      </p:sp>
      <p:sp>
        <p:nvSpPr>
          <p:cNvPr id="2" name="Retângulo 1">
            <a:extLst>
              <a:ext uri="{FF2B5EF4-FFF2-40B4-BE49-F238E27FC236}">
                <a16:creationId xmlns:a16="http://schemas.microsoft.com/office/drawing/2014/main" id="{DD0A5B6E-538F-F39A-F376-165515008800}"/>
              </a:ext>
            </a:extLst>
          </p:cNvPr>
          <p:cNvSpPr/>
          <p:nvPr/>
        </p:nvSpPr>
        <p:spPr>
          <a:xfrm>
            <a:off x="0" y="2783313"/>
            <a:ext cx="10693002" cy="4776362"/>
          </a:xfrm>
          <a:prstGeom prst="rect">
            <a:avLst/>
          </a:prstGeom>
          <a:solidFill>
            <a:schemeClr val="accent5">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srgbClr val="4F8A46"/>
              </a:solidFill>
              <a:effectLst/>
              <a:uLnTx/>
              <a:uFillTx/>
              <a:latin typeface="Calibri"/>
              <a:ea typeface="+mn-ea"/>
              <a:cs typeface="+mn-cs"/>
            </a:endParaRPr>
          </a:p>
        </p:txBody>
      </p:sp>
      <p:sp>
        <p:nvSpPr>
          <p:cNvPr id="4" name="Retângulo 3">
            <a:extLst>
              <a:ext uri="{FF2B5EF4-FFF2-40B4-BE49-F238E27FC236}">
                <a16:creationId xmlns:a16="http://schemas.microsoft.com/office/drawing/2014/main" id="{D429F0C4-65C7-FACB-27D0-7D82E0DAA555}"/>
              </a:ext>
            </a:extLst>
          </p:cNvPr>
          <p:cNvSpPr/>
          <p:nvPr/>
        </p:nvSpPr>
        <p:spPr>
          <a:xfrm>
            <a:off x="763587" y="393700"/>
            <a:ext cx="9164637" cy="400110"/>
          </a:xfrm>
          <a:prstGeom prst="rect">
            <a:avLst/>
          </a:prstGeom>
        </p:spPr>
        <p:txBody>
          <a:bodyPr wrap="square" anchor="t">
            <a:spAutoFit/>
          </a:bodyPr>
          <a:lstStyle/>
          <a:p>
            <a:pPr>
              <a:spcBef>
                <a:spcPts val="600"/>
              </a:spcBef>
            </a:pPr>
            <a:r>
              <a:rPr lang="pt-BR" sz="2000" b="1" dirty="0">
                <a:solidFill>
                  <a:srgbClr val="234983"/>
                </a:solidFill>
                <a:latin typeface="Antenna Light" panose="02000503000000020004" pitchFamily="50" charset="0"/>
              </a:rPr>
              <a:t>Quais são Impedimentos para execução de uma emenda impositiva?</a:t>
            </a:r>
          </a:p>
        </p:txBody>
      </p:sp>
      <p:sp>
        <p:nvSpPr>
          <p:cNvPr id="5" name="Retângulo 4">
            <a:extLst>
              <a:ext uri="{FF2B5EF4-FFF2-40B4-BE49-F238E27FC236}">
                <a16:creationId xmlns:a16="http://schemas.microsoft.com/office/drawing/2014/main" id="{7BCB4366-4C1D-4EE4-660E-8FD525FAE645}"/>
              </a:ext>
            </a:extLst>
          </p:cNvPr>
          <p:cNvSpPr/>
          <p:nvPr/>
        </p:nvSpPr>
        <p:spPr>
          <a:xfrm>
            <a:off x="763588" y="7013575"/>
            <a:ext cx="3065607" cy="200055"/>
          </a:xfrm>
          <a:prstGeom prst="rect">
            <a:avLst/>
          </a:prstGeom>
        </p:spPr>
        <p:txBody>
          <a:bodyPr wrap="square" anchor="t">
            <a:spAutoFit/>
          </a:bodyPr>
          <a:lstStyle/>
          <a:p>
            <a:pPr>
              <a:spcBef>
                <a:spcPts val="600"/>
              </a:spcBef>
            </a:pPr>
            <a:r>
              <a:rPr lang="pt-BR" sz="700" b="1" dirty="0">
                <a:solidFill>
                  <a:schemeClr val="accent1">
                    <a:lumMod val="75000"/>
                  </a:schemeClr>
                </a:solidFill>
                <a:latin typeface="Antenna Bold" panose="02000503000000020004" pitchFamily="50" charset="0"/>
              </a:rPr>
              <a:t>Emendas Impositivas 2024</a:t>
            </a:r>
            <a:endParaRPr lang="pt-BR" sz="700" dirty="0">
              <a:solidFill>
                <a:schemeClr val="accent1">
                  <a:lumMod val="75000"/>
                </a:schemeClr>
              </a:solidFill>
              <a:latin typeface="Antenna Bold" panose="02000503000000020004" pitchFamily="50" charset="0"/>
            </a:endParaRPr>
          </a:p>
        </p:txBody>
      </p:sp>
      <p:sp>
        <p:nvSpPr>
          <p:cNvPr id="6" name="Retângulo 5">
            <a:extLst>
              <a:ext uri="{FF2B5EF4-FFF2-40B4-BE49-F238E27FC236}">
                <a16:creationId xmlns:a16="http://schemas.microsoft.com/office/drawing/2014/main" id="{B64CF309-263C-924D-4310-B52B672CC015}"/>
              </a:ext>
            </a:extLst>
          </p:cNvPr>
          <p:cNvSpPr/>
          <p:nvPr/>
        </p:nvSpPr>
        <p:spPr>
          <a:xfrm>
            <a:off x="825025" y="1979414"/>
            <a:ext cx="9199457" cy="400110"/>
          </a:xfrm>
          <a:prstGeom prst="rect">
            <a:avLst/>
          </a:prstGeom>
        </p:spPr>
        <p:txBody>
          <a:bodyPr wrap="square" anchor="t">
            <a:spAutoFit/>
          </a:bodyPr>
          <a:lstStyle/>
          <a:p>
            <a:r>
              <a:rPr lang="pt-BR" sz="2000" b="1" dirty="0"/>
              <a:t>1. Quando os elementos da emenda não forem suficientes para conseguir entendê-la:</a:t>
            </a:r>
          </a:p>
        </p:txBody>
      </p:sp>
      <p:pic>
        <p:nvPicPr>
          <p:cNvPr id="17" name="Imagem 16">
            <a:extLst>
              <a:ext uri="{FF2B5EF4-FFF2-40B4-BE49-F238E27FC236}">
                <a16:creationId xmlns:a16="http://schemas.microsoft.com/office/drawing/2014/main" id="{8A00744F-D202-0ABA-A2B0-BD542E25BF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0049" y="6788704"/>
            <a:ext cx="2004433" cy="451928"/>
          </a:xfrm>
          <a:prstGeom prst="rect">
            <a:avLst/>
          </a:prstGeom>
        </p:spPr>
      </p:pic>
      <p:sp>
        <p:nvSpPr>
          <p:cNvPr id="7" name="CaixaDeTexto 6">
            <a:extLst>
              <a:ext uri="{FF2B5EF4-FFF2-40B4-BE49-F238E27FC236}">
                <a16:creationId xmlns:a16="http://schemas.microsoft.com/office/drawing/2014/main" id="{E29B06CC-4F67-0EBD-1763-1AB039AF7298}"/>
              </a:ext>
            </a:extLst>
          </p:cNvPr>
          <p:cNvSpPr txBox="1"/>
          <p:nvPr/>
        </p:nvSpPr>
        <p:spPr>
          <a:xfrm>
            <a:off x="825025" y="3135133"/>
            <a:ext cx="9103199" cy="2554545"/>
          </a:xfrm>
          <a:prstGeom prst="rect">
            <a:avLst/>
          </a:prstGeom>
          <a:noFill/>
        </p:spPr>
        <p:txBody>
          <a:bodyPr wrap="square">
            <a:spAutoFit/>
          </a:bodyPr>
          <a:lstStyle/>
          <a:p>
            <a:r>
              <a:rPr lang="pt-BR" sz="2000" b="1" dirty="0" err="1"/>
              <a:t>Ex</a:t>
            </a:r>
            <a:r>
              <a:rPr lang="pt-BR" sz="2000" b="1" dirty="0"/>
              <a:t>: </a:t>
            </a:r>
            <a:r>
              <a:rPr lang="pt-BR" sz="2000" dirty="0"/>
              <a:t>Emenda pretende construir uma casa de cultura em Duque de Caxias, mas não indica qual orçamento será disponibilizado e utilizado para tal. </a:t>
            </a:r>
          </a:p>
          <a:p>
            <a:endParaRPr lang="pt-BR" sz="2000" b="1" dirty="0"/>
          </a:p>
          <a:p>
            <a:r>
              <a:rPr lang="pt-BR" sz="2000" dirty="0"/>
              <a:t>Nesse caso, o órgão poderá alegar </a:t>
            </a:r>
            <a:r>
              <a:rPr lang="pt-BR" sz="2000" b="1" dirty="0"/>
              <a:t>impedimento técnico</a:t>
            </a:r>
            <a:r>
              <a:rPr lang="pt-BR" sz="2000" dirty="0"/>
              <a:t>, pois, sem a informação do valor a ser utilizado no empreendimento, não é possível avaliar a viabilidade de execução desse objeto.</a:t>
            </a:r>
          </a:p>
          <a:p>
            <a:endParaRPr lang="pt-BR" sz="2000" dirty="0"/>
          </a:p>
          <a:p>
            <a:r>
              <a:rPr lang="pt-BR" sz="2000" b="1" i="1" dirty="0"/>
              <a:t>OBS</a:t>
            </a:r>
            <a:r>
              <a:rPr lang="pt-BR" sz="2000" i="1" dirty="0"/>
              <a:t>: se o descritivo for amplo, pode-se entender como reforço orçamentário</a:t>
            </a:r>
          </a:p>
        </p:txBody>
      </p:sp>
    </p:spTree>
    <p:extLst>
      <p:ext uri="{BB962C8B-B14F-4D97-AF65-F5344CB8AC3E}">
        <p14:creationId xmlns:p14="http://schemas.microsoft.com/office/powerpoint/2010/main" val="235654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D2702101-1879-FEC9-9DBE-6154433FD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897" y="393700"/>
            <a:ext cx="4223916" cy="3971648"/>
          </a:xfrm>
          <a:prstGeom prst="rect">
            <a:avLst/>
          </a:prstGeom>
        </p:spPr>
      </p:pic>
      <p:sp>
        <p:nvSpPr>
          <p:cNvPr id="8" name="Retângulo 7">
            <a:extLst>
              <a:ext uri="{FF2B5EF4-FFF2-40B4-BE49-F238E27FC236}">
                <a16:creationId xmlns:a16="http://schemas.microsoft.com/office/drawing/2014/main" id="{1D92DB40-70E0-295F-FCAA-A4FE16683125}"/>
              </a:ext>
            </a:extLst>
          </p:cNvPr>
          <p:cNvSpPr/>
          <p:nvPr/>
        </p:nvSpPr>
        <p:spPr>
          <a:xfrm>
            <a:off x="0" y="1554481"/>
            <a:ext cx="10693002" cy="979706"/>
          </a:xfrm>
          <a:prstGeom prst="rect">
            <a:avLst/>
          </a:prstGeom>
          <a:solidFill>
            <a:schemeClr val="tx2">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srgbClr val="4F8A46"/>
              </a:solidFill>
              <a:effectLst/>
              <a:uLnTx/>
              <a:uFillTx/>
              <a:latin typeface="Calibri"/>
              <a:ea typeface="+mn-ea"/>
              <a:cs typeface="+mn-cs"/>
            </a:endParaRPr>
          </a:p>
        </p:txBody>
      </p:sp>
      <p:sp>
        <p:nvSpPr>
          <p:cNvPr id="4" name="Retângulo 3">
            <a:extLst>
              <a:ext uri="{FF2B5EF4-FFF2-40B4-BE49-F238E27FC236}">
                <a16:creationId xmlns:a16="http://schemas.microsoft.com/office/drawing/2014/main" id="{D429F0C4-65C7-FACB-27D0-7D82E0DAA555}"/>
              </a:ext>
            </a:extLst>
          </p:cNvPr>
          <p:cNvSpPr/>
          <p:nvPr/>
        </p:nvSpPr>
        <p:spPr>
          <a:xfrm>
            <a:off x="763587" y="393700"/>
            <a:ext cx="9164637" cy="400110"/>
          </a:xfrm>
          <a:prstGeom prst="rect">
            <a:avLst/>
          </a:prstGeom>
        </p:spPr>
        <p:txBody>
          <a:bodyPr wrap="square" anchor="t">
            <a:spAutoFit/>
          </a:bodyPr>
          <a:lstStyle/>
          <a:p>
            <a:pPr>
              <a:spcBef>
                <a:spcPts val="600"/>
              </a:spcBef>
            </a:pPr>
            <a:r>
              <a:rPr lang="pt-BR" sz="2000" b="1" dirty="0">
                <a:solidFill>
                  <a:srgbClr val="234983"/>
                </a:solidFill>
                <a:latin typeface="Antenna Light" panose="02000503000000020004" pitchFamily="50" charset="0"/>
              </a:rPr>
              <a:t>Quais são Impedimentos para execução de uma emenda impositiva?</a:t>
            </a:r>
          </a:p>
        </p:txBody>
      </p:sp>
      <p:sp>
        <p:nvSpPr>
          <p:cNvPr id="5" name="Retângulo 4">
            <a:extLst>
              <a:ext uri="{FF2B5EF4-FFF2-40B4-BE49-F238E27FC236}">
                <a16:creationId xmlns:a16="http://schemas.microsoft.com/office/drawing/2014/main" id="{7BCB4366-4C1D-4EE4-660E-8FD525FAE645}"/>
              </a:ext>
            </a:extLst>
          </p:cNvPr>
          <p:cNvSpPr/>
          <p:nvPr/>
        </p:nvSpPr>
        <p:spPr>
          <a:xfrm>
            <a:off x="763588" y="7013575"/>
            <a:ext cx="3065607" cy="200055"/>
          </a:xfrm>
          <a:prstGeom prst="rect">
            <a:avLst/>
          </a:prstGeom>
        </p:spPr>
        <p:txBody>
          <a:bodyPr wrap="square" anchor="t">
            <a:spAutoFit/>
          </a:bodyPr>
          <a:lstStyle/>
          <a:p>
            <a:pPr>
              <a:spcBef>
                <a:spcPts val="600"/>
              </a:spcBef>
            </a:pPr>
            <a:r>
              <a:rPr lang="pt-BR" sz="700" b="1" dirty="0">
                <a:solidFill>
                  <a:schemeClr val="accent1">
                    <a:lumMod val="75000"/>
                  </a:schemeClr>
                </a:solidFill>
                <a:latin typeface="Antenna Bold" panose="02000503000000020004" pitchFamily="50" charset="0"/>
              </a:rPr>
              <a:t>Emendas Impositivas 2024</a:t>
            </a:r>
            <a:endParaRPr lang="pt-BR" sz="700" dirty="0">
              <a:solidFill>
                <a:schemeClr val="accent1">
                  <a:lumMod val="75000"/>
                </a:schemeClr>
              </a:solidFill>
              <a:latin typeface="Antenna Bold" panose="02000503000000020004" pitchFamily="50" charset="0"/>
            </a:endParaRPr>
          </a:p>
        </p:txBody>
      </p:sp>
      <p:sp>
        <p:nvSpPr>
          <p:cNvPr id="6" name="Retângulo 5">
            <a:extLst>
              <a:ext uri="{FF2B5EF4-FFF2-40B4-BE49-F238E27FC236}">
                <a16:creationId xmlns:a16="http://schemas.microsoft.com/office/drawing/2014/main" id="{B64CF309-263C-924D-4310-B52B672CC015}"/>
              </a:ext>
            </a:extLst>
          </p:cNvPr>
          <p:cNvSpPr/>
          <p:nvPr/>
        </p:nvSpPr>
        <p:spPr>
          <a:xfrm>
            <a:off x="825025" y="1841689"/>
            <a:ext cx="9199457" cy="692497"/>
          </a:xfrm>
          <a:prstGeom prst="rect">
            <a:avLst/>
          </a:prstGeom>
        </p:spPr>
        <p:txBody>
          <a:bodyPr wrap="square" anchor="t">
            <a:spAutoFit/>
          </a:bodyPr>
          <a:lstStyle/>
          <a:p>
            <a:r>
              <a:rPr lang="pt-BR" sz="2000" b="1" dirty="0"/>
              <a:t>1. Quando os elementos da emenda não forem suficientes para conseguir entendê-la:</a:t>
            </a:r>
          </a:p>
          <a:p>
            <a:endParaRPr lang="pt-BR" sz="1900" dirty="0"/>
          </a:p>
        </p:txBody>
      </p:sp>
      <p:pic>
        <p:nvPicPr>
          <p:cNvPr id="17" name="Imagem 16">
            <a:extLst>
              <a:ext uri="{FF2B5EF4-FFF2-40B4-BE49-F238E27FC236}">
                <a16:creationId xmlns:a16="http://schemas.microsoft.com/office/drawing/2014/main" id="{8A00744F-D202-0ABA-A2B0-BD542E25BF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0049" y="6788704"/>
            <a:ext cx="2004433" cy="451928"/>
          </a:xfrm>
          <a:prstGeom prst="rect">
            <a:avLst/>
          </a:prstGeom>
        </p:spPr>
      </p:pic>
      <p:graphicFrame>
        <p:nvGraphicFramePr>
          <p:cNvPr id="3" name="Tabela 2">
            <a:extLst>
              <a:ext uri="{FF2B5EF4-FFF2-40B4-BE49-F238E27FC236}">
                <a16:creationId xmlns:a16="http://schemas.microsoft.com/office/drawing/2014/main" id="{2AEB9390-528D-1B42-2088-F47815D83BD3}"/>
              </a:ext>
            </a:extLst>
          </p:cNvPr>
          <p:cNvGraphicFramePr>
            <a:graphicFrameLocks noGrp="1"/>
          </p:cNvGraphicFramePr>
          <p:nvPr>
            <p:extLst>
              <p:ext uri="{D42A27DB-BD31-4B8C-83A1-F6EECF244321}">
                <p14:modId xmlns:p14="http://schemas.microsoft.com/office/powerpoint/2010/main" val="1665509135"/>
              </p:ext>
            </p:extLst>
          </p:nvPr>
        </p:nvGraphicFramePr>
        <p:xfrm>
          <a:off x="995832" y="2621660"/>
          <a:ext cx="8700146" cy="3983381"/>
        </p:xfrm>
        <a:graphic>
          <a:graphicData uri="http://schemas.openxmlformats.org/drawingml/2006/table">
            <a:tbl>
              <a:tblPr firstRow="1">
                <a:tableStyleId>{7DF18680-E054-41AD-8BC1-D1AEF772440D}</a:tableStyleId>
              </a:tblPr>
              <a:tblGrid>
                <a:gridCol w="1883363">
                  <a:extLst>
                    <a:ext uri="{9D8B030D-6E8A-4147-A177-3AD203B41FA5}">
                      <a16:colId xmlns:a16="http://schemas.microsoft.com/office/drawing/2014/main" val="2156791190"/>
                    </a:ext>
                  </a:extLst>
                </a:gridCol>
                <a:gridCol w="3415534">
                  <a:extLst>
                    <a:ext uri="{9D8B030D-6E8A-4147-A177-3AD203B41FA5}">
                      <a16:colId xmlns:a16="http://schemas.microsoft.com/office/drawing/2014/main" val="1450939028"/>
                    </a:ext>
                  </a:extLst>
                </a:gridCol>
                <a:gridCol w="3401249">
                  <a:extLst>
                    <a:ext uri="{9D8B030D-6E8A-4147-A177-3AD203B41FA5}">
                      <a16:colId xmlns:a16="http://schemas.microsoft.com/office/drawing/2014/main" val="406859277"/>
                    </a:ext>
                  </a:extLst>
                </a:gridCol>
              </a:tblGrid>
              <a:tr h="270393">
                <a:tc>
                  <a:txBody>
                    <a:bodyPr/>
                    <a:lstStyle/>
                    <a:p>
                      <a:pPr>
                        <a:lnSpc>
                          <a:spcPct val="115000"/>
                        </a:lnSpc>
                      </a:pPr>
                      <a:r>
                        <a:rPr lang="pt-BR" sz="1600" dirty="0">
                          <a:effectLst/>
                        </a:rPr>
                        <a:t>Atributo</a:t>
                      </a:r>
                      <a:endParaRPr lang="pt-BR" sz="1600" dirty="0">
                        <a:effectLst/>
                        <a:latin typeface="Arial" panose="020B0604020202020204" pitchFamily="34" charset="0"/>
                        <a:ea typeface="Arial" panose="020B0604020202020204" pitchFamily="34" charset="0"/>
                      </a:endParaRPr>
                    </a:p>
                  </a:txBody>
                  <a:tcPr marL="68580" marR="68580" marT="0" marB="0" anchor="ctr">
                    <a:solidFill>
                      <a:srgbClr val="364165"/>
                    </a:solidFill>
                  </a:tcPr>
                </a:tc>
                <a:tc>
                  <a:txBody>
                    <a:bodyPr/>
                    <a:lstStyle/>
                    <a:p>
                      <a:pPr>
                        <a:lnSpc>
                          <a:spcPct val="115000"/>
                        </a:lnSpc>
                      </a:pPr>
                      <a:r>
                        <a:rPr lang="pt-BR" sz="1600">
                          <a:effectLst/>
                        </a:rPr>
                        <a:t>Descrição 1</a:t>
                      </a:r>
                      <a:endParaRPr lang="pt-BR" sz="1600">
                        <a:effectLst/>
                        <a:latin typeface="Arial" panose="020B0604020202020204" pitchFamily="34" charset="0"/>
                        <a:ea typeface="Arial" panose="020B0604020202020204" pitchFamily="34" charset="0"/>
                      </a:endParaRPr>
                    </a:p>
                  </a:txBody>
                  <a:tcPr marL="68580" marR="68580" marT="0" marB="0" anchor="ctr">
                    <a:solidFill>
                      <a:srgbClr val="364165"/>
                    </a:solidFill>
                  </a:tcPr>
                </a:tc>
                <a:tc>
                  <a:txBody>
                    <a:bodyPr/>
                    <a:lstStyle/>
                    <a:p>
                      <a:pPr>
                        <a:lnSpc>
                          <a:spcPct val="115000"/>
                        </a:lnSpc>
                      </a:pPr>
                      <a:r>
                        <a:rPr lang="pt-BR" sz="1600" dirty="0">
                          <a:effectLst/>
                        </a:rPr>
                        <a:t>Descrição 2</a:t>
                      </a:r>
                      <a:endParaRPr lang="pt-BR" sz="1600" dirty="0">
                        <a:effectLst/>
                        <a:latin typeface="Arial" panose="020B0604020202020204" pitchFamily="34" charset="0"/>
                        <a:ea typeface="Arial" panose="020B0604020202020204" pitchFamily="34" charset="0"/>
                      </a:endParaRPr>
                    </a:p>
                  </a:txBody>
                  <a:tcPr marL="68580" marR="68580" marT="0" marB="0" anchor="ctr">
                    <a:solidFill>
                      <a:srgbClr val="364165"/>
                    </a:solidFill>
                  </a:tcPr>
                </a:tc>
                <a:extLst>
                  <a:ext uri="{0D108BD9-81ED-4DB2-BD59-A6C34878D82A}">
                    <a16:rowId xmlns:a16="http://schemas.microsoft.com/office/drawing/2014/main" val="533904054"/>
                  </a:ext>
                </a:extLst>
              </a:tr>
              <a:tr h="290929">
                <a:tc>
                  <a:txBody>
                    <a:bodyPr/>
                    <a:lstStyle/>
                    <a:p>
                      <a:pPr>
                        <a:lnSpc>
                          <a:spcPct val="115000"/>
                        </a:lnSpc>
                      </a:pPr>
                      <a:r>
                        <a:rPr lang="pt-BR" sz="1600">
                          <a:effectLst/>
                        </a:rPr>
                        <a:t>Valor</a:t>
                      </a:r>
                      <a:endParaRPr lang="pt-BR" sz="16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600">
                          <a:effectLst/>
                        </a:rPr>
                        <a:t>R$ 100.000,00</a:t>
                      </a:r>
                      <a:endParaRPr lang="pt-BR" sz="16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600" dirty="0">
                          <a:effectLst/>
                        </a:rPr>
                        <a:t>R$ 100.000,00</a:t>
                      </a:r>
                      <a:endParaRPr lang="pt-BR" sz="16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508625483"/>
                  </a:ext>
                </a:extLst>
              </a:tr>
              <a:tr h="290929">
                <a:tc>
                  <a:txBody>
                    <a:bodyPr/>
                    <a:lstStyle/>
                    <a:p>
                      <a:pPr>
                        <a:lnSpc>
                          <a:spcPct val="115000"/>
                        </a:lnSpc>
                      </a:pPr>
                      <a:r>
                        <a:rPr lang="pt-BR" sz="1600">
                          <a:effectLst/>
                        </a:rPr>
                        <a:t>UP</a:t>
                      </a:r>
                      <a:endParaRPr lang="pt-BR" sz="16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600" dirty="0">
                          <a:effectLst/>
                        </a:rPr>
                        <a:t>29010-SES</a:t>
                      </a:r>
                      <a:endParaRPr lang="pt-BR" sz="1600" dirty="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600" dirty="0">
                          <a:effectLst/>
                        </a:rPr>
                        <a:t>29010-SES</a:t>
                      </a:r>
                      <a:endParaRPr lang="pt-BR" sz="16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2391769396"/>
                  </a:ext>
                </a:extLst>
              </a:tr>
              <a:tr h="290929">
                <a:tc>
                  <a:txBody>
                    <a:bodyPr/>
                    <a:lstStyle/>
                    <a:p>
                      <a:pPr>
                        <a:lnSpc>
                          <a:spcPct val="115000"/>
                        </a:lnSpc>
                      </a:pPr>
                      <a:r>
                        <a:rPr lang="pt-BR" sz="1600">
                          <a:effectLst/>
                        </a:rPr>
                        <a:t>UO</a:t>
                      </a:r>
                      <a:endParaRPr lang="pt-BR" sz="16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600" dirty="0">
                          <a:effectLst/>
                        </a:rPr>
                        <a:t>29610-FES</a:t>
                      </a:r>
                      <a:endParaRPr lang="pt-BR" sz="1600" dirty="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600" dirty="0">
                          <a:effectLst/>
                        </a:rPr>
                        <a:t>29610-FES</a:t>
                      </a:r>
                      <a:endParaRPr lang="pt-BR" sz="16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258672529"/>
                  </a:ext>
                </a:extLst>
              </a:tr>
              <a:tr h="290929">
                <a:tc>
                  <a:txBody>
                    <a:bodyPr/>
                    <a:lstStyle/>
                    <a:p>
                      <a:pPr>
                        <a:lnSpc>
                          <a:spcPct val="115000"/>
                        </a:lnSpc>
                      </a:pPr>
                      <a:r>
                        <a:rPr lang="pt-BR" sz="1600">
                          <a:effectLst/>
                        </a:rPr>
                        <a:t>Nome emenda</a:t>
                      </a:r>
                      <a:endParaRPr lang="pt-BR" sz="16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600">
                          <a:effectLst/>
                        </a:rPr>
                        <a:t> </a:t>
                      </a:r>
                      <a:endParaRPr lang="pt-BR" sz="16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600">
                          <a:effectLst/>
                        </a:rPr>
                        <a:t> </a:t>
                      </a:r>
                      <a:endParaRPr lang="pt-BR" sz="16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726973950"/>
                  </a:ext>
                </a:extLst>
              </a:tr>
              <a:tr h="290929">
                <a:tc>
                  <a:txBody>
                    <a:bodyPr/>
                    <a:lstStyle/>
                    <a:p>
                      <a:pPr>
                        <a:lnSpc>
                          <a:spcPct val="115000"/>
                        </a:lnSpc>
                      </a:pPr>
                      <a:r>
                        <a:rPr lang="pt-BR" sz="1600">
                          <a:effectLst/>
                        </a:rPr>
                        <a:t>Justificativa</a:t>
                      </a:r>
                      <a:endParaRPr lang="pt-BR" sz="16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600">
                          <a:effectLst/>
                        </a:rPr>
                        <a:t> </a:t>
                      </a:r>
                      <a:endParaRPr lang="pt-BR" sz="16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600">
                          <a:effectLst/>
                        </a:rPr>
                        <a:t> </a:t>
                      </a:r>
                      <a:endParaRPr lang="pt-BR" sz="16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2730133619"/>
                  </a:ext>
                </a:extLst>
              </a:tr>
              <a:tr h="551892">
                <a:tc>
                  <a:txBody>
                    <a:bodyPr/>
                    <a:lstStyle/>
                    <a:p>
                      <a:pPr>
                        <a:lnSpc>
                          <a:spcPct val="115000"/>
                        </a:lnSpc>
                      </a:pPr>
                      <a:r>
                        <a:rPr lang="pt-BR" sz="1600">
                          <a:effectLst/>
                        </a:rPr>
                        <a:t>Ação</a:t>
                      </a:r>
                      <a:endParaRPr lang="pt-BR" sz="16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600" dirty="0">
                          <a:effectLst/>
                        </a:rPr>
                        <a:t>1094 - Construção, Reforma e Aparelhamento de Unidades de Saúde</a:t>
                      </a:r>
                      <a:endParaRPr lang="pt-BR" sz="1600" dirty="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600">
                          <a:effectLst/>
                        </a:rPr>
                        <a:t>1094 - Construção, Reforma e Aparelhamento de Unidades de Saúde</a:t>
                      </a:r>
                      <a:endParaRPr lang="pt-BR" sz="16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841649653"/>
                  </a:ext>
                </a:extLst>
              </a:tr>
              <a:tr h="290929">
                <a:tc>
                  <a:txBody>
                    <a:bodyPr/>
                    <a:lstStyle/>
                    <a:p>
                      <a:pPr>
                        <a:lnSpc>
                          <a:spcPct val="115000"/>
                        </a:lnSpc>
                      </a:pPr>
                      <a:r>
                        <a:rPr lang="pt-BR" sz="1600">
                          <a:effectLst/>
                        </a:rPr>
                        <a:t>Grupo de gasto</a:t>
                      </a:r>
                      <a:endParaRPr lang="pt-BR" sz="16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600">
                          <a:effectLst/>
                        </a:rPr>
                        <a:t>L5</a:t>
                      </a:r>
                      <a:endParaRPr lang="pt-BR" sz="16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600">
                          <a:effectLst/>
                        </a:rPr>
                        <a:t>L5</a:t>
                      </a:r>
                      <a:endParaRPr lang="pt-BR" sz="16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2148348729"/>
                  </a:ext>
                </a:extLst>
              </a:tr>
              <a:tr h="290929">
                <a:tc>
                  <a:txBody>
                    <a:bodyPr/>
                    <a:lstStyle/>
                    <a:p>
                      <a:pPr>
                        <a:lnSpc>
                          <a:spcPct val="115000"/>
                        </a:lnSpc>
                      </a:pPr>
                      <a:r>
                        <a:rPr lang="pt-BR" sz="1600">
                          <a:effectLst/>
                        </a:rPr>
                        <a:t>Natureza de despesa</a:t>
                      </a:r>
                      <a:endParaRPr lang="pt-BR" sz="16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600">
                          <a:effectLst/>
                        </a:rPr>
                        <a:t>44</a:t>
                      </a:r>
                      <a:endParaRPr lang="pt-BR" sz="16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600">
                          <a:effectLst/>
                        </a:rPr>
                        <a:t>44</a:t>
                      </a:r>
                      <a:endParaRPr lang="pt-BR" sz="16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2474306491"/>
                  </a:ext>
                </a:extLst>
              </a:tr>
              <a:tr h="290929">
                <a:tc>
                  <a:txBody>
                    <a:bodyPr/>
                    <a:lstStyle/>
                    <a:p>
                      <a:pPr>
                        <a:lnSpc>
                          <a:spcPct val="115000"/>
                        </a:lnSpc>
                      </a:pPr>
                      <a:r>
                        <a:rPr lang="pt-BR" sz="1600">
                          <a:effectLst/>
                        </a:rPr>
                        <a:t>Função</a:t>
                      </a:r>
                      <a:endParaRPr lang="pt-BR" sz="16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600">
                          <a:effectLst/>
                        </a:rPr>
                        <a:t>10-Saúde</a:t>
                      </a:r>
                      <a:endParaRPr lang="pt-BR" sz="16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600">
                          <a:effectLst/>
                        </a:rPr>
                        <a:t>10-Saúde</a:t>
                      </a:r>
                      <a:endParaRPr lang="pt-BR" sz="16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525760581"/>
                  </a:ext>
                </a:extLst>
              </a:tr>
              <a:tr h="531004">
                <a:tc>
                  <a:txBody>
                    <a:bodyPr/>
                    <a:lstStyle/>
                    <a:p>
                      <a:pPr>
                        <a:lnSpc>
                          <a:spcPct val="115000"/>
                        </a:lnSpc>
                      </a:pPr>
                      <a:r>
                        <a:rPr lang="pt-BR" sz="1600">
                          <a:effectLst/>
                        </a:rPr>
                        <a:t>Sub função</a:t>
                      </a:r>
                      <a:endParaRPr lang="pt-BR" sz="16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600">
                          <a:effectLst/>
                        </a:rPr>
                        <a:t>302-Assistência Hospitalar e Ambulatorial</a:t>
                      </a:r>
                      <a:endParaRPr lang="pt-BR" sz="16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600">
                          <a:effectLst/>
                        </a:rPr>
                        <a:t>302-Assistência Hospitalar e Ambulatorial</a:t>
                      </a:r>
                      <a:endParaRPr lang="pt-BR" sz="16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2762191607"/>
                  </a:ext>
                </a:extLst>
              </a:tr>
              <a:tr h="290929">
                <a:tc>
                  <a:txBody>
                    <a:bodyPr/>
                    <a:lstStyle/>
                    <a:p>
                      <a:pPr>
                        <a:lnSpc>
                          <a:spcPct val="115000"/>
                        </a:lnSpc>
                      </a:pPr>
                      <a:r>
                        <a:rPr lang="pt-BR" sz="1600">
                          <a:effectLst/>
                        </a:rPr>
                        <a:t>Município</a:t>
                      </a:r>
                      <a:endParaRPr lang="pt-BR" sz="16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600">
                          <a:effectLst/>
                        </a:rPr>
                        <a:t>ESTADO</a:t>
                      </a:r>
                      <a:endParaRPr lang="pt-BR" sz="160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600" dirty="0">
                          <a:effectLst/>
                        </a:rPr>
                        <a:t>Araruama</a:t>
                      </a:r>
                      <a:endParaRPr lang="pt-BR" sz="16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4093500139"/>
                  </a:ext>
                </a:extLst>
              </a:tr>
            </a:tbl>
          </a:graphicData>
        </a:graphic>
      </p:graphicFrame>
    </p:spTree>
    <p:extLst>
      <p:ext uri="{BB962C8B-B14F-4D97-AF65-F5344CB8AC3E}">
        <p14:creationId xmlns:p14="http://schemas.microsoft.com/office/powerpoint/2010/main" val="1810602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D2702101-1879-FEC9-9DBE-6154433FD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897" y="393700"/>
            <a:ext cx="4223916" cy="3971648"/>
          </a:xfrm>
          <a:prstGeom prst="rect">
            <a:avLst/>
          </a:prstGeom>
        </p:spPr>
      </p:pic>
      <p:sp>
        <p:nvSpPr>
          <p:cNvPr id="8" name="Retângulo 7">
            <a:extLst>
              <a:ext uri="{FF2B5EF4-FFF2-40B4-BE49-F238E27FC236}">
                <a16:creationId xmlns:a16="http://schemas.microsoft.com/office/drawing/2014/main" id="{1D92DB40-70E0-295F-FCAA-A4FE16683125}"/>
              </a:ext>
            </a:extLst>
          </p:cNvPr>
          <p:cNvSpPr/>
          <p:nvPr/>
        </p:nvSpPr>
        <p:spPr>
          <a:xfrm>
            <a:off x="0" y="1554480"/>
            <a:ext cx="10693002" cy="1671481"/>
          </a:xfrm>
          <a:prstGeom prst="rect">
            <a:avLst/>
          </a:prstGeom>
          <a:solidFill>
            <a:schemeClr val="tx2">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srgbClr val="4F8A46"/>
              </a:solidFill>
              <a:effectLst/>
              <a:uLnTx/>
              <a:uFillTx/>
              <a:latin typeface="Calibri"/>
              <a:ea typeface="+mn-ea"/>
              <a:cs typeface="+mn-cs"/>
            </a:endParaRPr>
          </a:p>
        </p:txBody>
      </p:sp>
      <p:sp>
        <p:nvSpPr>
          <p:cNvPr id="2" name="Retângulo 1">
            <a:extLst>
              <a:ext uri="{FF2B5EF4-FFF2-40B4-BE49-F238E27FC236}">
                <a16:creationId xmlns:a16="http://schemas.microsoft.com/office/drawing/2014/main" id="{DD0A5B6E-538F-F39A-F376-165515008800}"/>
              </a:ext>
            </a:extLst>
          </p:cNvPr>
          <p:cNvSpPr/>
          <p:nvPr/>
        </p:nvSpPr>
        <p:spPr>
          <a:xfrm>
            <a:off x="0" y="3223877"/>
            <a:ext cx="10693002" cy="4335798"/>
          </a:xfrm>
          <a:prstGeom prst="rect">
            <a:avLst/>
          </a:prstGeom>
          <a:solidFill>
            <a:schemeClr val="accent5">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srgbClr val="4F8A46"/>
              </a:solidFill>
              <a:effectLst/>
              <a:uLnTx/>
              <a:uFillTx/>
              <a:latin typeface="Calibri"/>
              <a:ea typeface="+mn-ea"/>
              <a:cs typeface="+mn-cs"/>
            </a:endParaRPr>
          </a:p>
        </p:txBody>
      </p:sp>
      <p:sp>
        <p:nvSpPr>
          <p:cNvPr id="4" name="Retângulo 3">
            <a:extLst>
              <a:ext uri="{FF2B5EF4-FFF2-40B4-BE49-F238E27FC236}">
                <a16:creationId xmlns:a16="http://schemas.microsoft.com/office/drawing/2014/main" id="{D429F0C4-65C7-FACB-27D0-7D82E0DAA555}"/>
              </a:ext>
            </a:extLst>
          </p:cNvPr>
          <p:cNvSpPr/>
          <p:nvPr/>
        </p:nvSpPr>
        <p:spPr>
          <a:xfrm>
            <a:off x="763587" y="393700"/>
            <a:ext cx="9164637" cy="400110"/>
          </a:xfrm>
          <a:prstGeom prst="rect">
            <a:avLst/>
          </a:prstGeom>
        </p:spPr>
        <p:txBody>
          <a:bodyPr wrap="square" anchor="t">
            <a:spAutoFit/>
          </a:bodyPr>
          <a:lstStyle/>
          <a:p>
            <a:pPr>
              <a:spcBef>
                <a:spcPts val="600"/>
              </a:spcBef>
            </a:pPr>
            <a:r>
              <a:rPr lang="pt-BR" sz="2000" b="1" dirty="0">
                <a:solidFill>
                  <a:srgbClr val="234983"/>
                </a:solidFill>
                <a:latin typeface="Antenna Light" panose="02000503000000020004" pitchFamily="50" charset="0"/>
              </a:rPr>
              <a:t>Quais são Impedimentos para execução de uma emenda impositiva?</a:t>
            </a:r>
          </a:p>
        </p:txBody>
      </p:sp>
      <p:sp>
        <p:nvSpPr>
          <p:cNvPr id="5" name="Retângulo 4">
            <a:extLst>
              <a:ext uri="{FF2B5EF4-FFF2-40B4-BE49-F238E27FC236}">
                <a16:creationId xmlns:a16="http://schemas.microsoft.com/office/drawing/2014/main" id="{7BCB4366-4C1D-4EE4-660E-8FD525FAE645}"/>
              </a:ext>
            </a:extLst>
          </p:cNvPr>
          <p:cNvSpPr/>
          <p:nvPr/>
        </p:nvSpPr>
        <p:spPr>
          <a:xfrm>
            <a:off x="763588" y="7013575"/>
            <a:ext cx="3065607" cy="200055"/>
          </a:xfrm>
          <a:prstGeom prst="rect">
            <a:avLst/>
          </a:prstGeom>
        </p:spPr>
        <p:txBody>
          <a:bodyPr wrap="square" anchor="t">
            <a:spAutoFit/>
          </a:bodyPr>
          <a:lstStyle/>
          <a:p>
            <a:pPr>
              <a:spcBef>
                <a:spcPts val="600"/>
              </a:spcBef>
            </a:pPr>
            <a:r>
              <a:rPr lang="pt-BR" sz="700" b="1" dirty="0">
                <a:solidFill>
                  <a:schemeClr val="accent1">
                    <a:lumMod val="75000"/>
                  </a:schemeClr>
                </a:solidFill>
                <a:latin typeface="Antenna Bold" panose="02000503000000020004" pitchFamily="50" charset="0"/>
              </a:rPr>
              <a:t>Emendas Impositivas 2024</a:t>
            </a:r>
            <a:endParaRPr lang="pt-BR" sz="700" dirty="0">
              <a:solidFill>
                <a:schemeClr val="accent1">
                  <a:lumMod val="75000"/>
                </a:schemeClr>
              </a:solidFill>
              <a:latin typeface="Antenna Bold" panose="02000503000000020004" pitchFamily="50" charset="0"/>
            </a:endParaRPr>
          </a:p>
        </p:txBody>
      </p:sp>
      <p:sp>
        <p:nvSpPr>
          <p:cNvPr id="6" name="Retângulo 5">
            <a:extLst>
              <a:ext uri="{FF2B5EF4-FFF2-40B4-BE49-F238E27FC236}">
                <a16:creationId xmlns:a16="http://schemas.microsoft.com/office/drawing/2014/main" id="{B64CF309-263C-924D-4310-B52B672CC015}"/>
              </a:ext>
            </a:extLst>
          </p:cNvPr>
          <p:cNvSpPr/>
          <p:nvPr/>
        </p:nvSpPr>
        <p:spPr>
          <a:xfrm>
            <a:off x="825025" y="2035235"/>
            <a:ext cx="9199457" cy="707886"/>
          </a:xfrm>
          <a:prstGeom prst="rect">
            <a:avLst/>
          </a:prstGeom>
        </p:spPr>
        <p:txBody>
          <a:bodyPr wrap="square" anchor="t">
            <a:spAutoFit/>
          </a:bodyPr>
          <a:lstStyle/>
          <a:p>
            <a:r>
              <a:rPr lang="pt-BR" sz="2000" b="1" dirty="0"/>
              <a:t>2. Quando a emenda for associada a uma ação orçamentária ou beneficiário não compatíveis com o objeto</a:t>
            </a:r>
          </a:p>
        </p:txBody>
      </p:sp>
      <p:pic>
        <p:nvPicPr>
          <p:cNvPr id="17" name="Imagem 16">
            <a:extLst>
              <a:ext uri="{FF2B5EF4-FFF2-40B4-BE49-F238E27FC236}">
                <a16:creationId xmlns:a16="http://schemas.microsoft.com/office/drawing/2014/main" id="{8A00744F-D202-0ABA-A2B0-BD542E25BF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0049" y="6788704"/>
            <a:ext cx="2004433" cy="451928"/>
          </a:xfrm>
          <a:prstGeom prst="rect">
            <a:avLst/>
          </a:prstGeom>
        </p:spPr>
      </p:pic>
      <p:sp>
        <p:nvSpPr>
          <p:cNvPr id="10" name="CaixaDeTexto 9">
            <a:extLst>
              <a:ext uri="{FF2B5EF4-FFF2-40B4-BE49-F238E27FC236}">
                <a16:creationId xmlns:a16="http://schemas.microsoft.com/office/drawing/2014/main" id="{97FD184E-81AB-7140-28BB-38A7B4CD2E5A}"/>
              </a:ext>
            </a:extLst>
          </p:cNvPr>
          <p:cNvSpPr txBox="1"/>
          <p:nvPr/>
        </p:nvSpPr>
        <p:spPr>
          <a:xfrm>
            <a:off x="763589" y="3503841"/>
            <a:ext cx="8986586" cy="1938992"/>
          </a:xfrm>
          <a:prstGeom prst="rect">
            <a:avLst/>
          </a:prstGeom>
          <a:noFill/>
        </p:spPr>
        <p:txBody>
          <a:bodyPr wrap="square">
            <a:spAutoFit/>
          </a:bodyPr>
          <a:lstStyle>
            <a:defPPr>
              <a:defRPr lang="en-US"/>
            </a:defPPr>
            <a:lvl1pPr>
              <a:defRPr sz="2000"/>
            </a:lvl1pPr>
          </a:lstStyle>
          <a:p>
            <a:r>
              <a:rPr lang="pt-BR" dirty="0"/>
              <a:t>A emenda precisa ser coerente, ou seja, é necessário que todas as informações sejam compatíveis entre si.</a:t>
            </a:r>
          </a:p>
          <a:p>
            <a:endParaRPr lang="pt-BR" b="1" dirty="0"/>
          </a:p>
          <a:p>
            <a:r>
              <a:rPr lang="pt-BR" b="1" dirty="0"/>
              <a:t>Verifique:</a:t>
            </a:r>
          </a:p>
          <a:p>
            <a:r>
              <a:rPr lang="pt-BR" dirty="0"/>
              <a:t>os valores, o órgão associado, o nome, a justificativa, a localidade, a função e subfunção. Todos precisam estar corretamente relacionadas!</a:t>
            </a:r>
          </a:p>
        </p:txBody>
      </p:sp>
    </p:spTree>
    <p:extLst>
      <p:ext uri="{BB962C8B-B14F-4D97-AF65-F5344CB8AC3E}">
        <p14:creationId xmlns:p14="http://schemas.microsoft.com/office/powerpoint/2010/main" val="14355727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D2702101-1879-FEC9-9DBE-6154433FD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897" y="393700"/>
            <a:ext cx="4223916" cy="3971648"/>
          </a:xfrm>
          <a:prstGeom prst="rect">
            <a:avLst/>
          </a:prstGeom>
        </p:spPr>
      </p:pic>
      <p:sp>
        <p:nvSpPr>
          <p:cNvPr id="8" name="Retângulo 7">
            <a:extLst>
              <a:ext uri="{FF2B5EF4-FFF2-40B4-BE49-F238E27FC236}">
                <a16:creationId xmlns:a16="http://schemas.microsoft.com/office/drawing/2014/main" id="{1D92DB40-70E0-295F-FCAA-A4FE16683125}"/>
              </a:ext>
            </a:extLst>
          </p:cNvPr>
          <p:cNvSpPr/>
          <p:nvPr/>
        </p:nvSpPr>
        <p:spPr>
          <a:xfrm>
            <a:off x="0" y="1554481"/>
            <a:ext cx="10693002" cy="979706"/>
          </a:xfrm>
          <a:prstGeom prst="rect">
            <a:avLst/>
          </a:prstGeom>
          <a:solidFill>
            <a:schemeClr val="tx2">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srgbClr val="4F8A46"/>
              </a:solidFill>
              <a:effectLst/>
              <a:uLnTx/>
              <a:uFillTx/>
              <a:latin typeface="Calibri"/>
              <a:ea typeface="+mn-ea"/>
              <a:cs typeface="+mn-cs"/>
            </a:endParaRPr>
          </a:p>
        </p:txBody>
      </p:sp>
      <p:sp>
        <p:nvSpPr>
          <p:cNvPr id="4" name="Retângulo 3">
            <a:extLst>
              <a:ext uri="{FF2B5EF4-FFF2-40B4-BE49-F238E27FC236}">
                <a16:creationId xmlns:a16="http://schemas.microsoft.com/office/drawing/2014/main" id="{D429F0C4-65C7-FACB-27D0-7D82E0DAA555}"/>
              </a:ext>
            </a:extLst>
          </p:cNvPr>
          <p:cNvSpPr/>
          <p:nvPr/>
        </p:nvSpPr>
        <p:spPr>
          <a:xfrm>
            <a:off x="763587" y="393700"/>
            <a:ext cx="9164637" cy="400110"/>
          </a:xfrm>
          <a:prstGeom prst="rect">
            <a:avLst/>
          </a:prstGeom>
        </p:spPr>
        <p:txBody>
          <a:bodyPr wrap="square" anchor="t">
            <a:spAutoFit/>
          </a:bodyPr>
          <a:lstStyle/>
          <a:p>
            <a:pPr>
              <a:spcBef>
                <a:spcPts val="600"/>
              </a:spcBef>
            </a:pPr>
            <a:r>
              <a:rPr lang="pt-BR" sz="2000" b="1" dirty="0">
                <a:solidFill>
                  <a:srgbClr val="234983"/>
                </a:solidFill>
                <a:latin typeface="Antenna Light" panose="02000503000000020004" pitchFamily="50" charset="0"/>
              </a:rPr>
              <a:t>Quais são Impedimentos para execução de uma emenda impositiva?</a:t>
            </a:r>
          </a:p>
        </p:txBody>
      </p:sp>
      <p:sp>
        <p:nvSpPr>
          <p:cNvPr id="5" name="Retângulo 4">
            <a:extLst>
              <a:ext uri="{FF2B5EF4-FFF2-40B4-BE49-F238E27FC236}">
                <a16:creationId xmlns:a16="http://schemas.microsoft.com/office/drawing/2014/main" id="{7BCB4366-4C1D-4EE4-660E-8FD525FAE645}"/>
              </a:ext>
            </a:extLst>
          </p:cNvPr>
          <p:cNvSpPr/>
          <p:nvPr/>
        </p:nvSpPr>
        <p:spPr>
          <a:xfrm>
            <a:off x="763588" y="7013575"/>
            <a:ext cx="3065607" cy="200055"/>
          </a:xfrm>
          <a:prstGeom prst="rect">
            <a:avLst/>
          </a:prstGeom>
        </p:spPr>
        <p:txBody>
          <a:bodyPr wrap="square" anchor="t">
            <a:spAutoFit/>
          </a:bodyPr>
          <a:lstStyle/>
          <a:p>
            <a:pPr>
              <a:spcBef>
                <a:spcPts val="600"/>
              </a:spcBef>
            </a:pPr>
            <a:r>
              <a:rPr lang="pt-BR" sz="700" b="1" dirty="0">
                <a:solidFill>
                  <a:schemeClr val="accent1">
                    <a:lumMod val="75000"/>
                  </a:schemeClr>
                </a:solidFill>
                <a:latin typeface="Antenna Bold" panose="02000503000000020004" pitchFamily="50" charset="0"/>
              </a:rPr>
              <a:t>Emendas Impositivas 2024</a:t>
            </a:r>
            <a:endParaRPr lang="pt-BR" sz="700" dirty="0">
              <a:solidFill>
                <a:schemeClr val="accent1">
                  <a:lumMod val="75000"/>
                </a:schemeClr>
              </a:solidFill>
              <a:latin typeface="Antenna Bold" panose="02000503000000020004" pitchFamily="50" charset="0"/>
            </a:endParaRPr>
          </a:p>
        </p:txBody>
      </p:sp>
      <p:pic>
        <p:nvPicPr>
          <p:cNvPr id="17" name="Imagem 16">
            <a:extLst>
              <a:ext uri="{FF2B5EF4-FFF2-40B4-BE49-F238E27FC236}">
                <a16:creationId xmlns:a16="http://schemas.microsoft.com/office/drawing/2014/main" id="{8A00744F-D202-0ABA-A2B0-BD542E25BF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0049" y="6788704"/>
            <a:ext cx="2004433" cy="451928"/>
          </a:xfrm>
          <a:prstGeom prst="rect">
            <a:avLst/>
          </a:prstGeom>
        </p:spPr>
      </p:pic>
      <p:sp>
        <p:nvSpPr>
          <p:cNvPr id="2" name="Retângulo 1">
            <a:extLst>
              <a:ext uri="{FF2B5EF4-FFF2-40B4-BE49-F238E27FC236}">
                <a16:creationId xmlns:a16="http://schemas.microsoft.com/office/drawing/2014/main" id="{D610220C-5B45-9853-42BC-CCBAF12DC33F}"/>
              </a:ext>
            </a:extLst>
          </p:cNvPr>
          <p:cNvSpPr/>
          <p:nvPr/>
        </p:nvSpPr>
        <p:spPr>
          <a:xfrm>
            <a:off x="825025" y="1726480"/>
            <a:ext cx="9199457" cy="707886"/>
          </a:xfrm>
          <a:prstGeom prst="rect">
            <a:avLst/>
          </a:prstGeom>
        </p:spPr>
        <p:txBody>
          <a:bodyPr wrap="square" anchor="t">
            <a:spAutoFit/>
          </a:bodyPr>
          <a:lstStyle/>
          <a:p>
            <a:r>
              <a:rPr lang="pt-BR" sz="2000" b="1" dirty="0"/>
              <a:t>2. Quando a emenda for associada a uma ação orçamentária ou beneficiário não compatíveis com o objeto</a:t>
            </a:r>
          </a:p>
        </p:txBody>
      </p:sp>
      <p:graphicFrame>
        <p:nvGraphicFramePr>
          <p:cNvPr id="7" name="Tabela 6">
            <a:extLst>
              <a:ext uri="{FF2B5EF4-FFF2-40B4-BE49-F238E27FC236}">
                <a16:creationId xmlns:a16="http://schemas.microsoft.com/office/drawing/2014/main" id="{8E91327F-13D4-CE62-C371-02B4706B8E32}"/>
              </a:ext>
            </a:extLst>
          </p:cNvPr>
          <p:cNvGraphicFramePr>
            <a:graphicFrameLocks noGrp="1"/>
          </p:cNvGraphicFramePr>
          <p:nvPr>
            <p:extLst>
              <p:ext uri="{D42A27DB-BD31-4B8C-83A1-F6EECF244321}">
                <p14:modId xmlns:p14="http://schemas.microsoft.com/office/powerpoint/2010/main" val="2096754741"/>
              </p:ext>
            </p:extLst>
          </p:nvPr>
        </p:nvGraphicFramePr>
        <p:xfrm>
          <a:off x="1005873" y="2676765"/>
          <a:ext cx="8680063" cy="3896494"/>
        </p:xfrm>
        <a:graphic>
          <a:graphicData uri="http://schemas.openxmlformats.org/drawingml/2006/table">
            <a:tbl>
              <a:tblPr firstRow="1">
                <a:tableStyleId>{7DF18680-E054-41AD-8BC1-D1AEF772440D}</a:tableStyleId>
              </a:tblPr>
              <a:tblGrid>
                <a:gridCol w="1978476">
                  <a:extLst>
                    <a:ext uri="{9D8B030D-6E8A-4147-A177-3AD203B41FA5}">
                      <a16:colId xmlns:a16="http://schemas.microsoft.com/office/drawing/2014/main" val="3578451585"/>
                    </a:ext>
                  </a:extLst>
                </a:gridCol>
                <a:gridCol w="6701587">
                  <a:extLst>
                    <a:ext uri="{9D8B030D-6E8A-4147-A177-3AD203B41FA5}">
                      <a16:colId xmlns:a16="http://schemas.microsoft.com/office/drawing/2014/main" val="4021350470"/>
                    </a:ext>
                  </a:extLst>
                </a:gridCol>
              </a:tblGrid>
              <a:tr h="286101">
                <a:tc>
                  <a:txBody>
                    <a:bodyPr/>
                    <a:lstStyle/>
                    <a:p>
                      <a:pPr>
                        <a:lnSpc>
                          <a:spcPct val="115000"/>
                        </a:lnSpc>
                      </a:pPr>
                      <a:r>
                        <a:rPr lang="pt-BR" sz="1500" b="1" dirty="0">
                          <a:effectLst/>
                        </a:rPr>
                        <a:t>Atributo</a:t>
                      </a:r>
                      <a:endParaRPr lang="pt-BR" sz="1500" b="1" dirty="0">
                        <a:effectLst/>
                        <a:latin typeface="Arial" panose="020B0604020202020204" pitchFamily="34" charset="0"/>
                        <a:ea typeface="Arial" panose="020B0604020202020204" pitchFamily="34" charset="0"/>
                      </a:endParaRPr>
                    </a:p>
                  </a:txBody>
                  <a:tcPr marL="68580" marR="68580" marT="0" marB="0" anchor="ctr">
                    <a:solidFill>
                      <a:srgbClr val="364165"/>
                    </a:solidFill>
                  </a:tcPr>
                </a:tc>
                <a:tc>
                  <a:txBody>
                    <a:bodyPr/>
                    <a:lstStyle/>
                    <a:p>
                      <a:pPr>
                        <a:lnSpc>
                          <a:spcPct val="115000"/>
                        </a:lnSpc>
                      </a:pPr>
                      <a:r>
                        <a:rPr lang="pt-BR" sz="1500" dirty="0">
                          <a:effectLst/>
                        </a:rPr>
                        <a:t>Descrição</a:t>
                      </a:r>
                      <a:endParaRPr lang="pt-BR" sz="1500" dirty="0">
                        <a:effectLst/>
                        <a:latin typeface="Arial" panose="020B0604020202020204" pitchFamily="34" charset="0"/>
                        <a:ea typeface="Arial" panose="020B0604020202020204" pitchFamily="34" charset="0"/>
                      </a:endParaRPr>
                    </a:p>
                  </a:txBody>
                  <a:tcPr marL="68580" marR="68580" marT="0" marB="0" anchor="ctr">
                    <a:solidFill>
                      <a:srgbClr val="364165"/>
                    </a:solidFill>
                  </a:tcPr>
                </a:tc>
                <a:extLst>
                  <a:ext uri="{0D108BD9-81ED-4DB2-BD59-A6C34878D82A}">
                    <a16:rowId xmlns:a16="http://schemas.microsoft.com/office/drawing/2014/main" val="1179639529"/>
                  </a:ext>
                </a:extLst>
              </a:tr>
              <a:tr h="307830">
                <a:tc>
                  <a:txBody>
                    <a:bodyPr/>
                    <a:lstStyle/>
                    <a:p>
                      <a:pPr>
                        <a:lnSpc>
                          <a:spcPct val="115000"/>
                        </a:lnSpc>
                      </a:pPr>
                      <a:r>
                        <a:rPr lang="pt-BR" sz="1500" b="1" dirty="0">
                          <a:effectLst/>
                        </a:rPr>
                        <a:t>Valor</a:t>
                      </a:r>
                      <a:endParaRPr lang="pt-BR" sz="1500" b="1" dirty="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500" dirty="0">
                          <a:effectLst/>
                        </a:rPr>
                        <a:t>R$ 1.000.000,00</a:t>
                      </a:r>
                      <a:endParaRPr lang="pt-BR" sz="15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238167171"/>
                  </a:ext>
                </a:extLst>
              </a:tr>
              <a:tr h="307830">
                <a:tc>
                  <a:txBody>
                    <a:bodyPr/>
                    <a:lstStyle/>
                    <a:p>
                      <a:pPr>
                        <a:lnSpc>
                          <a:spcPct val="115000"/>
                        </a:lnSpc>
                      </a:pPr>
                      <a:r>
                        <a:rPr lang="pt-BR" sz="1500" b="1" dirty="0">
                          <a:effectLst/>
                        </a:rPr>
                        <a:t>UP</a:t>
                      </a:r>
                      <a:endParaRPr lang="pt-BR" sz="1500" b="1" dirty="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500">
                          <a:effectLst/>
                        </a:rPr>
                        <a:t>15010-SECEC</a:t>
                      </a:r>
                      <a:endParaRPr lang="pt-BR" sz="15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3120064070"/>
                  </a:ext>
                </a:extLst>
              </a:tr>
              <a:tr h="307830">
                <a:tc>
                  <a:txBody>
                    <a:bodyPr/>
                    <a:lstStyle/>
                    <a:p>
                      <a:pPr>
                        <a:lnSpc>
                          <a:spcPct val="115000"/>
                        </a:lnSpc>
                      </a:pPr>
                      <a:r>
                        <a:rPr lang="pt-BR" sz="1500" b="1" dirty="0">
                          <a:effectLst/>
                        </a:rPr>
                        <a:t>UO</a:t>
                      </a:r>
                      <a:endParaRPr lang="pt-BR" sz="1500" b="1" dirty="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500">
                          <a:effectLst/>
                        </a:rPr>
                        <a:t>15010-SECEC</a:t>
                      </a:r>
                      <a:endParaRPr lang="pt-BR" sz="15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723818746"/>
                  </a:ext>
                </a:extLst>
              </a:tr>
              <a:tr h="307830">
                <a:tc>
                  <a:txBody>
                    <a:bodyPr/>
                    <a:lstStyle/>
                    <a:p>
                      <a:pPr>
                        <a:lnSpc>
                          <a:spcPct val="115000"/>
                        </a:lnSpc>
                      </a:pPr>
                      <a:r>
                        <a:rPr lang="pt-BR" sz="1500" b="1" dirty="0">
                          <a:effectLst/>
                        </a:rPr>
                        <a:t>Nome emenda</a:t>
                      </a:r>
                      <a:endParaRPr lang="pt-BR" sz="1500" b="1" dirty="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500" dirty="0">
                          <a:effectLst/>
                        </a:rPr>
                        <a:t>Desenvolvimento de soluções tecnológicas</a:t>
                      </a:r>
                      <a:endParaRPr lang="pt-BR" sz="15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4168953261"/>
                  </a:ext>
                </a:extLst>
              </a:tr>
              <a:tr h="532093">
                <a:tc>
                  <a:txBody>
                    <a:bodyPr/>
                    <a:lstStyle/>
                    <a:p>
                      <a:pPr>
                        <a:lnSpc>
                          <a:spcPct val="115000"/>
                        </a:lnSpc>
                      </a:pPr>
                      <a:r>
                        <a:rPr lang="pt-BR" sz="1500" b="1" dirty="0">
                          <a:effectLst/>
                        </a:rPr>
                        <a:t>Justificativa</a:t>
                      </a:r>
                      <a:endParaRPr lang="pt-BR" sz="1500" b="1" dirty="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500" dirty="0">
                          <a:effectLst/>
                        </a:rPr>
                        <a:t>A emenda tem como objetivo apoiar o desenvolvimento de soluções tecnológicas nas escolas estaduais, através da aquisição de notebooks e demais itens necessários.</a:t>
                      </a:r>
                      <a:endParaRPr lang="pt-BR" sz="15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415189549"/>
                  </a:ext>
                </a:extLst>
              </a:tr>
              <a:tr h="307830">
                <a:tc>
                  <a:txBody>
                    <a:bodyPr/>
                    <a:lstStyle/>
                    <a:p>
                      <a:pPr>
                        <a:lnSpc>
                          <a:spcPct val="115000"/>
                        </a:lnSpc>
                      </a:pPr>
                      <a:r>
                        <a:rPr lang="pt-BR" sz="1500" b="1" dirty="0">
                          <a:effectLst/>
                        </a:rPr>
                        <a:t>Ação</a:t>
                      </a:r>
                      <a:endParaRPr lang="pt-BR" sz="1500" b="1" dirty="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500">
                          <a:effectLst/>
                        </a:rPr>
                        <a:t>5647 - Implementação de Soluções Tecnológicas</a:t>
                      </a:r>
                      <a:endParaRPr lang="pt-BR" sz="15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3224089071"/>
                  </a:ext>
                </a:extLst>
              </a:tr>
              <a:tr h="307830">
                <a:tc>
                  <a:txBody>
                    <a:bodyPr/>
                    <a:lstStyle/>
                    <a:p>
                      <a:pPr>
                        <a:lnSpc>
                          <a:spcPct val="115000"/>
                        </a:lnSpc>
                      </a:pPr>
                      <a:r>
                        <a:rPr lang="pt-BR" sz="1500" b="1" dirty="0">
                          <a:effectLst/>
                        </a:rPr>
                        <a:t>Grupo de gasto</a:t>
                      </a:r>
                      <a:endParaRPr lang="pt-BR" sz="1500" b="1" dirty="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500" dirty="0">
                          <a:effectLst/>
                        </a:rPr>
                        <a:t>L4</a:t>
                      </a:r>
                      <a:endParaRPr lang="pt-BR" sz="15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3924816665"/>
                  </a:ext>
                </a:extLst>
              </a:tr>
              <a:tr h="307830">
                <a:tc>
                  <a:txBody>
                    <a:bodyPr/>
                    <a:lstStyle/>
                    <a:p>
                      <a:pPr>
                        <a:lnSpc>
                          <a:spcPct val="115000"/>
                        </a:lnSpc>
                      </a:pPr>
                      <a:r>
                        <a:rPr lang="pt-BR" sz="1500" b="1" dirty="0">
                          <a:effectLst/>
                        </a:rPr>
                        <a:t>Natureza de despesa</a:t>
                      </a:r>
                      <a:endParaRPr lang="pt-BR" sz="1500" b="1" dirty="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500">
                          <a:effectLst/>
                        </a:rPr>
                        <a:t>33</a:t>
                      </a:r>
                      <a:endParaRPr lang="pt-BR" sz="15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4211438922"/>
                  </a:ext>
                </a:extLst>
              </a:tr>
              <a:tr h="307830">
                <a:tc>
                  <a:txBody>
                    <a:bodyPr/>
                    <a:lstStyle/>
                    <a:p>
                      <a:pPr>
                        <a:lnSpc>
                          <a:spcPct val="115000"/>
                        </a:lnSpc>
                      </a:pPr>
                      <a:r>
                        <a:rPr lang="pt-BR" sz="1500" b="1" dirty="0">
                          <a:effectLst/>
                        </a:rPr>
                        <a:t>Função</a:t>
                      </a:r>
                      <a:endParaRPr lang="pt-BR" sz="1500" b="1" dirty="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500">
                          <a:effectLst/>
                        </a:rPr>
                        <a:t>13-Cultura</a:t>
                      </a:r>
                      <a:endParaRPr lang="pt-BR" sz="15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31206920"/>
                  </a:ext>
                </a:extLst>
              </a:tr>
              <a:tr h="307830">
                <a:tc>
                  <a:txBody>
                    <a:bodyPr/>
                    <a:lstStyle/>
                    <a:p>
                      <a:pPr>
                        <a:lnSpc>
                          <a:spcPct val="115000"/>
                        </a:lnSpc>
                      </a:pPr>
                      <a:r>
                        <a:rPr lang="pt-BR" sz="1500" b="1" dirty="0">
                          <a:effectLst/>
                        </a:rPr>
                        <a:t>Sub função</a:t>
                      </a:r>
                      <a:endParaRPr lang="pt-BR" sz="1500" b="1" dirty="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500">
                          <a:effectLst/>
                        </a:rPr>
                        <a:t>392-Difusão Cultural</a:t>
                      </a:r>
                      <a:endParaRPr lang="pt-BR" sz="15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9572299"/>
                  </a:ext>
                </a:extLst>
              </a:tr>
              <a:tr h="307830">
                <a:tc>
                  <a:txBody>
                    <a:bodyPr/>
                    <a:lstStyle/>
                    <a:p>
                      <a:pPr>
                        <a:lnSpc>
                          <a:spcPct val="115000"/>
                        </a:lnSpc>
                      </a:pPr>
                      <a:r>
                        <a:rPr lang="pt-BR" sz="1500" b="1" dirty="0">
                          <a:effectLst/>
                        </a:rPr>
                        <a:t>Município</a:t>
                      </a:r>
                      <a:endParaRPr lang="pt-BR" sz="1500" b="1" dirty="0">
                        <a:effectLst/>
                        <a:latin typeface="Arial" panose="020B0604020202020204" pitchFamily="34" charset="0"/>
                        <a:ea typeface="Arial" panose="020B0604020202020204" pitchFamily="34" charset="0"/>
                      </a:endParaRPr>
                    </a:p>
                  </a:txBody>
                  <a:tcPr marL="68580" marR="68580" marT="0" marB="0" anchor="ctr"/>
                </a:tc>
                <a:tc>
                  <a:txBody>
                    <a:bodyPr/>
                    <a:lstStyle/>
                    <a:p>
                      <a:pPr>
                        <a:lnSpc>
                          <a:spcPct val="115000"/>
                        </a:lnSpc>
                      </a:pPr>
                      <a:r>
                        <a:rPr lang="pt-BR" sz="1500" dirty="0">
                          <a:effectLst/>
                        </a:rPr>
                        <a:t>ESTADO</a:t>
                      </a:r>
                      <a:endParaRPr lang="pt-BR" sz="15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2108790804"/>
                  </a:ext>
                </a:extLst>
              </a:tr>
            </a:tbl>
          </a:graphicData>
        </a:graphic>
      </p:graphicFrame>
    </p:spTree>
    <p:extLst>
      <p:ext uri="{BB962C8B-B14F-4D97-AF65-F5344CB8AC3E}">
        <p14:creationId xmlns:p14="http://schemas.microsoft.com/office/powerpoint/2010/main" val="2257755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D2702101-1879-FEC9-9DBE-6154433FD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897" y="393700"/>
            <a:ext cx="4223916" cy="3971648"/>
          </a:xfrm>
          <a:prstGeom prst="rect">
            <a:avLst/>
          </a:prstGeom>
        </p:spPr>
      </p:pic>
      <p:sp>
        <p:nvSpPr>
          <p:cNvPr id="8" name="Retângulo 7">
            <a:extLst>
              <a:ext uri="{FF2B5EF4-FFF2-40B4-BE49-F238E27FC236}">
                <a16:creationId xmlns:a16="http://schemas.microsoft.com/office/drawing/2014/main" id="{1D92DB40-70E0-295F-FCAA-A4FE16683125}"/>
              </a:ext>
            </a:extLst>
          </p:cNvPr>
          <p:cNvSpPr/>
          <p:nvPr/>
        </p:nvSpPr>
        <p:spPr>
          <a:xfrm>
            <a:off x="0" y="1554481"/>
            <a:ext cx="10693002" cy="979706"/>
          </a:xfrm>
          <a:prstGeom prst="rect">
            <a:avLst/>
          </a:prstGeom>
          <a:solidFill>
            <a:schemeClr val="tx2">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srgbClr val="4F8A46"/>
              </a:solidFill>
              <a:effectLst/>
              <a:uLnTx/>
              <a:uFillTx/>
              <a:latin typeface="Calibri"/>
              <a:ea typeface="+mn-ea"/>
              <a:cs typeface="+mn-cs"/>
            </a:endParaRPr>
          </a:p>
        </p:txBody>
      </p:sp>
      <p:sp>
        <p:nvSpPr>
          <p:cNvPr id="4" name="Retângulo 3">
            <a:extLst>
              <a:ext uri="{FF2B5EF4-FFF2-40B4-BE49-F238E27FC236}">
                <a16:creationId xmlns:a16="http://schemas.microsoft.com/office/drawing/2014/main" id="{D429F0C4-65C7-FACB-27D0-7D82E0DAA555}"/>
              </a:ext>
            </a:extLst>
          </p:cNvPr>
          <p:cNvSpPr/>
          <p:nvPr/>
        </p:nvSpPr>
        <p:spPr>
          <a:xfrm>
            <a:off x="763587" y="393700"/>
            <a:ext cx="9164637" cy="400110"/>
          </a:xfrm>
          <a:prstGeom prst="rect">
            <a:avLst/>
          </a:prstGeom>
        </p:spPr>
        <p:txBody>
          <a:bodyPr wrap="square" anchor="t">
            <a:spAutoFit/>
          </a:bodyPr>
          <a:lstStyle/>
          <a:p>
            <a:pPr>
              <a:spcBef>
                <a:spcPts val="600"/>
              </a:spcBef>
            </a:pPr>
            <a:r>
              <a:rPr lang="pt-BR" sz="2000" b="1" dirty="0">
                <a:solidFill>
                  <a:srgbClr val="234983"/>
                </a:solidFill>
                <a:latin typeface="Antenna Light" panose="02000503000000020004" pitchFamily="50" charset="0"/>
              </a:rPr>
              <a:t>Quais são Impedimentos para execução de uma emenda impositiva?</a:t>
            </a:r>
          </a:p>
        </p:txBody>
      </p:sp>
      <p:sp>
        <p:nvSpPr>
          <p:cNvPr id="5" name="Retângulo 4">
            <a:extLst>
              <a:ext uri="{FF2B5EF4-FFF2-40B4-BE49-F238E27FC236}">
                <a16:creationId xmlns:a16="http://schemas.microsoft.com/office/drawing/2014/main" id="{7BCB4366-4C1D-4EE4-660E-8FD525FAE645}"/>
              </a:ext>
            </a:extLst>
          </p:cNvPr>
          <p:cNvSpPr/>
          <p:nvPr/>
        </p:nvSpPr>
        <p:spPr>
          <a:xfrm>
            <a:off x="763588" y="7013575"/>
            <a:ext cx="3065607" cy="200055"/>
          </a:xfrm>
          <a:prstGeom prst="rect">
            <a:avLst/>
          </a:prstGeom>
        </p:spPr>
        <p:txBody>
          <a:bodyPr wrap="square" anchor="t">
            <a:spAutoFit/>
          </a:bodyPr>
          <a:lstStyle/>
          <a:p>
            <a:pPr>
              <a:spcBef>
                <a:spcPts val="600"/>
              </a:spcBef>
            </a:pPr>
            <a:r>
              <a:rPr lang="pt-BR" sz="700" b="1" dirty="0">
                <a:solidFill>
                  <a:schemeClr val="accent1">
                    <a:lumMod val="75000"/>
                  </a:schemeClr>
                </a:solidFill>
                <a:latin typeface="Antenna Bold" panose="02000503000000020004" pitchFamily="50" charset="0"/>
              </a:rPr>
              <a:t>Emendas Impositivas 2024</a:t>
            </a:r>
            <a:endParaRPr lang="pt-BR" sz="700" dirty="0">
              <a:solidFill>
                <a:schemeClr val="accent1">
                  <a:lumMod val="75000"/>
                </a:schemeClr>
              </a:solidFill>
              <a:latin typeface="Antenna Bold" panose="02000503000000020004" pitchFamily="50" charset="0"/>
            </a:endParaRPr>
          </a:p>
        </p:txBody>
      </p:sp>
      <p:pic>
        <p:nvPicPr>
          <p:cNvPr id="17" name="Imagem 16">
            <a:extLst>
              <a:ext uri="{FF2B5EF4-FFF2-40B4-BE49-F238E27FC236}">
                <a16:creationId xmlns:a16="http://schemas.microsoft.com/office/drawing/2014/main" id="{8A00744F-D202-0ABA-A2B0-BD542E25BF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0049" y="6788704"/>
            <a:ext cx="2004433" cy="451928"/>
          </a:xfrm>
          <a:prstGeom prst="rect">
            <a:avLst/>
          </a:prstGeom>
        </p:spPr>
      </p:pic>
      <p:sp>
        <p:nvSpPr>
          <p:cNvPr id="2" name="Retângulo 1">
            <a:extLst>
              <a:ext uri="{FF2B5EF4-FFF2-40B4-BE49-F238E27FC236}">
                <a16:creationId xmlns:a16="http://schemas.microsoft.com/office/drawing/2014/main" id="{D610220C-5B45-9853-42BC-CCBAF12DC33F}"/>
              </a:ext>
            </a:extLst>
          </p:cNvPr>
          <p:cNvSpPr/>
          <p:nvPr/>
        </p:nvSpPr>
        <p:spPr>
          <a:xfrm>
            <a:off x="825025" y="1726480"/>
            <a:ext cx="9199457" cy="707886"/>
          </a:xfrm>
          <a:prstGeom prst="rect">
            <a:avLst/>
          </a:prstGeom>
        </p:spPr>
        <p:txBody>
          <a:bodyPr wrap="square" anchor="t">
            <a:spAutoFit/>
          </a:bodyPr>
          <a:lstStyle/>
          <a:p>
            <a:r>
              <a:rPr lang="pt-BR" sz="2000" b="1" dirty="0"/>
              <a:t>2. Quando a emenda for associada a uma ação orçamentária ou beneficiário não compatíveis com o objeto</a:t>
            </a:r>
          </a:p>
        </p:txBody>
      </p:sp>
      <p:graphicFrame>
        <p:nvGraphicFramePr>
          <p:cNvPr id="7" name="Tabela 6">
            <a:extLst>
              <a:ext uri="{FF2B5EF4-FFF2-40B4-BE49-F238E27FC236}">
                <a16:creationId xmlns:a16="http://schemas.microsoft.com/office/drawing/2014/main" id="{8E91327F-13D4-CE62-C371-02B4706B8E32}"/>
              </a:ext>
            </a:extLst>
          </p:cNvPr>
          <p:cNvGraphicFramePr>
            <a:graphicFrameLocks noGrp="1"/>
          </p:cNvGraphicFramePr>
          <p:nvPr>
            <p:extLst>
              <p:ext uri="{D42A27DB-BD31-4B8C-83A1-F6EECF244321}">
                <p14:modId xmlns:p14="http://schemas.microsoft.com/office/powerpoint/2010/main" val="3637065367"/>
              </p:ext>
            </p:extLst>
          </p:nvPr>
        </p:nvGraphicFramePr>
        <p:xfrm>
          <a:off x="1000737" y="2672128"/>
          <a:ext cx="8690337" cy="3896494"/>
        </p:xfrm>
        <a:graphic>
          <a:graphicData uri="http://schemas.openxmlformats.org/drawingml/2006/table">
            <a:tbl>
              <a:tblPr firstRow="1">
                <a:tableStyleId>{7DF18680-E054-41AD-8BC1-D1AEF772440D}</a:tableStyleId>
              </a:tblPr>
              <a:tblGrid>
                <a:gridCol w="1980818">
                  <a:extLst>
                    <a:ext uri="{9D8B030D-6E8A-4147-A177-3AD203B41FA5}">
                      <a16:colId xmlns:a16="http://schemas.microsoft.com/office/drawing/2014/main" val="3578451585"/>
                    </a:ext>
                  </a:extLst>
                </a:gridCol>
                <a:gridCol w="6709519">
                  <a:extLst>
                    <a:ext uri="{9D8B030D-6E8A-4147-A177-3AD203B41FA5}">
                      <a16:colId xmlns:a16="http://schemas.microsoft.com/office/drawing/2014/main" val="4021350470"/>
                    </a:ext>
                  </a:extLst>
                </a:gridCol>
              </a:tblGrid>
              <a:tr h="286101">
                <a:tc>
                  <a:txBody>
                    <a:bodyPr/>
                    <a:lstStyle/>
                    <a:p>
                      <a:pPr>
                        <a:lnSpc>
                          <a:spcPct val="115000"/>
                        </a:lnSpc>
                      </a:pPr>
                      <a:r>
                        <a:rPr lang="pt-BR" sz="1500">
                          <a:solidFill>
                            <a:srgbClr val="FFFFFF"/>
                          </a:solidFill>
                          <a:effectLst/>
                          <a:latin typeface="+mn-lt"/>
                          <a:ea typeface="Arial" panose="020B0604020202020204" pitchFamily="34" charset="0"/>
                        </a:rPr>
                        <a:t>Atributo</a:t>
                      </a:r>
                      <a:endParaRPr lang="pt-BR" sz="1500">
                        <a:effectLst/>
                        <a:latin typeface="+mn-lt"/>
                        <a:ea typeface="Arial" panose="020B0604020202020204" pitchFamily="34" charset="0"/>
                      </a:endParaRPr>
                    </a:p>
                  </a:txBody>
                  <a:tcPr marL="68580" marR="68580" marT="0" marB="0" anchor="ctr">
                    <a:solidFill>
                      <a:srgbClr val="364165"/>
                    </a:solidFill>
                  </a:tcPr>
                </a:tc>
                <a:tc>
                  <a:txBody>
                    <a:bodyPr/>
                    <a:lstStyle/>
                    <a:p>
                      <a:pPr>
                        <a:lnSpc>
                          <a:spcPct val="115000"/>
                        </a:lnSpc>
                      </a:pPr>
                      <a:r>
                        <a:rPr lang="pt-BR" sz="1500">
                          <a:solidFill>
                            <a:srgbClr val="FFFFFF"/>
                          </a:solidFill>
                          <a:effectLst/>
                          <a:latin typeface="+mn-lt"/>
                          <a:ea typeface="Arial" panose="020B0604020202020204" pitchFamily="34" charset="0"/>
                        </a:rPr>
                        <a:t>Descrição</a:t>
                      </a:r>
                      <a:endParaRPr lang="pt-BR" sz="1500">
                        <a:effectLst/>
                        <a:latin typeface="+mn-lt"/>
                        <a:ea typeface="Arial" panose="020B0604020202020204" pitchFamily="34" charset="0"/>
                      </a:endParaRPr>
                    </a:p>
                  </a:txBody>
                  <a:tcPr marL="68580" marR="68580" marT="0" marB="0" anchor="ctr">
                    <a:solidFill>
                      <a:srgbClr val="364165"/>
                    </a:solidFill>
                  </a:tcPr>
                </a:tc>
                <a:extLst>
                  <a:ext uri="{0D108BD9-81ED-4DB2-BD59-A6C34878D82A}">
                    <a16:rowId xmlns:a16="http://schemas.microsoft.com/office/drawing/2014/main" val="1179639529"/>
                  </a:ext>
                </a:extLst>
              </a:tr>
              <a:tr h="307830">
                <a:tc>
                  <a:txBody>
                    <a:bodyPr/>
                    <a:lstStyle/>
                    <a:p>
                      <a:pPr>
                        <a:lnSpc>
                          <a:spcPct val="115000"/>
                        </a:lnSpc>
                      </a:pPr>
                      <a:r>
                        <a:rPr lang="pt-BR" sz="1500" b="1">
                          <a:solidFill>
                            <a:srgbClr val="000000"/>
                          </a:solidFill>
                          <a:effectLst/>
                          <a:latin typeface="+mn-lt"/>
                          <a:ea typeface="Arial" panose="020B0604020202020204" pitchFamily="34" charset="0"/>
                        </a:rPr>
                        <a:t>Valor</a:t>
                      </a:r>
                      <a:endParaRPr lang="pt-BR" sz="1500">
                        <a:effectLst/>
                        <a:latin typeface="+mn-lt"/>
                        <a:ea typeface="Arial" panose="020B0604020202020204" pitchFamily="34" charset="0"/>
                      </a:endParaRPr>
                    </a:p>
                  </a:txBody>
                  <a:tcPr marL="68580" marR="68580" marT="0" marB="0" anchor="ctr"/>
                </a:tc>
                <a:tc>
                  <a:txBody>
                    <a:bodyPr/>
                    <a:lstStyle/>
                    <a:p>
                      <a:pPr>
                        <a:lnSpc>
                          <a:spcPct val="115000"/>
                        </a:lnSpc>
                      </a:pPr>
                      <a:r>
                        <a:rPr lang="pt-BR" sz="1500" dirty="0">
                          <a:solidFill>
                            <a:srgbClr val="000000"/>
                          </a:solidFill>
                          <a:effectLst/>
                          <a:latin typeface="+mn-lt"/>
                          <a:ea typeface="Arial" panose="020B0604020202020204" pitchFamily="34" charset="0"/>
                        </a:rPr>
                        <a:t>R$ 1.000.000,00</a:t>
                      </a:r>
                      <a:endParaRPr lang="pt-BR" sz="1500" dirty="0">
                        <a:effectLst/>
                        <a:latin typeface="+mn-lt"/>
                        <a:ea typeface="Arial" panose="020B0604020202020204" pitchFamily="34" charset="0"/>
                      </a:endParaRPr>
                    </a:p>
                  </a:txBody>
                  <a:tcPr marL="68580" marR="68580" marT="0" marB="0" anchor="ctr"/>
                </a:tc>
                <a:extLst>
                  <a:ext uri="{0D108BD9-81ED-4DB2-BD59-A6C34878D82A}">
                    <a16:rowId xmlns:a16="http://schemas.microsoft.com/office/drawing/2014/main" val="1238167171"/>
                  </a:ext>
                </a:extLst>
              </a:tr>
              <a:tr h="307830">
                <a:tc>
                  <a:txBody>
                    <a:bodyPr/>
                    <a:lstStyle/>
                    <a:p>
                      <a:pPr>
                        <a:lnSpc>
                          <a:spcPct val="115000"/>
                        </a:lnSpc>
                      </a:pPr>
                      <a:r>
                        <a:rPr lang="pt-BR" sz="1500" b="1">
                          <a:effectLst/>
                          <a:latin typeface="+mn-lt"/>
                          <a:ea typeface="Arial" panose="020B0604020202020204" pitchFamily="34" charset="0"/>
                        </a:rPr>
                        <a:t>UP</a:t>
                      </a:r>
                      <a:endParaRPr lang="pt-BR" sz="1500">
                        <a:effectLst/>
                        <a:latin typeface="+mn-lt"/>
                        <a:ea typeface="Arial" panose="020B0604020202020204" pitchFamily="34" charset="0"/>
                      </a:endParaRPr>
                    </a:p>
                  </a:txBody>
                  <a:tcPr marL="68580" marR="68580" marT="0" marB="0" anchor="ctr"/>
                </a:tc>
                <a:tc>
                  <a:txBody>
                    <a:bodyPr/>
                    <a:lstStyle/>
                    <a:p>
                      <a:pPr>
                        <a:lnSpc>
                          <a:spcPct val="115000"/>
                        </a:lnSpc>
                      </a:pPr>
                      <a:r>
                        <a:rPr lang="pt-BR" sz="1500">
                          <a:effectLst/>
                          <a:latin typeface="+mn-lt"/>
                          <a:ea typeface="Arial" panose="020B0604020202020204" pitchFamily="34" charset="0"/>
                        </a:rPr>
                        <a:t>29010-SES</a:t>
                      </a:r>
                    </a:p>
                  </a:txBody>
                  <a:tcPr marL="68580" marR="68580" marT="0" marB="0" anchor="ctr"/>
                </a:tc>
                <a:extLst>
                  <a:ext uri="{0D108BD9-81ED-4DB2-BD59-A6C34878D82A}">
                    <a16:rowId xmlns:a16="http://schemas.microsoft.com/office/drawing/2014/main" val="3120064070"/>
                  </a:ext>
                </a:extLst>
              </a:tr>
              <a:tr h="307830">
                <a:tc>
                  <a:txBody>
                    <a:bodyPr/>
                    <a:lstStyle/>
                    <a:p>
                      <a:pPr>
                        <a:lnSpc>
                          <a:spcPct val="115000"/>
                        </a:lnSpc>
                      </a:pPr>
                      <a:r>
                        <a:rPr lang="pt-BR" sz="1500" b="1">
                          <a:solidFill>
                            <a:srgbClr val="000000"/>
                          </a:solidFill>
                          <a:effectLst/>
                          <a:latin typeface="+mn-lt"/>
                          <a:ea typeface="Arial" panose="020B0604020202020204" pitchFamily="34" charset="0"/>
                        </a:rPr>
                        <a:t>UO</a:t>
                      </a:r>
                      <a:endParaRPr lang="pt-BR" sz="1500">
                        <a:effectLst/>
                        <a:latin typeface="+mn-lt"/>
                        <a:ea typeface="Arial" panose="020B0604020202020204" pitchFamily="34" charset="0"/>
                      </a:endParaRPr>
                    </a:p>
                  </a:txBody>
                  <a:tcPr marL="68580" marR="68580" marT="0" marB="0" anchor="ctr"/>
                </a:tc>
                <a:tc>
                  <a:txBody>
                    <a:bodyPr/>
                    <a:lstStyle/>
                    <a:p>
                      <a:pPr>
                        <a:lnSpc>
                          <a:spcPct val="115000"/>
                        </a:lnSpc>
                      </a:pPr>
                      <a:r>
                        <a:rPr lang="pt-BR" sz="1500">
                          <a:solidFill>
                            <a:srgbClr val="000000"/>
                          </a:solidFill>
                          <a:effectLst/>
                          <a:latin typeface="+mn-lt"/>
                          <a:ea typeface="Arial" panose="020B0604020202020204" pitchFamily="34" charset="0"/>
                        </a:rPr>
                        <a:t>29610-FES</a:t>
                      </a:r>
                      <a:endParaRPr lang="pt-BR" sz="1500">
                        <a:effectLst/>
                        <a:latin typeface="+mn-lt"/>
                        <a:ea typeface="Arial" panose="020B0604020202020204" pitchFamily="34" charset="0"/>
                      </a:endParaRPr>
                    </a:p>
                  </a:txBody>
                  <a:tcPr marL="68580" marR="68580" marT="0" marB="0" anchor="ctr"/>
                </a:tc>
                <a:extLst>
                  <a:ext uri="{0D108BD9-81ED-4DB2-BD59-A6C34878D82A}">
                    <a16:rowId xmlns:a16="http://schemas.microsoft.com/office/drawing/2014/main" val="1723818746"/>
                  </a:ext>
                </a:extLst>
              </a:tr>
              <a:tr h="307830">
                <a:tc>
                  <a:txBody>
                    <a:bodyPr/>
                    <a:lstStyle/>
                    <a:p>
                      <a:pPr>
                        <a:lnSpc>
                          <a:spcPct val="115000"/>
                        </a:lnSpc>
                      </a:pPr>
                      <a:r>
                        <a:rPr lang="pt-BR" sz="1500" b="1">
                          <a:effectLst/>
                          <a:latin typeface="+mn-lt"/>
                          <a:ea typeface="Arial" panose="020B0604020202020204" pitchFamily="34" charset="0"/>
                        </a:rPr>
                        <a:t>Nome emenda</a:t>
                      </a:r>
                      <a:endParaRPr lang="pt-BR" sz="1500">
                        <a:effectLst/>
                        <a:latin typeface="+mn-lt"/>
                        <a:ea typeface="Arial" panose="020B0604020202020204" pitchFamily="34" charset="0"/>
                      </a:endParaRPr>
                    </a:p>
                  </a:txBody>
                  <a:tcPr marL="68580" marR="68580" marT="0" marB="0" anchor="ctr"/>
                </a:tc>
                <a:tc>
                  <a:txBody>
                    <a:bodyPr/>
                    <a:lstStyle/>
                    <a:p>
                      <a:pPr>
                        <a:lnSpc>
                          <a:spcPct val="115000"/>
                        </a:lnSpc>
                      </a:pPr>
                      <a:r>
                        <a:rPr lang="pt-BR" sz="1500">
                          <a:effectLst/>
                          <a:latin typeface="+mn-lt"/>
                          <a:ea typeface="Arial" panose="020B0604020202020204" pitchFamily="34" charset="0"/>
                        </a:rPr>
                        <a:t>Reforma das unidades de saúde estaduais</a:t>
                      </a:r>
                    </a:p>
                  </a:txBody>
                  <a:tcPr marL="68580" marR="68580" marT="0" marB="0" anchor="ctr"/>
                </a:tc>
                <a:extLst>
                  <a:ext uri="{0D108BD9-81ED-4DB2-BD59-A6C34878D82A}">
                    <a16:rowId xmlns:a16="http://schemas.microsoft.com/office/drawing/2014/main" val="4168953261"/>
                  </a:ext>
                </a:extLst>
              </a:tr>
              <a:tr h="532093">
                <a:tc>
                  <a:txBody>
                    <a:bodyPr/>
                    <a:lstStyle/>
                    <a:p>
                      <a:pPr>
                        <a:lnSpc>
                          <a:spcPct val="115000"/>
                        </a:lnSpc>
                      </a:pPr>
                      <a:r>
                        <a:rPr lang="pt-BR" sz="1500" b="1">
                          <a:solidFill>
                            <a:srgbClr val="000000"/>
                          </a:solidFill>
                          <a:effectLst/>
                          <a:latin typeface="+mn-lt"/>
                          <a:ea typeface="Arial" panose="020B0604020202020204" pitchFamily="34" charset="0"/>
                        </a:rPr>
                        <a:t>Justificativa</a:t>
                      </a:r>
                      <a:endParaRPr lang="pt-BR" sz="1500">
                        <a:effectLst/>
                        <a:latin typeface="+mn-lt"/>
                        <a:ea typeface="Arial" panose="020B0604020202020204" pitchFamily="34" charset="0"/>
                      </a:endParaRPr>
                    </a:p>
                  </a:txBody>
                  <a:tcPr marL="68580" marR="68580" marT="0" marB="0" anchor="ctr"/>
                </a:tc>
                <a:tc>
                  <a:txBody>
                    <a:bodyPr/>
                    <a:lstStyle/>
                    <a:p>
                      <a:pPr>
                        <a:lnSpc>
                          <a:spcPct val="115000"/>
                        </a:lnSpc>
                      </a:pPr>
                      <a:r>
                        <a:rPr lang="pt-BR" sz="1500">
                          <a:solidFill>
                            <a:srgbClr val="000000"/>
                          </a:solidFill>
                          <a:effectLst/>
                          <a:latin typeface="+mn-lt"/>
                          <a:ea typeface="Arial" panose="020B0604020202020204" pitchFamily="34" charset="0"/>
                        </a:rPr>
                        <a:t>A emenda tem como objetivo reforçar o orçamento destinado para a reforma de unidades de saúde estaduais.</a:t>
                      </a:r>
                      <a:endParaRPr lang="pt-BR" sz="1500">
                        <a:effectLst/>
                        <a:latin typeface="+mn-lt"/>
                        <a:ea typeface="Arial" panose="020B0604020202020204" pitchFamily="34" charset="0"/>
                      </a:endParaRPr>
                    </a:p>
                  </a:txBody>
                  <a:tcPr marL="68580" marR="68580" marT="0" marB="0" anchor="ctr"/>
                </a:tc>
                <a:extLst>
                  <a:ext uri="{0D108BD9-81ED-4DB2-BD59-A6C34878D82A}">
                    <a16:rowId xmlns:a16="http://schemas.microsoft.com/office/drawing/2014/main" val="1415189549"/>
                  </a:ext>
                </a:extLst>
              </a:tr>
              <a:tr h="307830">
                <a:tc>
                  <a:txBody>
                    <a:bodyPr/>
                    <a:lstStyle/>
                    <a:p>
                      <a:pPr>
                        <a:lnSpc>
                          <a:spcPct val="115000"/>
                        </a:lnSpc>
                      </a:pPr>
                      <a:r>
                        <a:rPr lang="pt-BR" sz="1500" b="1">
                          <a:effectLst/>
                          <a:latin typeface="+mn-lt"/>
                          <a:ea typeface="Arial" panose="020B0604020202020204" pitchFamily="34" charset="0"/>
                        </a:rPr>
                        <a:t>Ação</a:t>
                      </a:r>
                      <a:endParaRPr lang="pt-BR" sz="1500">
                        <a:effectLst/>
                        <a:latin typeface="+mn-lt"/>
                        <a:ea typeface="Arial" panose="020B0604020202020204" pitchFamily="34" charset="0"/>
                      </a:endParaRPr>
                    </a:p>
                  </a:txBody>
                  <a:tcPr marL="68580" marR="68580" marT="0" marB="0" anchor="ctr"/>
                </a:tc>
                <a:tc>
                  <a:txBody>
                    <a:bodyPr/>
                    <a:lstStyle/>
                    <a:p>
                      <a:pPr>
                        <a:lnSpc>
                          <a:spcPct val="115000"/>
                        </a:lnSpc>
                      </a:pPr>
                      <a:r>
                        <a:rPr lang="pt-BR" sz="1500">
                          <a:effectLst/>
                          <a:latin typeface="+mn-lt"/>
                          <a:ea typeface="Arial" panose="020B0604020202020204" pitchFamily="34" charset="0"/>
                        </a:rPr>
                        <a:t>8331 - Operacionalização das UPAs 24h Estaduais </a:t>
                      </a:r>
                    </a:p>
                  </a:txBody>
                  <a:tcPr marL="68580" marR="68580" marT="0" marB="0" anchor="ctr"/>
                </a:tc>
                <a:extLst>
                  <a:ext uri="{0D108BD9-81ED-4DB2-BD59-A6C34878D82A}">
                    <a16:rowId xmlns:a16="http://schemas.microsoft.com/office/drawing/2014/main" val="3224089071"/>
                  </a:ext>
                </a:extLst>
              </a:tr>
              <a:tr h="307830">
                <a:tc>
                  <a:txBody>
                    <a:bodyPr/>
                    <a:lstStyle/>
                    <a:p>
                      <a:pPr>
                        <a:lnSpc>
                          <a:spcPct val="115000"/>
                        </a:lnSpc>
                      </a:pPr>
                      <a:r>
                        <a:rPr lang="pt-BR" sz="1500" b="1">
                          <a:solidFill>
                            <a:srgbClr val="000000"/>
                          </a:solidFill>
                          <a:effectLst/>
                          <a:latin typeface="+mn-lt"/>
                          <a:ea typeface="Arial" panose="020B0604020202020204" pitchFamily="34" charset="0"/>
                        </a:rPr>
                        <a:t>Grupo de gasto</a:t>
                      </a:r>
                      <a:endParaRPr lang="pt-BR" sz="1500">
                        <a:effectLst/>
                        <a:latin typeface="+mn-lt"/>
                        <a:ea typeface="Arial" panose="020B0604020202020204" pitchFamily="34" charset="0"/>
                      </a:endParaRPr>
                    </a:p>
                  </a:txBody>
                  <a:tcPr marL="68580" marR="68580" marT="0" marB="0" anchor="ctr"/>
                </a:tc>
                <a:tc>
                  <a:txBody>
                    <a:bodyPr/>
                    <a:lstStyle/>
                    <a:p>
                      <a:pPr>
                        <a:lnSpc>
                          <a:spcPct val="115000"/>
                        </a:lnSpc>
                      </a:pPr>
                      <a:r>
                        <a:rPr lang="pt-BR" sz="1500">
                          <a:solidFill>
                            <a:srgbClr val="000000"/>
                          </a:solidFill>
                          <a:effectLst/>
                          <a:latin typeface="+mn-lt"/>
                          <a:ea typeface="Arial" panose="020B0604020202020204" pitchFamily="34" charset="0"/>
                        </a:rPr>
                        <a:t>L4</a:t>
                      </a:r>
                      <a:endParaRPr lang="pt-BR" sz="1500">
                        <a:effectLst/>
                        <a:latin typeface="+mn-lt"/>
                        <a:ea typeface="Arial" panose="020B0604020202020204" pitchFamily="34" charset="0"/>
                      </a:endParaRPr>
                    </a:p>
                  </a:txBody>
                  <a:tcPr marL="68580" marR="68580" marT="0" marB="0" anchor="ctr"/>
                </a:tc>
                <a:extLst>
                  <a:ext uri="{0D108BD9-81ED-4DB2-BD59-A6C34878D82A}">
                    <a16:rowId xmlns:a16="http://schemas.microsoft.com/office/drawing/2014/main" val="3924816665"/>
                  </a:ext>
                </a:extLst>
              </a:tr>
              <a:tr h="307830">
                <a:tc>
                  <a:txBody>
                    <a:bodyPr/>
                    <a:lstStyle/>
                    <a:p>
                      <a:pPr>
                        <a:lnSpc>
                          <a:spcPct val="115000"/>
                        </a:lnSpc>
                      </a:pPr>
                      <a:r>
                        <a:rPr lang="pt-BR" sz="1500" b="1">
                          <a:effectLst/>
                          <a:latin typeface="+mn-lt"/>
                          <a:ea typeface="Arial" panose="020B0604020202020204" pitchFamily="34" charset="0"/>
                        </a:rPr>
                        <a:t>Natureza de despesa</a:t>
                      </a:r>
                      <a:endParaRPr lang="pt-BR" sz="1500">
                        <a:effectLst/>
                        <a:latin typeface="+mn-lt"/>
                        <a:ea typeface="Arial" panose="020B0604020202020204" pitchFamily="34" charset="0"/>
                      </a:endParaRPr>
                    </a:p>
                  </a:txBody>
                  <a:tcPr marL="68580" marR="68580" marT="0" marB="0" anchor="ctr"/>
                </a:tc>
                <a:tc>
                  <a:txBody>
                    <a:bodyPr/>
                    <a:lstStyle/>
                    <a:p>
                      <a:pPr>
                        <a:lnSpc>
                          <a:spcPct val="115000"/>
                        </a:lnSpc>
                      </a:pPr>
                      <a:r>
                        <a:rPr lang="pt-BR" sz="1500">
                          <a:effectLst/>
                          <a:latin typeface="+mn-lt"/>
                          <a:ea typeface="Arial" panose="020B0604020202020204" pitchFamily="34" charset="0"/>
                        </a:rPr>
                        <a:t>33</a:t>
                      </a:r>
                    </a:p>
                  </a:txBody>
                  <a:tcPr marL="68580" marR="68580" marT="0" marB="0" anchor="ctr"/>
                </a:tc>
                <a:extLst>
                  <a:ext uri="{0D108BD9-81ED-4DB2-BD59-A6C34878D82A}">
                    <a16:rowId xmlns:a16="http://schemas.microsoft.com/office/drawing/2014/main" val="4211438922"/>
                  </a:ext>
                </a:extLst>
              </a:tr>
              <a:tr h="307830">
                <a:tc>
                  <a:txBody>
                    <a:bodyPr/>
                    <a:lstStyle/>
                    <a:p>
                      <a:pPr>
                        <a:lnSpc>
                          <a:spcPct val="115000"/>
                        </a:lnSpc>
                      </a:pPr>
                      <a:r>
                        <a:rPr lang="pt-BR" sz="1500" b="1">
                          <a:solidFill>
                            <a:srgbClr val="000000"/>
                          </a:solidFill>
                          <a:effectLst/>
                          <a:latin typeface="+mn-lt"/>
                          <a:ea typeface="Arial" panose="020B0604020202020204" pitchFamily="34" charset="0"/>
                        </a:rPr>
                        <a:t>Função</a:t>
                      </a:r>
                      <a:endParaRPr lang="pt-BR" sz="1500">
                        <a:effectLst/>
                        <a:latin typeface="+mn-lt"/>
                        <a:ea typeface="Arial" panose="020B0604020202020204" pitchFamily="34" charset="0"/>
                      </a:endParaRPr>
                    </a:p>
                  </a:txBody>
                  <a:tcPr marL="68580" marR="68580" marT="0" marB="0" anchor="ctr"/>
                </a:tc>
                <a:tc>
                  <a:txBody>
                    <a:bodyPr/>
                    <a:lstStyle/>
                    <a:p>
                      <a:pPr>
                        <a:lnSpc>
                          <a:spcPct val="115000"/>
                        </a:lnSpc>
                      </a:pPr>
                      <a:r>
                        <a:rPr lang="pt-BR" sz="1500">
                          <a:solidFill>
                            <a:srgbClr val="000000"/>
                          </a:solidFill>
                          <a:effectLst/>
                          <a:latin typeface="+mn-lt"/>
                          <a:ea typeface="Arial" panose="020B0604020202020204" pitchFamily="34" charset="0"/>
                        </a:rPr>
                        <a:t>10-Saúde</a:t>
                      </a:r>
                      <a:endParaRPr lang="pt-BR" sz="1500">
                        <a:effectLst/>
                        <a:latin typeface="+mn-lt"/>
                        <a:ea typeface="Arial" panose="020B0604020202020204" pitchFamily="34" charset="0"/>
                      </a:endParaRPr>
                    </a:p>
                  </a:txBody>
                  <a:tcPr marL="68580" marR="68580" marT="0" marB="0" anchor="ctr"/>
                </a:tc>
                <a:extLst>
                  <a:ext uri="{0D108BD9-81ED-4DB2-BD59-A6C34878D82A}">
                    <a16:rowId xmlns:a16="http://schemas.microsoft.com/office/drawing/2014/main" val="31206920"/>
                  </a:ext>
                </a:extLst>
              </a:tr>
              <a:tr h="307830">
                <a:tc>
                  <a:txBody>
                    <a:bodyPr/>
                    <a:lstStyle/>
                    <a:p>
                      <a:pPr>
                        <a:lnSpc>
                          <a:spcPct val="115000"/>
                        </a:lnSpc>
                      </a:pPr>
                      <a:r>
                        <a:rPr lang="pt-BR" sz="1500" b="1">
                          <a:effectLst/>
                          <a:latin typeface="+mn-lt"/>
                          <a:ea typeface="Arial" panose="020B0604020202020204" pitchFamily="34" charset="0"/>
                        </a:rPr>
                        <a:t>Sub função</a:t>
                      </a:r>
                      <a:endParaRPr lang="pt-BR" sz="1500">
                        <a:effectLst/>
                        <a:latin typeface="+mn-lt"/>
                        <a:ea typeface="Arial" panose="020B0604020202020204" pitchFamily="34" charset="0"/>
                      </a:endParaRPr>
                    </a:p>
                  </a:txBody>
                  <a:tcPr marL="68580" marR="68580" marT="0" marB="0" anchor="ctr"/>
                </a:tc>
                <a:tc>
                  <a:txBody>
                    <a:bodyPr/>
                    <a:lstStyle/>
                    <a:p>
                      <a:pPr>
                        <a:lnSpc>
                          <a:spcPct val="115000"/>
                        </a:lnSpc>
                      </a:pPr>
                      <a:r>
                        <a:rPr lang="pt-BR" sz="1500">
                          <a:effectLst/>
                          <a:latin typeface="+mn-lt"/>
                          <a:ea typeface="Arial" panose="020B0604020202020204" pitchFamily="34" charset="0"/>
                        </a:rPr>
                        <a:t>302-Assistência Hospitalar e Ambulatorial</a:t>
                      </a:r>
                    </a:p>
                  </a:txBody>
                  <a:tcPr marL="68580" marR="68580" marT="0" marB="0" anchor="ctr"/>
                </a:tc>
                <a:extLst>
                  <a:ext uri="{0D108BD9-81ED-4DB2-BD59-A6C34878D82A}">
                    <a16:rowId xmlns:a16="http://schemas.microsoft.com/office/drawing/2014/main" val="19572299"/>
                  </a:ext>
                </a:extLst>
              </a:tr>
              <a:tr h="307830">
                <a:tc>
                  <a:txBody>
                    <a:bodyPr/>
                    <a:lstStyle/>
                    <a:p>
                      <a:pPr>
                        <a:lnSpc>
                          <a:spcPct val="115000"/>
                        </a:lnSpc>
                      </a:pPr>
                      <a:r>
                        <a:rPr lang="pt-BR" sz="1500" b="1">
                          <a:solidFill>
                            <a:srgbClr val="000000"/>
                          </a:solidFill>
                          <a:effectLst/>
                          <a:latin typeface="+mn-lt"/>
                          <a:ea typeface="Arial" panose="020B0604020202020204" pitchFamily="34" charset="0"/>
                        </a:rPr>
                        <a:t>Município</a:t>
                      </a:r>
                      <a:endParaRPr lang="pt-BR" sz="1500">
                        <a:effectLst/>
                        <a:latin typeface="+mn-lt"/>
                        <a:ea typeface="Arial" panose="020B0604020202020204" pitchFamily="34" charset="0"/>
                      </a:endParaRPr>
                    </a:p>
                  </a:txBody>
                  <a:tcPr marL="68580" marR="68580" marT="0" marB="0" anchor="ctr"/>
                </a:tc>
                <a:tc>
                  <a:txBody>
                    <a:bodyPr/>
                    <a:lstStyle/>
                    <a:p>
                      <a:pPr>
                        <a:lnSpc>
                          <a:spcPct val="115000"/>
                        </a:lnSpc>
                      </a:pPr>
                      <a:r>
                        <a:rPr lang="pt-BR" sz="1500" dirty="0">
                          <a:solidFill>
                            <a:srgbClr val="000000"/>
                          </a:solidFill>
                          <a:effectLst/>
                          <a:latin typeface="+mn-lt"/>
                          <a:ea typeface="Arial" panose="020B0604020202020204" pitchFamily="34" charset="0"/>
                        </a:rPr>
                        <a:t>ESTADO</a:t>
                      </a:r>
                      <a:endParaRPr lang="pt-BR" sz="1500" dirty="0">
                        <a:effectLst/>
                        <a:latin typeface="+mn-lt"/>
                        <a:ea typeface="Arial" panose="020B0604020202020204" pitchFamily="34" charset="0"/>
                      </a:endParaRPr>
                    </a:p>
                  </a:txBody>
                  <a:tcPr marL="68580" marR="68580" marT="0" marB="0" anchor="ctr"/>
                </a:tc>
                <a:extLst>
                  <a:ext uri="{0D108BD9-81ED-4DB2-BD59-A6C34878D82A}">
                    <a16:rowId xmlns:a16="http://schemas.microsoft.com/office/drawing/2014/main" val="2108790804"/>
                  </a:ext>
                </a:extLst>
              </a:tr>
            </a:tbl>
          </a:graphicData>
        </a:graphic>
      </p:graphicFrame>
    </p:spTree>
    <p:extLst>
      <p:ext uri="{BB962C8B-B14F-4D97-AF65-F5344CB8AC3E}">
        <p14:creationId xmlns:p14="http://schemas.microsoft.com/office/powerpoint/2010/main" val="37014705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1478F-E989-F92C-1573-E138E04BA686}"/>
            </a:ext>
          </a:extLst>
        </p:cNvPr>
        <p:cNvGrpSpPr/>
        <p:nvPr/>
      </p:nvGrpSpPr>
      <p:grpSpPr>
        <a:xfrm>
          <a:off x="0" y="0"/>
          <a:ext cx="0" cy="0"/>
          <a:chOff x="0" y="0"/>
          <a:chExt cx="0" cy="0"/>
        </a:xfrm>
      </p:grpSpPr>
      <p:pic>
        <p:nvPicPr>
          <p:cNvPr id="3" name="Imagem 2">
            <a:extLst>
              <a:ext uri="{FF2B5EF4-FFF2-40B4-BE49-F238E27FC236}">
                <a16:creationId xmlns:a16="http://schemas.microsoft.com/office/drawing/2014/main" id="{39CB9A5B-73C8-E509-5710-317B2435B012}"/>
              </a:ext>
            </a:extLst>
          </p:cNvPr>
          <p:cNvPicPr>
            <a:picLocks noChangeAspect="1"/>
          </p:cNvPicPr>
          <p:nvPr/>
        </p:nvPicPr>
        <p:blipFill rotWithShape="1">
          <a:blip r:embed="rId2">
            <a:extLst>
              <a:ext uri="{28A0092B-C50C-407E-A947-70E740481C1C}">
                <a14:useLocalDpi xmlns:a14="http://schemas.microsoft.com/office/drawing/2010/main" val="0"/>
              </a:ext>
            </a:extLst>
          </a:blip>
          <a:srcRect b="45821"/>
          <a:stretch/>
        </p:blipFill>
        <p:spPr>
          <a:xfrm>
            <a:off x="-1" y="-1"/>
            <a:ext cx="10691813" cy="7559675"/>
          </a:xfrm>
          <a:prstGeom prst="rect">
            <a:avLst/>
          </a:prstGeom>
        </p:spPr>
      </p:pic>
      <p:sp>
        <p:nvSpPr>
          <p:cNvPr id="6" name="Retângulo 5">
            <a:extLst>
              <a:ext uri="{FF2B5EF4-FFF2-40B4-BE49-F238E27FC236}">
                <a16:creationId xmlns:a16="http://schemas.microsoft.com/office/drawing/2014/main" id="{3C09471E-5D5B-A3CC-7093-BD94382961EE}"/>
              </a:ext>
            </a:extLst>
          </p:cNvPr>
          <p:cNvSpPr/>
          <p:nvPr/>
        </p:nvSpPr>
        <p:spPr>
          <a:xfrm>
            <a:off x="2689860" y="2848946"/>
            <a:ext cx="5688330" cy="2631490"/>
          </a:xfrm>
          <a:prstGeom prst="rect">
            <a:avLst/>
          </a:prstGeom>
        </p:spPr>
        <p:txBody>
          <a:bodyPr wrap="square" anchor="t">
            <a:spAutoFit/>
          </a:bodyPr>
          <a:lstStyle/>
          <a:p>
            <a:pPr marL="263525" indent="-263525">
              <a:spcBef>
                <a:spcPts val="600"/>
              </a:spcBef>
              <a:buAutoNum type="arabicPeriod"/>
            </a:pPr>
            <a:r>
              <a:rPr lang="pt-BR" sz="2000" b="1" dirty="0"/>
              <a:t>O que são emendas impositivas</a:t>
            </a:r>
          </a:p>
          <a:p>
            <a:pPr marL="263525" indent="-263525">
              <a:spcBef>
                <a:spcPts val="600"/>
              </a:spcBef>
              <a:buAutoNum type="arabicPeriod"/>
            </a:pPr>
            <a:r>
              <a:rPr lang="pt-BR" sz="2000" b="1" dirty="0"/>
              <a:t>Qual embasamento legal existe para a criação dessas emendas</a:t>
            </a:r>
          </a:p>
          <a:p>
            <a:pPr marL="263525" indent="-263525">
              <a:spcBef>
                <a:spcPts val="600"/>
              </a:spcBef>
              <a:buAutoNum type="arabicPeriod"/>
            </a:pPr>
            <a:r>
              <a:rPr lang="pt-BR" sz="2000" b="1" dirty="0"/>
              <a:t>Elementos que compõem as emendas</a:t>
            </a:r>
          </a:p>
          <a:p>
            <a:pPr marL="263525" indent="-263525">
              <a:spcBef>
                <a:spcPts val="600"/>
              </a:spcBef>
              <a:buAutoNum type="arabicPeriod"/>
            </a:pPr>
            <a:r>
              <a:rPr lang="pt-BR" sz="2000" b="1" dirty="0"/>
              <a:t>O que é um impedimento de ordem técnica</a:t>
            </a:r>
          </a:p>
          <a:p>
            <a:pPr marL="263525" indent="-263525">
              <a:spcBef>
                <a:spcPts val="600"/>
              </a:spcBef>
              <a:buAutoNum type="arabicPeriod"/>
            </a:pPr>
            <a:r>
              <a:rPr lang="pt-BR" sz="2000" b="1" dirty="0"/>
              <a:t>Quais são os impedimentos de ordem técnica</a:t>
            </a:r>
          </a:p>
          <a:p>
            <a:pPr marL="263525" indent="-263525">
              <a:spcBef>
                <a:spcPts val="600"/>
              </a:spcBef>
              <a:buAutoNum type="arabicPeriod"/>
            </a:pPr>
            <a:r>
              <a:rPr lang="pt-BR" sz="2000" b="1" dirty="0"/>
              <a:t>O que não são impedimentos de ordem técnica</a:t>
            </a:r>
          </a:p>
        </p:txBody>
      </p:sp>
      <p:sp>
        <p:nvSpPr>
          <p:cNvPr id="7" name="Retângulo 6">
            <a:extLst>
              <a:ext uri="{FF2B5EF4-FFF2-40B4-BE49-F238E27FC236}">
                <a16:creationId xmlns:a16="http://schemas.microsoft.com/office/drawing/2014/main" id="{24FA6FEA-62C4-475F-6A03-F8BD9EF1B484}"/>
              </a:ext>
            </a:extLst>
          </p:cNvPr>
          <p:cNvSpPr/>
          <p:nvPr/>
        </p:nvSpPr>
        <p:spPr>
          <a:xfrm>
            <a:off x="2689860" y="2105996"/>
            <a:ext cx="5013960" cy="446276"/>
          </a:xfrm>
          <a:prstGeom prst="rect">
            <a:avLst/>
          </a:prstGeom>
        </p:spPr>
        <p:txBody>
          <a:bodyPr wrap="square" anchor="t">
            <a:spAutoFit/>
          </a:bodyPr>
          <a:lstStyle/>
          <a:p>
            <a:pPr>
              <a:spcBef>
                <a:spcPts val="600"/>
              </a:spcBef>
            </a:pPr>
            <a:r>
              <a:rPr lang="pt-BR" sz="2300" b="1" dirty="0">
                <a:solidFill>
                  <a:srgbClr val="234983"/>
                </a:solidFill>
                <a:latin typeface="Antenna Light" panose="02000503000000020004" pitchFamily="50" charset="0"/>
              </a:rPr>
              <a:t>O que iremos aprender hoje?</a:t>
            </a:r>
          </a:p>
        </p:txBody>
      </p:sp>
    </p:spTree>
    <p:extLst>
      <p:ext uri="{BB962C8B-B14F-4D97-AF65-F5344CB8AC3E}">
        <p14:creationId xmlns:p14="http://schemas.microsoft.com/office/powerpoint/2010/main" val="358886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D2702101-1879-FEC9-9DBE-6154433FD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897" y="393700"/>
            <a:ext cx="4223916" cy="3971648"/>
          </a:xfrm>
          <a:prstGeom prst="rect">
            <a:avLst/>
          </a:prstGeom>
        </p:spPr>
      </p:pic>
      <p:sp>
        <p:nvSpPr>
          <p:cNvPr id="8" name="Retângulo 7">
            <a:extLst>
              <a:ext uri="{FF2B5EF4-FFF2-40B4-BE49-F238E27FC236}">
                <a16:creationId xmlns:a16="http://schemas.microsoft.com/office/drawing/2014/main" id="{1D92DB40-70E0-295F-FCAA-A4FE16683125}"/>
              </a:ext>
            </a:extLst>
          </p:cNvPr>
          <p:cNvSpPr/>
          <p:nvPr/>
        </p:nvSpPr>
        <p:spPr>
          <a:xfrm>
            <a:off x="0" y="1554481"/>
            <a:ext cx="10693002" cy="1250364"/>
          </a:xfrm>
          <a:prstGeom prst="rect">
            <a:avLst/>
          </a:prstGeom>
          <a:solidFill>
            <a:schemeClr val="tx2">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srgbClr val="4F8A46"/>
              </a:solidFill>
              <a:effectLst/>
              <a:uLnTx/>
              <a:uFillTx/>
              <a:latin typeface="Calibri"/>
              <a:ea typeface="+mn-ea"/>
              <a:cs typeface="+mn-cs"/>
            </a:endParaRPr>
          </a:p>
        </p:txBody>
      </p:sp>
      <p:sp>
        <p:nvSpPr>
          <p:cNvPr id="2" name="Retângulo 1">
            <a:extLst>
              <a:ext uri="{FF2B5EF4-FFF2-40B4-BE49-F238E27FC236}">
                <a16:creationId xmlns:a16="http://schemas.microsoft.com/office/drawing/2014/main" id="{DD0A5B6E-538F-F39A-F376-165515008800}"/>
              </a:ext>
            </a:extLst>
          </p:cNvPr>
          <p:cNvSpPr/>
          <p:nvPr/>
        </p:nvSpPr>
        <p:spPr>
          <a:xfrm>
            <a:off x="0" y="2804845"/>
            <a:ext cx="10693002" cy="4754830"/>
          </a:xfrm>
          <a:prstGeom prst="rect">
            <a:avLst/>
          </a:prstGeom>
          <a:solidFill>
            <a:schemeClr val="accent5">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srgbClr val="4F8A46"/>
              </a:solidFill>
              <a:effectLst/>
              <a:uLnTx/>
              <a:uFillTx/>
              <a:latin typeface="Calibri"/>
              <a:ea typeface="+mn-ea"/>
              <a:cs typeface="+mn-cs"/>
            </a:endParaRPr>
          </a:p>
        </p:txBody>
      </p:sp>
      <p:sp>
        <p:nvSpPr>
          <p:cNvPr id="4" name="Retângulo 3">
            <a:extLst>
              <a:ext uri="{FF2B5EF4-FFF2-40B4-BE49-F238E27FC236}">
                <a16:creationId xmlns:a16="http://schemas.microsoft.com/office/drawing/2014/main" id="{D429F0C4-65C7-FACB-27D0-7D82E0DAA555}"/>
              </a:ext>
            </a:extLst>
          </p:cNvPr>
          <p:cNvSpPr/>
          <p:nvPr/>
        </p:nvSpPr>
        <p:spPr>
          <a:xfrm>
            <a:off x="763587" y="393700"/>
            <a:ext cx="9164637" cy="400110"/>
          </a:xfrm>
          <a:prstGeom prst="rect">
            <a:avLst/>
          </a:prstGeom>
        </p:spPr>
        <p:txBody>
          <a:bodyPr wrap="square" anchor="t">
            <a:spAutoFit/>
          </a:bodyPr>
          <a:lstStyle/>
          <a:p>
            <a:pPr>
              <a:spcBef>
                <a:spcPts val="600"/>
              </a:spcBef>
            </a:pPr>
            <a:r>
              <a:rPr lang="pt-BR" sz="2000" b="1" dirty="0">
                <a:solidFill>
                  <a:srgbClr val="234983"/>
                </a:solidFill>
                <a:latin typeface="Antenna Light" panose="02000503000000020004" pitchFamily="50" charset="0"/>
              </a:rPr>
              <a:t>Quais são Impedimentos para execução de uma emenda impositiva?</a:t>
            </a:r>
          </a:p>
        </p:txBody>
      </p:sp>
      <p:sp>
        <p:nvSpPr>
          <p:cNvPr id="5" name="Retângulo 4">
            <a:extLst>
              <a:ext uri="{FF2B5EF4-FFF2-40B4-BE49-F238E27FC236}">
                <a16:creationId xmlns:a16="http://schemas.microsoft.com/office/drawing/2014/main" id="{7BCB4366-4C1D-4EE4-660E-8FD525FAE645}"/>
              </a:ext>
            </a:extLst>
          </p:cNvPr>
          <p:cNvSpPr/>
          <p:nvPr/>
        </p:nvSpPr>
        <p:spPr>
          <a:xfrm>
            <a:off x="763588" y="7013575"/>
            <a:ext cx="3065607" cy="200055"/>
          </a:xfrm>
          <a:prstGeom prst="rect">
            <a:avLst/>
          </a:prstGeom>
        </p:spPr>
        <p:txBody>
          <a:bodyPr wrap="square" anchor="t">
            <a:spAutoFit/>
          </a:bodyPr>
          <a:lstStyle/>
          <a:p>
            <a:pPr>
              <a:spcBef>
                <a:spcPts val="600"/>
              </a:spcBef>
            </a:pPr>
            <a:r>
              <a:rPr lang="pt-BR" sz="700" b="1" dirty="0">
                <a:solidFill>
                  <a:schemeClr val="accent1">
                    <a:lumMod val="75000"/>
                  </a:schemeClr>
                </a:solidFill>
                <a:latin typeface="Antenna Bold" panose="02000503000000020004" pitchFamily="50" charset="0"/>
              </a:rPr>
              <a:t>Emendas Impositivas 2024</a:t>
            </a:r>
            <a:endParaRPr lang="pt-BR" sz="700" dirty="0">
              <a:solidFill>
                <a:schemeClr val="accent1">
                  <a:lumMod val="75000"/>
                </a:schemeClr>
              </a:solidFill>
              <a:latin typeface="Antenna Bold" panose="02000503000000020004" pitchFamily="50" charset="0"/>
            </a:endParaRPr>
          </a:p>
        </p:txBody>
      </p:sp>
      <p:sp>
        <p:nvSpPr>
          <p:cNvPr id="6" name="Retângulo 5">
            <a:extLst>
              <a:ext uri="{FF2B5EF4-FFF2-40B4-BE49-F238E27FC236}">
                <a16:creationId xmlns:a16="http://schemas.microsoft.com/office/drawing/2014/main" id="{B64CF309-263C-924D-4310-B52B672CC015}"/>
              </a:ext>
            </a:extLst>
          </p:cNvPr>
          <p:cNvSpPr/>
          <p:nvPr/>
        </p:nvSpPr>
        <p:spPr>
          <a:xfrm>
            <a:off x="825025" y="2021114"/>
            <a:ext cx="9199457" cy="400110"/>
          </a:xfrm>
          <a:prstGeom prst="rect">
            <a:avLst/>
          </a:prstGeom>
        </p:spPr>
        <p:txBody>
          <a:bodyPr wrap="square" anchor="t">
            <a:spAutoFit/>
          </a:bodyPr>
          <a:lstStyle/>
          <a:p>
            <a:r>
              <a:rPr lang="pt-BR" sz="2000" b="1" dirty="0"/>
              <a:t>3. Quando o valor da emenda for insuficiente para executar seu objeto</a:t>
            </a:r>
          </a:p>
        </p:txBody>
      </p:sp>
      <p:pic>
        <p:nvPicPr>
          <p:cNvPr id="17" name="Imagem 16">
            <a:extLst>
              <a:ext uri="{FF2B5EF4-FFF2-40B4-BE49-F238E27FC236}">
                <a16:creationId xmlns:a16="http://schemas.microsoft.com/office/drawing/2014/main" id="{8A00744F-D202-0ABA-A2B0-BD542E25BF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0049" y="6788704"/>
            <a:ext cx="2004433" cy="451928"/>
          </a:xfrm>
          <a:prstGeom prst="rect">
            <a:avLst/>
          </a:prstGeom>
        </p:spPr>
      </p:pic>
      <p:sp>
        <p:nvSpPr>
          <p:cNvPr id="7" name="CaixaDeTexto 6">
            <a:extLst>
              <a:ext uri="{FF2B5EF4-FFF2-40B4-BE49-F238E27FC236}">
                <a16:creationId xmlns:a16="http://schemas.microsoft.com/office/drawing/2014/main" id="{E29B06CC-4F67-0EBD-1763-1AB039AF7298}"/>
              </a:ext>
            </a:extLst>
          </p:cNvPr>
          <p:cNvSpPr txBox="1"/>
          <p:nvPr/>
        </p:nvSpPr>
        <p:spPr>
          <a:xfrm>
            <a:off x="763588" y="3549740"/>
            <a:ext cx="9164636" cy="1631216"/>
          </a:xfrm>
          <a:prstGeom prst="rect">
            <a:avLst/>
          </a:prstGeom>
          <a:noFill/>
        </p:spPr>
        <p:txBody>
          <a:bodyPr wrap="square">
            <a:spAutoFit/>
          </a:bodyPr>
          <a:lstStyle>
            <a:defPPr>
              <a:defRPr lang="en-US"/>
            </a:defPPr>
            <a:lvl1pPr>
              <a:defRPr sz="2000"/>
            </a:lvl1pPr>
          </a:lstStyle>
          <a:p>
            <a:pPr marL="342900" indent="-342900">
              <a:buFont typeface="Arial" panose="020B0604020202020204" pitchFamily="34" charset="0"/>
              <a:buChar char="•"/>
            </a:pPr>
            <a:r>
              <a:rPr lang="pt-BR" dirty="0"/>
              <a:t>O valor destinado na emenda deve ser realista e compatível com o que está sendo proposto. </a:t>
            </a:r>
          </a:p>
          <a:p>
            <a:pPr marL="342900" indent="-342900">
              <a:buFont typeface="Arial" panose="020B0604020202020204" pitchFamily="34" charset="0"/>
              <a:buChar char="•"/>
            </a:pPr>
            <a:endParaRPr lang="pt-BR" dirty="0"/>
          </a:p>
          <a:p>
            <a:pPr marL="342900" indent="-342900">
              <a:buFont typeface="Arial" panose="020B0604020202020204" pitchFamily="34" charset="0"/>
              <a:buChar char="•"/>
            </a:pPr>
            <a:r>
              <a:rPr lang="pt-BR" dirty="0"/>
              <a:t>Cabe ao órgão setorial observar todas as despesas que são necessárias para a plena execução do objeto. </a:t>
            </a:r>
          </a:p>
        </p:txBody>
      </p:sp>
    </p:spTree>
    <p:extLst>
      <p:ext uri="{BB962C8B-B14F-4D97-AF65-F5344CB8AC3E}">
        <p14:creationId xmlns:p14="http://schemas.microsoft.com/office/powerpoint/2010/main" val="1624839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D2702101-1879-FEC9-9DBE-6154433FD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897" y="393700"/>
            <a:ext cx="4223916" cy="3971648"/>
          </a:xfrm>
          <a:prstGeom prst="rect">
            <a:avLst/>
          </a:prstGeom>
        </p:spPr>
      </p:pic>
      <p:sp>
        <p:nvSpPr>
          <p:cNvPr id="8" name="Retângulo 7">
            <a:extLst>
              <a:ext uri="{FF2B5EF4-FFF2-40B4-BE49-F238E27FC236}">
                <a16:creationId xmlns:a16="http://schemas.microsoft.com/office/drawing/2014/main" id="{1D92DB40-70E0-295F-FCAA-A4FE16683125}"/>
              </a:ext>
            </a:extLst>
          </p:cNvPr>
          <p:cNvSpPr/>
          <p:nvPr/>
        </p:nvSpPr>
        <p:spPr>
          <a:xfrm>
            <a:off x="0" y="1554481"/>
            <a:ext cx="10693002" cy="979706"/>
          </a:xfrm>
          <a:prstGeom prst="rect">
            <a:avLst/>
          </a:prstGeom>
          <a:solidFill>
            <a:schemeClr val="tx2">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srgbClr val="4F8A46"/>
              </a:solidFill>
              <a:effectLst/>
              <a:uLnTx/>
              <a:uFillTx/>
              <a:latin typeface="Calibri"/>
              <a:ea typeface="+mn-ea"/>
              <a:cs typeface="+mn-cs"/>
            </a:endParaRPr>
          </a:p>
        </p:txBody>
      </p:sp>
      <p:sp>
        <p:nvSpPr>
          <p:cNvPr id="4" name="Retângulo 3">
            <a:extLst>
              <a:ext uri="{FF2B5EF4-FFF2-40B4-BE49-F238E27FC236}">
                <a16:creationId xmlns:a16="http://schemas.microsoft.com/office/drawing/2014/main" id="{D429F0C4-65C7-FACB-27D0-7D82E0DAA555}"/>
              </a:ext>
            </a:extLst>
          </p:cNvPr>
          <p:cNvSpPr/>
          <p:nvPr/>
        </p:nvSpPr>
        <p:spPr>
          <a:xfrm>
            <a:off x="763587" y="393700"/>
            <a:ext cx="9164637" cy="400110"/>
          </a:xfrm>
          <a:prstGeom prst="rect">
            <a:avLst/>
          </a:prstGeom>
        </p:spPr>
        <p:txBody>
          <a:bodyPr wrap="square" anchor="t">
            <a:spAutoFit/>
          </a:bodyPr>
          <a:lstStyle/>
          <a:p>
            <a:pPr>
              <a:spcBef>
                <a:spcPts val="600"/>
              </a:spcBef>
            </a:pPr>
            <a:r>
              <a:rPr lang="pt-BR" sz="2000" b="1" dirty="0">
                <a:solidFill>
                  <a:srgbClr val="234983"/>
                </a:solidFill>
                <a:latin typeface="Antenna Light" panose="02000503000000020004" pitchFamily="50" charset="0"/>
              </a:rPr>
              <a:t>Quais são Impedimentos para execução de uma emenda impositiva?</a:t>
            </a:r>
          </a:p>
        </p:txBody>
      </p:sp>
      <p:sp>
        <p:nvSpPr>
          <p:cNvPr id="5" name="Retângulo 4">
            <a:extLst>
              <a:ext uri="{FF2B5EF4-FFF2-40B4-BE49-F238E27FC236}">
                <a16:creationId xmlns:a16="http://schemas.microsoft.com/office/drawing/2014/main" id="{7BCB4366-4C1D-4EE4-660E-8FD525FAE645}"/>
              </a:ext>
            </a:extLst>
          </p:cNvPr>
          <p:cNvSpPr/>
          <p:nvPr/>
        </p:nvSpPr>
        <p:spPr>
          <a:xfrm>
            <a:off x="763588" y="7013575"/>
            <a:ext cx="3065607" cy="200055"/>
          </a:xfrm>
          <a:prstGeom prst="rect">
            <a:avLst/>
          </a:prstGeom>
        </p:spPr>
        <p:txBody>
          <a:bodyPr wrap="square" anchor="t">
            <a:spAutoFit/>
          </a:bodyPr>
          <a:lstStyle/>
          <a:p>
            <a:pPr>
              <a:spcBef>
                <a:spcPts val="600"/>
              </a:spcBef>
            </a:pPr>
            <a:r>
              <a:rPr lang="pt-BR" sz="700" b="1" dirty="0">
                <a:solidFill>
                  <a:schemeClr val="accent1">
                    <a:lumMod val="75000"/>
                  </a:schemeClr>
                </a:solidFill>
                <a:latin typeface="Antenna Bold" panose="02000503000000020004" pitchFamily="50" charset="0"/>
              </a:rPr>
              <a:t>Emendas Impositivas 2024</a:t>
            </a:r>
            <a:endParaRPr lang="pt-BR" sz="700" dirty="0">
              <a:solidFill>
                <a:schemeClr val="accent1">
                  <a:lumMod val="75000"/>
                </a:schemeClr>
              </a:solidFill>
              <a:latin typeface="Antenna Bold" panose="02000503000000020004" pitchFamily="50" charset="0"/>
            </a:endParaRPr>
          </a:p>
        </p:txBody>
      </p:sp>
      <p:pic>
        <p:nvPicPr>
          <p:cNvPr id="17" name="Imagem 16">
            <a:extLst>
              <a:ext uri="{FF2B5EF4-FFF2-40B4-BE49-F238E27FC236}">
                <a16:creationId xmlns:a16="http://schemas.microsoft.com/office/drawing/2014/main" id="{8A00744F-D202-0ABA-A2B0-BD542E25BF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0049" y="6788704"/>
            <a:ext cx="2004433" cy="451928"/>
          </a:xfrm>
          <a:prstGeom prst="rect">
            <a:avLst/>
          </a:prstGeom>
        </p:spPr>
      </p:pic>
      <p:sp>
        <p:nvSpPr>
          <p:cNvPr id="2" name="Retângulo 1">
            <a:extLst>
              <a:ext uri="{FF2B5EF4-FFF2-40B4-BE49-F238E27FC236}">
                <a16:creationId xmlns:a16="http://schemas.microsoft.com/office/drawing/2014/main" id="{D610220C-5B45-9853-42BC-CCBAF12DC33F}"/>
              </a:ext>
            </a:extLst>
          </p:cNvPr>
          <p:cNvSpPr/>
          <p:nvPr/>
        </p:nvSpPr>
        <p:spPr>
          <a:xfrm>
            <a:off x="825025" y="1844279"/>
            <a:ext cx="9199457" cy="400110"/>
          </a:xfrm>
          <a:prstGeom prst="rect">
            <a:avLst/>
          </a:prstGeom>
        </p:spPr>
        <p:txBody>
          <a:bodyPr wrap="square" anchor="t">
            <a:spAutoFit/>
          </a:bodyPr>
          <a:lstStyle/>
          <a:p>
            <a:r>
              <a:rPr lang="pt-BR" sz="2000" b="1" dirty="0"/>
              <a:t>3. Quando o valor da emenda for insuficiente para executar seu objeto</a:t>
            </a:r>
          </a:p>
        </p:txBody>
      </p:sp>
      <p:graphicFrame>
        <p:nvGraphicFramePr>
          <p:cNvPr id="7" name="Tabela 6">
            <a:extLst>
              <a:ext uri="{FF2B5EF4-FFF2-40B4-BE49-F238E27FC236}">
                <a16:creationId xmlns:a16="http://schemas.microsoft.com/office/drawing/2014/main" id="{8E91327F-13D4-CE62-C371-02B4706B8E32}"/>
              </a:ext>
            </a:extLst>
          </p:cNvPr>
          <p:cNvGraphicFramePr>
            <a:graphicFrameLocks noGrp="1"/>
          </p:cNvGraphicFramePr>
          <p:nvPr>
            <p:extLst>
              <p:ext uri="{D42A27DB-BD31-4B8C-83A1-F6EECF244321}">
                <p14:modId xmlns:p14="http://schemas.microsoft.com/office/powerpoint/2010/main" val="116570177"/>
              </p:ext>
            </p:extLst>
          </p:nvPr>
        </p:nvGraphicFramePr>
        <p:xfrm>
          <a:off x="975052" y="2631034"/>
          <a:ext cx="8741708" cy="3890304"/>
        </p:xfrm>
        <a:graphic>
          <a:graphicData uri="http://schemas.openxmlformats.org/drawingml/2006/table">
            <a:tbl>
              <a:tblPr firstRow="1">
                <a:tableStyleId>{7DF18680-E054-41AD-8BC1-D1AEF772440D}</a:tableStyleId>
              </a:tblPr>
              <a:tblGrid>
                <a:gridCol w="1992527">
                  <a:extLst>
                    <a:ext uri="{9D8B030D-6E8A-4147-A177-3AD203B41FA5}">
                      <a16:colId xmlns:a16="http://schemas.microsoft.com/office/drawing/2014/main" val="3578451585"/>
                    </a:ext>
                  </a:extLst>
                </a:gridCol>
                <a:gridCol w="6749181">
                  <a:extLst>
                    <a:ext uri="{9D8B030D-6E8A-4147-A177-3AD203B41FA5}">
                      <a16:colId xmlns:a16="http://schemas.microsoft.com/office/drawing/2014/main" val="4021350470"/>
                    </a:ext>
                  </a:extLst>
                </a:gridCol>
              </a:tblGrid>
              <a:tr h="285646">
                <a:tc>
                  <a:txBody>
                    <a:bodyPr/>
                    <a:lstStyle/>
                    <a:p>
                      <a:pPr>
                        <a:lnSpc>
                          <a:spcPct val="115000"/>
                        </a:lnSpc>
                      </a:pPr>
                      <a:r>
                        <a:rPr lang="pt-BR" sz="1500">
                          <a:solidFill>
                            <a:srgbClr val="FFFFFF"/>
                          </a:solidFill>
                          <a:effectLst/>
                          <a:latin typeface="+mn-lt"/>
                          <a:ea typeface="Arial" panose="020B0604020202020204" pitchFamily="34" charset="0"/>
                        </a:rPr>
                        <a:t>Atributo</a:t>
                      </a:r>
                      <a:endParaRPr lang="pt-BR" sz="1500">
                        <a:effectLst/>
                        <a:latin typeface="+mn-lt"/>
                        <a:ea typeface="Arial" panose="020B0604020202020204" pitchFamily="34" charset="0"/>
                      </a:endParaRPr>
                    </a:p>
                  </a:txBody>
                  <a:tcPr marL="68580" marR="68580" marT="0" marB="0" anchor="ctr">
                    <a:solidFill>
                      <a:srgbClr val="364165"/>
                    </a:solidFill>
                  </a:tcPr>
                </a:tc>
                <a:tc>
                  <a:txBody>
                    <a:bodyPr/>
                    <a:lstStyle/>
                    <a:p>
                      <a:pPr>
                        <a:lnSpc>
                          <a:spcPct val="115000"/>
                        </a:lnSpc>
                      </a:pPr>
                      <a:r>
                        <a:rPr lang="pt-BR" sz="1500">
                          <a:solidFill>
                            <a:srgbClr val="FFFFFF"/>
                          </a:solidFill>
                          <a:effectLst/>
                          <a:latin typeface="+mn-lt"/>
                          <a:ea typeface="Arial" panose="020B0604020202020204" pitchFamily="34" charset="0"/>
                        </a:rPr>
                        <a:t>Descrição</a:t>
                      </a:r>
                      <a:endParaRPr lang="pt-BR" sz="1500">
                        <a:effectLst/>
                        <a:latin typeface="+mn-lt"/>
                        <a:ea typeface="Arial" panose="020B0604020202020204" pitchFamily="34" charset="0"/>
                      </a:endParaRPr>
                    </a:p>
                  </a:txBody>
                  <a:tcPr marL="68580" marR="68580" marT="0" marB="0" anchor="ctr">
                    <a:solidFill>
                      <a:srgbClr val="364165"/>
                    </a:solidFill>
                  </a:tcPr>
                </a:tc>
                <a:extLst>
                  <a:ext uri="{0D108BD9-81ED-4DB2-BD59-A6C34878D82A}">
                    <a16:rowId xmlns:a16="http://schemas.microsoft.com/office/drawing/2014/main" val="1179639529"/>
                  </a:ext>
                </a:extLst>
              </a:tr>
              <a:tr h="307341">
                <a:tc>
                  <a:txBody>
                    <a:bodyPr/>
                    <a:lstStyle/>
                    <a:p>
                      <a:pPr>
                        <a:lnSpc>
                          <a:spcPct val="115000"/>
                        </a:lnSpc>
                      </a:pPr>
                      <a:r>
                        <a:rPr lang="pt-BR" sz="1500" b="1">
                          <a:solidFill>
                            <a:srgbClr val="000000"/>
                          </a:solidFill>
                          <a:effectLst/>
                          <a:latin typeface="+mn-lt"/>
                          <a:ea typeface="Arial" panose="020B0604020202020204" pitchFamily="34" charset="0"/>
                        </a:rPr>
                        <a:t>Valor</a:t>
                      </a:r>
                      <a:endParaRPr lang="pt-BR" sz="1500">
                        <a:effectLst/>
                        <a:latin typeface="+mn-lt"/>
                        <a:ea typeface="Arial" panose="020B0604020202020204" pitchFamily="34" charset="0"/>
                      </a:endParaRPr>
                    </a:p>
                  </a:txBody>
                  <a:tcPr marL="68580" marR="68580" marT="0" marB="0" anchor="ctr"/>
                </a:tc>
                <a:tc>
                  <a:txBody>
                    <a:bodyPr/>
                    <a:lstStyle/>
                    <a:p>
                      <a:pPr>
                        <a:lnSpc>
                          <a:spcPct val="115000"/>
                        </a:lnSpc>
                      </a:pPr>
                      <a:r>
                        <a:rPr lang="pt-BR" sz="1500">
                          <a:solidFill>
                            <a:srgbClr val="000000"/>
                          </a:solidFill>
                          <a:effectLst/>
                          <a:latin typeface="+mn-lt"/>
                          <a:ea typeface="Arial" panose="020B0604020202020204" pitchFamily="34" charset="0"/>
                        </a:rPr>
                        <a:t>R$ 2.000,00</a:t>
                      </a:r>
                      <a:endParaRPr lang="pt-BR" sz="1500">
                        <a:effectLst/>
                        <a:latin typeface="+mn-lt"/>
                        <a:ea typeface="Arial" panose="020B0604020202020204" pitchFamily="34" charset="0"/>
                      </a:endParaRPr>
                    </a:p>
                  </a:txBody>
                  <a:tcPr marL="68580" marR="68580" marT="0" marB="0" anchor="ctr"/>
                </a:tc>
                <a:extLst>
                  <a:ext uri="{0D108BD9-81ED-4DB2-BD59-A6C34878D82A}">
                    <a16:rowId xmlns:a16="http://schemas.microsoft.com/office/drawing/2014/main" val="1238167171"/>
                  </a:ext>
                </a:extLst>
              </a:tr>
              <a:tr h="307341">
                <a:tc>
                  <a:txBody>
                    <a:bodyPr/>
                    <a:lstStyle/>
                    <a:p>
                      <a:pPr>
                        <a:lnSpc>
                          <a:spcPct val="115000"/>
                        </a:lnSpc>
                      </a:pPr>
                      <a:r>
                        <a:rPr lang="pt-BR" sz="1500" b="1">
                          <a:effectLst/>
                          <a:latin typeface="+mn-lt"/>
                          <a:ea typeface="Arial" panose="020B0604020202020204" pitchFamily="34" charset="0"/>
                        </a:rPr>
                        <a:t>UP</a:t>
                      </a:r>
                      <a:endParaRPr lang="pt-BR" sz="1500">
                        <a:effectLst/>
                        <a:latin typeface="+mn-lt"/>
                        <a:ea typeface="Arial" panose="020B0604020202020204" pitchFamily="34" charset="0"/>
                      </a:endParaRPr>
                    </a:p>
                  </a:txBody>
                  <a:tcPr marL="68580" marR="68580" marT="0" marB="0" anchor="ctr"/>
                </a:tc>
                <a:tc>
                  <a:txBody>
                    <a:bodyPr/>
                    <a:lstStyle/>
                    <a:p>
                      <a:pPr>
                        <a:lnSpc>
                          <a:spcPct val="115000"/>
                        </a:lnSpc>
                      </a:pPr>
                      <a:r>
                        <a:rPr lang="pt-BR" sz="1500">
                          <a:effectLst/>
                          <a:latin typeface="+mn-lt"/>
                          <a:ea typeface="Arial" panose="020B0604020202020204" pitchFamily="34" charset="0"/>
                        </a:rPr>
                        <a:t>15010-SECEC</a:t>
                      </a:r>
                    </a:p>
                  </a:txBody>
                  <a:tcPr marL="68580" marR="68580" marT="0" marB="0" anchor="ctr"/>
                </a:tc>
                <a:extLst>
                  <a:ext uri="{0D108BD9-81ED-4DB2-BD59-A6C34878D82A}">
                    <a16:rowId xmlns:a16="http://schemas.microsoft.com/office/drawing/2014/main" val="3120064070"/>
                  </a:ext>
                </a:extLst>
              </a:tr>
              <a:tr h="307341">
                <a:tc>
                  <a:txBody>
                    <a:bodyPr/>
                    <a:lstStyle/>
                    <a:p>
                      <a:pPr>
                        <a:lnSpc>
                          <a:spcPct val="115000"/>
                        </a:lnSpc>
                      </a:pPr>
                      <a:r>
                        <a:rPr lang="pt-BR" sz="1500" b="1">
                          <a:solidFill>
                            <a:srgbClr val="000000"/>
                          </a:solidFill>
                          <a:effectLst/>
                          <a:latin typeface="+mn-lt"/>
                          <a:ea typeface="Arial" panose="020B0604020202020204" pitchFamily="34" charset="0"/>
                        </a:rPr>
                        <a:t>UO</a:t>
                      </a:r>
                      <a:endParaRPr lang="pt-BR" sz="1500">
                        <a:effectLst/>
                        <a:latin typeface="+mn-lt"/>
                        <a:ea typeface="Arial" panose="020B0604020202020204" pitchFamily="34" charset="0"/>
                      </a:endParaRPr>
                    </a:p>
                  </a:txBody>
                  <a:tcPr marL="68580" marR="68580" marT="0" marB="0" anchor="ctr"/>
                </a:tc>
                <a:tc>
                  <a:txBody>
                    <a:bodyPr/>
                    <a:lstStyle/>
                    <a:p>
                      <a:pPr>
                        <a:lnSpc>
                          <a:spcPct val="115000"/>
                        </a:lnSpc>
                      </a:pPr>
                      <a:r>
                        <a:rPr lang="pt-BR" sz="1500" dirty="0">
                          <a:solidFill>
                            <a:srgbClr val="000000"/>
                          </a:solidFill>
                          <a:effectLst/>
                          <a:latin typeface="+mn-lt"/>
                          <a:ea typeface="Arial" panose="020B0604020202020204" pitchFamily="34" charset="0"/>
                        </a:rPr>
                        <a:t>15010-SECEC</a:t>
                      </a:r>
                      <a:endParaRPr lang="pt-BR" sz="1500" dirty="0">
                        <a:effectLst/>
                        <a:latin typeface="+mn-lt"/>
                        <a:ea typeface="Arial" panose="020B0604020202020204" pitchFamily="34" charset="0"/>
                      </a:endParaRPr>
                    </a:p>
                  </a:txBody>
                  <a:tcPr marL="68580" marR="68580" marT="0" marB="0" anchor="ctr"/>
                </a:tc>
                <a:extLst>
                  <a:ext uri="{0D108BD9-81ED-4DB2-BD59-A6C34878D82A}">
                    <a16:rowId xmlns:a16="http://schemas.microsoft.com/office/drawing/2014/main" val="1723818746"/>
                  </a:ext>
                </a:extLst>
              </a:tr>
              <a:tr h="307341">
                <a:tc>
                  <a:txBody>
                    <a:bodyPr/>
                    <a:lstStyle/>
                    <a:p>
                      <a:pPr>
                        <a:lnSpc>
                          <a:spcPct val="115000"/>
                        </a:lnSpc>
                      </a:pPr>
                      <a:r>
                        <a:rPr lang="pt-BR" sz="1500" b="1">
                          <a:effectLst/>
                          <a:latin typeface="+mn-lt"/>
                          <a:ea typeface="Arial" panose="020B0604020202020204" pitchFamily="34" charset="0"/>
                        </a:rPr>
                        <a:t>Nome emenda</a:t>
                      </a:r>
                      <a:endParaRPr lang="pt-BR" sz="1500">
                        <a:effectLst/>
                        <a:latin typeface="+mn-lt"/>
                        <a:ea typeface="Arial" panose="020B0604020202020204" pitchFamily="34" charset="0"/>
                      </a:endParaRPr>
                    </a:p>
                  </a:txBody>
                  <a:tcPr marL="68580" marR="68580" marT="0" marB="0" anchor="ctr"/>
                </a:tc>
                <a:tc>
                  <a:txBody>
                    <a:bodyPr/>
                    <a:lstStyle/>
                    <a:p>
                      <a:pPr>
                        <a:lnSpc>
                          <a:spcPct val="115000"/>
                        </a:lnSpc>
                      </a:pPr>
                      <a:r>
                        <a:rPr lang="pt-BR" sz="1500">
                          <a:effectLst/>
                          <a:latin typeface="+mn-lt"/>
                          <a:ea typeface="Arial" panose="020B0604020202020204" pitchFamily="34" charset="0"/>
                        </a:rPr>
                        <a:t>Implantação da Casa de Cultura</a:t>
                      </a:r>
                    </a:p>
                  </a:txBody>
                  <a:tcPr marL="68580" marR="68580" marT="0" marB="0" anchor="ctr"/>
                </a:tc>
                <a:extLst>
                  <a:ext uri="{0D108BD9-81ED-4DB2-BD59-A6C34878D82A}">
                    <a16:rowId xmlns:a16="http://schemas.microsoft.com/office/drawing/2014/main" val="4168953261"/>
                  </a:ext>
                </a:extLst>
              </a:tr>
              <a:tr h="531248">
                <a:tc>
                  <a:txBody>
                    <a:bodyPr/>
                    <a:lstStyle/>
                    <a:p>
                      <a:pPr>
                        <a:lnSpc>
                          <a:spcPct val="115000"/>
                        </a:lnSpc>
                      </a:pPr>
                      <a:r>
                        <a:rPr lang="pt-BR" sz="1500" b="1">
                          <a:solidFill>
                            <a:srgbClr val="000000"/>
                          </a:solidFill>
                          <a:effectLst/>
                          <a:latin typeface="+mn-lt"/>
                          <a:ea typeface="Arial" panose="020B0604020202020204" pitchFamily="34" charset="0"/>
                        </a:rPr>
                        <a:t>Justificativa</a:t>
                      </a:r>
                      <a:endParaRPr lang="pt-BR" sz="1500">
                        <a:effectLst/>
                        <a:latin typeface="+mn-lt"/>
                        <a:ea typeface="Arial" panose="020B0604020202020204" pitchFamily="34" charset="0"/>
                      </a:endParaRPr>
                    </a:p>
                  </a:txBody>
                  <a:tcPr marL="68580" marR="68580" marT="0" marB="0" anchor="ctr"/>
                </a:tc>
                <a:tc>
                  <a:txBody>
                    <a:bodyPr/>
                    <a:lstStyle/>
                    <a:p>
                      <a:pPr>
                        <a:lnSpc>
                          <a:spcPct val="115000"/>
                        </a:lnSpc>
                      </a:pPr>
                      <a:r>
                        <a:rPr lang="pt-BR" sz="1500">
                          <a:solidFill>
                            <a:srgbClr val="000000"/>
                          </a:solidFill>
                          <a:effectLst/>
                          <a:latin typeface="+mn-lt"/>
                          <a:ea typeface="Arial" panose="020B0604020202020204" pitchFamily="34" charset="0"/>
                        </a:rPr>
                        <a:t>A emenda tem como objetivo implantar a Casa de Cultura em Varre-Sai com salas de cinema no equipamento.</a:t>
                      </a:r>
                      <a:endParaRPr lang="pt-BR" sz="1500">
                        <a:effectLst/>
                        <a:latin typeface="+mn-lt"/>
                        <a:ea typeface="Arial" panose="020B0604020202020204" pitchFamily="34" charset="0"/>
                      </a:endParaRPr>
                    </a:p>
                  </a:txBody>
                  <a:tcPr marL="68580" marR="68580" marT="0" marB="0" anchor="ctr"/>
                </a:tc>
                <a:extLst>
                  <a:ext uri="{0D108BD9-81ED-4DB2-BD59-A6C34878D82A}">
                    <a16:rowId xmlns:a16="http://schemas.microsoft.com/office/drawing/2014/main" val="1415189549"/>
                  </a:ext>
                </a:extLst>
              </a:tr>
              <a:tr h="307341">
                <a:tc>
                  <a:txBody>
                    <a:bodyPr/>
                    <a:lstStyle/>
                    <a:p>
                      <a:pPr>
                        <a:lnSpc>
                          <a:spcPct val="115000"/>
                        </a:lnSpc>
                      </a:pPr>
                      <a:r>
                        <a:rPr lang="pt-BR" sz="1500" b="1">
                          <a:effectLst/>
                          <a:latin typeface="+mn-lt"/>
                          <a:ea typeface="Arial" panose="020B0604020202020204" pitchFamily="34" charset="0"/>
                        </a:rPr>
                        <a:t>Ação</a:t>
                      </a:r>
                      <a:endParaRPr lang="pt-BR" sz="1500">
                        <a:effectLst/>
                        <a:latin typeface="+mn-lt"/>
                        <a:ea typeface="Arial" panose="020B0604020202020204" pitchFamily="34" charset="0"/>
                      </a:endParaRPr>
                    </a:p>
                  </a:txBody>
                  <a:tcPr marL="68580" marR="68580" marT="0" marB="0" anchor="ctr"/>
                </a:tc>
                <a:tc>
                  <a:txBody>
                    <a:bodyPr/>
                    <a:lstStyle/>
                    <a:p>
                      <a:pPr>
                        <a:lnSpc>
                          <a:spcPct val="115000"/>
                        </a:lnSpc>
                      </a:pPr>
                      <a:r>
                        <a:rPr lang="pt-BR" sz="1500">
                          <a:effectLst/>
                          <a:latin typeface="+mn-lt"/>
                          <a:ea typeface="Arial" panose="020B0604020202020204" pitchFamily="34" charset="0"/>
                        </a:rPr>
                        <a:t>1022 - Implantação de Cinema</a:t>
                      </a:r>
                    </a:p>
                  </a:txBody>
                  <a:tcPr marL="68580" marR="68580" marT="0" marB="0" anchor="ctr"/>
                </a:tc>
                <a:extLst>
                  <a:ext uri="{0D108BD9-81ED-4DB2-BD59-A6C34878D82A}">
                    <a16:rowId xmlns:a16="http://schemas.microsoft.com/office/drawing/2014/main" val="3224089071"/>
                  </a:ext>
                </a:extLst>
              </a:tr>
              <a:tr h="307341">
                <a:tc>
                  <a:txBody>
                    <a:bodyPr/>
                    <a:lstStyle/>
                    <a:p>
                      <a:pPr>
                        <a:lnSpc>
                          <a:spcPct val="115000"/>
                        </a:lnSpc>
                      </a:pPr>
                      <a:r>
                        <a:rPr lang="pt-BR" sz="1500" b="1">
                          <a:solidFill>
                            <a:srgbClr val="000000"/>
                          </a:solidFill>
                          <a:effectLst/>
                          <a:latin typeface="+mn-lt"/>
                          <a:ea typeface="Arial" panose="020B0604020202020204" pitchFamily="34" charset="0"/>
                        </a:rPr>
                        <a:t>Grupo de gasto</a:t>
                      </a:r>
                      <a:endParaRPr lang="pt-BR" sz="1500">
                        <a:effectLst/>
                        <a:latin typeface="+mn-lt"/>
                        <a:ea typeface="Arial" panose="020B0604020202020204" pitchFamily="34" charset="0"/>
                      </a:endParaRPr>
                    </a:p>
                  </a:txBody>
                  <a:tcPr marL="68580" marR="68580" marT="0" marB="0" anchor="ctr"/>
                </a:tc>
                <a:tc>
                  <a:txBody>
                    <a:bodyPr/>
                    <a:lstStyle/>
                    <a:p>
                      <a:pPr>
                        <a:lnSpc>
                          <a:spcPct val="115000"/>
                        </a:lnSpc>
                      </a:pPr>
                      <a:r>
                        <a:rPr lang="pt-BR" sz="1500">
                          <a:solidFill>
                            <a:srgbClr val="000000"/>
                          </a:solidFill>
                          <a:effectLst/>
                          <a:latin typeface="+mn-lt"/>
                          <a:ea typeface="Arial" panose="020B0604020202020204" pitchFamily="34" charset="0"/>
                        </a:rPr>
                        <a:t>L5</a:t>
                      </a:r>
                      <a:endParaRPr lang="pt-BR" sz="1500">
                        <a:effectLst/>
                        <a:latin typeface="+mn-lt"/>
                        <a:ea typeface="Arial" panose="020B0604020202020204" pitchFamily="34" charset="0"/>
                      </a:endParaRPr>
                    </a:p>
                  </a:txBody>
                  <a:tcPr marL="68580" marR="68580" marT="0" marB="0" anchor="ctr"/>
                </a:tc>
                <a:extLst>
                  <a:ext uri="{0D108BD9-81ED-4DB2-BD59-A6C34878D82A}">
                    <a16:rowId xmlns:a16="http://schemas.microsoft.com/office/drawing/2014/main" val="3924816665"/>
                  </a:ext>
                </a:extLst>
              </a:tr>
              <a:tr h="307341">
                <a:tc>
                  <a:txBody>
                    <a:bodyPr/>
                    <a:lstStyle/>
                    <a:p>
                      <a:pPr>
                        <a:lnSpc>
                          <a:spcPct val="115000"/>
                        </a:lnSpc>
                      </a:pPr>
                      <a:r>
                        <a:rPr lang="pt-BR" sz="1500" b="1">
                          <a:effectLst/>
                          <a:latin typeface="+mn-lt"/>
                          <a:ea typeface="Arial" panose="020B0604020202020204" pitchFamily="34" charset="0"/>
                        </a:rPr>
                        <a:t>Natureza de despesa</a:t>
                      </a:r>
                      <a:endParaRPr lang="pt-BR" sz="1500">
                        <a:effectLst/>
                        <a:latin typeface="+mn-lt"/>
                        <a:ea typeface="Arial" panose="020B0604020202020204" pitchFamily="34" charset="0"/>
                      </a:endParaRPr>
                    </a:p>
                  </a:txBody>
                  <a:tcPr marL="68580" marR="68580" marT="0" marB="0" anchor="ctr"/>
                </a:tc>
                <a:tc>
                  <a:txBody>
                    <a:bodyPr/>
                    <a:lstStyle/>
                    <a:p>
                      <a:pPr>
                        <a:lnSpc>
                          <a:spcPct val="115000"/>
                        </a:lnSpc>
                      </a:pPr>
                      <a:r>
                        <a:rPr lang="pt-BR" sz="1500" dirty="0">
                          <a:effectLst/>
                          <a:latin typeface="+mn-lt"/>
                          <a:ea typeface="Arial" panose="020B0604020202020204" pitchFamily="34" charset="0"/>
                        </a:rPr>
                        <a:t>33</a:t>
                      </a:r>
                    </a:p>
                  </a:txBody>
                  <a:tcPr marL="68580" marR="68580" marT="0" marB="0" anchor="ctr"/>
                </a:tc>
                <a:extLst>
                  <a:ext uri="{0D108BD9-81ED-4DB2-BD59-A6C34878D82A}">
                    <a16:rowId xmlns:a16="http://schemas.microsoft.com/office/drawing/2014/main" val="4211438922"/>
                  </a:ext>
                </a:extLst>
              </a:tr>
              <a:tr h="307341">
                <a:tc>
                  <a:txBody>
                    <a:bodyPr/>
                    <a:lstStyle/>
                    <a:p>
                      <a:pPr>
                        <a:lnSpc>
                          <a:spcPct val="115000"/>
                        </a:lnSpc>
                      </a:pPr>
                      <a:r>
                        <a:rPr lang="pt-BR" sz="1500" b="1">
                          <a:solidFill>
                            <a:srgbClr val="000000"/>
                          </a:solidFill>
                          <a:effectLst/>
                          <a:latin typeface="+mn-lt"/>
                          <a:ea typeface="Arial" panose="020B0604020202020204" pitchFamily="34" charset="0"/>
                        </a:rPr>
                        <a:t>Função</a:t>
                      </a:r>
                      <a:endParaRPr lang="pt-BR" sz="1500">
                        <a:effectLst/>
                        <a:latin typeface="+mn-lt"/>
                        <a:ea typeface="Arial" panose="020B0604020202020204" pitchFamily="34" charset="0"/>
                      </a:endParaRPr>
                    </a:p>
                  </a:txBody>
                  <a:tcPr marL="68580" marR="68580" marT="0" marB="0" anchor="ctr"/>
                </a:tc>
                <a:tc>
                  <a:txBody>
                    <a:bodyPr/>
                    <a:lstStyle/>
                    <a:p>
                      <a:pPr>
                        <a:lnSpc>
                          <a:spcPct val="115000"/>
                        </a:lnSpc>
                      </a:pPr>
                      <a:r>
                        <a:rPr lang="pt-BR" sz="1500">
                          <a:solidFill>
                            <a:srgbClr val="000000"/>
                          </a:solidFill>
                          <a:effectLst/>
                          <a:latin typeface="+mn-lt"/>
                          <a:ea typeface="Arial" panose="020B0604020202020204" pitchFamily="34" charset="0"/>
                        </a:rPr>
                        <a:t>13-Cultura</a:t>
                      </a:r>
                      <a:endParaRPr lang="pt-BR" sz="1500">
                        <a:effectLst/>
                        <a:latin typeface="+mn-lt"/>
                        <a:ea typeface="Arial" panose="020B0604020202020204" pitchFamily="34" charset="0"/>
                      </a:endParaRPr>
                    </a:p>
                  </a:txBody>
                  <a:tcPr marL="68580" marR="68580" marT="0" marB="0" anchor="ctr"/>
                </a:tc>
                <a:extLst>
                  <a:ext uri="{0D108BD9-81ED-4DB2-BD59-A6C34878D82A}">
                    <a16:rowId xmlns:a16="http://schemas.microsoft.com/office/drawing/2014/main" val="31206920"/>
                  </a:ext>
                </a:extLst>
              </a:tr>
              <a:tr h="307341">
                <a:tc>
                  <a:txBody>
                    <a:bodyPr/>
                    <a:lstStyle/>
                    <a:p>
                      <a:pPr>
                        <a:lnSpc>
                          <a:spcPct val="115000"/>
                        </a:lnSpc>
                      </a:pPr>
                      <a:r>
                        <a:rPr lang="pt-BR" sz="1500" b="1">
                          <a:effectLst/>
                          <a:latin typeface="+mn-lt"/>
                          <a:ea typeface="Arial" panose="020B0604020202020204" pitchFamily="34" charset="0"/>
                        </a:rPr>
                        <a:t>Sub função</a:t>
                      </a:r>
                      <a:endParaRPr lang="pt-BR" sz="1500">
                        <a:effectLst/>
                        <a:latin typeface="+mn-lt"/>
                        <a:ea typeface="Arial" panose="020B0604020202020204" pitchFamily="34" charset="0"/>
                      </a:endParaRPr>
                    </a:p>
                  </a:txBody>
                  <a:tcPr marL="68580" marR="68580" marT="0" marB="0" anchor="ctr"/>
                </a:tc>
                <a:tc>
                  <a:txBody>
                    <a:bodyPr/>
                    <a:lstStyle/>
                    <a:p>
                      <a:pPr>
                        <a:lnSpc>
                          <a:spcPct val="115000"/>
                        </a:lnSpc>
                      </a:pPr>
                      <a:r>
                        <a:rPr lang="pt-BR" sz="1500">
                          <a:effectLst/>
                          <a:latin typeface="+mn-lt"/>
                          <a:ea typeface="Arial" panose="020B0604020202020204" pitchFamily="34" charset="0"/>
                        </a:rPr>
                        <a:t>392-Difusão Cultural</a:t>
                      </a:r>
                    </a:p>
                  </a:txBody>
                  <a:tcPr marL="68580" marR="68580" marT="0" marB="0" anchor="ctr"/>
                </a:tc>
                <a:extLst>
                  <a:ext uri="{0D108BD9-81ED-4DB2-BD59-A6C34878D82A}">
                    <a16:rowId xmlns:a16="http://schemas.microsoft.com/office/drawing/2014/main" val="19572299"/>
                  </a:ext>
                </a:extLst>
              </a:tr>
              <a:tr h="307341">
                <a:tc>
                  <a:txBody>
                    <a:bodyPr/>
                    <a:lstStyle/>
                    <a:p>
                      <a:pPr>
                        <a:lnSpc>
                          <a:spcPct val="115000"/>
                        </a:lnSpc>
                      </a:pPr>
                      <a:r>
                        <a:rPr lang="pt-BR" sz="1500" b="1">
                          <a:solidFill>
                            <a:srgbClr val="000000"/>
                          </a:solidFill>
                          <a:effectLst/>
                          <a:latin typeface="+mn-lt"/>
                          <a:ea typeface="Arial" panose="020B0604020202020204" pitchFamily="34" charset="0"/>
                        </a:rPr>
                        <a:t>Município</a:t>
                      </a:r>
                      <a:endParaRPr lang="pt-BR" sz="1500">
                        <a:effectLst/>
                        <a:latin typeface="+mn-lt"/>
                        <a:ea typeface="Arial" panose="020B0604020202020204" pitchFamily="34" charset="0"/>
                      </a:endParaRPr>
                    </a:p>
                  </a:txBody>
                  <a:tcPr marL="68580" marR="68580" marT="0" marB="0" anchor="ctr"/>
                </a:tc>
                <a:tc>
                  <a:txBody>
                    <a:bodyPr/>
                    <a:lstStyle/>
                    <a:p>
                      <a:pPr>
                        <a:lnSpc>
                          <a:spcPct val="115000"/>
                        </a:lnSpc>
                      </a:pPr>
                      <a:r>
                        <a:rPr lang="pt-BR" sz="1500" dirty="0" err="1">
                          <a:solidFill>
                            <a:srgbClr val="000000"/>
                          </a:solidFill>
                          <a:effectLst/>
                          <a:latin typeface="+mn-lt"/>
                          <a:ea typeface="Arial" panose="020B0604020202020204" pitchFamily="34" charset="0"/>
                        </a:rPr>
                        <a:t>Varre-Sai</a:t>
                      </a:r>
                      <a:endParaRPr lang="pt-BR" sz="1500" dirty="0">
                        <a:effectLst/>
                        <a:latin typeface="+mn-lt"/>
                        <a:ea typeface="Arial" panose="020B0604020202020204" pitchFamily="34" charset="0"/>
                      </a:endParaRPr>
                    </a:p>
                  </a:txBody>
                  <a:tcPr marL="68580" marR="68580" marT="0" marB="0" anchor="ctr"/>
                </a:tc>
                <a:extLst>
                  <a:ext uri="{0D108BD9-81ED-4DB2-BD59-A6C34878D82A}">
                    <a16:rowId xmlns:a16="http://schemas.microsoft.com/office/drawing/2014/main" val="2108790804"/>
                  </a:ext>
                </a:extLst>
              </a:tr>
            </a:tbl>
          </a:graphicData>
        </a:graphic>
      </p:graphicFrame>
    </p:spTree>
    <p:extLst>
      <p:ext uri="{BB962C8B-B14F-4D97-AF65-F5344CB8AC3E}">
        <p14:creationId xmlns:p14="http://schemas.microsoft.com/office/powerpoint/2010/main" val="521321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D2702101-1879-FEC9-9DBE-6154433FD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897" y="393700"/>
            <a:ext cx="4223916" cy="3971648"/>
          </a:xfrm>
          <a:prstGeom prst="rect">
            <a:avLst/>
          </a:prstGeom>
        </p:spPr>
      </p:pic>
      <p:sp>
        <p:nvSpPr>
          <p:cNvPr id="8" name="Retângulo 7">
            <a:extLst>
              <a:ext uri="{FF2B5EF4-FFF2-40B4-BE49-F238E27FC236}">
                <a16:creationId xmlns:a16="http://schemas.microsoft.com/office/drawing/2014/main" id="{1D92DB40-70E0-295F-FCAA-A4FE16683125}"/>
              </a:ext>
            </a:extLst>
          </p:cNvPr>
          <p:cNvSpPr/>
          <p:nvPr/>
        </p:nvSpPr>
        <p:spPr>
          <a:xfrm>
            <a:off x="0" y="1554481"/>
            <a:ext cx="10693002" cy="1604356"/>
          </a:xfrm>
          <a:prstGeom prst="rect">
            <a:avLst/>
          </a:prstGeom>
          <a:solidFill>
            <a:schemeClr val="tx2">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srgbClr val="4F8A46"/>
              </a:solidFill>
              <a:effectLst/>
              <a:uLnTx/>
              <a:uFillTx/>
              <a:latin typeface="Calibri"/>
              <a:ea typeface="+mn-ea"/>
              <a:cs typeface="+mn-cs"/>
            </a:endParaRPr>
          </a:p>
        </p:txBody>
      </p:sp>
      <p:sp>
        <p:nvSpPr>
          <p:cNvPr id="2" name="Retângulo 1">
            <a:extLst>
              <a:ext uri="{FF2B5EF4-FFF2-40B4-BE49-F238E27FC236}">
                <a16:creationId xmlns:a16="http://schemas.microsoft.com/office/drawing/2014/main" id="{DD0A5B6E-538F-F39A-F376-165515008800}"/>
              </a:ext>
            </a:extLst>
          </p:cNvPr>
          <p:cNvSpPr/>
          <p:nvPr/>
        </p:nvSpPr>
        <p:spPr>
          <a:xfrm>
            <a:off x="0" y="3158837"/>
            <a:ext cx="10693002" cy="4400838"/>
          </a:xfrm>
          <a:prstGeom prst="rect">
            <a:avLst/>
          </a:prstGeom>
          <a:solidFill>
            <a:schemeClr val="accent5">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srgbClr val="4F8A46"/>
              </a:solidFill>
              <a:effectLst/>
              <a:uLnTx/>
              <a:uFillTx/>
              <a:latin typeface="Calibri"/>
              <a:ea typeface="+mn-ea"/>
              <a:cs typeface="+mn-cs"/>
            </a:endParaRPr>
          </a:p>
        </p:txBody>
      </p:sp>
      <p:sp>
        <p:nvSpPr>
          <p:cNvPr id="4" name="Retângulo 3">
            <a:extLst>
              <a:ext uri="{FF2B5EF4-FFF2-40B4-BE49-F238E27FC236}">
                <a16:creationId xmlns:a16="http://schemas.microsoft.com/office/drawing/2014/main" id="{D429F0C4-65C7-FACB-27D0-7D82E0DAA555}"/>
              </a:ext>
            </a:extLst>
          </p:cNvPr>
          <p:cNvSpPr/>
          <p:nvPr/>
        </p:nvSpPr>
        <p:spPr>
          <a:xfrm>
            <a:off x="763587" y="393700"/>
            <a:ext cx="9164637" cy="400110"/>
          </a:xfrm>
          <a:prstGeom prst="rect">
            <a:avLst/>
          </a:prstGeom>
        </p:spPr>
        <p:txBody>
          <a:bodyPr wrap="square" anchor="t">
            <a:spAutoFit/>
          </a:bodyPr>
          <a:lstStyle/>
          <a:p>
            <a:pPr>
              <a:spcBef>
                <a:spcPts val="600"/>
              </a:spcBef>
            </a:pPr>
            <a:r>
              <a:rPr lang="pt-BR" sz="2000" b="1" dirty="0">
                <a:solidFill>
                  <a:srgbClr val="234983"/>
                </a:solidFill>
                <a:latin typeface="Antenna Light" panose="02000503000000020004" pitchFamily="50" charset="0"/>
              </a:rPr>
              <a:t>Quais são Impedimentos para execução de uma emenda impositiva?</a:t>
            </a:r>
          </a:p>
        </p:txBody>
      </p:sp>
      <p:sp>
        <p:nvSpPr>
          <p:cNvPr id="5" name="Retângulo 4">
            <a:extLst>
              <a:ext uri="{FF2B5EF4-FFF2-40B4-BE49-F238E27FC236}">
                <a16:creationId xmlns:a16="http://schemas.microsoft.com/office/drawing/2014/main" id="{7BCB4366-4C1D-4EE4-660E-8FD525FAE645}"/>
              </a:ext>
            </a:extLst>
          </p:cNvPr>
          <p:cNvSpPr/>
          <p:nvPr/>
        </p:nvSpPr>
        <p:spPr>
          <a:xfrm>
            <a:off x="763588" y="7013575"/>
            <a:ext cx="3065607" cy="200055"/>
          </a:xfrm>
          <a:prstGeom prst="rect">
            <a:avLst/>
          </a:prstGeom>
        </p:spPr>
        <p:txBody>
          <a:bodyPr wrap="square" anchor="t">
            <a:spAutoFit/>
          </a:bodyPr>
          <a:lstStyle/>
          <a:p>
            <a:pPr>
              <a:spcBef>
                <a:spcPts val="600"/>
              </a:spcBef>
            </a:pPr>
            <a:r>
              <a:rPr lang="pt-BR" sz="700" b="1" dirty="0">
                <a:solidFill>
                  <a:schemeClr val="accent1">
                    <a:lumMod val="75000"/>
                  </a:schemeClr>
                </a:solidFill>
                <a:latin typeface="Antenna Bold" panose="02000503000000020004" pitchFamily="50" charset="0"/>
              </a:rPr>
              <a:t>Emendas Impositivas 2024</a:t>
            </a:r>
            <a:endParaRPr lang="pt-BR" sz="700" dirty="0">
              <a:solidFill>
                <a:schemeClr val="accent1">
                  <a:lumMod val="75000"/>
                </a:schemeClr>
              </a:solidFill>
              <a:latin typeface="Antenna Bold" panose="02000503000000020004" pitchFamily="50" charset="0"/>
            </a:endParaRPr>
          </a:p>
        </p:txBody>
      </p:sp>
      <p:sp>
        <p:nvSpPr>
          <p:cNvPr id="6" name="Retângulo 5">
            <a:extLst>
              <a:ext uri="{FF2B5EF4-FFF2-40B4-BE49-F238E27FC236}">
                <a16:creationId xmlns:a16="http://schemas.microsoft.com/office/drawing/2014/main" id="{B64CF309-263C-924D-4310-B52B672CC015}"/>
              </a:ext>
            </a:extLst>
          </p:cNvPr>
          <p:cNvSpPr/>
          <p:nvPr/>
        </p:nvSpPr>
        <p:spPr>
          <a:xfrm>
            <a:off x="825025" y="2187134"/>
            <a:ext cx="9199457" cy="400110"/>
          </a:xfrm>
          <a:prstGeom prst="rect">
            <a:avLst/>
          </a:prstGeom>
        </p:spPr>
        <p:txBody>
          <a:bodyPr wrap="square" anchor="t">
            <a:spAutoFit/>
          </a:bodyPr>
          <a:lstStyle/>
          <a:p>
            <a:r>
              <a:rPr lang="pt-BR" sz="2000" b="1" dirty="0"/>
              <a:t>3. Quando o valor da emenda for insuficiente para executar seu objeto</a:t>
            </a:r>
          </a:p>
        </p:txBody>
      </p:sp>
      <p:pic>
        <p:nvPicPr>
          <p:cNvPr id="17" name="Imagem 16">
            <a:extLst>
              <a:ext uri="{FF2B5EF4-FFF2-40B4-BE49-F238E27FC236}">
                <a16:creationId xmlns:a16="http://schemas.microsoft.com/office/drawing/2014/main" id="{8A00744F-D202-0ABA-A2B0-BD542E25BF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0049" y="6788704"/>
            <a:ext cx="2004433" cy="451928"/>
          </a:xfrm>
          <a:prstGeom prst="rect">
            <a:avLst/>
          </a:prstGeom>
        </p:spPr>
      </p:pic>
      <p:sp>
        <p:nvSpPr>
          <p:cNvPr id="7" name="CaixaDeTexto 6">
            <a:extLst>
              <a:ext uri="{FF2B5EF4-FFF2-40B4-BE49-F238E27FC236}">
                <a16:creationId xmlns:a16="http://schemas.microsoft.com/office/drawing/2014/main" id="{E29B06CC-4F67-0EBD-1763-1AB039AF7298}"/>
              </a:ext>
            </a:extLst>
          </p:cNvPr>
          <p:cNvSpPr txBox="1"/>
          <p:nvPr/>
        </p:nvSpPr>
        <p:spPr>
          <a:xfrm>
            <a:off x="1397285" y="4566194"/>
            <a:ext cx="7715893" cy="779444"/>
          </a:xfrm>
          <a:prstGeom prst="rect">
            <a:avLst/>
          </a:prstGeom>
          <a:noFill/>
        </p:spPr>
        <p:txBody>
          <a:bodyPr wrap="square">
            <a:spAutoFit/>
          </a:bodyPr>
          <a:lstStyle>
            <a:defPPr>
              <a:defRPr lang="en-US"/>
            </a:defPPr>
            <a:lvl1pPr>
              <a:defRPr sz="2000"/>
            </a:lvl1pPr>
          </a:lstStyle>
          <a:p>
            <a:pPr algn="ctr">
              <a:lnSpc>
                <a:spcPct val="115000"/>
              </a:lnSpc>
            </a:pPr>
            <a:r>
              <a:rPr lang="pt-BR" dirty="0">
                <a:effectLst/>
                <a:ea typeface="Arial" panose="020B0604020202020204" pitchFamily="34" charset="0"/>
              </a:rPr>
              <a:t>Se for possível realizar ao menos </a:t>
            </a:r>
            <a:r>
              <a:rPr lang="pt-BR" b="1" dirty="0">
                <a:effectLst/>
                <a:ea typeface="Arial" panose="020B0604020202020204" pitchFamily="34" charset="0"/>
              </a:rPr>
              <a:t>UM</a:t>
            </a:r>
            <a:r>
              <a:rPr lang="pt-BR" dirty="0">
                <a:effectLst/>
                <a:ea typeface="Arial" panose="020B0604020202020204" pitchFamily="34" charset="0"/>
              </a:rPr>
              <a:t> item da emenda,</a:t>
            </a:r>
            <a:br>
              <a:rPr lang="pt-BR" dirty="0">
                <a:effectLst/>
                <a:ea typeface="Arial" panose="020B0604020202020204" pitchFamily="34" charset="0"/>
              </a:rPr>
            </a:br>
            <a:r>
              <a:rPr lang="pt-BR" b="1" dirty="0">
                <a:effectLst/>
                <a:ea typeface="Arial" panose="020B0604020202020204" pitchFamily="34" charset="0"/>
              </a:rPr>
              <a:t>não se configura impedimento técnico.</a:t>
            </a:r>
          </a:p>
        </p:txBody>
      </p:sp>
      <p:sp>
        <p:nvSpPr>
          <p:cNvPr id="3" name="Retângulo 2">
            <a:extLst>
              <a:ext uri="{FF2B5EF4-FFF2-40B4-BE49-F238E27FC236}">
                <a16:creationId xmlns:a16="http://schemas.microsoft.com/office/drawing/2014/main" id="{1B54963C-D8E6-1CF4-90C7-C997D2A54BD6}"/>
              </a:ext>
            </a:extLst>
          </p:cNvPr>
          <p:cNvSpPr/>
          <p:nvPr/>
        </p:nvSpPr>
        <p:spPr>
          <a:xfrm>
            <a:off x="4830806" y="3859756"/>
            <a:ext cx="1937557" cy="446276"/>
          </a:xfrm>
          <a:prstGeom prst="rect">
            <a:avLst/>
          </a:prstGeom>
        </p:spPr>
        <p:txBody>
          <a:bodyPr wrap="square" anchor="t">
            <a:spAutoFit/>
          </a:bodyPr>
          <a:lstStyle/>
          <a:p>
            <a:r>
              <a:rPr lang="pt-BR" sz="2300" b="1" dirty="0"/>
              <a:t>Atenção!</a:t>
            </a:r>
          </a:p>
        </p:txBody>
      </p:sp>
      <p:pic>
        <p:nvPicPr>
          <p:cNvPr id="10" name="Imagem 9" descr="Ícone&#10;&#10;Descrição gerada automaticamente">
            <a:extLst>
              <a:ext uri="{FF2B5EF4-FFF2-40B4-BE49-F238E27FC236}">
                <a16:creationId xmlns:a16="http://schemas.microsoft.com/office/drawing/2014/main" id="{4070EB5D-2318-B829-A42B-927CF44AC5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3916" y="3781116"/>
            <a:ext cx="603556" cy="603556"/>
          </a:xfrm>
          <a:prstGeom prst="rect">
            <a:avLst/>
          </a:prstGeom>
        </p:spPr>
      </p:pic>
    </p:spTree>
    <p:extLst>
      <p:ext uri="{BB962C8B-B14F-4D97-AF65-F5344CB8AC3E}">
        <p14:creationId xmlns:p14="http://schemas.microsoft.com/office/powerpoint/2010/main" val="69140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D2702101-1879-FEC9-9DBE-6154433FD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897" y="393700"/>
            <a:ext cx="4223916" cy="3971648"/>
          </a:xfrm>
          <a:prstGeom prst="rect">
            <a:avLst/>
          </a:prstGeom>
        </p:spPr>
      </p:pic>
      <p:sp>
        <p:nvSpPr>
          <p:cNvPr id="8" name="Retângulo 7">
            <a:extLst>
              <a:ext uri="{FF2B5EF4-FFF2-40B4-BE49-F238E27FC236}">
                <a16:creationId xmlns:a16="http://schemas.microsoft.com/office/drawing/2014/main" id="{1D92DB40-70E0-295F-FCAA-A4FE16683125}"/>
              </a:ext>
            </a:extLst>
          </p:cNvPr>
          <p:cNvSpPr/>
          <p:nvPr/>
        </p:nvSpPr>
        <p:spPr>
          <a:xfrm>
            <a:off x="0" y="1554481"/>
            <a:ext cx="10693002" cy="1336148"/>
          </a:xfrm>
          <a:prstGeom prst="rect">
            <a:avLst/>
          </a:prstGeom>
          <a:solidFill>
            <a:schemeClr val="tx2">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srgbClr val="4F8A46"/>
              </a:solidFill>
              <a:effectLst/>
              <a:uLnTx/>
              <a:uFillTx/>
              <a:latin typeface="Calibri"/>
              <a:ea typeface="+mn-ea"/>
              <a:cs typeface="+mn-cs"/>
            </a:endParaRPr>
          </a:p>
        </p:txBody>
      </p:sp>
      <p:sp>
        <p:nvSpPr>
          <p:cNvPr id="2" name="Retângulo 1">
            <a:extLst>
              <a:ext uri="{FF2B5EF4-FFF2-40B4-BE49-F238E27FC236}">
                <a16:creationId xmlns:a16="http://schemas.microsoft.com/office/drawing/2014/main" id="{DD0A5B6E-538F-F39A-F376-165515008800}"/>
              </a:ext>
            </a:extLst>
          </p:cNvPr>
          <p:cNvSpPr/>
          <p:nvPr/>
        </p:nvSpPr>
        <p:spPr>
          <a:xfrm>
            <a:off x="0" y="2890629"/>
            <a:ext cx="10693002" cy="4669046"/>
          </a:xfrm>
          <a:prstGeom prst="rect">
            <a:avLst/>
          </a:prstGeom>
          <a:solidFill>
            <a:schemeClr val="accent5">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srgbClr val="4F8A46"/>
              </a:solidFill>
              <a:effectLst/>
              <a:uLnTx/>
              <a:uFillTx/>
              <a:latin typeface="Calibri"/>
              <a:ea typeface="+mn-ea"/>
              <a:cs typeface="+mn-cs"/>
            </a:endParaRPr>
          </a:p>
        </p:txBody>
      </p:sp>
      <p:sp>
        <p:nvSpPr>
          <p:cNvPr id="4" name="Retângulo 3">
            <a:extLst>
              <a:ext uri="{FF2B5EF4-FFF2-40B4-BE49-F238E27FC236}">
                <a16:creationId xmlns:a16="http://schemas.microsoft.com/office/drawing/2014/main" id="{D429F0C4-65C7-FACB-27D0-7D82E0DAA555}"/>
              </a:ext>
            </a:extLst>
          </p:cNvPr>
          <p:cNvSpPr/>
          <p:nvPr/>
        </p:nvSpPr>
        <p:spPr>
          <a:xfrm>
            <a:off x="763587" y="393700"/>
            <a:ext cx="9164637" cy="400110"/>
          </a:xfrm>
          <a:prstGeom prst="rect">
            <a:avLst/>
          </a:prstGeom>
        </p:spPr>
        <p:txBody>
          <a:bodyPr wrap="square" anchor="t">
            <a:spAutoFit/>
          </a:bodyPr>
          <a:lstStyle/>
          <a:p>
            <a:pPr>
              <a:spcBef>
                <a:spcPts val="600"/>
              </a:spcBef>
            </a:pPr>
            <a:r>
              <a:rPr lang="pt-BR" sz="2000" b="1" dirty="0">
                <a:solidFill>
                  <a:srgbClr val="234983"/>
                </a:solidFill>
                <a:latin typeface="Antenna Light" panose="02000503000000020004" pitchFamily="50" charset="0"/>
              </a:rPr>
              <a:t>Quais são Impedimentos para execução de uma emenda impositiva?</a:t>
            </a:r>
          </a:p>
        </p:txBody>
      </p:sp>
      <p:sp>
        <p:nvSpPr>
          <p:cNvPr id="5" name="Retângulo 4">
            <a:extLst>
              <a:ext uri="{FF2B5EF4-FFF2-40B4-BE49-F238E27FC236}">
                <a16:creationId xmlns:a16="http://schemas.microsoft.com/office/drawing/2014/main" id="{7BCB4366-4C1D-4EE4-660E-8FD525FAE645}"/>
              </a:ext>
            </a:extLst>
          </p:cNvPr>
          <p:cNvSpPr/>
          <p:nvPr/>
        </p:nvSpPr>
        <p:spPr>
          <a:xfrm>
            <a:off x="763588" y="7013575"/>
            <a:ext cx="3065607" cy="200055"/>
          </a:xfrm>
          <a:prstGeom prst="rect">
            <a:avLst/>
          </a:prstGeom>
        </p:spPr>
        <p:txBody>
          <a:bodyPr wrap="square" anchor="t">
            <a:spAutoFit/>
          </a:bodyPr>
          <a:lstStyle/>
          <a:p>
            <a:pPr>
              <a:spcBef>
                <a:spcPts val="600"/>
              </a:spcBef>
            </a:pPr>
            <a:r>
              <a:rPr lang="pt-BR" sz="700" b="1" dirty="0">
                <a:solidFill>
                  <a:schemeClr val="accent1">
                    <a:lumMod val="75000"/>
                  </a:schemeClr>
                </a:solidFill>
                <a:latin typeface="Antenna Bold" panose="02000503000000020004" pitchFamily="50" charset="0"/>
              </a:rPr>
              <a:t>Emendas Impositivas 2024</a:t>
            </a:r>
            <a:endParaRPr lang="pt-BR" sz="700" dirty="0">
              <a:solidFill>
                <a:schemeClr val="accent1">
                  <a:lumMod val="75000"/>
                </a:schemeClr>
              </a:solidFill>
              <a:latin typeface="Antenna Bold" panose="02000503000000020004" pitchFamily="50" charset="0"/>
            </a:endParaRPr>
          </a:p>
        </p:txBody>
      </p:sp>
      <p:sp>
        <p:nvSpPr>
          <p:cNvPr id="6" name="Retângulo 5">
            <a:extLst>
              <a:ext uri="{FF2B5EF4-FFF2-40B4-BE49-F238E27FC236}">
                <a16:creationId xmlns:a16="http://schemas.microsoft.com/office/drawing/2014/main" id="{B64CF309-263C-924D-4310-B52B672CC015}"/>
              </a:ext>
            </a:extLst>
          </p:cNvPr>
          <p:cNvSpPr/>
          <p:nvPr/>
        </p:nvSpPr>
        <p:spPr>
          <a:xfrm>
            <a:off x="825025" y="1990863"/>
            <a:ext cx="9199457" cy="400110"/>
          </a:xfrm>
          <a:prstGeom prst="rect">
            <a:avLst/>
          </a:prstGeom>
        </p:spPr>
        <p:txBody>
          <a:bodyPr wrap="square" anchor="t">
            <a:spAutoFit/>
          </a:bodyPr>
          <a:lstStyle/>
          <a:p>
            <a:r>
              <a:rPr lang="pt-BR" sz="2000" b="1" dirty="0"/>
              <a:t>4. Quando a emenda infringir legislações vigentes:</a:t>
            </a:r>
          </a:p>
        </p:txBody>
      </p:sp>
      <p:pic>
        <p:nvPicPr>
          <p:cNvPr id="17" name="Imagem 16">
            <a:extLst>
              <a:ext uri="{FF2B5EF4-FFF2-40B4-BE49-F238E27FC236}">
                <a16:creationId xmlns:a16="http://schemas.microsoft.com/office/drawing/2014/main" id="{8A00744F-D202-0ABA-A2B0-BD542E25BF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0049" y="6788704"/>
            <a:ext cx="2004433" cy="451928"/>
          </a:xfrm>
          <a:prstGeom prst="rect">
            <a:avLst/>
          </a:prstGeom>
        </p:spPr>
      </p:pic>
      <p:sp>
        <p:nvSpPr>
          <p:cNvPr id="7" name="CaixaDeTexto 6">
            <a:extLst>
              <a:ext uri="{FF2B5EF4-FFF2-40B4-BE49-F238E27FC236}">
                <a16:creationId xmlns:a16="http://schemas.microsoft.com/office/drawing/2014/main" id="{E29B06CC-4F67-0EBD-1763-1AB039AF7298}"/>
              </a:ext>
            </a:extLst>
          </p:cNvPr>
          <p:cNvSpPr txBox="1"/>
          <p:nvPr/>
        </p:nvSpPr>
        <p:spPr>
          <a:xfrm>
            <a:off x="763587" y="3184015"/>
            <a:ext cx="9260895" cy="2554545"/>
          </a:xfrm>
          <a:prstGeom prst="rect">
            <a:avLst/>
          </a:prstGeom>
          <a:noFill/>
        </p:spPr>
        <p:txBody>
          <a:bodyPr wrap="square">
            <a:spAutoFit/>
          </a:bodyPr>
          <a:lstStyle>
            <a:defPPr>
              <a:defRPr lang="en-US"/>
            </a:defPPr>
            <a:lvl1pPr>
              <a:defRPr sz="2000"/>
            </a:lvl1pPr>
          </a:lstStyle>
          <a:p>
            <a:r>
              <a:rPr lang="pt-BR" sz="2000" dirty="0"/>
              <a:t>Nenhuma emenda pode infringir normas vigentes, como a Constituição e as normas locais.</a:t>
            </a:r>
          </a:p>
          <a:p>
            <a:endParaRPr lang="pt-BR" b="1" dirty="0"/>
          </a:p>
          <a:p>
            <a:r>
              <a:rPr lang="pt-BR" b="1" dirty="0" err="1"/>
              <a:t>Ex</a:t>
            </a:r>
            <a:r>
              <a:rPr lang="pt-BR" b="1" dirty="0"/>
              <a:t>: </a:t>
            </a:r>
            <a:r>
              <a:rPr lang="pt-BR" dirty="0"/>
              <a:t>Uma emenda prevê a duplicação de rodovia estadual em um local de reserva ambiental protegida por Lei. </a:t>
            </a:r>
          </a:p>
          <a:p>
            <a:r>
              <a:rPr lang="pt-BR" dirty="0"/>
              <a:t>Nesse caso, a emenda não poderá ser executada porque infringe demais legislações vigentes ou o prazo para sua aprovação pelos órgãos competentes superaria o exercício financeiro vigente, sendo o seu impedimento devido a inconformidade de ordem legal.</a:t>
            </a:r>
          </a:p>
        </p:txBody>
      </p:sp>
    </p:spTree>
    <p:extLst>
      <p:ext uri="{BB962C8B-B14F-4D97-AF65-F5344CB8AC3E}">
        <p14:creationId xmlns:p14="http://schemas.microsoft.com/office/powerpoint/2010/main" val="20466659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D2702101-1879-FEC9-9DBE-6154433FD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897" y="393700"/>
            <a:ext cx="4223916" cy="3971648"/>
          </a:xfrm>
          <a:prstGeom prst="rect">
            <a:avLst/>
          </a:prstGeom>
        </p:spPr>
      </p:pic>
      <p:sp>
        <p:nvSpPr>
          <p:cNvPr id="8" name="Retângulo 7">
            <a:extLst>
              <a:ext uri="{FF2B5EF4-FFF2-40B4-BE49-F238E27FC236}">
                <a16:creationId xmlns:a16="http://schemas.microsoft.com/office/drawing/2014/main" id="{1D92DB40-70E0-295F-FCAA-A4FE16683125}"/>
              </a:ext>
            </a:extLst>
          </p:cNvPr>
          <p:cNvSpPr/>
          <p:nvPr/>
        </p:nvSpPr>
        <p:spPr>
          <a:xfrm>
            <a:off x="0" y="1554481"/>
            <a:ext cx="10693002" cy="1722975"/>
          </a:xfrm>
          <a:prstGeom prst="rect">
            <a:avLst/>
          </a:prstGeom>
          <a:solidFill>
            <a:schemeClr val="tx2">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srgbClr val="4F8A46"/>
              </a:solidFill>
              <a:effectLst/>
              <a:uLnTx/>
              <a:uFillTx/>
              <a:latin typeface="Calibri"/>
              <a:ea typeface="+mn-ea"/>
              <a:cs typeface="+mn-cs"/>
            </a:endParaRPr>
          </a:p>
        </p:txBody>
      </p:sp>
      <p:sp>
        <p:nvSpPr>
          <p:cNvPr id="2" name="Retângulo 1">
            <a:extLst>
              <a:ext uri="{FF2B5EF4-FFF2-40B4-BE49-F238E27FC236}">
                <a16:creationId xmlns:a16="http://schemas.microsoft.com/office/drawing/2014/main" id="{DD0A5B6E-538F-F39A-F376-165515008800}"/>
              </a:ext>
            </a:extLst>
          </p:cNvPr>
          <p:cNvSpPr/>
          <p:nvPr/>
        </p:nvSpPr>
        <p:spPr>
          <a:xfrm>
            <a:off x="0" y="3277455"/>
            <a:ext cx="10693002" cy="4282220"/>
          </a:xfrm>
          <a:prstGeom prst="rect">
            <a:avLst/>
          </a:prstGeom>
          <a:solidFill>
            <a:schemeClr val="accent5">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srgbClr val="4F8A46"/>
              </a:solidFill>
              <a:effectLst/>
              <a:uLnTx/>
              <a:uFillTx/>
              <a:latin typeface="Calibri"/>
              <a:ea typeface="+mn-ea"/>
              <a:cs typeface="+mn-cs"/>
            </a:endParaRPr>
          </a:p>
        </p:txBody>
      </p:sp>
      <p:sp>
        <p:nvSpPr>
          <p:cNvPr id="4" name="Retângulo 3">
            <a:extLst>
              <a:ext uri="{FF2B5EF4-FFF2-40B4-BE49-F238E27FC236}">
                <a16:creationId xmlns:a16="http://schemas.microsoft.com/office/drawing/2014/main" id="{D429F0C4-65C7-FACB-27D0-7D82E0DAA555}"/>
              </a:ext>
            </a:extLst>
          </p:cNvPr>
          <p:cNvSpPr/>
          <p:nvPr/>
        </p:nvSpPr>
        <p:spPr>
          <a:xfrm>
            <a:off x="763587" y="393700"/>
            <a:ext cx="9164637" cy="400110"/>
          </a:xfrm>
          <a:prstGeom prst="rect">
            <a:avLst/>
          </a:prstGeom>
        </p:spPr>
        <p:txBody>
          <a:bodyPr wrap="square" anchor="t">
            <a:spAutoFit/>
          </a:bodyPr>
          <a:lstStyle/>
          <a:p>
            <a:pPr>
              <a:spcBef>
                <a:spcPts val="600"/>
              </a:spcBef>
            </a:pPr>
            <a:r>
              <a:rPr lang="pt-BR" sz="2000" b="1" dirty="0">
                <a:solidFill>
                  <a:srgbClr val="234983"/>
                </a:solidFill>
                <a:latin typeface="Antenna Light" panose="02000503000000020004" pitchFamily="50" charset="0"/>
              </a:rPr>
              <a:t>Quais são Impedimentos para execução de uma emenda impositiva?</a:t>
            </a:r>
          </a:p>
        </p:txBody>
      </p:sp>
      <p:sp>
        <p:nvSpPr>
          <p:cNvPr id="5" name="Retângulo 4">
            <a:extLst>
              <a:ext uri="{FF2B5EF4-FFF2-40B4-BE49-F238E27FC236}">
                <a16:creationId xmlns:a16="http://schemas.microsoft.com/office/drawing/2014/main" id="{7BCB4366-4C1D-4EE4-660E-8FD525FAE645}"/>
              </a:ext>
            </a:extLst>
          </p:cNvPr>
          <p:cNvSpPr/>
          <p:nvPr/>
        </p:nvSpPr>
        <p:spPr>
          <a:xfrm>
            <a:off x="763588" y="7013575"/>
            <a:ext cx="3065607" cy="200055"/>
          </a:xfrm>
          <a:prstGeom prst="rect">
            <a:avLst/>
          </a:prstGeom>
        </p:spPr>
        <p:txBody>
          <a:bodyPr wrap="square" anchor="t">
            <a:spAutoFit/>
          </a:bodyPr>
          <a:lstStyle/>
          <a:p>
            <a:pPr>
              <a:spcBef>
                <a:spcPts val="600"/>
              </a:spcBef>
            </a:pPr>
            <a:r>
              <a:rPr lang="pt-BR" sz="700" b="1" dirty="0">
                <a:solidFill>
                  <a:schemeClr val="accent1">
                    <a:lumMod val="75000"/>
                  </a:schemeClr>
                </a:solidFill>
                <a:latin typeface="Antenna Bold" panose="02000503000000020004" pitchFamily="50" charset="0"/>
              </a:rPr>
              <a:t>Emendas Impositivas 2024</a:t>
            </a:r>
            <a:endParaRPr lang="pt-BR" sz="700" dirty="0">
              <a:solidFill>
                <a:schemeClr val="accent1">
                  <a:lumMod val="75000"/>
                </a:schemeClr>
              </a:solidFill>
              <a:latin typeface="Antenna Bold" panose="02000503000000020004" pitchFamily="50" charset="0"/>
            </a:endParaRPr>
          </a:p>
        </p:txBody>
      </p:sp>
      <p:sp>
        <p:nvSpPr>
          <p:cNvPr id="6" name="Retângulo 5">
            <a:extLst>
              <a:ext uri="{FF2B5EF4-FFF2-40B4-BE49-F238E27FC236}">
                <a16:creationId xmlns:a16="http://schemas.microsoft.com/office/drawing/2014/main" id="{B64CF309-263C-924D-4310-B52B672CC015}"/>
              </a:ext>
            </a:extLst>
          </p:cNvPr>
          <p:cNvSpPr/>
          <p:nvPr/>
        </p:nvSpPr>
        <p:spPr>
          <a:xfrm>
            <a:off x="825026" y="2062025"/>
            <a:ext cx="9031494" cy="707886"/>
          </a:xfrm>
          <a:prstGeom prst="rect">
            <a:avLst/>
          </a:prstGeom>
        </p:spPr>
        <p:txBody>
          <a:bodyPr wrap="square" anchor="t">
            <a:spAutoFit/>
          </a:bodyPr>
          <a:lstStyle/>
          <a:p>
            <a:pPr algn="just"/>
            <a:r>
              <a:rPr lang="pt-BR" sz="2000" b="1" dirty="0"/>
              <a:t>6. Quando a emenda diz respeito a objeto em que não há viabilidade para seu empenho no exercício financeiro</a:t>
            </a:r>
          </a:p>
        </p:txBody>
      </p:sp>
      <p:pic>
        <p:nvPicPr>
          <p:cNvPr id="17" name="Imagem 16">
            <a:extLst>
              <a:ext uri="{FF2B5EF4-FFF2-40B4-BE49-F238E27FC236}">
                <a16:creationId xmlns:a16="http://schemas.microsoft.com/office/drawing/2014/main" id="{8A00744F-D202-0ABA-A2B0-BD542E25BF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0049" y="6788704"/>
            <a:ext cx="2004433" cy="451928"/>
          </a:xfrm>
          <a:prstGeom prst="rect">
            <a:avLst/>
          </a:prstGeom>
        </p:spPr>
      </p:pic>
      <p:sp>
        <p:nvSpPr>
          <p:cNvPr id="7" name="CaixaDeTexto 6">
            <a:extLst>
              <a:ext uri="{FF2B5EF4-FFF2-40B4-BE49-F238E27FC236}">
                <a16:creationId xmlns:a16="http://schemas.microsoft.com/office/drawing/2014/main" id="{E29B06CC-4F67-0EBD-1763-1AB039AF7298}"/>
              </a:ext>
            </a:extLst>
          </p:cNvPr>
          <p:cNvSpPr txBox="1"/>
          <p:nvPr/>
        </p:nvSpPr>
        <p:spPr>
          <a:xfrm>
            <a:off x="825025" y="3869140"/>
            <a:ext cx="9031495" cy="1631216"/>
          </a:xfrm>
          <a:prstGeom prst="rect">
            <a:avLst/>
          </a:prstGeom>
          <a:noFill/>
        </p:spPr>
        <p:txBody>
          <a:bodyPr wrap="square">
            <a:spAutoFit/>
          </a:bodyPr>
          <a:lstStyle>
            <a:defPPr>
              <a:defRPr lang="en-US"/>
            </a:defPPr>
            <a:lvl1pPr>
              <a:defRPr sz="2000"/>
            </a:lvl1pPr>
          </a:lstStyle>
          <a:p>
            <a:pPr marL="342900" indent="-342900">
              <a:buFont typeface="Arial" panose="020B0604020202020204" pitchFamily="34" charset="0"/>
              <a:buChar char="•"/>
            </a:pPr>
            <a:r>
              <a:rPr lang="pt-BR" dirty="0"/>
              <a:t>As emendas devem ter sua execução orçamentária e financeira no mesmo exercício da lei orçamentária em que foram aprovadas.</a:t>
            </a:r>
          </a:p>
          <a:p>
            <a:pPr marL="342900" indent="-342900">
              <a:buFont typeface="Arial" panose="020B0604020202020204" pitchFamily="34" charset="0"/>
              <a:buChar char="•"/>
            </a:pPr>
            <a:endParaRPr lang="pt-BR" dirty="0"/>
          </a:p>
          <a:p>
            <a:pPr marL="342900" indent="-342900">
              <a:buFont typeface="Arial" panose="020B0604020202020204" pitchFamily="34" charset="0"/>
              <a:buChar char="•"/>
            </a:pPr>
            <a:r>
              <a:rPr lang="pt-BR" dirty="0"/>
              <a:t>Se o objeto indicar algo inviável de ser iniciado e executado, a emenda não terá como ser validada </a:t>
            </a:r>
          </a:p>
        </p:txBody>
      </p:sp>
    </p:spTree>
    <p:extLst>
      <p:ext uri="{BB962C8B-B14F-4D97-AF65-F5344CB8AC3E}">
        <p14:creationId xmlns:p14="http://schemas.microsoft.com/office/powerpoint/2010/main" val="232578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BFAA587D-3B53-D420-1E56-0B975C48A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897" y="393700"/>
            <a:ext cx="4223916" cy="3971648"/>
          </a:xfrm>
          <a:prstGeom prst="rect">
            <a:avLst/>
          </a:prstGeom>
        </p:spPr>
      </p:pic>
      <p:sp>
        <p:nvSpPr>
          <p:cNvPr id="11" name="Retângulo 10">
            <a:extLst>
              <a:ext uri="{FF2B5EF4-FFF2-40B4-BE49-F238E27FC236}">
                <a16:creationId xmlns:a16="http://schemas.microsoft.com/office/drawing/2014/main" id="{91B0251B-2A90-CA13-01F1-4650B8323B6C}"/>
              </a:ext>
            </a:extLst>
          </p:cNvPr>
          <p:cNvSpPr/>
          <p:nvPr/>
        </p:nvSpPr>
        <p:spPr>
          <a:xfrm>
            <a:off x="0" y="2421428"/>
            <a:ext cx="10691813" cy="3049142"/>
          </a:xfrm>
          <a:prstGeom prst="rect">
            <a:avLst/>
          </a:prstGeom>
          <a:solidFill>
            <a:schemeClr val="accent1">
              <a:lumMod val="75000"/>
              <a:alpha val="69804"/>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Retângulo 4">
            <a:extLst>
              <a:ext uri="{FF2B5EF4-FFF2-40B4-BE49-F238E27FC236}">
                <a16:creationId xmlns:a16="http://schemas.microsoft.com/office/drawing/2014/main" id="{7BCB4366-4C1D-4EE4-660E-8FD525FAE645}"/>
              </a:ext>
            </a:extLst>
          </p:cNvPr>
          <p:cNvSpPr/>
          <p:nvPr/>
        </p:nvSpPr>
        <p:spPr>
          <a:xfrm>
            <a:off x="763588" y="7013575"/>
            <a:ext cx="3065607" cy="200055"/>
          </a:xfrm>
          <a:prstGeom prst="rect">
            <a:avLst/>
          </a:prstGeom>
        </p:spPr>
        <p:txBody>
          <a:bodyPr wrap="square" anchor="t">
            <a:spAutoFit/>
          </a:bodyPr>
          <a:lstStyle/>
          <a:p>
            <a:pPr>
              <a:spcBef>
                <a:spcPts val="600"/>
              </a:spcBef>
            </a:pPr>
            <a:r>
              <a:rPr lang="pt-BR" sz="700" b="1" dirty="0">
                <a:solidFill>
                  <a:schemeClr val="accent1">
                    <a:lumMod val="75000"/>
                  </a:schemeClr>
                </a:solidFill>
                <a:latin typeface="Antenna Bold" panose="02000503000000020004" pitchFamily="50" charset="0"/>
              </a:rPr>
              <a:t>Emendas Impositivas 2024</a:t>
            </a:r>
            <a:endParaRPr lang="pt-BR" sz="700" dirty="0">
              <a:solidFill>
                <a:schemeClr val="accent1">
                  <a:lumMod val="75000"/>
                </a:schemeClr>
              </a:solidFill>
              <a:latin typeface="Antenna Bold" panose="02000503000000020004" pitchFamily="50" charset="0"/>
            </a:endParaRPr>
          </a:p>
        </p:txBody>
      </p:sp>
      <p:sp>
        <p:nvSpPr>
          <p:cNvPr id="6" name="Retângulo 5">
            <a:extLst>
              <a:ext uri="{FF2B5EF4-FFF2-40B4-BE49-F238E27FC236}">
                <a16:creationId xmlns:a16="http://schemas.microsoft.com/office/drawing/2014/main" id="{B64CF309-263C-924D-4310-B52B672CC015}"/>
              </a:ext>
            </a:extLst>
          </p:cNvPr>
          <p:cNvSpPr/>
          <p:nvPr/>
        </p:nvSpPr>
        <p:spPr>
          <a:xfrm>
            <a:off x="1346954" y="3284279"/>
            <a:ext cx="8166916" cy="1323439"/>
          </a:xfrm>
          <a:prstGeom prst="rect">
            <a:avLst/>
          </a:prstGeom>
        </p:spPr>
        <p:txBody>
          <a:bodyPr wrap="square" anchor="t">
            <a:spAutoFit/>
          </a:bodyPr>
          <a:lstStyle/>
          <a:p>
            <a:pPr algn="just">
              <a:spcBef>
                <a:spcPts val="1200"/>
              </a:spcBef>
            </a:pPr>
            <a:r>
              <a:rPr lang="pt-BR" sz="2000" dirty="0">
                <a:solidFill>
                  <a:schemeClr val="bg1"/>
                </a:solidFill>
              </a:rPr>
              <a:t>Quando uma emenda impositiva destina recursos para projeto de construção ou infraestrutura, é essencial que haja um </a:t>
            </a:r>
            <a:r>
              <a:rPr lang="pt-BR" sz="2000" b="1" dirty="0">
                <a:solidFill>
                  <a:schemeClr val="bg1"/>
                </a:solidFill>
              </a:rPr>
              <a:t>projeto de engenharia detalhado e aprovado </a:t>
            </a:r>
            <a:r>
              <a:rPr lang="pt-BR" sz="2000" dirty="0">
                <a:solidFill>
                  <a:schemeClr val="bg1"/>
                </a:solidFill>
              </a:rPr>
              <a:t>pelo órgão ou entidade competente para garantir a viabilidade técnica, a qualidade da obra e o uso eficiente dos recursos públicos</a:t>
            </a:r>
          </a:p>
        </p:txBody>
      </p:sp>
      <p:pic>
        <p:nvPicPr>
          <p:cNvPr id="15" name="Imagem 14">
            <a:extLst>
              <a:ext uri="{FF2B5EF4-FFF2-40B4-BE49-F238E27FC236}">
                <a16:creationId xmlns:a16="http://schemas.microsoft.com/office/drawing/2014/main" id="{1F4A6AF5-3943-B9C0-97B6-D14B7A8AED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0049" y="6788704"/>
            <a:ext cx="2004433" cy="451928"/>
          </a:xfrm>
          <a:prstGeom prst="rect">
            <a:avLst/>
          </a:prstGeom>
        </p:spPr>
      </p:pic>
      <p:sp>
        <p:nvSpPr>
          <p:cNvPr id="2" name="Retângulo 1">
            <a:extLst>
              <a:ext uri="{FF2B5EF4-FFF2-40B4-BE49-F238E27FC236}">
                <a16:creationId xmlns:a16="http://schemas.microsoft.com/office/drawing/2014/main" id="{6E9789F4-4002-4738-BB82-B408422710C2}"/>
              </a:ext>
            </a:extLst>
          </p:cNvPr>
          <p:cNvSpPr/>
          <p:nvPr/>
        </p:nvSpPr>
        <p:spPr>
          <a:xfrm>
            <a:off x="1891638" y="1630003"/>
            <a:ext cx="2618717" cy="446276"/>
          </a:xfrm>
          <a:prstGeom prst="rect">
            <a:avLst/>
          </a:prstGeom>
        </p:spPr>
        <p:txBody>
          <a:bodyPr wrap="square" anchor="t">
            <a:spAutoFit/>
          </a:bodyPr>
          <a:lstStyle/>
          <a:p>
            <a:r>
              <a:rPr lang="pt-BR" sz="2300" b="1" dirty="0"/>
              <a:t>Atenção!</a:t>
            </a:r>
          </a:p>
        </p:txBody>
      </p:sp>
      <p:pic>
        <p:nvPicPr>
          <p:cNvPr id="3" name="Imagem 2" descr="Ícone&#10;&#10;Descrição gerada automaticamente">
            <a:extLst>
              <a:ext uri="{FF2B5EF4-FFF2-40B4-BE49-F238E27FC236}">
                <a16:creationId xmlns:a16="http://schemas.microsoft.com/office/drawing/2014/main" id="{2EF4FFE4-A96E-DBE3-69D6-8B7A405C1A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4748" y="1551363"/>
            <a:ext cx="603556" cy="603556"/>
          </a:xfrm>
          <a:prstGeom prst="rect">
            <a:avLst/>
          </a:prstGeom>
        </p:spPr>
      </p:pic>
      <p:sp>
        <p:nvSpPr>
          <p:cNvPr id="10" name="Retângulo 9">
            <a:extLst>
              <a:ext uri="{FF2B5EF4-FFF2-40B4-BE49-F238E27FC236}">
                <a16:creationId xmlns:a16="http://schemas.microsoft.com/office/drawing/2014/main" id="{09EA5EA1-ABA6-6981-1DB4-26B93ABAC08B}"/>
              </a:ext>
            </a:extLst>
          </p:cNvPr>
          <p:cNvSpPr/>
          <p:nvPr/>
        </p:nvSpPr>
        <p:spPr>
          <a:xfrm>
            <a:off x="763587" y="393700"/>
            <a:ext cx="9164637" cy="400110"/>
          </a:xfrm>
          <a:prstGeom prst="rect">
            <a:avLst/>
          </a:prstGeom>
        </p:spPr>
        <p:txBody>
          <a:bodyPr wrap="square" anchor="t">
            <a:spAutoFit/>
          </a:bodyPr>
          <a:lstStyle/>
          <a:p>
            <a:pPr>
              <a:spcBef>
                <a:spcPts val="600"/>
              </a:spcBef>
            </a:pPr>
            <a:r>
              <a:rPr lang="pt-BR" sz="2000" b="1" dirty="0">
                <a:solidFill>
                  <a:srgbClr val="234983"/>
                </a:solidFill>
                <a:latin typeface="Antenna Light" panose="02000503000000020004" pitchFamily="50" charset="0"/>
              </a:rPr>
              <a:t>Quais são Impedimentos para execução de uma emenda impositiva?</a:t>
            </a:r>
          </a:p>
        </p:txBody>
      </p:sp>
    </p:spTree>
    <p:extLst>
      <p:ext uri="{BB962C8B-B14F-4D97-AF65-F5344CB8AC3E}">
        <p14:creationId xmlns:p14="http://schemas.microsoft.com/office/powerpoint/2010/main" val="16412255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D2702101-1879-FEC9-9DBE-6154433FD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897" y="393700"/>
            <a:ext cx="4223916" cy="3971648"/>
          </a:xfrm>
          <a:prstGeom prst="rect">
            <a:avLst/>
          </a:prstGeom>
        </p:spPr>
      </p:pic>
      <p:sp>
        <p:nvSpPr>
          <p:cNvPr id="8" name="Retângulo 7">
            <a:extLst>
              <a:ext uri="{FF2B5EF4-FFF2-40B4-BE49-F238E27FC236}">
                <a16:creationId xmlns:a16="http://schemas.microsoft.com/office/drawing/2014/main" id="{1D92DB40-70E0-295F-FCAA-A4FE16683125}"/>
              </a:ext>
            </a:extLst>
          </p:cNvPr>
          <p:cNvSpPr/>
          <p:nvPr/>
        </p:nvSpPr>
        <p:spPr>
          <a:xfrm>
            <a:off x="0" y="1554481"/>
            <a:ext cx="10693002" cy="1661330"/>
          </a:xfrm>
          <a:prstGeom prst="rect">
            <a:avLst/>
          </a:prstGeom>
          <a:solidFill>
            <a:schemeClr val="tx2">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srgbClr val="4F8A46"/>
              </a:solidFill>
              <a:effectLst/>
              <a:uLnTx/>
              <a:uFillTx/>
              <a:latin typeface="Calibri"/>
              <a:ea typeface="+mn-ea"/>
              <a:cs typeface="+mn-cs"/>
            </a:endParaRPr>
          </a:p>
        </p:txBody>
      </p:sp>
      <p:sp>
        <p:nvSpPr>
          <p:cNvPr id="2" name="Retângulo 1">
            <a:extLst>
              <a:ext uri="{FF2B5EF4-FFF2-40B4-BE49-F238E27FC236}">
                <a16:creationId xmlns:a16="http://schemas.microsoft.com/office/drawing/2014/main" id="{DD0A5B6E-538F-F39A-F376-165515008800}"/>
              </a:ext>
            </a:extLst>
          </p:cNvPr>
          <p:cNvSpPr/>
          <p:nvPr/>
        </p:nvSpPr>
        <p:spPr>
          <a:xfrm>
            <a:off x="0" y="3215811"/>
            <a:ext cx="10693002" cy="4343864"/>
          </a:xfrm>
          <a:prstGeom prst="rect">
            <a:avLst/>
          </a:prstGeom>
          <a:solidFill>
            <a:schemeClr val="accent5">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srgbClr val="4F8A46"/>
              </a:solidFill>
              <a:effectLst/>
              <a:uLnTx/>
              <a:uFillTx/>
              <a:latin typeface="Calibri"/>
              <a:ea typeface="+mn-ea"/>
              <a:cs typeface="+mn-cs"/>
            </a:endParaRPr>
          </a:p>
        </p:txBody>
      </p:sp>
      <p:sp>
        <p:nvSpPr>
          <p:cNvPr id="4" name="Retângulo 3">
            <a:extLst>
              <a:ext uri="{FF2B5EF4-FFF2-40B4-BE49-F238E27FC236}">
                <a16:creationId xmlns:a16="http://schemas.microsoft.com/office/drawing/2014/main" id="{D429F0C4-65C7-FACB-27D0-7D82E0DAA555}"/>
              </a:ext>
            </a:extLst>
          </p:cNvPr>
          <p:cNvSpPr/>
          <p:nvPr/>
        </p:nvSpPr>
        <p:spPr>
          <a:xfrm>
            <a:off x="763587" y="393700"/>
            <a:ext cx="9164637" cy="400110"/>
          </a:xfrm>
          <a:prstGeom prst="rect">
            <a:avLst/>
          </a:prstGeom>
        </p:spPr>
        <p:txBody>
          <a:bodyPr wrap="square" anchor="t">
            <a:spAutoFit/>
          </a:bodyPr>
          <a:lstStyle/>
          <a:p>
            <a:pPr>
              <a:spcBef>
                <a:spcPts val="600"/>
              </a:spcBef>
            </a:pPr>
            <a:r>
              <a:rPr lang="pt-BR" sz="2000" b="1" dirty="0">
                <a:solidFill>
                  <a:srgbClr val="234983"/>
                </a:solidFill>
                <a:latin typeface="Antenna Light" panose="02000503000000020004" pitchFamily="50" charset="0"/>
              </a:rPr>
              <a:t>Quais são Impedimentos para execução de uma emenda impositiva?</a:t>
            </a:r>
          </a:p>
        </p:txBody>
      </p:sp>
      <p:sp>
        <p:nvSpPr>
          <p:cNvPr id="5" name="Retângulo 4">
            <a:extLst>
              <a:ext uri="{FF2B5EF4-FFF2-40B4-BE49-F238E27FC236}">
                <a16:creationId xmlns:a16="http://schemas.microsoft.com/office/drawing/2014/main" id="{7BCB4366-4C1D-4EE4-660E-8FD525FAE645}"/>
              </a:ext>
            </a:extLst>
          </p:cNvPr>
          <p:cNvSpPr/>
          <p:nvPr/>
        </p:nvSpPr>
        <p:spPr>
          <a:xfrm>
            <a:off x="763588" y="7013575"/>
            <a:ext cx="3065607" cy="200055"/>
          </a:xfrm>
          <a:prstGeom prst="rect">
            <a:avLst/>
          </a:prstGeom>
        </p:spPr>
        <p:txBody>
          <a:bodyPr wrap="square" anchor="t">
            <a:spAutoFit/>
          </a:bodyPr>
          <a:lstStyle/>
          <a:p>
            <a:pPr>
              <a:spcBef>
                <a:spcPts val="600"/>
              </a:spcBef>
            </a:pPr>
            <a:r>
              <a:rPr lang="pt-BR" sz="700" b="1" dirty="0">
                <a:solidFill>
                  <a:schemeClr val="accent1">
                    <a:lumMod val="75000"/>
                  </a:schemeClr>
                </a:solidFill>
                <a:latin typeface="Antenna Bold" panose="02000503000000020004" pitchFamily="50" charset="0"/>
              </a:rPr>
              <a:t>Emendas Impositivas 2024</a:t>
            </a:r>
            <a:endParaRPr lang="pt-BR" sz="700" dirty="0">
              <a:solidFill>
                <a:schemeClr val="accent1">
                  <a:lumMod val="75000"/>
                </a:schemeClr>
              </a:solidFill>
              <a:latin typeface="Antenna Bold" panose="02000503000000020004" pitchFamily="50" charset="0"/>
            </a:endParaRPr>
          </a:p>
        </p:txBody>
      </p:sp>
      <p:sp>
        <p:nvSpPr>
          <p:cNvPr id="6" name="Retângulo 5">
            <a:extLst>
              <a:ext uri="{FF2B5EF4-FFF2-40B4-BE49-F238E27FC236}">
                <a16:creationId xmlns:a16="http://schemas.microsoft.com/office/drawing/2014/main" id="{B64CF309-263C-924D-4310-B52B672CC015}"/>
              </a:ext>
            </a:extLst>
          </p:cNvPr>
          <p:cNvSpPr/>
          <p:nvPr/>
        </p:nvSpPr>
        <p:spPr>
          <a:xfrm>
            <a:off x="825026" y="2036352"/>
            <a:ext cx="9031494" cy="707886"/>
          </a:xfrm>
          <a:prstGeom prst="rect">
            <a:avLst/>
          </a:prstGeom>
        </p:spPr>
        <p:txBody>
          <a:bodyPr wrap="square" anchor="t">
            <a:spAutoFit/>
          </a:bodyPr>
          <a:lstStyle/>
          <a:p>
            <a:pPr algn="just"/>
            <a:r>
              <a:rPr lang="pt-BR" sz="2000" b="1" dirty="0"/>
              <a:t>7. Quando houver qualquer limitação ou problema de entidade beneficiária com o Sistema de Convênios do Estado do Rio de Janeiro - CONVERJ </a:t>
            </a:r>
          </a:p>
        </p:txBody>
      </p:sp>
      <p:pic>
        <p:nvPicPr>
          <p:cNvPr id="17" name="Imagem 16">
            <a:extLst>
              <a:ext uri="{FF2B5EF4-FFF2-40B4-BE49-F238E27FC236}">
                <a16:creationId xmlns:a16="http://schemas.microsoft.com/office/drawing/2014/main" id="{8A00744F-D202-0ABA-A2B0-BD542E25BF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0049" y="6788704"/>
            <a:ext cx="2004433" cy="451928"/>
          </a:xfrm>
          <a:prstGeom prst="rect">
            <a:avLst/>
          </a:prstGeom>
        </p:spPr>
      </p:pic>
      <p:sp>
        <p:nvSpPr>
          <p:cNvPr id="7" name="CaixaDeTexto 6">
            <a:extLst>
              <a:ext uri="{FF2B5EF4-FFF2-40B4-BE49-F238E27FC236}">
                <a16:creationId xmlns:a16="http://schemas.microsoft.com/office/drawing/2014/main" id="{E29B06CC-4F67-0EBD-1763-1AB039AF7298}"/>
              </a:ext>
            </a:extLst>
          </p:cNvPr>
          <p:cNvSpPr txBox="1"/>
          <p:nvPr/>
        </p:nvSpPr>
        <p:spPr>
          <a:xfrm>
            <a:off x="825025" y="4110356"/>
            <a:ext cx="9031495" cy="1015663"/>
          </a:xfrm>
          <a:prstGeom prst="rect">
            <a:avLst/>
          </a:prstGeom>
          <a:noFill/>
        </p:spPr>
        <p:txBody>
          <a:bodyPr wrap="square">
            <a:spAutoFit/>
          </a:bodyPr>
          <a:lstStyle>
            <a:defPPr>
              <a:defRPr lang="en-US"/>
            </a:defPPr>
            <a:lvl1pPr>
              <a:defRPr sz="2000"/>
            </a:lvl1pPr>
          </a:lstStyle>
          <a:p>
            <a:r>
              <a:rPr lang="pt-BR" dirty="0"/>
              <a:t>Caso a entidade beneficiária da emenda tenha alguma irregularidade junto com o sistema, caberá ao órgão sinalizar o impedimento no Sistema de Convênios do Estado do Rio de Janeiro – CONVERJ.</a:t>
            </a:r>
          </a:p>
        </p:txBody>
      </p:sp>
    </p:spTree>
    <p:extLst>
      <p:ext uri="{BB962C8B-B14F-4D97-AF65-F5344CB8AC3E}">
        <p14:creationId xmlns:p14="http://schemas.microsoft.com/office/powerpoint/2010/main" val="1618224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D2702101-1879-FEC9-9DBE-6154433FD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897" y="393700"/>
            <a:ext cx="4223916" cy="3971648"/>
          </a:xfrm>
          <a:prstGeom prst="rect">
            <a:avLst/>
          </a:prstGeom>
        </p:spPr>
      </p:pic>
      <p:sp>
        <p:nvSpPr>
          <p:cNvPr id="8" name="Retângulo 7">
            <a:extLst>
              <a:ext uri="{FF2B5EF4-FFF2-40B4-BE49-F238E27FC236}">
                <a16:creationId xmlns:a16="http://schemas.microsoft.com/office/drawing/2014/main" id="{1D92DB40-70E0-295F-FCAA-A4FE16683125}"/>
              </a:ext>
            </a:extLst>
          </p:cNvPr>
          <p:cNvSpPr/>
          <p:nvPr/>
        </p:nvSpPr>
        <p:spPr>
          <a:xfrm>
            <a:off x="0" y="1554481"/>
            <a:ext cx="10693002" cy="1707414"/>
          </a:xfrm>
          <a:prstGeom prst="rect">
            <a:avLst/>
          </a:prstGeom>
          <a:solidFill>
            <a:schemeClr val="tx2">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srgbClr val="4F8A46"/>
              </a:solidFill>
              <a:effectLst/>
              <a:uLnTx/>
              <a:uFillTx/>
              <a:latin typeface="Calibri"/>
              <a:ea typeface="+mn-ea"/>
              <a:cs typeface="+mn-cs"/>
            </a:endParaRPr>
          </a:p>
        </p:txBody>
      </p:sp>
      <p:sp>
        <p:nvSpPr>
          <p:cNvPr id="2" name="Retângulo 1">
            <a:extLst>
              <a:ext uri="{FF2B5EF4-FFF2-40B4-BE49-F238E27FC236}">
                <a16:creationId xmlns:a16="http://schemas.microsoft.com/office/drawing/2014/main" id="{DD0A5B6E-538F-F39A-F376-165515008800}"/>
              </a:ext>
            </a:extLst>
          </p:cNvPr>
          <p:cNvSpPr/>
          <p:nvPr/>
        </p:nvSpPr>
        <p:spPr>
          <a:xfrm>
            <a:off x="0" y="3261895"/>
            <a:ext cx="10693002" cy="4297780"/>
          </a:xfrm>
          <a:prstGeom prst="rect">
            <a:avLst/>
          </a:prstGeom>
          <a:solidFill>
            <a:schemeClr val="accent5">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srgbClr val="4F8A46"/>
              </a:solidFill>
              <a:effectLst/>
              <a:uLnTx/>
              <a:uFillTx/>
              <a:latin typeface="Calibri"/>
              <a:ea typeface="+mn-ea"/>
              <a:cs typeface="+mn-cs"/>
            </a:endParaRPr>
          </a:p>
        </p:txBody>
      </p:sp>
      <p:sp>
        <p:nvSpPr>
          <p:cNvPr id="4" name="Retângulo 3">
            <a:extLst>
              <a:ext uri="{FF2B5EF4-FFF2-40B4-BE49-F238E27FC236}">
                <a16:creationId xmlns:a16="http://schemas.microsoft.com/office/drawing/2014/main" id="{D429F0C4-65C7-FACB-27D0-7D82E0DAA555}"/>
              </a:ext>
            </a:extLst>
          </p:cNvPr>
          <p:cNvSpPr/>
          <p:nvPr/>
        </p:nvSpPr>
        <p:spPr>
          <a:xfrm>
            <a:off x="763587" y="393700"/>
            <a:ext cx="9164637" cy="400110"/>
          </a:xfrm>
          <a:prstGeom prst="rect">
            <a:avLst/>
          </a:prstGeom>
        </p:spPr>
        <p:txBody>
          <a:bodyPr wrap="square" anchor="t">
            <a:spAutoFit/>
          </a:bodyPr>
          <a:lstStyle/>
          <a:p>
            <a:pPr>
              <a:spcBef>
                <a:spcPts val="600"/>
              </a:spcBef>
            </a:pPr>
            <a:r>
              <a:rPr lang="pt-BR" sz="2000" b="1" dirty="0">
                <a:solidFill>
                  <a:srgbClr val="234983"/>
                </a:solidFill>
                <a:latin typeface="Antenna Light" panose="02000503000000020004" pitchFamily="50" charset="0"/>
              </a:rPr>
              <a:t>Quais são Impedimentos para execução de uma emenda impositiva?</a:t>
            </a:r>
          </a:p>
        </p:txBody>
      </p:sp>
      <p:sp>
        <p:nvSpPr>
          <p:cNvPr id="5" name="Retângulo 4">
            <a:extLst>
              <a:ext uri="{FF2B5EF4-FFF2-40B4-BE49-F238E27FC236}">
                <a16:creationId xmlns:a16="http://schemas.microsoft.com/office/drawing/2014/main" id="{7BCB4366-4C1D-4EE4-660E-8FD525FAE645}"/>
              </a:ext>
            </a:extLst>
          </p:cNvPr>
          <p:cNvSpPr/>
          <p:nvPr/>
        </p:nvSpPr>
        <p:spPr>
          <a:xfrm>
            <a:off x="763588" y="7013575"/>
            <a:ext cx="3065607" cy="200055"/>
          </a:xfrm>
          <a:prstGeom prst="rect">
            <a:avLst/>
          </a:prstGeom>
        </p:spPr>
        <p:txBody>
          <a:bodyPr wrap="square" anchor="t">
            <a:spAutoFit/>
          </a:bodyPr>
          <a:lstStyle/>
          <a:p>
            <a:pPr>
              <a:spcBef>
                <a:spcPts val="600"/>
              </a:spcBef>
            </a:pPr>
            <a:r>
              <a:rPr lang="pt-BR" sz="700" b="1" dirty="0">
                <a:solidFill>
                  <a:schemeClr val="accent1">
                    <a:lumMod val="75000"/>
                  </a:schemeClr>
                </a:solidFill>
                <a:latin typeface="Antenna Bold" panose="02000503000000020004" pitchFamily="50" charset="0"/>
              </a:rPr>
              <a:t>Emendas Impositivas 2024</a:t>
            </a:r>
            <a:endParaRPr lang="pt-BR" sz="700" dirty="0">
              <a:solidFill>
                <a:schemeClr val="accent1">
                  <a:lumMod val="75000"/>
                </a:schemeClr>
              </a:solidFill>
              <a:latin typeface="Antenna Bold" panose="02000503000000020004" pitchFamily="50" charset="0"/>
            </a:endParaRPr>
          </a:p>
        </p:txBody>
      </p:sp>
      <p:sp>
        <p:nvSpPr>
          <p:cNvPr id="6" name="Retângulo 5">
            <a:extLst>
              <a:ext uri="{FF2B5EF4-FFF2-40B4-BE49-F238E27FC236}">
                <a16:creationId xmlns:a16="http://schemas.microsoft.com/office/drawing/2014/main" id="{B64CF309-263C-924D-4310-B52B672CC015}"/>
              </a:ext>
            </a:extLst>
          </p:cNvPr>
          <p:cNvSpPr/>
          <p:nvPr/>
        </p:nvSpPr>
        <p:spPr>
          <a:xfrm>
            <a:off x="825026" y="2072413"/>
            <a:ext cx="9031494" cy="707886"/>
          </a:xfrm>
          <a:prstGeom prst="rect">
            <a:avLst/>
          </a:prstGeom>
        </p:spPr>
        <p:txBody>
          <a:bodyPr wrap="square" anchor="t">
            <a:spAutoFit/>
          </a:bodyPr>
          <a:lstStyle/>
          <a:p>
            <a:pPr algn="just"/>
            <a:r>
              <a:rPr lang="pt-BR" sz="2000" b="1" dirty="0"/>
              <a:t>7.1 Ou incompatibilidade do objeto com a finalidade estatutária no momento de análise</a:t>
            </a:r>
          </a:p>
        </p:txBody>
      </p:sp>
      <p:pic>
        <p:nvPicPr>
          <p:cNvPr id="17" name="Imagem 16">
            <a:extLst>
              <a:ext uri="{FF2B5EF4-FFF2-40B4-BE49-F238E27FC236}">
                <a16:creationId xmlns:a16="http://schemas.microsoft.com/office/drawing/2014/main" id="{8A00744F-D202-0ABA-A2B0-BD542E25BF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0049" y="6788704"/>
            <a:ext cx="2004433" cy="451928"/>
          </a:xfrm>
          <a:prstGeom prst="rect">
            <a:avLst/>
          </a:prstGeom>
        </p:spPr>
      </p:pic>
      <p:sp>
        <p:nvSpPr>
          <p:cNvPr id="7" name="CaixaDeTexto 6">
            <a:extLst>
              <a:ext uri="{FF2B5EF4-FFF2-40B4-BE49-F238E27FC236}">
                <a16:creationId xmlns:a16="http://schemas.microsoft.com/office/drawing/2014/main" id="{E29B06CC-4F67-0EBD-1763-1AB039AF7298}"/>
              </a:ext>
            </a:extLst>
          </p:cNvPr>
          <p:cNvSpPr txBox="1"/>
          <p:nvPr/>
        </p:nvSpPr>
        <p:spPr>
          <a:xfrm>
            <a:off x="763588" y="3708972"/>
            <a:ext cx="9199457" cy="1938992"/>
          </a:xfrm>
          <a:prstGeom prst="rect">
            <a:avLst/>
          </a:prstGeom>
          <a:noFill/>
        </p:spPr>
        <p:txBody>
          <a:bodyPr wrap="square">
            <a:spAutoFit/>
          </a:bodyPr>
          <a:lstStyle>
            <a:defPPr>
              <a:defRPr lang="en-US"/>
            </a:defPPr>
            <a:lvl1pPr>
              <a:defRPr sz="2000"/>
            </a:lvl1pPr>
          </a:lstStyle>
          <a:p>
            <a:r>
              <a:rPr lang="pt-BR" b="1" dirty="0" err="1"/>
              <a:t>Ex</a:t>
            </a:r>
            <a:r>
              <a:rPr lang="pt-BR" b="1" dirty="0"/>
              <a:t>: </a:t>
            </a:r>
            <a:r>
              <a:rPr lang="pt-BR" dirty="0"/>
              <a:t>Uma emenda propõe a destinação dos valores para uma organização da sociedade civil que trata de crianças de crianças em vulnerabilidade, mas na justificativa indica que deverá ser realizada parceria com organização que trata de idosos. </a:t>
            </a:r>
            <a:br>
              <a:rPr lang="pt-BR" dirty="0"/>
            </a:br>
            <a:br>
              <a:rPr lang="pt-BR" dirty="0"/>
            </a:br>
            <a:r>
              <a:rPr lang="pt-BR" dirty="0"/>
              <a:t>Nesse caso, há divergência entre os elementos constituintes no que diz respeito à finalidade da organização.</a:t>
            </a:r>
          </a:p>
        </p:txBody>
      </p:sp>
    </p:spTree>
    <p:extLst>
      <p:ext uri="{BB962C8B-B14F-4D97-AF65-F5344CB8AC3E}">
        <p14:creationId xmlns:p14="http://schemas.microsoft.com/office/powerpoint/2010/main" val="3338013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D2702101-1879-FEC9-9DBE-6154433FD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897" y="393700"/>
            <a:ext cx="4223916" cy="3971648"/>
          </a:xfrm>
          <a:prstGeom prst="rect">
            <a:avLst/>
          </a:prstGeom>
        </p:spPr>
      </p:pic>
      <p:sp>
        <p:nvSpPr>
          <p:cNvPr id="8" name="Retângulo 7">
            <a:extLst>
              <a:ext uri="{FF2B5EF4-FFF2-40B4-BE49-F238E27FC236}">
                <a16:creationId xmlns:a16="http://schemas.microsoft.com/office/drawing/2014/main" id="{1D92DB40-70E0-295F-FCAA-A4FE16683125}"/>
              </a:ext>
            </a:extLst>
          </p:cNvPr>
          <p:cNvSpPr/>
          <p:nvPr/>
        </p:nvSpPr>
        <p:spPr>
          <a:xfrm>
            <a:off x="0" y="1554481"/>
            <a:ext cx="10693002" cy="1615580"/>
          </a:xfrm>
          <a:prstGeom prst="rect">
            <a:avLst/>
          </a:prstGeom>
          <a:solidFill>
            <a:schemeClr val="tx2">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srgbClr val="4F8A46"/>
              </a:solidFill>
              <a:effectLst/>
              <a:uLnTx/>
              <a:uFillTx/>
              <a:latin typeface="Calibri"/>
              <a:ea typeface="+mn-ea"/>
              <a:cs typeface="+mn-cs"/>
            </a:endParaRPr>
          </a:p>
        </p:txBody>
      </p:sp>
      <p:sp>
        <p:nvSpPr>
          <p:cNvPr id="2" name="Retângulo 1">
            <a:extLst>
              <a:ext uri="{FF2B5EF4-FFF2-40B4-BE49-F238E27FC236}">
                <a16:creationId xmlns:a16="http://schemas.microsoft.com/office/drawing/2014/main" id="{DD0A5B6E-538F-F39A-F376-165515008800}"/>
              </a:ext>
            </a:extLst>
          </p:cNvPr>
          <p:cNvSpPr/>
          <p:nvPr/>
        </p:nvSpPr>
        <p:spPr>
          <a:xfrm>
            <a:off x="0" y="3170061"/>
            <a:ext cx="10693002" cy="4389614"/>
          </a:xfrm>
          <a:prstGeom prst="rect">
            <a:avLst/>
          </a:prstGeom>
          <a:solidFill>
            <a:schemeClr val="accent5">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srgbClr val="4F8A46"/>
              </a:solidFill>
              <a:effectLst/>
              <a:uLnTx/>
              <a:uFillTx/>
              <a:latin typeface="Calibri"/>
              <a:ea typeface="+mn-ea"/>
              <a:cs typeface="+mn-cs"/>
            </a:endParaRPr>
          </a:p>
        </p:txBody>
      </p:sp>
      <p:sp>
        <p:nvSpPr>
          <p:cNvPr id="4" name="Retângulo 3">
            <a:extLst>
              <a:ext uri="{FF2B5EF4-FFF2-40B4-BE49-F238E27FC236}">
                <a16:creationId xmlns:a16="http://schemas.microsoft.com/office/drawing/2014/main" id="{D429F0C4-65C7-FACB-27D0-7D82E0DAA555}"/>
              </a:ext>
            </a:extLst>
          </p:cNvPr>
          <p:cNvSpPr/>
          <p:nvPr/>
        </p:nvSpPr>
        <p:spPr>
          <a:xfrm>
            <a:off x="763588" y="393700"/>
            <a:ext cx="9164637" cy="400110"/>
          </a:xfrm>
          <a:prstGeom prst="rect">
            <a:avLst/>
          </a:prstGeom>
        </p:spPr>
        <p:txBody>
          <a:bodyPr wrap="square" anchor="t">
            <a:spAutoFit/>
          </a:bodyPr>
          <a:lstStyle/>
          <a:p>
            <a:pPr>
              <a:spcBef>
                <a:spcPts val="600"/>
              </a:spcBef>
            </a:pPr>
            <a:r>
              <a:rPr lang="pt-BR" sz="2000" b="1" dirty="0">
                <a:solidFill>
                  <a:srgbClr val="234983"/>
                </a:solidFill>
                <a:latin typeface="Antenna Light" panose="02000503000000020004" pitchFamily="50" charset="0"/>
              </a:rPr>
              <a:t>Quais são Impedimentos para execução de uma emenda impositiva?</a:t>
            </a:r>
          </a:p>
        </p:txBody>
      </p:sp>
      <p:sp>
        <p:nvSpPr>
          <p:cNvPr id="5" name="Retângulo 4">
            <a:extLst>
              <a:ext uri="{FF2B5EF4-FFF2-40B4-BE49-F238E27FC236}">
                <a16:creationId xmlns:a16="http://schemas.microsoft.com/office/drawing/2014/main" id="{7BCB4366-4C1D-4EE4-660E-8FD525FAE645}"/>
              </a:ext>
            </a:extLst>
          </p:cNvPr>
          <p:cNvSpPr/>
          <p:nvPr/>
        </p:nvSpPr>
        <p:spPr>
          <a:xfrm>
            <a:off x="763588" y="7013575"/>
            <a:ext cx="3065607" cy="200055"/>
          </a:xfrm>
          <a:prstGeom prst="rect">
            <a:avLst/>
          </a:prstGeom>
        </p:spPr>
        <p:txBody>
          <a:bodyPr wrap="square" anchor="t">
            <a:spAutoFit/>
          </a:bodyPr>
          <a:lstStyle/>
          <a:p>
            <a:pPr>
              <a:spcBef>
                <a:spcPts val="600"/>
              </a:spcBef>
            </a:pPr>
            <a:r>
              <a:rPr lang="pt-BR" sz="700" b="1" dirty="0">
                <a:solidFill>
                  <a:schemeClr val="accent1">
                    <a:lumMod val="75000"/>
                  </a:schemeClr>
                </a:solidFill>
                <a:latin typeface="Antenna Bold" panose="02000503000000020004" pitchFamily="50" charset="0"/>
              </a:rPr>
              <a:t>Emendas Impositivas 2024</a:t>
            </a:r>
            <a:endParaRPr lang="pt-BR" sz="700" dirty="0">
              <a:solidFill>
                <a:schemeClr val="accent1">
                  <a:lumMod val="75000"/>
                </a:schemeClr>
              </a:solidFill>
              <a:latin typeface="Antenna Bold" panose="02000503000000020004" pitchFamily="50" charset="0"/>
            </a:endParaRPr>
          </a:p>
        </p:txBody>
      </p:sp>
      <p:sp>
        <p:nvSpPr>
          <p:cNvPr id="6" name="Retângulo 5">
            <a:extLst>
              <a:ext uri="{FF2B5EF4-FFF2-40B4-BE49-F238E27FC236}">
                <a16:creationId xmlns:a16="http://schemas.microsoft.com/office/drawing/2014/main" id="{B64CF309-263C-924D-4310-B52B672CC015}"/>
              </a:ext>
            </a:extLst>
          </p:cNvPr>
          <p:cNvSpPr/>
          <p:nvPr/>
        </p:nvSpPr>
        <p:spPr>
          <a:xfrm>
            <a:off x="825026" y="2025581"/>
            <a:ext cx="9031494" cy="707886"/>
          </a:xfrm>
          <a:prstGeom prst="rect">
            <a:avLst/>
          </a:prstGeom>
        </p:spPr>
        <p:txBody>
          <a:bodyPr wrap="square" anchor="t">
            <a:spAutoFit/>
          </a:bodyPr>
          <a:lstStyle/>
          <a:p>
            <a:pPr algn="just"/>
            <a:r>
              <a:rPr lang="pt-BR" sz="2000" b="1" dirty="0"/>
              <a:t>8. Quando o beneficiário desistir manifestamente dos recursos recebidos via emenda</a:t>
            </a:r>
          </a:p>
        </p:txBody>
      </p:sp>
      <p:pic>
        <p:nvPicPr>
          <p:cNvPr id="17" name="Imagem 16">
            <a:extLst>
              <a:ext uri="{FF2B5EF4-FFF2-40B4-BE49-F238E27FC236}">
                <a16:creationId xmlns:a16="http://schemas.microsoft.com/office/drawing/2014/main" id="{8A00744F-D202-0ABA-A2B0-BD542E25BF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0049" y="6788704"/>
            <a:ext cx="2004433" cy="451928"/>
          </a:xfrm>
          <a:prstGeom prst="rect">
            <a:avLst/>
          </a:prstGeom>
        </p:spPr>
      </p:pic>
      <p:sp>
        <p:nvSpPr>
          <p:cNvPr id="7" name="CaixaDeTexto 6">
            <a:extLst>
              <a:ext uri="{FF2B5EF4-FFF2-40B4-BE49-F238E27FC236}">
                <a16:creationId xmlns:a16="http://schemas.microsoft.com/office/drawing/2014/main" id="{E29B06CC-4F67-0EBD-1763-1AB039AF7298}"/>
              </a:ext>
            </a:extLst>
          </p:cNvPr>
          <p:cNvSpPr txBox="1"/>
          <p:nvPr/>
        </p:nvSpPr>
        <p:spPr>
          <a:xfrm>
            <a:off x="727963" y="3507666"/>
            <a:ext cx="9260893" cy="2246769"/>
          </a:xfrm>
          <a:prstGeom prst="rect">
            <a:avLst/>
          </a:prstGeom>
          <a:noFill/>
        </p:spPr>
        <p:txBody>
          <a:bodyPr wrap="square">
            <a:spAutoFit/>
          </a:bodyPr>
          <a:lstStyle>
            <a:defPPr>
              <a:defRPr lang="en-US"/>
            </a:defPPr>
            <a:lvl1pPr>
              <a:defRPr sz="2000"/>
            </a:lvl1pPr>
          </a:lstStyle>
          <a:p>
            <a:pPr marL="342900" indent="-342900">
              <a:buFont typeface="Arial" panose="020B0604020202020204" pitchFamily="34" charset="0"/>
              <a:buChar char="•"/>
            </a:pPr>
            <a:r>
              <a:rPr lang="pt-BR" dirty="0"/>
              <a:t>É preciso entender muito bem cada um dos tipos de impedimentos contemplados pela legislação - exemplificados nessa capacitação - para fundamentar a desistência. </a:t>
            </a:r>
            <a:br>
              <a:rPr lang="pt-BR" dirty="0"/>
            </a:br>
            <a:endParaRPr lang="pt-BR" dirty="0"/>
          </a:p>
          <a:p>
            <a:pPr marL="342900" indent="-342900">
              <a:buFont typeface="Arial" panose="020B0604020202020204" pitchFamily="34" charset="0"/>
              <a:buChar char="•"/>
            </a:pPr>
            <a:r>
              <a:rPr lang="pt-BR" dirty="0"/>
              <a:t>Em caso da identificação de um ou mais fatores que inviabilizam a execução, cabe ao órgão informar à SEPLAG sobre a existência destes problemas, detalhando as razões e motivos de ordem técnica de impedimento e, quando possível, o que deve/pode ser ajustado no objeto da emenda para sua plena execução.</a:t>
            </a:r>
          </a:p>
        </p:txBody>
      </p:sp>
    </p:spTree>
    <p:extLst>
      <p:ext uri="{BB962C8B-B14F-4D97-AF65-F5344CB8AC3E}">
        <p14:creationId xmlns:p14="http://schemas.microsoft.com/office/powerpoint/2010/main" val="348717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46E7A7C2-9F74-D5AE-603C-7B9740D40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897" y="393700"/>
            <a:ext cx="4223916" cy="3971648"/>
          </a:xfrm>
          <a:prstGeom prst="rect">
            <a:avLst/>
          </a:prstGeom>
        </p:spPr>
      </p:pic>
      <p:sp>
        <p:nvSpPr>
          <p:cNvPr id="11" name="Retângulo 10">
            <a:extLst>
              <a:ext uri="{FF2B5EF4-FFF2-40B4-BE49-F238E27FC236}">
                <a16:creationId xmlns:a16="http://schemas.microsoft.com/office/drawing/2014/main" id="{91B0251B-2A90-CA13-01F1-4650B8323B6C}"/>
              </a:ext>
            </a:extLst>
          </p:cNvPr>
          <p:cNvSpPr/>
          <p:nvPr/>
        </p:nvSpPr>
        <p:spPr>
          <a:xfrm>
            <a:off x="-2" y="2782904"/>
            <a:ext cx="10691813" cy="2335866"/>
          </a:xfrm>
          <a:prstGeom prst="rect">
            <a:avLst/>
          </a:prstGeom>
          <a:solidFill>
            <a:schemeClr val="accent1">
              <a:lumMod val="75000"/>
              <a:alpha val="69804"/>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Retângulo 3">
            <a:extLst>
              <a:ext uri="{FF2B5EF4-FFF2-40B4-BE49-F238E27FC236}">
                <a16:creationId xmlns:a16="http://schemas.microsoft.com/office/drawing/2014/main" id="{D429F0C4-65C7-FACB-27D0-7D82E0DAA555}"/>
              </a:ext>
            </a:extLst>
          </p:cNvPr>
          <p:cNvSpPr/>
          <p:nvPr/>
        </p:nvSpPr>
        <p:spPr>
          <a:xfrm>
            <a:off x="763587" y="393700"/>
            <a:ext cx="9164637" cy="400110"/>
          </a:xfrm>
          <a:prstGeom prst="rect">
            <a:avLst/>
          </a:prstGeom>
        </p:spPr>
        <p:txBody>
          <a:bodyPr wrap="square" anchor="t">
            <a:spAutoFit/>
          </a:bodyPr>
          <a:lstStyle/>
          <a:p>
            <a:pPr>
              <a:spcBef>
                <a:spcPts val="600"/>
              </a:spcBef>
            </a:pPr>
            <a:r>
              <a:rPr lang="pt-BR" sz="2000" b="1" dirty="0">
                <a:solidFill>
                  <a:srgbClr val="234983"/>
                </a:solidFill>
                <a:latin typeface="Antenna Light" panose="02000503000000020004" pitchFamily="50" charset="0"/>
              </a:rPr>
              <a:t>Quais são Impedimentos para execução de uma emenda impositiva?</a:t>
            </a:r>
          </a:p>
        </p:txBody>
      </p:sp>
      <p:sp>
        <p:nvSpPr>
          <p:cNvPr id="5" name="Retângulo 4">
            <a:extLst>
              <a:ext uri="{FF2B5EF4-FFF2-40B4-BE49-F238E27FC236}">
                <a16:creationId xmlns:a16="http://schemas.microsoft.com/office/drawing/2014/main" id="{7BCB4366-4C1D-4EE4-660E-8FD525FAE645}"/>
              </a:ext>
            </a:extLst>
          </p:cNvPr>
          <p:cNvSpPr/>
          <p:nvPr/>
        </p:nvSpPr>
        <p:spPr>
          <a:xfrm>
            <a:off x="763588" y="7013575"/>
            <a:ext cx="3065607" cy="200055"/>
          </a:xfrm>
          <a:prstGeom prst="rect">
            <a:avLst/>
          </a:prstGeom>
        </p:spPr>
        <p:txBody>
          <a:bodyPr wrap="square" anchor="t">
            <a:spAutoFit/>
          </a:bodyPr>
          <a:lstStyle/>
          <a:p>
            <a:pPr>
              <a:spcBef>
                <a:spcPts val="600"/>
              </a:spcBef>
            </a:pPr>
            <a:r>
              <a:rPr lang="pt-BR" sz="700" b="1" dirty="0">
                <a:solidFill>
                  <a:schemeClr val="accent1">
                    <a:lumMod val="75000"/>
                  </a:schemeClr>
                </a:solidFill>
                <a:latin typeface="Antenna Bold" panose="02000503000000020004" pitchFamily="50" charset="0"/>
              </a:rPr>
              <a:t>Emendas Impositivas 2024</a:t>
            </a:r>
            <a:endParaRPr lang="pt-BR" sz="700" dirty="0">
              <a:solidFill>
                <a:schemeClr val="accent1">
                  <a:lumMod val="75000"/>
                </a:schemeClr>
              </a:solidFill>
              <a:latin typeface="Antenna Bold" panose="02000503000000020004" pitchFamily="50" charset="0"/>
            </a:endParaRPr>
          </a:p>
        </p:txBody>
      </p:sp>
      <p:sp>
        <p:nvSpPr>
          <p:cNvPr id="6" name="Retângulo 5">
            <a:extLst>
              <a:ext uri="{FF2B5EF4-FFF2-40B4-BE49-F238E27FC236}">
                <a16:creationId xmlns:a16="http://schemas.microsoft.com/office/drawing/2014/main" id="{B64CF309-263C-924D-4310-B52B672CC015}"/>
              </a:ext>
            </a:extLst>
          </p:cNvPr>
          <p:cNvSpPr/>
          <p:nvPr/>
        </p:nvSpPr>
        <p:spPr>
          <a:xfrm>
            <a:off x="763587" y="3592056"/>
            <a:ext cx="9033555" cy="707886"/>
          </a:xfrm>
          <a:prstGeom prst="rect">
            <a:avLst/>
          </a:prstGeom>
        </p:spPr>
        <p:txBody>
          <a:bodyPr wrap="square" anchor="t">
            <a:spAutoFit/>
          </a:bodyPr>
          <a:lstStyle/>
          <a:p>
            <a:pPr>
              <a:spcBef>
                <a:spcPts val="1200"/>
              </a:spcBef>
            </a:pPr>
            <a:r>
              <a:rPr lang="pt-BR" sz="2000" dirty="0">
                <a:solidFill>
                  <a:schemeClr val="bg1"/>
                </a:solidFill>
              </a:rPr>
              <a:t>A disponibilidade orçamentária se dará para as emendas sem impedimento de ordem técnica de acordo com os prazos de execução orçamentária.</a:t>
            </a:r>
          </a:p>
        </p:txBody>
      </p:sp>
      <p:pic>
        <p:nvPicPr>
          <p:cNvPr id="15" name="Imagem 14">
            <a:extLst>
              <a:ext uri="{FF2B5EF4-FFF2-40B4-BE49-F238E27FC236}">
                <a16:creationId xmlns:a16="http://schemas.microsoft.com/office/drawing/2014/main" id="{1F4A6AF5-3943-B9C0-97B6-D14B7A8AED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0049" y="6788704"/>
            <a:ext cx="2004433" cy="451928"/>
          </a:xfrm>
          <a:prstGeom prst="rect">
            <a:avLst/>
          </a:prstGeom>
        </p:spPr>
      </p:pic>
      <p:sp>
        <p:nvSpPr>
          <p:cNvPr id="2" name="Retângulo 1">
            <a:extLst>
              <a:ext uri="{FF2B5EF4-FFF2-40B4-BE49-F238E27FC236}">
                <a16:creationId xmlns:a16="http://schemas.microsoft.com/office/drawing/2014/main" id="{6E9789F4-4002-4738-BB82-B408422710C2}"/>
              </a:ext>
            </a:extLst>
          </p:cNvPr>
          <p:cNvSpPr/>
          <p:nvPr/>
        </p:nvSpPr>
        <p:spPr>
          <a:xfrm>
            <a:off x="1370478" y="1994629"/>
            <a:ext cx="1937557" cy="446276"/>
          </a:xfrm>
          <a:prstGeom prst="rect">
            <a:avLst/>
          </a:prstGeom>
        </p:spPr>
        <p:txBody>
          <a:bodyPr wrap="square" anchor="t">
            <a:spAutoFit/>
          </a:bodyPr>
          <a:lstStyle/>
          <a:p>
            <a:r>
              <a:rPr lang="pt-BR" sz="2300" b="1" dirty="0"/>
              <a:t>Importante!</a:t>
            </a:r>
          </a:p>
        </p:txBody>
      </p:sp>
      <p:pic>
        <p:nvPicPr>
          <p:cNvPr id="3" name="Imagem 2" descr="Ícone&#10;&#10;Descrição gerada automaticamente">
            <a:extLst>
              <a:ext uri="{FF2B5EF4-FFF2-40B4-BE49-F238E27FC236}">
                <a16:creationId xmlns:a16="http://schemas.microsoft.com/office/drawing/2014/main" id="{2EF4FFE4-A96E-DBE3-69D6-8B7A405C1A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588" y="1915989"/>
            <a:ext cx="603556" cy="603556"/>
          </a:xfrm>
          <a:prstGeom prst="rect">
            <a:avLst/>
          </a:prstGeom>
        </p:spPr>
      </p:pic>
    </p:spTree>
    <p:extLst>
      <p:ext uri="{BB962C8B-B14F-4D97-AF65-F5344CB8AC3E}">
        <p14:creationId xmlns:p14="http://schemas.microsoft.com/office/powerpoint/2010/main" val="186413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F540BBE0-B822-E770-000D-1F04D4F866C6}"/>
              </a:ext>
            </a:extLst>
          </p:cNvPr>
          <p:cNvSpPr/>
          <p:nvPr/>
        </p:nvSpPr>
        <p:spPr>
          <a:xfrm>
            <a:off x="0" y="1794510"/>
            <a:ext cx="10691813" cy="4114800"/>
          </a:xfrm>
          <a:prstGeom prst="rect">
            <a:avLst/>
          </a:prstGeom>
          <a:solidFill>
            <a:schemeClr val="accent1">
              <a:lumMod val="5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srgbClr val="4F8A46"/>
              </a:solidFill>
              <a:effectLst/>
              <a:uLnTx/>
              <a:uFillTx/>
              <a:latin typeface="Calibri"/>
              <a:ea typeface="+mn-ea"/>
              <a:cs typeface="+mn-cs"/>
            </a:endParaRPr>
          </a:p>
        </p:txBody>
      </p:sp>
      <p:sp>
        <p:nvSpPr>
          <p:cNvPr id="4" name="Retângulo 3">
            <a:extLst>
              <a:ext uri="{FF2B5EF4-FFF2-40B4-BE49-F238E27FC236}">
                <a16:creationId xmlns:a16="http://schemas.microsoft.com/office/drawing/2014/main" id="{D429F0C4-65C7-FACB-27D0-7D82E0DAA555}"/>
              </a:ext>
            </a:extLst>
          </p:cNvPr>
          <p:cNvSpPr/>
          <p:nvPr/>
        </p:nvSpPr>
        <p:spPr>
          <a:xfrm>
            <a:off x="763588" y="393700"/>
            <a:ext cx="5122862" cy="400110"/>
          </a:xfrm>
          <a:prstGeom prst="rect">
            <a:avLst/>
          </a:prstGeom>
        </p:spPr>
        <p:txBody>
          <a:bodyPr wrap="square" anchor="t">
            <a:spAutoFit/>
          </a:bodyPr>
          <a:lstStyle/>
          <a:p>
            <a:pPr>
              <a:spcBef>
                <a:spcPts val="600"/>
              </a:spcBef>
            </a:pPr>
            <a:r>
              <a:rPr lang="pt-BR" sz="2000" b="1" dirty="0">
                <a:solidFill>
                  <a:srgbClr val="234983"/>
                </a:solidFill>
                <a:latin typeface="Antenna Light" panose="02000503000000020004" pitchFamily="50" charset="0"/>
              </a:rPr>
              <a:t>O que são as emendas impositivas?</a:t>
            </a:r>
          </a:p>
        </p:txBody>
      </p:sp>
      <p:sp>
        <p:nvSpPr>
          <p:cNvPr id="5" name="Retângulo 4">
            <a:extLst>
              <a:ext uri="{FF2B5EF4-FFF2-40B4-BE49-F238E27FC236}">
                <a16:creationId xmlns:a16="http://schemas.microsoft.com/office/drawing/2014/main" id="{7BCB4366-4C1D-4EE4-660E-8FD525FAE645}"/>
              </a:ext>
            </a:extLst>
          </p:cNvPr>
          <p:cNvSpPr/>
          <p:nvPr/>
        </p:nvSpPr>
        <p:spPr>
          <a:xfrm>
            <a:off x="763588" y="7013575"/>
            <a:ext cx="3065607" cy="200055"/>
          </a:xfrm>
          <a:prstGeom prst="rect">
            <a:avLst/>
          </a:prstGeom>
        </p:spPr>
        <p:txBody>
          <a:bodyPr wrap="square" anchor="t">
            <a:spAutoFit/>
          </a:bodyPr>
          <a:lstStyle/>
          <a:p>
            <a:pPr>
              <a:spcBef>
                <a:spcPts val="600"/>
              </a:spcBef>
            </a:pPr>
            <a:r>
              <a:rPr lang="pt-BR" sz="700" b="1" dirty="0">
                <a:solidFill>
                  <a:schemeClr val="accent1">
                    <a:lumMod val="75000"/>
                  </a:schemeClr>
                </a:solidFill>
                <a:latin typeface="Antenna Bold" panose="02000503000000020004" pitchFamily="50" charset="0"/>
              </a:rPr>
              <a:t>Emendas Impositivas 2024</a:t>
            </a:r>
            <a:endParaRPr lang="pt-BR" sz="700" dirty="0">
              <a:solidFill>
                <a:schemeClr val="accent1">
                  <a:lumMod val="75000"/>
                </a:schemeClr>
              </a:solidFill>
              <a:latin typeface="Antenna Bold" panose="02000503000000020004" pitchFamily="50" charset="0"/>
            </a:endParaRPr>
          </a:p>
        </p:txBody>
      </p:sp>
      <p:sp>
        <p:nvSpPr>
          <p:cNvPr id="6" name="Retângulo 5">
            <a:extLst>
              <a:ext uri="{FF2B5EF4-FFF2-40B4-BE49-F238E27FC236}">
                <a16:creationId xmlns:a16="http://schemas.microsoft.com/office/drawing/2014/main" id="{B64CF309-263C-924D-4310-B52B672CC015}"/>
              </a:ext>
            </a:extLst>
          </p:cNvPr>
          <p:cNvSpPr/>
          <p:nvPr/>
        </p:nvSpPr>
        <p:spPr>
          <a:xfrm>
            <a:off x="1068389" y="2733396"/>
            <a:ext cx="8784271" cy="2092881"/>
          </a:xfrm>
          <a:prstGeom prst="rect">
            <a:avLst/>
          </a:prstGeom>
        </p:spPr>
        <p:txBody>
          <a:bodyPr wrap="square" anchor="t">
            <a:spAutoFit/>
          </a:bodyPr>
          <a:lstStyle/>
          <a:p>
            <a:r>
              <a:rPr lang="pt-BR" sz="1900" dirty="0">
                <a:solidFill>
                  <a:schemeClr val="bg1"/>
                </a:solidFill>
              </a:rPr>
              <a:t>As </a:t>
            </a:r>
            <a:r>
              <a:rPr lang="pt-BR" sz="1900" b="1" dirty="0">
                <a:solidFill>
                  <a:schemeClr val="bg1"/>
                </a:solidFill>
              </a:rPr>
              <a:t>emendas individuais impositivas </a:t>
            </a:r>
            <a:r>
              <a:rPr lang="pt-BR" sz="1900" dirty="0">
                <a:solidFill>
                  <a:schemeClr val="bg1"/>
                </a:solidFill>
              </a:rPr>
              <a:t>são um dos meios para os parlamentares fazerem mudanças no orçamento do estado. Os deputados definem objeto e beneficiário para execução de política pública na Lei Orçamentária Anual (LOA) e a execução dessas emendas é obrigatória por parte do Executivo, sempre que não houver impedimentos de ordem técnica.</a:t>
            </a:r>
          </a:p>
          <a:p>
            <a:endParaRPr lang="pt-BR" dirty="0">
              <a:solidFill>
                <a:schemeClr val="bg1"/>
              </a:solidFill>
            </a:endParaRPr>
          </a:p>
          <a:p>
            <a:r>
              <a:rPr lang="pt-BR" sz="1700" dirty="0">
                <a:solidFill>
                  <a:schemeClr val="bg1"/>
                </a:solidFill>
              </a:rPr>
              <a:t>Embasamento legal: Emenda Constitucional estadual nº 97/2023 </a:t>
            </a:r>
          </a:p>
        </p:txBody>
      </p:sp>
      <p:pic>
        <p:nvPicPr>
          <p:cNvPr id="17" name="Imagem 16">
            <a:extLst>
              <a:ext uri="{FF2B5EF4-FFF2-40B4-BE49-F238E27FC236}">
                <a16:creationId xmlns:a16="http://schemas.microsoft.com/office/drawing/2014/main" id="{8A00744F-D202-0ABA-A2B0-BD542E25BF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0049" y="6788704"/>
            <a:ext cx="2004433" cy="451928"/>
          </a:xfrm>
          <a:prstGeom prst="rect">
            <a:avLst/>
          </a:prstGeom>
        </p:spPr>
      </p:pic>
    </p:spTree>
    <p:extLst>
      <p:ext uri="{BB962C8B-B14F-4D97-AF65-F5344CB8AC3E}">
        <p14:creationId xmlns:p14="http://schemas.microsoft.com/office/powerpoint/2010/main" val="3702246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674C408F-EA18-7D80-578C-B6D869FF8ACC}"/>
              </a:ext>
            </a:extLst>
          </p:cNvPr>
          <p:cNvSpPr/>
          <p:nvPr/>
        </p:nvSpPr>
        <p:spPr>
          <a:xfrm>
            <a:off x="0" y="-1"/>
            <a:ext cx="10691812" cy="7559675"/>
          </a:xfrm>
          <a:prstGeom prst="rect">
            <a:avLst/>
          </a:prstGeom>
          <a:solidFill>
            <a:schemeClr val="accent1">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srgbClr val="4F8A46"/>
              </a:solidFill>
              <a:effectLst/>
              <a:uLnTx/>
              <a:uFillTx/>
              <a:latin typeface="Calibri"/>
              <a:ea typeface="+mn-ea"/>
              <a:cs typeface="+mn-cs"/>
            </a:endParaRPr>
          </a:p>
        </p:txBody>
      </p:sp>
      <p:sp>
        <p:nvSpPr>
          <p:cNvPr id="2" name="Retângulo 1">
            <a:extLst>
              <a:ext uri="{FF2B5EF4-FFF2-40B4-BE49-F238E27FC236}">
                <a16:creationId xmlns:a16="http://schemas.microsoft.com/office/drawing/2014/main" id="{92B1517F-A00A-30A5-C7AC-D294219D58C0}"/>
              </a:ext>
            </a:extLst>
          </p:cNvPr>
          <p:cNvSpPr/>
          <p:nvPr/>
        </p:nvSpPr>
        <p:spPr>
          <a:xfrm>
            <a:off x="1242980" y="1703126"/>
            <a:ext cx="8205847" cy="4370119"/>
          </a:xfrm>
          <a:prstGeom prst="rect">
            <a:avLst/>
          </a:prstGeom>
          <a:solidFill>
            <a:srgbClr val="364165"/>
          </a:solidFill>
          <a:ln w="25400" cap="flat" cmpd="sng" algn="ctr">
            <a:noFill/>
            <a:prstDash val="solid"/>
          </a:ln>
          <a:effectLst/>
        </p:spPr>
        <p:txBody>
          <a:bodyPr rtlCol="0" anchor="ctr"/>
          <a:lstStyle/>
          <a:p>
            <a:pPr algn="ctr"/>
            <a:endParaRPr lang="pt-BR" dirty="0">
              <a:solidFill>
                <a:prstClr val="white"/>
              </a:solidFill>
              <a:latin typeface="Calibri"/>
            </a:endParaRPr>
          </a:p>
        </p:txBody>
      </p:sp>
      <p:sp>
        <p:nvSpPr>
          <p:cNvPr id="5" name="Retângulo 4">
            <a:extLst>
              <a:ext uri="{FF2B5EF4-FFF2-40B4-BE49-F238E27FC236}">
                <a16:creationId xmlns:a16="http://schemas.microsoft.com/office/drawing/2014/main" id="{7BCB4366-4C1D-4EE4-660E-8FD525FAE645}"/>
              </a:ext>
            </a:extLst>
          </p:cNvPr>
          <p:cNvSpPr/>
          <p:nvPr/>
        </p:nvSpPr>
        <p:spPr>
          <a:xfrm>
            <a:off x="763588" y="7013575"/>
            <a:ext cx="3065607" cy="200055"/>
          </a:xfrm>
          <a:prstGeom prst="rect">
            <a:avLst/>
          </a:prstGeom>
        </p:spPr>
        <p:txBody>
          <a:bodyPr wrap="square" anchor="t">
            <a:spAutoFit/>
          </a:bodyPr>
          <a:lstStyle/>
          <a:p>
            <a:pPr>
              <a:spcBef>
                <a:spcPts val="600"/>
              </a:spcBef>
            </a:pPr>
            <a:r>
              <a:rPr lang="pt-BR" sz="700" b="1" dirty="0">
                <a:solidFill>
                  <a:schemeClr val="accent1">
                    <a:lumMod val="75000"/>
                  </a:schemeClr>
                </a:solidFill>
                <a:latin typeface="Antenna Bold" panose="02000503000000020004" pitchFamily="50" charset="0"/>
              </a:rPr>
              <a:t>Emendas Impositivas 2024</a:t>
            </a:r>
            <a:endParaRPr lang="pt-BR" sz="700" dirty="0">
              <a:solidFill>
                <a:schemeClr val="accent1">
                  <a:lumMod val="75000"/>
                </a:schemeClr>
              </a:solidFill>
              <a:latin typeface="Antenna Bold" panose="02000503000000020004" pitchFamily="50" charset="0"/>
            </a:endParaRPr>
          </a:p>
        </p:txBody>
      </p:sp>
      <p:sp>
        <p:nvSpPr>
          <p:cNvPr id="6" name="Retângulo 5">
            <a:extLst>
              <a:ext uri="{FF2B5EF4-FFF2-40B4-BE49-F238E27FC236}">
                <a16:creationId xmlns:a16="http://schemas.microsoft.com/office/drawing/2014/main" id="{583C2791-3DB4-AD17-996C-5333CC93961D}"/>
              </a:ext>
            </a:extLst>
          </p:cNvPr>
          <p:cNvSpPr/>
          <p:nvPr/>
        </p:nvSpPr>
        <p:spPr>
          <a:xfrm>
            <a:off x="1456756" y="2089135"/>
            <a:ext cx="7778294" cy="3693319"/>
          </a:xfrm>
          <a:prstGeom prst="rect">
            <a:avLst/>
          </a:prstGeom>
        </p:spPr>
        <p:txBody>
          <a:bodyPr wrap="square" anchor="t">
            <a:spAutoFit/>
          </a:bodyPr>
          <a:lstStyle/>
          <a:p>
            <a:r>
              <a:rPr lang="pt-BR" dirty="0">
                <a:solidFill>
                  <a:schemeClr val="bg1"/>
                </a:solidFill>
              </a:rPr>
              <a:t>1. Não é possível indicar impedimento técnico sob a justificativa de que o órgão/entidade não possui liberação ou disponibilidade orçamentária ou financeira</a:t>
            </a:r>
            <a:br>
              <a:rPr lang="pt-BR" dirty="0">
                <a:solidFill>
                  <a:schemeClr val="bg1"/>
                </a:solidFill>
              </a:rPr>
            </a:br>
            <a:endParaRPr lang="pt-BR" dirty="0">
              <a:solidFill>
                <a:schemeClr val="bg1"/>
              </a:solidFill>
            </a:endParaRPr>
          </a:p>
          <a:p>
            <a:r>
              <a:rPr lang="pt-BR" dirty="0">
                <a:solidFill>
                  <a:schemeClr val="bg1"/>
                </a:solidFill>
              </a:rPr>
              <a:t>2. Não é possível indicar impedimento quando alguma barreira para a execução do objeto da emenda possa ser resolvida através de procedimentos e medidas internas do órgão responsável</a:t>
            </a:r>
            <a:br>
              <a:rPr lang="pt-BR" dirty="0">
                <a:solidFill>
                  <a:schemeClr val="bg1"/>
                </a:solidFill>
              </a:rPr>
            </a:br>
            <a:endParaRPr lang="pt-BR" dirty="0">
              <a:solidFill>
                <a:schemeClr val="bg1"/>
              </a:solidFill>
            </a:endParaRPr>
          </a:p>
          <a:p>
            <a:r>
              <a:rPr lang="pt-BR" dirty="0">
                <a:solidFill>
                  <a:schemeClr val="bg1"/>
                </a:solidFill>
              </a:rPr>
              <a:t>3. Alegar que o recurso destinado é insuficiente quando for possível, na verdade, realizar com o valor ao menos uma unidade completa de todo o escopo do objeto</a:t>
            </a:r>
            <a:br>
              <a:rPr lang="pt-BR" dirty="0">
                <a:solidFill>
                  <a:schemeClr val="bg1"/>
                </a:solidFill>
              </a:rPr>
            </a:br>
            <a:endParaRPr lang="pt-BR" dirty="0">
              <a:solidFill>
                <a:schemeClr val="bg1"/>
              </a:solidFill>
            </a:endParaRPr>
          </a:p>
          <a:p>
            <a:r>
              <a:rPr lang="pt-BR" dirty="0">
                <a:solidFill>
                  <a:schemeClr val="bg1"/>
                </a:solidFill>
              </a:rPr>
              <a:t>4. Alegação por parte dos órgãos/entidades de opiniões sobre a proposta ser adequada ou não</a:t>
            </a:r>
          </a:p>
        </p:txBody>
      </p:sp>
      <p:pic>
        <p:nvPicPr>
          <p:cNvPr id="19" name="Imagem 18">
            <a:extLst>
              <a:ext uri="{FF2B5EF4-FFF2-40B4-BE49-F238E27FC236}">
                <a16:creationId xmlns:a16="http://schemas.microsoft.com/office/drawing/2014/main" id="{E62C6BCF-C0DD-0345-829F-58794B7998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0049" y="6788704"/>
            <a:ext cx="2004433" cy="451928"/>
          </a:xfrm>
          <a:prstGeom prst="rect">
            <a:avLst/>
          </a:prstGeom>
        </p:spPr>
      </p:pic>
      <p:sp>
        <p:nvSpPr>
          <p:cNvPr id="8" name="CaixaDeTexto 7">
            <a:extLst>
              <a:ext uri="{FF2B5EF4-FFF2-40B4-BE49-F238E27FC236}">
                <a16:creationId xmlns:a16="http://schemas.microsoft.com/office/drawing/2014/main" id="{A36BCBEF-16EE-2D00-8E4A-8D7FB7DDF81D}"/>
              </a:ext>
            </a:extLst>
          </p:cNvPr>
          <p:cNvSpPr txBox="1"/>
          <p:nvPr/>
        </p:nvSpPr>
        <p:spPr>
          <a:xfrm>
            <a:off x="989444" y="750873"/>
            <a:ext cx="8712921" cy="400110"/>
          </a:xfrm>
          <a:prstGeom prst="rect">
            <a:avLst/>
          </a:prstGeom>
        </p:spPr>
        <p:txBody>
          <a:bodyPr wrap="square" anchor="t">
            <a:spAutoFit/>
          </a:bodyPr>
          <a:lstStyle>
            <a:defPPr>
              <a:defRPr lang="en-US"/>
            </a:defPPr>
            <a:lvl1pPr>
              <a:spcBef>
                <a:spcPts val="600"/>
              </a:spcBef>
              <a:defRPr sz="2000" b="1">
                <a:solidFill>
                  <a:srgbClr val="234983"/>
                </a:solidFill>
                <a:latin typeface="Antenna Light" panose="02000503000000020004" pitchFamily="50" charset="0"/>
              </a:defRPr>
            </a:lvl1pPr>
          </a:lstStyle>
          <a:p>
            <a:pPr algn="ctr"/>
            <a:r>
              <a:rPr lang="pt-BR" dirty="0"/>
              <a:t>O que </a:t>
            </a:r>
            <a:r>
              <a:rPr lang="pt-BR" dirty="0">
                <a:solidFill>
                  <a:srgbClr val="FF0000"/>
                </a:solidFill>
              </a:rPr>
              <a:t>NÃO</a:t>
            </a:r>
            <a:r>
              <a:rPr lang="pt-BR" dirty="0"/>
              <a:t> são impedimentos de ordem técnica?</a:t>
            </a:r>
          </a:p>
        </p:txBody>
      </p:sp>
    </p:spTree>
    <p:extLst>
      <p:ext uri="{BB962C8B-B14F-4D97-AF65-F5344CB8AC3E}">
        <p14:creationId xmlns:p14="http://schemas.microsoft.com/office/powerpoint/2010/main" val="3316111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D87167F1-EFCB-42FB-6686-5F9087FA7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897" y="393700"/>
            <a:ext cx="4223916" cy="3971648"/>
          </a:xfrm>
          <a:prstGeom prst="rect">
            <a:avLst/>
          </a:prstGeom>
        </p:spPr>
      </p:pic>
      <p:sp>
        <p:nvSpPr>
          <p:cNvPr id="11" name="Retângulo 10">
            <a:extLst>
              <a:ext uri="{FF2B5EF4-FFF2-40B4-BE49-F238E27FC236}">
                <a16:creationId xmlns:a16="http://schemas.microsoft.com/office/drawing/2014/main" id="{91B0251B-2A90-CA13-01F1-4650B8323B6C}"/>
              </a:ext>
            </a:extLst>
          </p:cNvPr>
          <p:cNvSpPr/>
          <p:nvPr/>
        </p:nvSpPr>
        <p:spPr>
          <a:xfrm>
            <a:off x="0" y="2010643"/>
            <a:ext cx="10691813" cy="3701390"/>
          </a:xfrm>
          <a:prstGeom prst="rect">
            <a:avLst/>
          </a:prstGeom>
          <a:solidFill>
            <a:srgbClr val="364165"/>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Retângulo 3">
            <a:extLst>
              <a:ext uri="{FF2B5EF4-FFF2-40B4-BE49-F238E27FC236}">
                <a16:creationId xmlns:a16="http://schemas.microsoft.com/office/drawing/2014/main" id="{D429F0C4-65C7-FACB-27D0-7D82E0DAA555}"/>
              </a:ext>
            </a:extLst>
          </p:cNvPr>
          <p:cNvSpPr/>
          <p:nvPr/>
        </p:nvSpPr>
        <p:spPr>
          <a:xfrm>
            <a:off x="763588" y="405575"/>
            <a:ext cx="6399212" cy="400110"/>
          </a:xfrm>
          <a:prstGeom prst="rect">
            <a:avLst/>
          </a:prstGeom>
        </p:spPr>
        <p:txBody>
          <a:bodyPr wrap="square" anchor="t">
            <a:spAutoFit/>
          </a:bodyPr>
          <a:lstStyle/>
          <a:p>
            <a:pPr>
              <a:spcBef>
                <a:spcPts val="600"/>
              </a:spcBef>
            </a:pPr>
            <a:r>
              <a:rPr lang="pt-BR" sz="2000" b="1" dirty="0">
                <a:solidFill>
                  <a:srgbClr val="364165"/>
                </a:solidFill>
                <a:latin typeface="Antenna Light" panose="02000503000000020004" pitchFamily="50" charset="0"/>
              </a:rPr>
              <a:t>Informativos base</a:t>
            </a:r>
          </a:p>
        </p:txBody>
      </p:sp>
      <p:sp>
        <p:nvSpPr>
          <p:cNvPr id="5" name="Retângulo 4">
            <a:extLst>
              <a:ext uri="{FF2B5EF4-FFF2-40B4-BE49-F238E27FC236}">
                <a16:creationId xmlns:a16="http://schemas.microsoft.com/office/drawing/2014/main" id="{7BCB4366-4C1D-4EE4-660E-8FD525FAE645}"/>
              </a:ext>
            </a:extLst>
          </p:cNvPr>
          <p:cNvSpPr/>
          <p:nvPr/>
        </p:nvSpPr>
        <p:spPr>
          <a:xfrm>
            <a:off x="763588" y="7013575"/>
            <a:ext cx="3065607" cy="200055"/>
          </a:xfrm>
          <a:prstGeom prst="rect">
            <a:avLst/>
          </a:prstGeom>
        </p:spPr>
        <p:txBody>
          <a:bodyPr wrap="square" anchor="t">
            <a:spAutoFit/>
          </a:bodyPr>
          <a:lstStyle/>
          <a:p>
            <a:pPr>
              <a:spcBef>
                <a:spcPts val="600"/>
              </a:spcBef>
            </a:pPr>
            <a:r>
              <a:rPr lang="pt-BR" sz="700" b="1" dirty="0">
                <a:solidFill>
                  <a:schemeClr val="accent1">
                    <a:lumMod val="75000"/>
                  </a:schemeClr>
                </a:solidFill>
                <a:latin typeface="Antenna Bold" panose="02000503000000020004" pitchFamily="50" charset="0"/>
              </a:rPr>
              <a:t>Emendas Impositivas 2024</a:t>
            </a:r>
            <a:endParaRPr lang="pt-BR" sz="700" dirty="0">
              <a:solidFill>
                <a:schemeClr val="accent1">
                  <a:lumMod val="75000"/>
                </a:schemeClr>
              </a:solidFill>
              <a:latin typeface="Antenna Bold" panose="02000503000000020004" pitchFamily="50" charset="0"/>
            </a:endParaRPr>
          </a:p>
        </p:txBody>
      </p:sp>
      <p:sp>
        <p:nvSpPr>
          <p:cNvPr id="3" name="Retângulo 2">
            <a:extLst>
              <a:ext uri="{FF2B5EF4-FFF2-40B4-BE49-F238E27FC236}">
                <a16:creationId xmlns:a16="http://schemas.microsoft.com/office/drawing/2014/main" id="{5D9F1A90-2276-3C81-39FA-00E6CE5D4527}"/>
              </a:ext>
            </a:extLst>
          </p:cNvPr>
          <p:cNvSpPr/>
          <p:nvPr/>
        </p:nvSpPr>
        <p:spPr>
          <a:xfrm>
            <a:off x="1151319" y="2779178"/>
            <a:ext cx="8389175" cy="2308324"/>
          </a:xfrm>
          <a:prstGeom prst="rect">
            <a:avLst/>
          </a:prstGeom>
        </p:spPr>
        <p:txBody>
          <a:bodyPr wrap="square" anchor="t">
            <a:spAutoFit/>
          </a:bodyPr>
          <a:lstStyle/>
          <a:p>
            <a:pPr algn="ctr"/>
            <a:r>
              <a:rPr lang="pt-BR" dirty="0">
                <a:solidFill>
                  <a:schemeClr val="bg1"/>
                </a:solidFill>
              </a:rPr>
              <a:t>Esta capacitação não esgotou todas as informações do tema </a:t>
            </a:r>
            <a:r>
              <a:rPr lang="pt-BR" b="1" dirty="0">
                <a:solidFill>
                  <a:schemeClr val="bg1"/>
                </a:solidFill>
              </a:rPr>
              <a:t>EMENDAS IMPOSITIVAS</a:t>
            </a:r>
            <a:r>
              <a:rPr lang="pt-BR" dirty="0">
                <a:solidFill>
                  <a:schemeClr val="bg1"/>
                </a:solidFill>
              </a:rPr>
              <a:t>, mas sobre </a:t>
            </a:r>
            <a:r>
              <a:rPr lang="pt-BR" b="1" dirty="0">
                <a:solidFill>
                  <a:schemeClr val="bg1"/>
                </a:solidFill>
              </a:rPr>
              <a:t>IMPEDIMENTOS DE ORDEM TÉCNICA</a:t>
            </a:r>
            <a:r>
              <a:rPr lang="pt-BR" dirty="0">
                <a:solidFill>
                  <a:schemeClr val="bg1"/>
                </a:solidFill>
              </a:rPr>
              <a:t>.</a:t>
            </a:r>
          </a:p>
          <a:p>
            <a:pPr algn="ctr"/>
            <a:r>
              <a:rPr lang="pt-BR" dirty="0">
                <a:solidFill>
                  <a:schemeClr val="bg1"/>
                </a:solidFill>
              </a:rPr>
              <a:t> </a:t>
            </a:r>
          </a:p>
          <a:p>
            <a:pPr algn="ctr"/>
            <a:r>
              <a:rPr lang="pt-BR" dirty="0">
                <a:solidFill>
                  <a:schemeClr val="bg1"/>
                </a:solidFill>
              </a:rPr>
              <a:t>Para fixação do conhecimento, leiam o </a:t>
            </a:r>
            <a:r>
              <a:rPr lang="pt-BR" b="1" dirty="0">
                <a:solidFill>
                  <a:schemeClr val="bg1"/>
                </a:solidFill>
              </a:rPr>
              <a:t>MANUAL</a:t>
            </a:r>
            <a:r>
              <a:rPr lang="pt-BR" dirty="0">
                <a:solidFill>
                  <a:schemeClr val="bg1"/>
                </a:solidFill>
              </a:rPr>
              <a:t> elaborado pela </a:t>
            </a:r>
            <a:r>
              <a:rPr lang="pt-BR" b="1" dirty="0">
                <a:solidFill>
                  <a:schemeClr val="bg1"/>
                </a:solidFill>
              </a:rPr>
              <a:t>SEPLAG</a:t>
            </a:r>
            <a:r>
              <a:rPr lang="pt-BR" dirty="0">
                <a:solidFill>
                  <a:schemeClr val="bg1"/>
                </a:solidFill>
              </a:rPr>
              <a:t> sobre impedimentos de ordem técnica nas emendas impositivas.</a:t>
            </a:r>
          </a:p>
          <a:p>
            <a:pPr algn="ctr"/>
            <a:r>
              <a:rPr lang="pt-BR" dirty="0">
                <a:solidFill>
                  <a:schemeClr val="bg1"/>
                </a:solidFill>
              </a:rPr>
              <a:t> </a:t>
            </a:r>
          </a:p>
          <a:p>
            <a:pPr algn="ctr"/>
            <a:r>
              <a:rPr lang="pt-BR" dirty="0">
                <a:solidFill>
                  <a:schemeClr val="bg1"/>
                </a:solidFill>
              </a:rPr>
              <a:t>Para demais dúvidas e orientações, contate-nos pelo e-mail: emendas@planejamento.rj.gov.br</a:t>
            </a:r>
          </a:p>
        </p:txBody>
      </p:sp>
      <p:pic>
        <p:nvPicPr>
          <p:cNvPr id="10" name="Imagem 9">
            <a:extLst>
              <a:ext uri="{FF2B5EF4-FFF2-40B4-BE49-F238E27FC236}">
                <a16:creationId xmlns:a16="http://schemas.microsoft.com/office/drawing/2014/main" id="{AF991DFA-A7E1-F0B0-7F00-E7CE1F40E0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0049" y="6788704"/>
            <a:ext cx="2004433" cy="451928"/>
          </a:xfrm>
          <a:prstGeom prst="rect">
            <a:avLst/>
          </a:prstGeom>
        </p:spPr>
      </p:pic>
      <p:sp>
        <p:nvSpPr>
          <p:cNvPr id="2" name="Elipse 1">
            <a:extLst>
              <a:ext uri="{FF2B5EF4-FFF2-40B4-BE49-F238E27FC236}">
                <a16:creationId xmlns:a16="http://schemas.microsoft.com/office/drawing/2014/main" id="{55D66C37-9FCF-B114-40A6-A5A1F74D0E82}"/>
              </a:ext>
            </a:extLst>
          </p:cNvPr>
          <p:cNvSpPr/>
          <p:nvPr/>
        </p:nvSpPr>
        <p:spPr>
          <a:xfrm>
            <a:off x="4749395" y="1379107"/>
            <a:ext cx="1193021" cy="1193021"/>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Imagem 8" descr="Ícone&#10;&#10;Descrição gerada automaticamente">
            <a:extLst>
              <a:ext uri="{FF2B5EF4-FFF2-40B4-BE49-F238E27FC236}">
                <a16:creationId xmlns:a16="http://schemas.microsoft.com/office/drawing/2014/main" id="{9750FC2F-15F7-5AF3-FD69-3CCC047F575F}"/>
              </a:ext>
            </a:extLst>
          </p:cNvPr>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956445" y="1586157"/>
            <a:ext cx="778919" cy="778919"/>
          </a:xfrm>
          <a:prstGeom prst="rect">
            <a:avLst/>
          </a:prstGeom>
        </p:spPr>
      </p:pic>
    </p:spTree>
    <p:extLst>
      <p:ext uri="{BB962C8B-B14F-4D97-AF65-F5344CB8AC3E}">
        <p14:creationId xmlns:p14="http://schemas.microsoft.com/office/powerpoint/2010/main" val="3741416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0BFE3-4852-AAC8-3A48-D1460411E2B0}"/>
            </a:ext>
          </a:extLst>
        </p:cNvPr>
        <p:cNvGrpSpPr/>
        <p:nvPr/>
      </p:nvGrpSpPr>
      <p:grpSpPr>
        <a:xfrm>
          <a:off x="0" y="0"/>
          <a:ext cx="0" cy="0"/>
          <a:chOff x="0" y="0"/>
          <a:chExt cx="0" cy="0"/>
        </a:xfrm>
      </p:grpSpPr>
      <p:pic>
        <p:nvPicPr>
          <p:cNvPr id="4" name="Imagem 3">
            <a:extLst>
              <a:ext uri="{FF2B5EF4-FFF2-40B4-BE49-F238E27FC236}">
                <a16:creationId xmlns:a16="http://schemas.microsoft.com/office/drawing/2014/main" id="{45A80D01-DBB9-3C95-761C-A1C08460A2A3}"/>
              </a:ext>
            </a:extLst>
          </p:cNvPr>
          <p:cNvPicPr>
            <a:picLocks noChangeAspect="1"/>
          </p:cNvPicPr>
          <p:nvPr/>
        </p:nvPicPr>
        <p:blipFill rotWithShape="1">
          <a:blip r:embed="rId2">
            <a:extLst>
              <a:ext uri="{28A0092B-C50C-407E-A947-70E740481C1C}">
                <a14:useLocalDpi xmlns:a14="http://schemas.microsoft.com/office/drawing/2010/main" val="0"/>
              </a:ext>
            </a:extLst>
          </a:blip>
          <a:srcRect t="576" b="-1"/>
          <a:stretch/>
        </p:blipFill>
        <p:spPr>
          <a:xfrm>
            <a:off x="0" y="0"/>
            <a:ext cx="10691813" cy="7559675"/>
          </a:xfrm>
          <a:prstGeom prst="rect">
            <a:avLst/>
          </a:prstGeom>
        </p:spPr>
      </p:pic>
      <p:grpSp>
        <p:nvGrpSpPr>
          <p:cNvPr id="2" name="Agrupar 1">
            <a:extLst>
              <a:ext uri="{FF2B5EF4-FFF2-40B4-BE49-F238E27FC236}">
                <a16:creationId xmlns:a16="http://schemas.microsoft.com/office/drawing/2014/main" id="{07E0A544-696E-4E5B-C24A-34680F03BACF}"/>
              </a:ext>
            </a:extLst>
          </p:cNvPr>
          <p:cNvGrpSpPr/>
          <p:nvPr/>
        </p:nvGrpSpPr>
        <p:grpSpPr>
          <a:xfrm>
            <a:off x="6905625" y="6095451"/>
            <a:ext cx="3543300" cy="998048"/>
            <a:chOff x="6905625" y="6095451"/>
            <a:chExt cx="3543300" cy="998048"/>
          </a:xfrm>
        </p:grpSpPr>
        <p:sp>
          <p:nvSpPr>
            <p:cNvPr id="3" name="Retângulo 2">
              <a:extLst>
                <a:ext uri="{FF2B5EF4-FFF2-40B4-BE49-F238E27FC236}">
                  <a16:creationId xmlns:a16="http://schemas.microsoft.com/office/drawing/2014/main" id="{E617F5D6-919B-1C91-1A16-E6197C439FB2}"/>
                </a:ext>
              </a:extLst>
            </p:cNvPr>
            <p:cNvSpPr/>
            <p:nvPr/>
          </p:nvSpPr>
          <p:spPr>
            <a:xfrm>
              <a:off x="6905625" y="6095451"/>
              <a:ext cx="3543300" cy="998048"/>
            </a:xfrm>
            <a:prstGeom prst="rect">
              <a:avLst/>
            </a:prstGeom>
            <a:solidFill>
              <a:srgbClr val="E6E7E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Imagem 4">
              <a:extLst>
                <a:ext uri="{FF2B5EF4-FFF2-40B4-BE49-F238E27FC236}">
                  <a16:creationId xmlns:a16="http://schemas.microsoft.com/office/drawing/2014/main" id="{5201B8B7-1126-AF07-BBBA-914F614055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30" y="6321425"/>
              <a:ext cx="2422114" cy="546100"/>
            </a:xfrm>
            <a:prstGeom prst="rect">
              <a:avLst/>
            </a:prstGeom>
          </p:spPr>
        </p:pic>
      </p:grpSp>
    </p:spTree>
    <p:extLst>
      <p:ext uri="{BB962C8B-B14F-4D97-AF65-F5344CB8AC3E}">
        <p14:creationId xmlns:p14="http://schemas.microsoft.com/office/powerpoint/2010/main" val="295408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D2702101-1879-FEC9-9DBE-6154433FD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897" y="393700"/>
            <a:ext cx="4223916" cy="3971648"/>
          </a:xfrm>
          <a:prstGeom prst="rect">
            <a:avLst/>
          </a:prstGeom>
        </p:spPr>
      </p:pic>
      <p:sp>
        <p:nvSpPr>
          <p:cNvPr id="8" name="Retângulo 7">
            <a:extLst>
              <a:ext uri="{FF2B5EF4-FFF2-40B4-BE49-F238E27FC236}">
                <a16:creationId xmlns:a16="http://schemas.microsoft.com/office/drawing/2014/main" id="{1D92DB40-70E0-295F-FCAA-A4FE16683125}"/>
              </a:ext>
            </a:extLst>
          </p:cNvPr>
          <p:cNvSpPr/>
          <p:nvPr/>
        </p:nvSpPr>
        <p:spPr>
          <a:xfrm>
            <a:off x="0" y="1554480"/>
            <a:ext cx="10693002" cy="2491259"/>
          </a:xfrm>
          <a:prstGeom prst="rect">
            <a:avLst/>
          </a:prstGeom>
          <a:solidFill>
            <a:schemeClr val="tx2">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srgbClr val="4F8A46"/>
              </a:solidFill>
              <a:effectLst/>
              <a:uLnTx/>
              <a:uFillTx/>
              <a:latin typeface="Calibri"/>
              <a:ea typeface="+mn-ea"/>
              <a:cs typeface="+mn-cs"/>
            </a:endParaRPr>
          </a:p>
        </p:txBody>
      </p:sp>
      <p:sp>
        <p:nvSpPr>
          <p:cNvPr id="2" name="Retângulo 1">
            <a:extLst>
              <a:ext uri="{FF2B5EF4-FFF2-40B4-BE49-F238E27FC236}">
                <a16:creationId xmlns:a16="http://schemas.microsoft.com/office/drawing/2014/main" id="{DD0A5B6E-538F-F39A-F376-165515008800}"/>
              </a:ext>
            </a:extLst>
          </p:cNvPr>
          <p:cNvSpPr/>
          <p:nvPr/>
        </p:nvSpPr>
        <p:spPr>
          <a:xfrm>
            <a:off x="0" y="3989070"/>
            <a:ext cx="10693002" cy="1783080"/>
          </a:xfrm>
          <a:prstGeom prst="rect">
            <a:avLst/>
          </a:prstGeom>
          <a:solidFill>
            <a:schemeClr val="accent5">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srgbClr val="4F8A46"/>
              </a:solidFill>
              <a:effectLst/>
              <a:uLnTx/>
              <a:uFillTx/>
              <a:latin typeface="Calibri"/>
              <a:ea typeface="+mn-ea"/>
              <a:cs typeface="+mn-cs"/>
            </a:endParaRPr>
          </a:p>
        </p:txBody>
      </p:sp>
      <p:sp>
        <p:nvSpPr>
          <p:cNvPr id="4" name="Retângulo 3">
            <a:extLst>
              <a:ext uri="{FF2B5EF4-FFF2-40B4-BE49-F238E27FC236}">
                <a16:creationId xmlns:a16="http://schemas.microsoft.com/office/drawing/2014/main" id="{D429F0C4-65C7-FACB-27D0-7D82E0DAA555}"/>
              </a:ext>
            </a:extLst>
          </p:cNvPr>
          <p:cNvSpPr/>
          <p:nvPr/>
        </p:nvSpPr>
        <p:spPr>
          <a:xfrm>
            <a:off x="763588" y="393700"/>
            <a:ext cx="5122862" cy="400110"/>
          </a:xfrm>
          <a:prstGeom prst="rect">
            <a:avLst/>
          </a:prstGeom>
        </p:spPr>
        <p:txBody>
          <a:bodyPr wrap="square" anchor="t">
            <a:spAutoFit/>
          </a:bodyPr>
          <a:lstStyle/>
          <a:p>
            <a:pPr>
              <a:spcBef>
                <a:spcPts val="600"/>
              </a:spcBef>
            </a:pPr>
            <a:r>
              <a:rPr lang="pt-BR" sz="2000" b="1" dirty="0">
                <a:solidFill>
                  <a:srgbClr val="234983"/>
                </a:solidFill>
                <a:latin typeface="Antenna Light" panose="02000503000000020004" pitchFamily="50" charset="0"/>
              </a:rPr>
              <a:t>Embasamento legal</a:t>
            </a:r>
          </a:p>
        </p:txBody>
      </p:sp>
      <p:sp>
        <p:nvSpPr>
          <p:cNvPr id="5" name="Retângulo 4">
            <a:extLst>
              <a:ext uri="{FF2B5EF4-FFF2-40B4-BE49-F238E27FC236}">
                <a16:creationId xmlns:a16="http://schemas.microsoft.com/office/drawing/2014/main" id="{7BCB4366-4C1D-4EE4-660E-8FD525FAE645}"/>
              </a:ext>
            </a:extLst>
          </p:cNvPr>
          <p:cNvSpPr/>
          <p:nvPr/>
        </p:nvSpPr>
        <p:spPr>
          <a:xfrm>
            <a:off x="763588" y="7013575"/>
            <a:ext cx="3065607" cy="200055"/>
          </a:xfrm>
          <a:prstGeom prst="rect">
            <a:avLst/>
          </a:prstGeom>
        </p:spPr>
        <p:txBody>
          <a:bodyPr wrap="square" anchor="t">
            <a:spAutoFit/>
          </a:bodyPr>
          <a:lstStyle/>
          <a:p>
            <a:pPr>
              <a:spcBef>
                <a:spcPts val="600"/>
              </a:spcBef>
            </a:pPr>
            <a:r>
              <a:rPr lang="pt-BR" sz="700" b="1" dirty="0">
                <a:solidFill>
                  <a:schemeClr val="accent1">
                    <a:lumMod val="75000"/>
                  </a:schemeClr>
                </a:solidFill>
                <a:latin typeface="Antenna Bold" panose="02000503000000020004" pitchFamily="50" charset="0"/>
              </a:rPr>
              <a:t>Emendas Impositivas 2024</a:t>
            </a:r>
            <a:endParaRPr lang="pt-BR" sz="700" dirty="0">
              <a:solidFill>
                <a:schemeClr val="accent1">
                  <a:lumMod val="75000"/>
                </a:schemeClr>
              </a:solidFill>
              <a:latin typeface="Antenna Bold" panose="02000503000000020004" pitchFamily="50" charset="0"/>
            </a:endParaRPr>
          </a:p>
        </p:txBody>
      </p:sp>
      <p:sp>
        <p:nvSpPr>
          <p:cNvPr id="6" name="Retângulo 5">
            <a:extLst>
              <a:ext uri="{FF2B5EF4-FFF2-40B4-BE49-F238E27FC236}">
                <a16:creationId xmlns:a16="http://schemas.microsoft.com/office/drawing/2014/main" id="{B64CF309-263C-924D-4310-B52B672CC015}"/>
              </a:ext>
            </a:extLst>
          </p:cNvPr>
          <p:cNvSpPr/>
          <p:nvPr/>
        </p:nvSpPr>
        <p:spPr>
          <a:xfrm>
            <a:off x="825025" y="2035235"/>
            <a:ext cx="8147525" cy="3600986"/>
          </a:xfrm>
          <a:prstGeom prst="rect">
            <a:avLst/>
          </a:prstGeom>
        </p:spPr>
        <p:txBody>
          <a:bodyPr wrap="square" anchor="t">
            <a:spAutoFit/>
          </a:bodyPr>
          <a:lstStyle/>
          <a:p>
            <a:r>
              <a:rPr lang="pt-BR" sz="1900" b="1" dirty="0"/>
              <a:t>Constituição Estadual </a:t>
            </a:r>
          </a:p>
          <a:p>
            <a:pPr marL="342900" indent="-342900">
              <a:buFont typeface="Arial" panose="020B0604020202020204" pitchFamily="34" charset="0"/>
              <a:buChar char="•"/>
            </a:pPr>
            <a:r>
              <a:rPr lang="pt-BR" sz="1900" dirty="0"/>
              <a:t>Obrigatoriedade da execução orçamentária e financeira das emendas individuais impositivas, exceto em casos de impedimento de ordem técnica;</a:t>
            </a:r>
          </a:p>
          <a:p>
            <a:pPr marL="342900" indent="-342900">
              <a:buFont typeface="Arial" panose="020B0604020202020204" pitchFamily="34" charset="0"/>
              <a:buChar char="•"/>
            </a:pPr>
            <a:r>
              <a:rPr lang="pt-BR" sz="1900" dirty="0"/>
              <a:t>Montante de recurso destinado para emendas;</a:t>
            </a:r>
          </a:p>
          <a:p>
            <a:pPr marL="342900" indent="-342900">
              <a:buFont typeface="Arial" panose="020B0604020202020204" pitchFamily="34" charset="0"/>
              <a:buChar char="•"/>
            </a:pPr>
            <a:r>
              <a:rPr lang="pt-BR" sz="1900" dirty="0"/>
              <a:t>Mínimos para as funções saúde e educação.</a:t>
            </a:r>
          </a:p>
          <a:p>
            <a:endParaRPr lang="pt-BR" sz="1900" dirty="0"/>
          </a:p>
          <a:p>
            <a:pPr marL="342900" indent="-342900">
              <a:buFont typeface="Arial" panose="020B0604020202020204" pitchFamily="34" charset="0"/>
              <a:buChar char="•"/>
            </a:pPr>
            <a:endParaRPr lang="pt-BR" sz="1900" dirty="0"/>
          </a:p>
          <a:p>
            <a:endParaRPr lang="pt-BR" sz="1900" b="1" dirty="0"/>
          </a:p>
          <a:p>
            <a:r>
              <a:rPr lang="pt-BR" sz="1900" b="1" dirty="0"/>
              <a:t>Projeto de Lei Complementar</a:t>
            </a:r>
          </a:p>
          <a:p>
            <a:pPr marL="342900" indent="-342900">
              <a:buFont typeface="Arial" panose="020B0604020202020204" pitchFamily="34" charset="0"/>
              <a:buChar char="•"/>
            </a:pPr>
            <a:r>
              <a:rPr lang="pt-BR" sz="1900" dirty="0"/>
              <a:t>Análise dos impedimentos de ordem técnica;</a:t>
            </a:r>
          </a:p>
          <a:p>
            <a:pPr marL="342900" indent="-342900">
              <a:buFont typeface="Arial" panose="020B0604020202020204" pitchFamily="34" charset="0"/>
              <a:buChar char="•"/>
            </a:pPr>
            <a:r>
              <a:rPr lang="pt-BR" sz="1900" dirty="0"/>
              <a:t>Remanejamento da programação.</a:t>
            </a:r>
          </a:p>
          <a:p>
            <a:pPr marL="342900" indent="-342900">
              <a:buFont typeface="Arial" panose="020B0604020202020204" pitchFamily="34" charset="0"/>
              <a:buChar char="•"/>
            </a:pPr>
            <a:endParaRPr lang="pt-BR" sz="1900" dirty="0"/>
          </a:p>
        </p:txBody>
      </p:sp>
      <p:pic>
        <p:nvPicPr>
          <p:cNvPr id="17" name="Imagem 16">
            <a:extLst>
              <a:ext uri="{FF2B5EF4-FFF2-40B4-BE49-F238E27FC236}">
                <a16:creationId xmlns:a16="http://schemas.microsoft.com/office/drawing/2014/main" id="{8A00744F-D202-0ABA-A2B0-BD542E25BF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0049" y="6788704"/>
            <a:ext cx="2004433" cy="451928"/>
          </a:xfrm>
          <a:prstGeom prst="rect">
            <a:avLst/>
          </a:prstGeom>
        </p:spPr>
      </p:pic>
    </p:spTree>
    <p:extLst>
      <p:ext uri="{BB962C8B-B14F-4D97-AF65-F5344CB8AC3E}">
        <p14:creationId xmlns:p14="http://schemas.microsoft.com/office/powerpoint/2010/main" val="4228996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826D7677-E80A-FAFC-681B-F93079F4E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897" y="393700"/>
            <a:ext cx="4223916" cy="3971648"/>
          </a:xfrm>
          <a:prstGeom prst="rect">
            <a:avLst/>
          </a:prstGeom>
        </p:spPr>
      </p:pic>
      <p:sp>
        <p:nvSpPr>
          <p:cNvPr id="2" name="Retângulo 1">
            <a:extLst>
              <a:ext uri="{FF2B5EF4-FFF2-40B4-BE49-F238E27FC236}">
                <a16:creationId xmlns:a16="http://schemas.microsoft.com/office/drawing/2014/main" id="{DD0A5B6E-538F-F39A-F376-165515008800}"/>
              </a:ext>
            </a:extLst>
          </p:cNvPr>
          <p:cNvSpPr/>
          <p:nvPr/>
        </p:nvSpPr>
        <p:spPr>
          <a:xfrm>
            <a:off x="-1" y="1543050"/>
            <a:ext cx="5570141" cy="4366260"/>
          </a:xfrm>
          <a:prstGeom prst="rect">
            <a:avLst/>
          </a:prstGeom>
          <a:solidFill>
            <a:schemeClr val="accent5">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srgbClr val="4F8A46"/>
              </a:solidFill>
              <a:effectLst/>
              <a:uLnTx/>
              <a:uFillTx/>
              <a:latin typeface="Calibri"/>
              <a:ea typeface="+mn-ea"/>
              <a:cs typeface="+mn-cs"/>
            </a:endParaRPr>
          </a:p>
        </p:txBody>
      </p:sp>
      <p:sp>
        <p:nvSpPr>
          <p:cNvPr id="4" name="Retângulo 3">
            <a:extLst>
              <a:ext uri="{FF2B5EF4-FFF2-40B4-BE49-F238E27FC236}">
                <a16:creationId xmlns:a16="http://schemas.microsoft.com/office/drawing/2014/main" id="{D429F0C4-65C7-FACB-27D0-7D82E0DAA555}"/>
              </a:ext>
            </a:extLst>
          </p:cNvPr>
          <p:cNvSpPr/>
          <p:nvPr/>
        </p:nvSpPr>
        <p:spPr>
          <a:xfrm>
            <a:off x="763588" y="393700"/>
            <a:ext cx="5122862" cy="400110"/>
          </a:xfrm>
          <a:prstGeom prst="rect">
            <a:avLst/>
          </a:prstGeom>
        </p:spPr>
        <p:txBody>
          <a:bodyPr wrap="square" anchor="t">
            <a:spAutoFit/>
          </a:bodyPr>
          <a:lstStyle/>
          <a:p>
            <a:pPr>
              <a:spcBef>
                <a:spcPts val="600"/>
              </a:spcBef>
            </a:pPr>
            <a:r>
              <a:rPr lang="pt-BR" sz="2000" b="1" dirty="0">
                <a:solidFill>
                  <a:srgbClr val="234983"/>
                </a:solidFill>
                <a:latin typeface="Antenna Light" panose="02000503000000020004" pitchFamily="50" charset="0"/>
              </a:rPr>
              <a:t>Embasamento legal</a:t>
            </a:r>
          </a:p>
        </p:txBody>
      </p:sp>
      <p:sp>
        <p:nvSpPr>
          <p:cNvPr id="5" name="Retângulo 4">
            <a:extLst>
              <a:ext uri="{FF2B5EF4-FFF2-40B4-BE49-F238E27FC236}">
                <a16:creationId xmlns:a16="http://schemas.microsoft.com/office/drawing/2014/main" id="{7BCB4366-4C1D-4EE4-660E-8FD525FAE645}"/>
              </a:ext>
            </a:extLst>
          </p:cNvPr>
          <p:cNvSpPr/>
          <p:nvPr/>
        </p:nvSpPr>
        <p:spPr>
          <a:xfrm>
            <a:off x="763588" y="7013575"/>
            <a:ext cx="3065607" cy="200055"/>
          </a:xfrm>
          <a:prstGeom prst="rect">
            <a:avLst/>
          </a:prstGeom>
        </p:spPr>
        <p:txBody>
          <a:bodyPr wrap="square" anchor="t">
            <a:spAutoFit/>
          </a:bodyPr>
          <a:lstStyle/>
          <a:p>
            <a:pPr>
              <a:spcBef>
                <a:spcPts val="600"/>
              </a:spcBef>
            </a:pPr>
            <a:r>
              <a:rPr lang="pt-BR" sz="700" b="1" dirty="0">
                <a:solidFill>
                  <a:schemeClr val="accent1">
                    <a:lumMod val="75000"/>
                  </a:schemeClr>
                </a:solidFill>
                <a:latin typeface="Antenna Bold" panose="02000503000000020004" pitchFamily="50" charset="0"/>
              </a:rPr>
              <a:t>Emendas Impositivas 2024</a:t>
            </a:r>
            <a:endParaRPr lang="pt-BR" sz="700" dirty="0">
              <a:solidFill>
                <a:schemeClr val="accent1">
                  <a:lumMod val="75000"/>
                </a:schemeClr>
              </a:solidFill>
              <a:latin typeface="Antenna Bold" panose="02000503000000020004" pitchFamily="50" charset="0"/>
            </a:endParaRPr>
          </a:p>
        </p:txBody>
      </p:sp>
      <p:pic>
        <p:nvPicPr>
          <p:cNvPr id="17" name="Imagem 16">
            <a:extLst>
              <a:ext uri="{FF2B5EF4-FFF2-40B4-BE49-F238E27FC236}">
                <a16:creationId xmlns:a16="http://schemas.microsoft.com/office/drawing/2014/main" id="{8A00744F-D202-0ABA-A2B0-BD542E25BF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0049" y="6788704"/>
            <a:ext cx="2004433" cy="451928"/>
          </a:xfrm>
          <a:prstGeom prst="rect">
            <a:avLst/>
          </a:prstGeom>
        </p:spPr>
      </p:pic>
      <p:sp>
        <p:nvSpPr>
          <p:cNvPr id="3" name="Retângulo 2">
            <a:extLst>
              <a:ext uri="{FF2B5EF4-FFF2-40B4-BE49-F238E27FC236}">
                <a16:creationId xmlns:a16="http://schemas.microsoft.com/office/drawing/2014/main" id="{0B4FFD8C-8BDF-4E7B-B3BB-FCD89E4B0E02}"/>
              </a:ext>
            </a:extLst>
          </p:cNvPr>
          <p:cNvSpPr/>
          <p:nvPr/>
        </p:nvSpPr>
        <p:spPr>
          <a:xfrm>
            <a:off x="5345906" y="1543050"/>
            <a:ext cx="5345906" cy="4366260"/>
          </a:xfrm>
          <a:prstGeom prst="rect">
            <a:avLst/>
          </a:prstGeom>
          <a:solidFill>
            <a:schemeClr val="tx2">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srgbClr val="4F8A46"/>
              </a:solidFill>
              <a:effectLst/>
              <a:uLnTx/>
              <a:uFillTx/>
              <a:latin typeface="Calibri"/>
              <a:ea typeface="+mn-ea"/>
              <a:cs typeface="+mn-cs"/>
            </a:endParaRPr>
          </a:p>
        </p:txBody>
      </p:sp>
      <p:sp>
        <p:nvSpPr>
          <p:cNvPr id="6" name="Retângulo 5">
            <a:extLst>
              <a:ext uri="{FF2B5EF4-FFF2-40B4-BE49-F238E27FC236}">
                <a16:creationId xmlns:a16="http://schemas.microsoft.com/office/drawing/2014/main" id="{B64CF309-263C-924D-4310-B52B672CC015}"/>
              </a:ext>
            </a:extLst>
          </p:cNvPr>
          <p:cNvSpPr/>
          <p:nvPr/>
        </p:nvSpPr>
        <p:spPr>
          <a:xfrm>
            <a:off x="825025" y="2432848"/>
            <a:ext cx="4261325" cy="3308598"/>
          </a:xfrm>
          <a:prstGeom prst="rect">
            <a:avLst/>
          </a:prstGeom>
        </p:spPr>
        <p:txBody>
          <a:bodyPr wrap="square" anchor="t">
            <a:spAutoFit/>
          </a:bodyPr>
          <a:lstStyle/>
          <a:p>
            <a:r>
              <a:rPr lang="pt-BR" sz="1900" b="1" dirty="0"/>
              <a:t>Lei de Diretrizes Orçamentárias</a:t>
            </a:r>
          </a:p>
          <a:p>
            <a:pPr marL="342900" indent="-342900">
              <a:buFont typeface="Arial" panose="020B0604020202020204" pitchFamily="34" charset="0"/>
              <a:buChar char="•"/>
            </a:pPr>
            <a:r>
              <a:rPr lang="pt-BR" sz="1900" dirty="0"/>
              <a:t>Cronograma com as etapas do procedimento de análise dos impedimentos de ordem técnica;</a:t>
            </a:r>
          </a:p>
          <a:p>
            <a:pPr marL="342900" indent="-342900">
              <a:buFont typeface="Arial" panose="020B0604020202020204" pitchFamily="34" charset="0"/>
              <a:buChar char="•"/>
            </a:pPr>
            <a:r>
              <a:rPr lang="pt-BR" sz="1900" dirty="0"/>
              <a:t>Valor mínimo por emenda individual impositiva;</a:t>
            </a:r>
          </a:p>
          <a:p>
            <a:pPr marL="342900" indent="-342900">
              <a:buFont typeface="Arial" panose="020B0604020202020204" pitchFamily="34" charset="0"/>
              <a:buChar char="•"/>
            </a:pPr>
            <a:r>
              <a:rPr lang="pt-BR" sz="1900" dirty="0"/>
              <a:t>Demais detalhamentos relativos aos processos de execução orçamentária e financeira de emendas individuais impositivas.</a:t>
            </a:r>
          </a:p>
          <a:p>
            <a:endParaRPr lang="pt-BR" sz="1900" dirty="0"/>
          </a:p>
        </p:txBody>
      </p:sp>
      <p:sp>
        <p:nvSpPr>
          <p:cNvPr id="8" name="Retângulo 7">
            <a:extLst>
              <a:ext uri="{FF2B5EF4-FFF2-40B4-BE49-F238E27FC236}">
                <a16:creationId xmlns:a16="http://schemas.microsoft.com/office/drawing/2014/main" id="{71C53F5A-1003-C7F7-2CAD-2B25DB0B8BCC}"/>
              </a:ext>
            </a:extLst>
          </p:cNvPr>
          <p:cNvSpPr/>
          <p:nvPr/>
        </p:nvSpPr>
        <p:spPr>
          <a:xfrm>
            <a:off x="5886450" y="2432848"/>
            <a:ext cx="4261325" cy="3016210"/>
          </a:xfrm>
          <a:prstGeom prst="rect">
            <a:avLst/>
          </a:prstGeom>
        </p:spPr>
        <p:txBody>
          <a:bodyPr wrap="square" anchor="t">
            <a:spAutoFit/>
          </a:bodyPr>
          <a:lstStyle/>
          <a:p>
            <a:r>
              <a:rPr lang="pt-BR" sz="1900" b="1" dirty="0"/>
              <a:t>Decreto 2024</a:t>
            </a:r>
          </a:p>
          <a:p>
            <a:pPr marL="342900" indent="-342900">
              <a:buFont typeface="Arial" panose="020B0604020202020204" pitchFamily="34" charset="0"/>
              <a:buChar char="•"/>
            </a:pPr>
            <a:r>
              <a:rPr lang="pt-BR" sz="1900" dirty="0"/>
              <a:t>Substitui definições da LDO para 2024;</a:t>
            </a:r>
          </a:p>
          <a:p>
            <a:pPr marL="342900" indent="-342900">
              <a:buFont typeface="Arial" panose="020B0604020202020204" pitchFamily="34" charset="0"/>
              <a:buChar char="•"/>
            </a:pPr>
            <a:r>
              <a:rPr lang="pt-BR" sz="1900" dirty="0"/>
              <a:t>Cronograma com as etapas do procedimento de análise dos impedimentos de ordem técnica;</a:t>
            </a:r>
          </a:p>
          <a:p>
            <a:pPr marL="342900" indent="-342900">
              <a:buFont typeface="Arial" panose="020B0604020202020204" pitchFamily="34" charset="0"/>
              <a:buChar char="•"/>
            </a:pPr>
            <a:r>
              <a:rPr lang="pt-BR" sz="1900" dirty="0"/>
              <a:t>Demais detalhamentos relativos aos processos de execução orçamentária e financeira de emendas individuais impositivas.</a:t>
            </a:r>
          </a:p>
        </p:txBody>
      </p:sp>
    </p:spTree>
    <p:extLst>
      <p:ext uri="{BB962C8B-B14F-4D97-AF65-F5344CB8AC3E}">
        <p14:creationId xmlns:p14="http://schemas.microsoft.com/office/powerpoint/2010/main" val="3050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46E7A7C2-9F74-D5AE-603C-7B9740D40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897" y="393700"/>
            <a:ext cx="4223916" cy="3971648"/>
          </a:xfrm>
          <a:prstGeom prst="rect">
            <a:avLst/>
          </a:prstGeom>
        </p:spPr>
      </p:pic>
      <p:sp>
        <p:nvSpPr>
          <p:cNvPr id="11" name="Retângulo 10">
            <a:extLst>
              <a:ext uri="{FF2B5EF4-FFF2-40B4-BE49-F238E27FC236}">
                <a16:creationId xmlns:a16="http://schemas.microsoft.com/office/drawing/2014/main" id="{91B0251B-2A90-CA13-01F1-4650B8323B6C}"/>
              </a:ext>
            </a:extLst>
          </p:cNvPr>
          <p:cNvSpPr/>
          <p:nvPr/>
        </p:nvSpPr>
        <p:spPr>
          <a:xfrm>
            <a:off x="0" y="2133600"/>
            <a:ext cx="10691813" cy="3049142"/>
          </a:xfrm>
          <a:prstGeom prst="rect">
            <a:avLst/>
          </a:prstGeom>
          <a:solidFill>
            <a:schemeClr val="accent1">
              <a:lumMod val="75000"/>
              <a:alpha val="69804"/>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Retângulo 3">
            <a:extLst>
              <a:ext uri="{FF2B5EF4-FFF2-40B4-BE49-F238E27FC236}">
                <a16:creationId xmlns:a16="http://schemas.microsoft.com/office/drawing/2014/main" id="{D429F0C4-65C7-FACB-27D0-7D82E0DAA555}"/>
              </a:ext>
            </a:extLst>
          </p:cNvPr>
          <p:cNvSpPr/>
          <p:nvPr/>
        </p:nvSpPr>
        <p:spPr>
          <a:xfrm>
            <a:off x="763588" y="393700"/>
            <a:ext cx="6117272" cy="400110"/>
          </a:xfrm>
          <a:prstGeom prst="rect">
            <a:avLst/>
          </a:prstGeom>
        </p:spPr>
        <p:txBody>
          <a:bodyPr wrap="square" anchor="t">
            <a:spAutoFit/>
          </a:bodyPr>
          <a:lstStyle/>
          <a:p>
            <a:pPr>
              <a:spcBef>
                <a:spcPts val="600"/>
              </a:spcBef>
            </a:pPr>
            <a:r>
              <a:rPr lang="pt-BR" sz="2000" b="1" dirty="0">
                <a:solidFill>
                  <a:srgbClr val="234983"/>
                </a:solidFill>
                <a:latin typeface="Antenna Light" panose="02000503000000020004" pitchFamily="50" charset="0"/>
              </a:rPr>
              <a:t>O que é um impedimento de ordem técnica?</a:t>
            </a:r>
          </a:p>
        </p:txBody>
      </p:sp>
      <p:sp>
        <p:nvSpPr>
          <p:cNvPr id="5" name="Retângulo 4">
            <a:extLst>
              <a:ext uri="{FF2B5EF4-FFF2-40B4-BE49-F238E27FC236}">
                <a16:creationId xmlns:a16="http://schemas.microsoft.com/office/drawing/2014/main" id="{7BCB4366-4C1D-4EE4-660E-8FD525FAE645}"/>
              </a:ext>
            </a:extLst>
          </p:cNvPr>
          <p:cNvSpPr/>
          <p:nvPr/>
        </p:nvSpPr>
        <p:spPr>
          <a:xfrm>
            <a:off x="763588" y="7013575"/>
            <a:ext cx="3065607" cy="200055"/>
          </a:xfrm>
          <a:prstGeom prst="rect">
            <a:avLst/>
          </a:prstGeom>
        </p:spPr>
        <p:txBody>
          <a:bodyPr wrap="square" anchor="t">
            <a:spAutoFit/>
          </a:bodyPr>
          <a:lstStyle/>
          <a:p>
            <a:pPr>
              <a:spcBef>
                <a:spcPts val="600"/>
              </a:spcBef>
            </a:pPr>
            <a:r>
              <a:rPr lang="pt-BR" sz="700" b="1" dirty="0">
                <a:solidFill>
                  <a:schemeClr val="accent1">
                    <a:lumMod val="75000"/>
                  </a:schemeClr>
                </a:solidFill>
                <a:latin typeface="Antenna Bold" panose="02000503000000020004" pitchFamily="50" charset="0"/>
              </a:rPr>
              <a:t>Emendas Impositivas 2024</a:t>
            </a:r>
            <a:endParaRPr lang="pt-BR" sz="700" dirty="0">
              <a:solidFill>
                <a:schemeClr val="accent1">
                  <a:lumMod val="75000"/>
                </a:schemeClr>
              </a:solidFill>
              <a:latin typeface="Antenna Bold" panose="02000503000000020004" pitchFamily="50" charset="0"/>
            </a:endParaRPr>
          </a:p>
        </p:txBody>
      </p:sp>
      <p:sp>
        <p:nvSpPr>
          <p:cNvPr id="6" name="Retângulo 5">
            <a:extLst>
              <a:ext uri="{FF2B5EF4-FFF2-40B4-BE49-F238E27FC236}">
                <a16:creationId xmlns:a16="http://schemas.microsoft.com/office/drawing/2014/main" id="{B64CF309-263C-924D-4310-B52B672CC015}"/>
              </a:ext>
            </a:extLst>
          </p:cNvPr>
          <p:cNvSpPr/>
          <p:nvPr/>
        </p:nvSpPr>
        <p:spPr>
          <a:xfrm>
            <a:off x="1420416" y="2624643"/>
            <a:ext cx="7997904" cy="1938992"/>
          </a:xfrm>
          <a:prstGeom prst="rect">
            <a:avLst/>
          </a:prstGeom>
        </p:spPr>
        <p:txBody>
          <a:bodyPr wrap="square" anchor="t">
            <a:spAutoFit/>
          </a:bodyPr>
          <a:lstStyle/>
          <a:p>
            <a:pPr>
              <a:spcBef>
                <a:spcPts val="1200"/>
              </a:spcBef>
            </a:pPr>
            <a:r>
              <a:rPr lang="pt-BR" sz="2000" dirty="0">
                <a:solidFill>
                  <a:schemeClr val="bg1"/>
                </a:solidFill>
              </a:rPr>
              <a:t>Qualquer situação capaz de impossibilitar a execução da programação orçamentária. Por exemplo: </a:t>
            </a:r>
          </a:p>
          <a:p>
            <a:pPr marL="285750" indent="-285750">
              <a:spcBef>
                <a:spcPts val="1200"/>
              </a:spcBef>
              <a:buFont typeface="Arial" panose="020B0604020202020204" pitchFamily="34" charset="0"/>
              <a:buChar char="•"/>
            </a:pPr>
            <a:r>
              <a:rPr lang="pt-BR" sz="2000" dirty="0">
                <a:solidFill>
                  <a:schemeClr val="bg1"/>
                </a:solidFill>
              </a:rPr>
              <a:t>Ir contra legislações</a:t>
            </a:r>
          </a:p>
          <a:p>
            <a:pPr marL="285750" indent="-285750">
              <a:spcBef>
                <a:spcPts val="1200"/>
              </a:spcBef>
              <a:buFont typeface="Arial" panose="020B0604020202020204" pitchFamily="34" charset="0"/>
              <a:buChar char="•"/>
            </a:pPr>
            <a:r>
              <a:rPr lang="pt-BR" sz="2000" dirty="0">
                <a:solidFill>
                  <a:schemeClr val="bg1"/>
                </a:solidFill>
              </a:rPr>
              <a:t>Existência de incompatibilidades e incoerências entre o objeto da emenda e o valor, a ação orçamentária e/ou a finalidade do órgão.</a:t>
            </a:r>
          </a:p>
        </p:txBody>
      </p:sp>
      <p:pic>
        <p:nvPicPr>
          <p:cNvPr id="15" name="Imagem 14">
            <a:extLst>
              <a:ext uri="{FF2B5EF4-FFF2-40B4-BE49-F238E27FC236}">
                <a16:creationId xmlns:a16="http://schemas.microsoft.com/office/drawing/2014/main" id="{1F4A6AF5-3943-B9C0-97B6-D14B7A8AED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0049" y="6788704"/>
            <a:ext cx="2004433" cy="451928"/>
          </a:xfrm>
          <a:prstGeom prst="rect">
            <a:avLst/>
          </a:prstGeom>
        </p:spPr>
      </p:pic>
    </p:spTree>
    <p:extLst>
      <p:ext uri="{BB962C8B-B14F-4D97-AF65-F5344CB8AC3E}">
        <p14:creationId xmlns:p14="http://schemas.microsoft.com/office/powerpoint/2010/main" val="8574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D429F0C4-65C7-FACB-27D0-7D82E0DAA555}"/>
              </a:ext>
            </a:extLst>
          </p:cNvPr>
          <p:cNvSpPr/>
          <p:nvPr/>
        </p:nvSpPr>
        <p:spPr>
          <a:xfrm>
            <a:off x="763588" y="393700"/>
            <a:ext cx="5865812" cy="400110"/>
          </a:xfrm>
          <a:prstGeom prst="rect">
            <a:avLst/>
          </a:prstGeom>
        </p:spPr>
        <p:txBody>
          <a:bodyPr wrap="square" anchor="t">
            <a:spAutoFit/>
          </a:bodyPr>
          <a:lstStyle/>
          <a:p>
            <a:pPr>
              <a:spcBef>
                <a:spcPts val="600"/>
              </a:spcBef>
            </a:pPr>
            <a:r>
              <a:rPr lang="pt-BR" sz="2000" b="1" dirty="0">
                <a:solidFill>
                  <a:srgbClr val="234983"/>
                </a:solidFill>
                <a:latin typeface="Antenna Light" panose="02000503000000020004" pitchFamily="50" charset="0"/>
              </a:rPr>
              <a:t>Atores envolvidos no processo em 2024</a:t>
            </a:r>
          </a:p>
        </p:txBody>
      </p:sp>
      <p:sp>
        <p:nvSpPr>
          <p:cNvPr id="5" name="Retângulo 4">
            <a:extLst>
              <a:ext uri="{FF2B5EF4-FFF2-40B4-BE49-F238E27FC236}">
                <a16:creationId xmlns:a16="http://schemas.microsoft.com/office/drawing/2014/main" id="{7BCB4366-4C1D-4EE4-660E-8FD525FAE645}"/>
              </a:ext>
            </a:extLst>
          </p:cNvPr>
          <p:cNvSpPr/>
          <p:nvPr/>
        </p:nvSpPr>
        <p:spPr>
          <a:xfrm>
            <a:off x="763588" y="7013575"/>
            <a:ext cx="3065607" cy="200055"/>
          </a:xfrm>
          <a:prstGeom prst="rect">
            <a:avLst/>
          </a:prstGeom>
        </p:spPr>
        <p:txBody>
          <a:bodyPr wrap="square" anchor="t">
            <a:spAutoFit/>
          </a:bodyPr>
          <a:lstStyle/>
          <a:p>
            <a:pPr>
              <a:spcBef>
                <a:spcPts val="600"/>
              </a:spcBef>
            </a:pPr>
            <a:r>
              <a:rPr lang="pt-BR" sz="700" b="1" dirty="0">
                <a:solidFill>
                  <a:schemeClr val="accent1">
                    <a:lumMod val="75000"/>
                  </a:schemeClr>
                </a:solidFill>
                <a:latin typeface="Antenna Bold" panose="02000503000000020004" pitchFamily="50" charset="0"/>
              </a:rPr>
              <a:t>Emendas Impositivas 2024</a:t>
            </a:r>
            <a:endParaRPr lang="pt-BR" sz="700" dirty="0">
              <a:solidFill>
                <a:schemeClr val="accent1">
                  <a:lumMod val="75000"/>
                </a:schemeClr>
              </a:solidFill>
              <a:latin typeface="Antenna Bold" panose="02000503000000020004" pitchFamily="50" charset="0"/>
            </a:endParaRPr>
          </a:p>
        </p:txBody>
      </p:sp>
      <p:pic>
        <p:nvPicPr>
          <p:cNvPr id="9" name="Imagem 8">
            <a:extLst>
              <a:ext uri="{FF2B5EF4-FFF2-40B4-BE49-F238E27FC236}">
                <a16:creationId xmlns:a16="http://schemas.microsoft.com/office/drawing/2014/main" id="{33D06934-C956-73D6-4379-4CB283CF79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3552" y="2676061"/>
            <a:ext cx="1312547" cy="1275046"/>
          </a:xfrm>
          <a:prstGeom prst="rect">
            <a:avLst/>
          </a:prstGeom>
        </p:spPr>
      </p:pic>
      <p:pic>
        <p:nvPicPr>
          <p:cNvPr id="12" name="Imagem 11">
            <a:extLst>
              <a:ext uri="{FF2B5EF4-FFF2-40B4-BE49-F238E27FC236}">
                <a16:creationId xmlns:a16="http://schemas.microsoft.com/office/drawing/2014/main" id="{C9A80057-8598-8CC6-27C7-204E1C5395F2}"/>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4689632" y="2676061"/>
            <a:ext cx="1312547" cy="1275046"/>
          </a:xfrm>
          <a:prstGeom prst="rect">
            <a:avLst/>
          </a:prstGeom>
        </p:spPr>
      </p:pic>
      <p:pic>
        <p:nvPicPr>
          <p:cNvPr id="14" name="Imagem 13">
            <a:extLst>
              <a:ext uri="{FF2B5EF4-FFF2-40B4-BE49-F238E27FC236}">
                <a16:creationId xmlns:a16="http://schemas.microsoft.com/office/drawing/2014/main" id="{AA3F263E-292D-6BC3-ED75-E30096ACA7A8}"/>
              </a:ext>
            </a:extLst>
          </p:cNvPr>
          <p:cNvPicPr>
            <a:picLocks noChangeAspect="1"/>
          </p:cNvPicPr>
          <p:nvPr/>
        </p:nvPicPr>
        <p:blipFill>
          <a:blip r:embed="rId5">
            <a:extLst>
              <a:ext uri="{BEBA8EAE-BF5A-486C-A8C5-ECC9F3942E4B}">
                <a14:imgProps xmlns:a14="http://schemas.microsoft.com/office/drawing/2010/main">
                  <a14:imgLayer r:embed="rId6">
                    <a14:imgEffect>
                      <a14:saturation sat="66000"/>
                    </a14:imgEffect>
                  </a14:imgLayer>
                </a14:imgProps>
              </a:ext>
              <a:ext uri="{28A0092B-C50C-407E-A947-70E740481C1C}">
                <a14:useLocalDpi xmlns:a14="http://schemas.microsoft.com/office/drawing/2010/main" val="0"/>
              </a:ext>
            </a:extLst>
          </a:blip>
          <a:stretch>
            <a:fillRect/>
          </a:stretch>
        </p:blipFill>
        <p:spPr>
          <a:xfrm>
            <a:off x="6855714" y="2676061"/>
            <a:ext cx="1312547" cy="1275046"/>
          </a:xfrm>
          <a:prstGeom prst="rect">
            <a:avLst/>
          </a:prstGeom>
        </p:spPr>
      </p:pic>
      <p:sp>
        <p:nvSpPr>
          <p:cNvPr id="15" name="Retângulo 14">
            <a:extLst>
              <a:ext uri="{FF2B5EF4-FFF2-40B4-BE49-F238E27FC236}">
                <a16:creationId xmlns:a16="http://schemas.microsoft.com/office/drawing/2014/main" id="{5A37056F-CDFB-B8D1-7214-F13402A23BEB}"/>
              </a:ext>
            </a:extLst>
          </p:cNvPr>
          <p:cNvSpPr/>
          <p:nvPr/>
        </p:nvSpPr>
        <p:spPr>
          <a:xfrm>
            <a:off x="2523552" y="4115660"/>
            <a:ext cx="1312547" cy="400110"/>
          </a:xfrm>
          <a:prstGeom prst="rect">
            <a:avLst/>
          </a:prstGeom>
        </p:spPr>
        <p:txBody>
          <a:bodyPr wrap="square" anchor="t">
            <a:spAutoFit/>
          </a:bodyPr>
          <a:lstStyle/>
          <a:p>
            <a:pPr algn="ctr"/>
            <a:r>
              <a:rPr lang="pt-BR" sz="2000" b="1" dirty="0"/>
              <a:t>Seplag</a:t>
            </a:r>
          </a:p>
        </p:txBody>
      </p:sp>
      <p:sp>
        <p:nvSpPr>
          <p:cNvPr id="16" name="Retângulo 15">
            <a:extLst>
              <a:ext uri="{FF2B5EF4-FFF2-40B4-BE49-F238E27FC236}">
                <a16:creationId xmlns:a16="http://schemas.microsoft.com/office/drawing/2014/main" id="{81D700A8-619F-392B-51B4-97AFD0B08EFE}"/>
              </a:ext>
            </a:extLst>
          </p:cNvPr>
          <p:cNvSpPr/>
          <p:nvPr/>
        </p:nvSpPr>
        <p:spPr>
          <a:xfrm>
            <a:off x="4226003" y="4115660"/>
            <a:ext cx="2239804" cy="1015663"/>
          </a:xfrm>
          <a:prstGeom prst="rect">
            <a:avLst/>
          </a:prstGeom>
        </p:spPr>
        <p:txBody>
          <a:bodyPr wrap="square" anchor="t">
            <a:spAutoFit/>
          </a:bodyPr>
          <a:lstStyle/>
          <a:p>
            <a:pPr algn="ctr"/>
            <a:r>
              <a:rPr lang="pt-BR" sz="2000" b="1" dirty="0"/>
              <a:t>Órgãos e entidades da administração pública estadual</a:t>
            </a:r>
          </a:p>
        </p:txBody>
      </p:sp>
      <p:sp>
        <p:nvSpPr>
          <p:cNvPr id="17" name="Retângulo 16">
            <a:extLst>
              <a:ext uri="{FF2B5EF4-FFF2-40B4-BE49-F238E27FC236}">
                <a16:creationId xmlns:a16="http://schemas.microsoft.com/office/drawing/2014/main" id="{6FF178DE-14B7-D94D-D2DB-1BECE391AAAA}"/>
              </a:ext>
            </a:extLst>
          </p:cNvPr>
          <p:cNvSpPr/>
          <p:nvPr/>
        </p:nvSpPr>
        <p:spPr>
          <a:xfrm>
            <a:off x="6855714" y="4115660"/>
            <a:ext cx="1312547" cy="400110"/>
          </a:xfrm>
          <a:prstGeom prst="rect">
            <a:avLst/>
          </a:prstGeom>
        </p:spPr>
        <p:txBody>
          <a:bodyPr wrap="square" anchor="t">
            <a:spAutoFit/>
          </a:bodyPr>
          <a:lstStyle/>
          <a:p>
            <a:pPr algn="ctr"/>
            <a:r>
              <a:rPr lang="pt-BR" sz="2000" b="1" dirty="0"/>
              <a:t>Alerj</a:t>
            </a:r>
          </a:p>
        </p:txBody>
      </p:sp>
      <p:pic>
        <p:nvPicPr>
          <p:cNvPr id="2" name="Imagem 1">
            <a:extLst>
              <a:ext uri="{FF2B5EF4-FFF2-40B4-BE49-F238E27FC236}">
                <a16:creationId xmlns:a16="http://schemas.microsoft.com/office/drawing/2014/main" id="{07C1E36C-3459-C21E-2EA9-2E88A1C1794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20049" y="6788704"/>
            <a:ext cx="2004433" cy="451928"/>
          </a:xfrm>
          <a:prstGeom prst="rect">
            <a:avLst/>
          </a:prstGeom>
        </p:spPr>
      </p:pic>
    </p:spTree>
    <p:extLst>
      <p:ext uri="{BB962C8B-B14F-4D97-AF65-F5344CB8AC3E}">
        <p14:creationId xmlns:p14="http://schemas.microsoft.com/office/powerpoint/2010/main" val="2289373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FC75B721-8F81-00B1-BB58-01E8AA625FAE}"/>
              </a:ext>
            </a:extLst>
          </p:cNvPr>
          <p:cNvSpPr/>
          <p:nvPr/>
        </p:nvSpPr>
        <p:spPr>
          <a:xfrm>
            <a:off x="0" y="-1"/>
            <a:ext cx="10691812" cy="7559675"/>
          </a:xfrm>
          <a:prstGeom prst="rect">
            <a:avLst/>
          </a:prstGeom>
          <a:solidFill>
            <a:schemeClr val="accent1">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srgbClr val="4F8A46"/>
              </a:solidFill>
              <a:effectLst/>
              <a:uLnTx/>
              <a:uFillTx/>
              <a:latin typeface="Calibri"/>
              <a:ea typeface="+mn-ea"/>
              <a:cs typeface="+mn-cs"/>
            </a:endParaRPr>
          </a:p>
        </p:txBody>
      </p:sp>
      <p:sp>
        <p:nvSpPr>
          <p:cNvPr id="6" name="Retângulo 5">
            <a:extLst>
              <a:ext uri="{FF2B5EF4-FFF2-40B4-BE49-F238E27FC236}">
                <a16:creationId xmlns:a16="http://schemas.microsoft.com/office/drawing/2014/main" id="{8D6ACA61-ABB7-8B59-DD1A-4D4F92C7C97A}"/>
              </a:ext>
            </a:extLst>
          </p:cNvPr>
          <p:cNvSpPr/>
          <p:nvPr/>
        </p:nvSpPr>
        <p:spPr>
          <a:xfrm>
            <a:off x="763588" y="393700"/>
            <a:ext cx="5122862" cy="400110"/>
          </a:xfrm>
          <a:prstGeom prst="rect">
            <a:avLst/>
          </a:prstGeom>
        </p:spPr>
        <p:txBody>
          <a:bodyPr wrap="square" anchor="t">
            <a:spAutoFit/>
          </a:bodyPr>
          <a:lstStyle/>
          <a:p>
            <a:pPr>
              <a:spcBef>
                <a:spcPts val="600"/>
              </a:spcBef>
            </a:pPr>
            <a:r>
              <a:rPr lang="pt-BR" sz="2000" b="1" dirty="0">
                <a:solidFill>
                  <a:srgbClr val="234983"/>
                </a:solidFill>
                <a:latin typeface="Antenna Light" panose="02000503000000020004" pitchFamily="50" charset="0"/>
              </a:rPr>
              <a:t>Fluxo de Emendas impositivas</a:t>
            </a:r>
          </a:p>
        </p:txBody>
      </p:sp>
      <p:sp>
        <p:nvSpPr>
          <p:cNvPr id="5" name="Retângulo 4">
            <a:extLst>
              <a:ext uri="{FF2B5EF4-FFF2-40B4-BE49-F238E27FC236}">
                <a16:creationId xmlns:a16="http://schemas.microsoft.com/office/drawing/2014/main" id="{7BCB4366-4C1D-4EE4-660E-8FD525FAE645}"/>
              </a:ext>
            </a:extLst>
          </p:cNvPr>
          <p:cNvSpPr/>
          <p:nvPr/>
        </p:nvSpPr>
        <p:spPr>
          <a:xfrm>
            <a:off x="763588" y="7013575"/>
            <a:ext cx="3065607" cy="200055"/>
          </a:xfrm>
          <a:prstGeom prst="rect">
            <a:avLst/>
          </a:prstGeom>
        </p:spPr>
        <p:txBody>
          <a:bodyPr wrap="square" anchor="t">
            <a:spAutoFit/>
          </a:bodyPr>
          <a:lstStyle/>
          <a:p>
            <a:pPr>
              <a:spcBef>
                <a:spcPts val="600"/>
              </a:spcBef>
            </a:pPr>
            <a:r>
              <a:rPr lang="pt-BR" sz="700" b="1" dirty="0">
                <a:solidFill>
                  <a:schemeClr val="accent1">
                    <a:lumMod val="75000"/>
                  </a:schemeClr>
                </a:solidFill>
                <a:latin typeface="Antenna Bold" panose="02000503000000020004" pitchFamily="50" charset="0"/>
              </a:rPr>
              <a:t>Emendas Impositivas 2024</a:t>
            </a:r>
            <a:endParaRPr lang="pt-BR" sz="700" dirty="0">
              <a:solidFill>
                <a:schemeClr val="accent1">
                  <a:lumMod val="75000"/>
                </a:schemeClr>
              </a:solidFill>
              <a:latin typeface="Antenna Bold" panose="02000503000000020004" pitchFamily="50" charset="0"/>
            </a:endParaRPr>
          </a:p>
        </p:txBody>
      </p:sp>
      <p:pic>
        <p:nvPicPr>
          <p:cNvPr id="9" name="Imagem 8">
            <a:extLst>
              <a:ext uri="{FF2B5EF4-FFF2-40B4-BE49-F238E27FC236}">
                <a16:creationId xmlns:a16="http://schemas.microsoft.com/office/drawing/2014/main" id="{33D06934-C956-73D6-4379-4CB283CF79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4444" y="1344756"/>
            <a:ext cx="987237" cy="959030"/>
          </a:xfrm>
          <a:prstGeom prst="rect">
            <a:avLst/>
          </a:prstGeom>
        </p:spPr>
      </p:pic>
      <p:pic>
        <p:nvPicPr>
          <p:cNvPr id="12" name="Imagem 11">
            <a:extLst>
              <a:ext uri="{FF2B5EF4-FFF2-40B4-BE49-F238E27FC236}">
                <a16:creationId xmlns:a16="http://schemas.microsoft.com/office/drawing/2014/main" id="{C9A80057-8598-8CC6-27C7-204E1C5395F2}"/>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4902387" y="2848890"/>
            <a:ext cx="987237" cy="959030"/>
          </a:xfrm>
          <a:prstGeom prst="rect">
            <a:avLst/>
          </a:prstGeom>
        </p:spPr>
      </p:pic>
      <p:pic>
        <p:nvPicPr>
          <p:cNvPr id="14" name="Imagem 13">
            <a:extLst>
              <a:ext uri="{FF2B5EF4-FFF2-40B4-BE49-F238E27FC236}">
                <a16:creationId xmlns:a16="http://schemas.microsoft.com/office/drawing/2014/main" id="{AA3F263E-292D-6BC3-ED75-E30096ACA7A8}"/>
              </a:ext>
            </a:extLst>
          </p:cNvPr>
          <p:cNvPicPr>
            <a:picLocks noChangeAspect="1"/>
          </p:cNvPicPr>
          <p:nvPr/>
        </p:nvPicPr>
        <p:blipFill>
          <a:blip r:embed="rId5">
            <a:extLst>
              <a:ext uri="{BEBA8EAE-BF5A-486C-A8C5-ECC9F3942E4B}">
                <a14:imgProps xmlns:a14="http://schemas.microsoft.com/office/drawing/2010/main">
                  <a14:imgLayer r:embed="rId6">
                    <a14:imgEffect>
                      <a14:saturation sat="66000"/>
                    </a14:imgEffect>
                  </a14:imgLayer>
                </a14:imgProps>
              </a:ext>
              <a:ext uri="{28A0092B-C50C-407E-A947-70E740481C1C}">
                <a14:useLocalDpi xmlns:a14="http://schemas.microsoft.com/office/drawing/2010/main" val="0"/>
              </a:ext>
            </a:extLst>
          </a:blip>
          <a:stretch>
            <a:fillRect/>
          </a:stretch>
        </p:blipFill>
        <p:spPr>
          <a:xfrm>
            <a:off x="3335576" y="1288059"/>
            <a:ext cx="987237" cy="959030"/>
          </a:xfrm>
          <a:prstGeom prst="rect">
            <a:avLst/>
          </a:prstGeom>
        </p:spPr>
      </p:pic>
      <p:sp>
        <p:nvSpPr>
          <p:cNvPr id="15" name="Retângulo 14">
            <a:extLst>
              <a:ext uri="{FF2B5EF4-FFF2-40B4-BE49-F238E27FC236}">
                <a16:creationId xmlns:a16="http://schemas.microsoft.com/office/drawing/2014/main" id="{5A37056F-CDFB-B8D1-7214-F13402A23BEB}"/>
              </a:ext>
            </a:extLst>
          </p:cNvPr>
          <p:cNvSpPr/>
          <p:nvPr/>
        </p:nvSpPr>
        <p:spPr>
          <a:xfrm>
            <a:off x="5794444" y="2349572"/>
            <a:ext cx="987237" cy="323165"/>
          </a:xfrm>
          <a:prstGeom prst="rect">
            <a:avLst/>
          </a:prstGeom>
          <a:solidFill>
            <a:srgbClr val="21559B"/>
          </a:solidFill>
        </p:spPr>
        <p:txBody>
          <a:bodyPr wrap="square" anchor="t">
            <a:spAutoFit/>
          </a:bodyPr>
          <a:lstStyle/>
          <a:p>
            <a:pPr algn="ctr">
              <a:lnSpc>
                <a:spcPts val="1800"/>
              </a:lnSpc>
            </a:pPr>
            <a:r>
              <a:rPr lang="pt-BR" sz="1700">
                <a:solidFill>
                  <a:schemeClr val="bg1"/>
                </a:solidFill>
              </a:rPr>
              <a:t>Seplag</a:t>
            </a:r>
            <a:endParaRPr lang="pt-BR" sz="1700" dirty="0">
              <a:solidFill>
                <a:schemeClr val="bg1"/>
              </a:solidFill>
            </a:endParaRPr>
          </a:p>
        </p:txBody>
      </p:sp>
      <p:sp>
        <p:nvSpPr>
          <p:cNvPr id="16" name="Retângulo 15">
            <a:extLst>
              <a:ext uri="{FF2B5EF4-FFF2-40B4-BE49-F238E27FC236}">
                <a16:creationId xmlns:a16="http://schemas.microsoft.com/office/drawing/2014/main" id="{81D700A8-619F-392B-51B4-97AFD0B08EFE}"/>
              </a:ext>
            </a:extLst>
          </p:cNvPr>
          <p:cNvSpPr/>
          <p:nvPr/>
        </p:nvSpPr>
        <p:spPr>
          <a:xfrm>
            <a:off x="4902386" y="3841898"/>
            <a:ext cx="987237" cy="323165"/>
          </a:xfrm>
          <a:prstGeom prst="rect">
            <a:avLst/>
          </a:prstGeom>
          <a:solidFill>
            <a:srgbClr val="2589B5"/>
          </a:solidFill>
        </p:spPr>
        <p:txBody>
          <a:bodyPr wrap="square" anchor="t">
            <a:spAutoFit/>
          </a:bodyPr>
          <a:lstStyle/>
          <a:p>
            <a:pPr algn="ctr">
              <a:lnSpc>
                <a:spcPts val="1800"/>
              </a:lnSpc>
            </a:pPr>
            <a:r>
              <a:rPr lang="pt-BR" sz="1700" dirty="0">
                <a:solidFill>
                  <a:schemeClr val="bg1"/>
                </a:solidFill>
              </a:rPr>
              <a:t>Órgãos</a:t>
            </a:r>
          </a:p>
        </p:txBody>
      </p:sp>
      <p:sp>
        <p:nvSpPr>
          <p:cNvPr id="17" name="Retângulo 16">
            <a:extLst>
              <a:ext uri="{FF2B5EF4-FFF2-40B4-BE49-F238E27FC236}">
                <a16:creationId xmlns:a16="http://schemas.microsoft.com/office/drawing/2014/main" id="{6FF178DE-14B7-D94D-D2DB-1BECE391AAAA}"/>
              </a:ext>
            </a:extLst>
          </p:cNvPr>
          <p:cNvSpPr/>
          <p:nvPr/>
        </p:nvSpPr>
        <p:spPr>
          <a:xfrm>
            <a:off x="3335576" y="2292875"/>
            <a:ext cx="987237" cy="323165"/>
          </a:xfrm>
          <a:prstGeom prst="rect">
            <a:avLst/>
          </a:prstGeom>
          <a:solidFill>
            <a:srgbClr val="364165"/>
          </a:solidFill>
        </p:spPr>
        <p:txBody>
          <a:bodyPr wrap="square" anchor="t">
            <a:spAutoFit/>
          </a:bodyPr>
          <a:lstStyle/>
          <a:p>
            <a:pPr algn="ctr">
              <a:lnSpc>
                <a:spcPts val="1800"/>
              </a:lnSpc>
            </a:pPr>
            <a:r>
              <a:rPr lang="pt-BR" sz="1700" dirty="0">
                <a:solidFill>
                  <a:schemeClr val="bg1"/>
                </a:solidFill>
              </a:rPr>
              <a:t>Alerj</a:t>
            </a:r>
          </a:p>
        </p:txBody>
      </p:sp>
      <p:pic>
        <p:nvPicPr>
          <p:cNvPr id="2" name="Imagem 1">
            <a:extLst>
              <a:ext uri="{FF2B5EF4-FFF2-40B4-BE49-F238E27FC236}">
                <a16:creationId xmlns:a16="http://schemas.microsoft.com/office/drawing/2014/main" id="{07C1E36C-3459-C21E-2EA9-2E88A1C1794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20049" y="6788704"/>
            <a:ext cx="2004433" cy="451928"/>
          </a:xfrm>
          <a:prstGeom prst="rect">
            <a:avLst/>
          </a:prstGeom>
        </p:spPr>
      </p:pic>
      <p:sp>
        <p:nvSpPr>
          <p:cNvPr id="7" name="Retângulo 6">
            <a:extLst>
              <a:ext uri="{FF2B5EF4-FFF2-40B4-BE49-F238E27FC236}">
                <a16:creationId xmlns:a16="http://schemas.microsoft.com/office/drawing/2014/main" id="{4AA4C1F9-4E94-BFE4-B949-3F0604E5797D}"/>
              </a:ext>
            </a:extLst>
          </p:cNvPr>
          <p:cNvSpPr/>
          <p:nvPr/>
        </p:nvSpPr>
        <p:spPr>
          <a:xfrm>
            <a:off x="4413751" y="1624046"/>
            <a:ext cx="1369639" cy="553998"/>
          </a:xfrm>
          <a:prstGeom prst="rect">
            <a:avLst/>
          </a:prstGeom>
        </p:spPr>
        <p:txBody>
          <a:bodyPr wrap="square" anchor="t">
            <a:spAutoFit/>
          </a:bodyPr>
          <a:lstStyle/>
          <a:p>
            <a:pPr algn="ctr">
              <a:lnSpc>
                <a:spcPts val="1800"/>
              </a:lnSpc>
            </a:pPr>
            <a:r>
              <a:rPr lang="pt-BR" sz="1700" dirty="0"/>
              <a:t>Emendas impositivas</a:t>
            </a:r>
          </a:p>
        </p:txBody>
      </p:sp>
      <p:sp>
        <p:nvSpPr>
          <p:cNvPr id="11" name="Retângulo 10">
            <a:extLst>
              <a:ext uri="{FF2B5EF4-FFF2-40B4-BE49-F238E27FC236}">
                <a16:creationId xmlns:a16="http://schemas.microsoft.com/office/drawing/2014/main" id="{44F1411A-5F61-0277-F792-98CBC91CB259}"/>
              </a:ext>
            </a:extLst>
          </p:cNvPr>
          <p:cNvSpPr/>
          <p:nvPr/>
        </p:nvSpPr>
        <p:spPr>
          <a:xfrm>
            <a:off x="6768204" y="1863031"/>
            <a:ext cx="987237" cy="553998"/>
          </a:xfrm>
          <a:prstGeom prst="rect">
            <a:avLst/>
          </a:prstGeom>
        </p:spPr>
        <p:txBody>
          <a:bodyPr wrap="square" anchor="t">
            <a:spAutoFit/>
          </a:bodyPr>
          <a:lstStyle/>
          <a:p>
            <a:pPr algn="ctr">
              <a:lnSpc>
                <a:spcPts val="1800"/>
              </a:lnSpc>
            </a:pPr>
            <a:r>
              <a:rPr lang="pt-BR" sz="1600" b="1" dirty="0"/>
              <a:t>Análise técnica </a:t>
            </a:r>
          </a:p>
        </p:txBody>
      </p:sp>
      <p:sp>
        <p:nvSpPr>
          <p:cNvPr id="13" name="Retângulo 12">
            <a:extLst>
              <a:ext uri="{FF2B5EF4-FFF2-40B4-BE49-F238E27FC236}">
                <a16:creationId xmlns:a16="http://schemas.microsoft.com/office/drawing/2014/main" id="{2232701F-B01E-9587-2E89-C3A48BAC5448}"/>
              </a:ext>
            </a:extLst>
          </p:cNvPr>
          <p:cNvSpPr/>
          <p:nvPr/>
        </p:nvSpPr>
        <p:spPr>
          <a:xfrm>
            <a:off x="6192042" y="3261740"/>
            <a:ext cx="1369639" cy="553998"/>
          </a:xfrm>
          <a:prstGeom prst="rect">
            <a:avLst/>
          </a:prstGeom>
        </p:spPr>
        <p:txBody>
          <a:bodyPr wrap="square" anchor="t">
            <a:spAutoFit/>
          </a:bodyPr>
          <a:lstStyle/>
          <a:p>
            <a:pPr algn="ctr">
              <a:lnSpc>
                <a:spcPts val="1800"/>
              </a:lnSpc>
            </a:pPr>
            <a:r>
              <a:rPr lang="pt-BR" sz="1700" dirty="0"/>
              <a:t>Envio aos órgãos</a:t>
            </a:r>
          </a:p>
        </p:txBody>
      </p:sp>
      <p:sp>
        <p:nvSpPr>
          <p:cNvPr id="19" name="Retângulo 18">
            <a:extLst>
              <a:ext uri="{FF2B5EF4-FFF2-40B4-BE49-F238E27FC236}">
                <a16:creationId xmlns:a16="http://schemas.microsoft.com/office/drawing/2014/main" id="{99D9D5E9-BBCD-9730-3723-99A57F87E8ED}"/>
              </a:ext>
            </a:extLst>
          </p:cNvPr>
          <p:cNvSpPr/>
          <p:nvPr/>
        </p:nvSpPr>
        <p:spPr>
          <a:xfrm>
            <a:off x="3589995" y="3374219"/>
            <a:ext cx="1369639" cy="784830"/>
          </a:xfrm>
          <a:prstGeom prst="rect">
            <a:avLst/>
          </a:prstGeom>
        </p:spPr>
        <p:txBody>
          <a:bodyPr wrap="square" anchor="t">
            <a:spAutoFit/>
          </a:bodyPr>
          <a:lstStyle/>
          <a:p>
            <a:pPr algn="ctr">
              <a:lnSpc>
                <a:spcPts val="1800"/>
              </a:lnSpc>
            </a:pPr>
            <a:r>
              <a:rPr lang="pt-BR" sz="1600" b="1" dirty="0"/>
              <a:t>Avaliação de viabilidade técnica</a:t>
            </a:r>
          </a:p>
        </p:txBody>
      </p:sp>
      <p:cxnSp>
        <p:nvCxnSpPr>
          <p:cNvPr id="21" name="Conector de Seta Reta 20">
            <a:extLst>
              <a:ext uri="{FF2B5EF4-FFF2-40B4-BE49-F238E27FC236}">
                <a16:creationId xmlns:a16="http://schemas.microsoft.com/office/drawing/2014/main" id="{2253F37F-5FF0-3B56-7344-0AF6E7B604D4}"/>
              </a:ext>
            </a:extLst>
          </p:cNvPr>
          <p:cNvCxnSpPr/>
          <p:nvPr/>
        </p:nvCxnSpPr>
        <p:spPr>
          <a:xfrm>
            <a:off x="4604766" y="2247089"/>
            <a:ext cx="941415" cy="0"/>
          </a:xfrm>
          <a:prstGeom prst="straightConnector1">
            <a:avLst/>
          </a:prstGeom>
          <a:ln w="19050">
            <a:solidFill>
              <a:schemeClr val="accent4">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7" name="Agrupar 46">
            <a:extLst>
              <a:ext uri="{FF2B5EF4-FFF2-40B4-BE49-F238E27FC236}">
                <a16:creationId xmlns:a16="http://schemas.microsoft.com/office/drawing/2014/main" id="{73FEC39C-E58D-2B63-312C-0F4FFC6A82CA}"/>
              </a:ext>
            </a:extLst>
          </p:cNvPr>
          <p:cNvGrpSpPr/>
          <p:nvPr/>
        </p:nvGrpSpPr>
        <p:grpSpPr>
          <a:xfrm rot="5400000">
            <a:off x="4968346" y="3144328"/>
            <a:ext cx="613879" cy="2838229"/>
            <a:chOff x="6629707" y="3932983"/>
            <a:chExt cx="613879" cy="2838229"/>
          </a:xfrm>
        </p:grpSpPr>
        <p:grpSp>
          <p:nvGrpSpPr>
            <p:cNvPr id="33" name="Agrupar 32">
              <a:extLst>
                <a:ext uri="{FF2B5EF4-FFF2-40B4-BE49-F238E27FC236}">
                  <a16:creationId xmlns:a16="http://schemas.microsoft.com/office/drawing/2014/main" id="{87203BC8-BE3D-9D90-D9EC-0B3BB026ECAB}"/>
                </a:ext>
              </a:extLst>
            </p:cNvPr>
            <p:cNvGrpSpPr/>
            <p:nvPr/>
          </p:nvGrpSpPr>
          <p:grpSpPr>
            <a:xfrm>
              <a:off x="6877338" y="3932983"/>
              <a:ext cx="366248" cy="2838229"/>
              <a:chOff x="7302501" y="2065867"/>
              <a:chExt cx="366248" cy="2838229"/>
            </a:xfrm>
          </p:grpSpPr>
          <p:cxnSp>
            <p:nvCxnSpPr>
              <p:cNvPr id="26" name="Conector de Seta Reta 25">
                <a:extLst>
                  <a:ext uri="{FF2B5EF4-FFF2-40B4-BE49-F238E27FC236}">
                    <a16:creationId xmlns:a16="http://schemas.microsoft.com/office/drawing/2014/main" id="{3C74CE28-C1E8-854A-BDF1-1B4AF98F10FE}"/>
                  </a:ext>
                </a:extLst>
              </p:cNvPr>
              <p:cNvCxnSpPr>
                <a:cxnSpLocks/>
              </p:cNvCxnSpPr>
              <p:nvPr/>
            </p:nvCxnSpPr>
            <p:spPr>
              <a:xfrm rot="16200000">
                <a:off x="7491975" y="1889327"/>
                <a:ext cx="0" cy="353549"/>
              </a:xfrm>
              <a:prstGeom prst="straightConnector1">
                <a:avLst/>
              </a:prstGeom>
              <a:ln w="19050">
                <a:solidFill>
                  <a:schemeClr val="accent4">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Conector de Seta Reta 27">
                <a:extLst>
                  <a:ext uri="{FF2B5EF4-FFF2-40B4-BE49-F238E27FC236}">
                    <a16:creationId xmlns:a16="http://schemas.microsoft.com/office/drawing/2014/main" id="{C5D6B551-3532-60EC-D35F-CBFA67634364}"/>
                  </a:ext>
                </a:extLst>
              </p:cNvPr>
              <p:cNvCxnSpPr>
                <a:cxnSpLocks/>
              </p:cNvCxnSpPr>
              <p:nvPr/>
            </p:nvCxnSpPr>
            <p:spPr>
              <a:xfrm rot="16200000">
                <a:off x="7485625" y="4708371"/>
                <a:ext cx="0" cy="366248"/>
              </a:xfrm>
              <a:prstGeom prst="straightConnector1">
                <a:avLst/>
              </a:prstGeom>
              <a:ln w="19050">
                <a:solidFill>
                  <a:schemeClr val="accent4">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Conector reto 29">
                <a:extLst>
                  <a:ext uri="{FF2B5EF4-FFF2-40B4-BE49-F238E27FC236}">
                    <a16:creationId xmlns:a16="http://schemas.microsoft.com/office/drawing/2014/main" id="{627881CB-34F8-74D6-7E93-21D119294095}"/>
                  </a:ext>
                </a:extLst>
              </p:cNvPr>
              <p:cNvCxnSpPr>
                <a:cxnSpLocks/>
              </p:cNvCxnSpPr>
              <p:nvPr/>
            </p:nvCxnSpPr>
            <p:spPr>
              <a:xfrm>
                <a:off x="7315200" y="2065867"/>
                <a:ext cx="0" cy="2838229"/>
              </a:xfrm>
              <a:prstGeom prst="line">
                <a:avLst/>
              </a:prstGeom>
              <a:ln w="19050">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4" name="Conector de Seta Reta 33">
              <a:extLst>
                <a:ext uri="{FF2B5EF4-FFF2-40B4-BE49-F238E27FC236}">
                  <a16:creationId xmlns:a16="http://schemas.microsoft.com/office/drawing/2014/main" id="{EF850714-0058-8AE6-1069-43888A438E5B}"/>
                </a:ext>
              </a:extLst>
            </p:cNvPr>
            <p:cNvCxnSpPr>
              <a:cxnSpLocks/>
            </p:cNvCxnSpPr>
            <p:nvPr/>
          </p:nvCxnSpPr>
          <p:spPr>
            <a:xfrm rot="16200000">
              <a:off x="6759872" y="5096420"/>
              <a:ext cx="0" cy="260330"/>
            </a:xfrm>
            <a:prstGeom prst="straightConnector1">
              <a:avLst/>
            </a:prstGeom>
            <a:ln w="19050">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39" name="Imagem 38">
            <a:extLst>
              <a:ext uri="{FF2B5EF4-FFF2-40B4-BE49-F238E27FC236}">
                <a16:creationId xmlns:a16="http://schemas.microsoft.com/office/drawing/2014/main" id="{1289888F-1AD7-B66B-C6ED-B07E5DCB8BA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0631" y="1510832"/>
            <a:ext cx="368780" cy="368780"/>
          </a:xfrm>
          <a:prstGeom prst="rect">
            <a:avLst/>
          </a:prstGeom>
        </p:spPr>
      </p:pic>
      <p:pic>
        <p:nvPicPr>
          <p:cNvPr id="40" name="Imagem 39">
            <a:extLst>
              <a:ext uri="{FF2B5EF4-FFF2-40B4-BE49-F238E27FC236}">
                <a16:creationId xmlns:a16="http://schemas.microsoft.com/office/drawing/2014/main" id="{A42B8D7A-32F9-2D9D-6BE6-432F28772AE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90424" y="3039366"/>
            <a:ext cx="368780" cy="368780"/>
          </a:xfrm>
          <a:prstGeom prst="rect">
            <a:avLst/>
          </a:prstGeom>
        </p:spPr>
      </p:pic>
      <p:sp>
        <p:nvSpPr>
          <p:cNvPr id="41" name="Elipse 40">
            <a:extLst>
              <a:ext uri="{FF2B5EF4-FFF2-40B4-BE49-F238E27FC236}">
                <a16:creationId xmlns:a16="http://schemas.microsoft.com/office/drawing/2014/main" id="{89139C7A-DFF7-40FF-93F2-EA4973D9FD06}"/>
              </a:ext>
            </a:extLst>
          </p:cNvPr>
          <p:cNvSpPr/>
          <p:nvPr/>
        </p:nvSpPr>
        <p:spPr>
          <a:xfrm>
            <a:off x="3649454" y="4923996"/>
            <a:ext cx="413433" cy="413433"/>
          </a:xfrm>
          <a:prstGeom prst="ellipse">
            <a:avLst/>
          </a:prstGeom>
          <a:solidFill>
            <a:srgbClr val="3E6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500" b="1" dirty="0">
                <a:latin typeface="Calibri "/>
              </a:rPr>
              <a:t>1</a:t>
            </a:r>
          </a:p>
        </p:txBody>
      </p:sp>
      <p:sp>
        <p:nvSpPr>
          <p:cNvPr id="42" name="Elipse 41">
            <a:extLst>
              <a:ext uri="{FF2B5EF4-FFF2-40B4-BE49-F238E27FC236}">
                <a16:creationId xmlns:a16="http://schemas.microsoft.com/office/drawing/2014/main" id="{EBF104A4-D7CF-F4F0-BA98-0F829462164C}"/>
              </a:ext>
            </a:extLst>
          </p:cNvPr>
          <p:cNvSpPr/>
          <p:nvPr/>
        </p:nvSpPr>
        <p:spPr>
          <a:xfrm>
            <a:off x="6458620" y="4930275"/>
            <a:ext cx="413434" cy="413434"/>
          </a:xfrm>
          <a:prstGeom prst="ellipse">
            <a:avLst/>
          </a:prstGeom>
          <a:solidFill>
            <a:srgbClr val="296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500" b="1" dirty="0"/>
              <a:t>2</a:t>
            </a:r>
          </a:p>
        </p:txBody>
      </p:sp>
      <p:sp>
        <p:nvSpPr>
          <p:cNvPr id="43" name="Retângulo 42">
            <a:extLst>
              <a:ext uri="{FF2B5EF4-FFF2-40B4-BE49-F238E27FC236}">
                <a16:creationId xmlns:a16="http://schemas.microsoft.com/office/drawing/2014/main" id="{33E920B5-BE0A-38AB-0018-FC1C5EBC6E7F}"/>
              </a:ext>
            </a:extLst>
          </p:cNvPr>
          <p:cNvSpPr/>
          <p:nvPr/>
        </p:nvSpPr>
        <p:spPr>
          <a:xfrm>
            <a:off x="2790727" y="5428806"/>
            <a:ext cx="2081547" cy="1015663"/>
          </a:xfrm>
          <a:prstGeom prst="rect">
            <a:avLst/>
          </a:prstGeom>
        </p:spPr>
        <p:txBody>
          <a:bodyPr wrap="square" anchor="t">
            <a:spAutoFit/>
          </a:bodyPr>
          <a:lstStyle/>
          <a:p>
            <a:pPr algn="ctr">
              <a:lnSpc>
                <a:spcPts val="1800"/>
              </a:lnSpc>
            </a:pPr>
            <a:r>
              <a:rPr lang="pt-BR" sz="1600" dirty="0"/>
              <a:t>Identificação de impedimentos de ordem técnica à SEPLAG</a:t>
            </a:r>
          </a:p>
        </p:txBody>
      </p:sp>
      <p:cxnSp>
        <p:nvCxnSpPr>
          <p:cNvPr id="45" name="Conector: Angulado 44">
            <a:extLst>
              <a:ext uri="{FF2B5EF4-FFF2-40B4-BE49-F238E27FC236}">
                <a16:creationId xmlns:a16="http://schemas.microsoft.com/office/drawing/2014/main" id="{9AA4E7E1-425C-F9E8-6495-B221D3B10C27}"/>
              </a:ext>
            </a:extLst>
          </p:cNvPr>
          <p:cNvCxnSpPr/>
          <p:nvPr/>
        </p:nvCxnSpPr>
        <p:spPr>
          <a:xfrm rot="5400000">
            <a:off x="5633445" y="3264323"/>
            <a:ext cx="1107091" cy="276225"/>
          </a:xfrm>
          <a:prstGeom prst="bentConnector3">
            <a:avLst>
              <a:gd name="adj1" fmla="val 99901"/>
            </a:avLst>
          </a:prstGeom>
          <a:ln w="19050">
            <a:solidFill>
              <a:schemeClr val="accent4">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Retângulo 50">
            <a:extLst>
              <a:ext uri="{FF2B5EF4-FFF2-40B4-BE49-F238E27FC236}">
                <a16:creationId xmlns:a16="http://schemas.microsoft.com/office/drawing/2014/main" id="{732A45C8-567F-63F9-5D84-66A837DBC4D4}"/>
              </a:ext>
            </a:extLst>
          </p:cNvPr>
          <p:cNvSpPr/>
          <p:nvPr/>
        </p:nvSpPr>
        <p:spPr>
          <a:xfrm>
            <a:off x="1373151" y="4160267"/>
            <a:ext cx="1369639" cy="784830"/>
          </a:xfrm>
          <a:prstGeom prst="rect">
            <a:avLst/>
          </a:prstGeom>
        </p:spPr>
        <p:txBody>
          <a:bodyPr wrap="square" anchor="t">
            <a:spAutoFit/>
          </a:bodyPr>
          <a:lstStyle/>
          <a:p>
            <a:pPr algn="ctr">
              <a:lnSpc>
                <a:spcPts val="1800"/>
              </a:lnSpc>
            </a:pPr>
            <a:r>
              <a:rPr lang="pt-BR" sz="1600" dirty="0"/>
              <a:t>Retorno com alterações indicadas</a:t>
            </a:r>
          </a:p>
        </p:txBody>
      </p:sp>
      <p:pic>
        <p:nvPicPr>
          <p:cNvPr id="52" name="Imagem 51">
            <a:extLst>
              <a:ext uri="{FF2B5EF4-FFF2-40B4-BE49-F238E27FC236}">
                <a16:creationId xmlns:a16="http://schemas.microsoft.com/office/drawing/2014/main" id="{655770F8-864C-67D6-F5EA-42FB45AF2F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445" y="2782225"/>
            <a:ext cx="987237" cy="959030"/>
          </a:xfrm>
          <a:prstGeom prst="rect">
            <a:avLst/>
          </a:prstGeom>
        </p:spPr>
      </p:pic>
      <p:sp>
        <p:nvSpPr>
          <p:cNvPr id="53" name="Retângulo 52">
            <a:extLst>
              <a:ext uri="{FF2B5EF4-FFF2-40B4-BE49-F238E27FC236}">
                <a16:creationId xmlns:a16="http://schemas.microsoft.com/office/drawing/2014/main" id="{8CF594A0-932C-E91B-1C1E-3CE39812443D}"/>
              </a:ext>
            </a:extLst>
          </p:cNvPr>
          <p:cNvSpPr/>
          <p:nvPr/>
        </p:nvSpPr>
        <p:spPr>
          <a:xfrm>
            <a:off x="1584445" y="3787041"/>
            <a:ext cx="987237" cy="323165"/>
          </a:xfrm>
          <a:prstGeom prst="rect">
            <a:avLst/>
          </a:prstGeom>
          <a:solidFill>
            <a:srgbClr val="21559B"/>
          </a:solidFill>
        </p:spPr>
        <p:txBody>
          <a:bodyPr wrap="square" anchor="t">
            <a:spAutoFit/>
          </a:bodyPr>
          <a:lstStyle/>
          <a:p>
            <a:pPr algn="ctr">
              <a:lnSpc>
                <a:spcPts val="1800"/>
              </a:lnSpc>
            </a:pPr>
            <a:r>
              <a:rPr lang="pt-BR" sz="1700" dirty="0">
                <a:solidFill>
                  <a:schemeClr val="bg1"/>
                </a:solidFill>
              </a:rPr>
              <a:t>Seplag</a:t>
            </a:r>
          </a:p>
        </p:txBody>
      </p:sp>
      <p:cxnSp>
        <p:nvCxnSpPr>
          <p:cNvPr id="57" name="Conector: Angulado 56">
            <a:extLst>
              <a:ext uri="{FF2B5EF4-FFF2-40B4-BE49-F238E27FC236}">
                <a16:creationId xmlns:a16="http://schemas.microsoft.com/office/drawing/2014/main" id="{32494592-42E8-4A14-DD97-407518015406}"/>
              </a:ext>
            </a:extLst>
          </p:cNvPr>
          <p:cNvCxnSpPr>
            <a:cxnSpLocks/>
          </p:cNvCxnSpPr>
          <p:nvPr/>
        </p:nvCxnSpPr>
        <p:spPr>
          <a:xfrm rot="10800000">
            <a:off x="2009777" y="4995159"/>
            <a:ext cx="914398" cy="806130"/>
          </a:xfrm>
          <a:prstGeom prst="bentConnector3">
            <a:avLst>
              <a:gd name="adj1" fmla="val 100000"/>
            </a:avLst>
          </a:prstGeom>
          <a:ln w="19050">
            <a:solidFill>
              <a:schemeClr val="accent4">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Conector: Angulado 63">
            <a:extLst>
              <a:ext uri="{FF2B5EF4-FFF2-40B4-BE49-F238E27FC236}">
                <a16:creationId xmlns:a16="http://schemas.microsoft.com/office/drawing/2014/main" id="{EDE96CBB-2D92-43F8-68B2-E43C09594FCC}"/>
              </a:ext>
            </a:extLst>
          </p:cNvPr>
          <p:cNvCxnSpPr/>
          <p:nvPr/>
        </p:nvCxnSpPr>
        <p:spPr>
          <a:xfrm flipV="1">
            <a:off x="2078063" y="2221363"/>
            <a:ext cx="912787" cy="387909"/>
          </a:xfrm>
          <a:prstGeom prst="bentConnector3">
            <a:avLst>
              <a:gd name="adj1" fmla="val -1132"/>
            </a:avLst>
          </a:prstGeom>
          <a:ln w="19050">
            <a:solidFill>
              <a:schemeClr val="accent4">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Conector: Angulado 65">
            <a:extLst>
              <a:ext uri="{FF2B5EF4-FFF2-40B4-BE49-F238E27FC236}">
                <a16:creationId xmlns:a16="http://schemas.microsoft.com/office/drawing/2014/main" id="{0CF53519-D07F-E138-CB02-2C244A2677CB}"/>
              </a:ext>
            </a:extLst>
          </p:cNvPr>
          <p:cNvCxnSpPr>
            <a:cxnSpLocks/>
          </p:cNvCxnSpPr>
          <p:nvPr/>
        </p:nvCxnSpPr>
        <p:spPr>
          <a:xfrm flipV="1">
            <a:off x="7253118" y="5151810"/>
            <a:ext cx="1369640" cy="553998"/>
          </a:xfrm>
          <a:prstGeom prst="bentConnector3">
            <a:avLst>
              <a:gd name="adj1" fmla="val 100072"/>
            </a:avLst>
          </a:prstGeom>
          <a:ln w="19050">
            <a:solidFill>
              <a:schemeClr val="accent4">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Retângulo 66">
            <a:extLst>
              <a:ext uri="{FF2B5EF4-FFF2-40B4-BE49-F238E27FC236}">
                <a16:creationId xmlns:a16="http://schemas.microsoft.com/office/drawing/2014/main" id="{A156A068-02D9-165F-7EAC-25E4E9A14291}"/>
              </a:ext>
            </a:extLst>
          </p:cNvPr>
          <p:cNvSpPr/>
          <p:nvPr/>
        </p:nvSpPr>
        <p:spPr>
          <a:xfrm>
            <a:off x="6036943" y="5428806"/>
            <a:ext cx="1256788" cy="553998"/>
          </a:xfrm>
          <a:prstGeom prst="rect">
            <a:avLst/>
          </a:prstGeom>
        </p:spPr>
        <p:txBody>
          <a:bodyPr wrap="square" anchor="t">
            <a:spAutoFit/>
          </a:bodyPr>
          <a:lstStyle/>
          <a:p>
            <a:pPr algn="ctr">
              <a:lnSpc>
                <a:spcPts val="1800"/>
              </a:lnSpc>
            </a:pPr>
            <a:r>
              <a:rPr lang="pt-BR" sz="1600" dirty="0"/>
              <a:t>Emendas aprovadas </a:t>
            </a:r>
          </a:p>
        </p:txBody>
      </p:sp>
      <p:grpSp>
        <p:nvGrpSpPr>
          <p:cNvPr id="76" name="Agrupar 75">
            <a:extLst>
              <a:ext uri="{FF2B5EF4-FFF2-40B4-BE49-F238E27FC236}">
                <a16:creationId xmlns:a16="http://schemas.microsoft.com/office/drawing/2014/main" id="{CD94D48A-7206-8D45-DA51-16333D75A2B8}"/>
              </a:ext>
            </a:extLst>
          </p:cNvPr>
          <p:cNvGrpSpPr/>
          <p:nvPr/>
        </p:nvGrpSpPr>
        <p:grpSpPr>
          <a:xfrm>
            <a:off x="8165421" y="4093220"/>
            <a:ext cx="911216" cy="911216"/>
            <a:chOff x="6389688" y="738599"/>
            <a:chExt cx="1733550" cy="1733550"/>
          </a:xfrm>
        </p:grpSpPr>
        <p:sp>
          <p:nvSpPr>
            <p:cNvPr id="77" name="Elipse 76">
              <a:extLst>
                <a:ext uri="{FF2B5EF4-FFF2-40B4-BE49-F238E27FC236}">
                  <a16:creationId xmlns:a16="http://schemas.microsoft.com/office/drawing/2014/main" id="{AFFBB3E6-F33A-C45A-D88B-6A5C48F087EE}"/>
                </a:ext>
              </a:extLst>
            </p:cNvPr>
            <p:cNvSpPr/>
            <p:nvPr/>
          </p:nvSpPr>
          <p:spPr>
            <a:xfrm>
              <a:off x="6389688" y="738599"/>
              <a:ext cx="1733550" cy="173355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8" name="Imagem 77">
              <a:extLst>
                <a:ext uri="{FF2B5EF4-FFF2-40B4-BE49-F238E27FC236}">
                  <a16:creationId xmlns:a16="http://schemas.microsoft.com/office/drawing/2014/main" id="{5F3A7EEA-134B-E443-498F-19D6BE6DE34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21119" y="946304"/>
              <a:ext cx="870688" cy="1156876"/>
            </a:xfrm>
            <a:prstGeom prst="rect">
              <a:avLst/>
            </a:prstGeom>
          </p:spPr>
        </p:pic>
      </p:grpSp>
      <p:sp>
        <p:nvSpPr>
          <p:cNvPr id="84" name="Retângulo 83">
            <a:extLst>
              <a:ext uri="{FF2B5EF4-FFF2-40B4-BE49-F238E27FC236}">
                <a16:creationId xmlns:a16="http://schemas.microsoft.com/office/drawing/2014/main" id="{D3A61E4E-E451-E895-EC45-61F9800A9870}"/>
              </a:ext>
            </a:extLst>
          </p:cNvPr>
          <p:cNvSpPr/>
          <p:nvPr/>
        </p:nvSpPr>
        <p:spPr>
          <a:xfrm>
            <a:off x="7598088" y="2803491"/>
            <a:ext cx="2045881" cy="1246495"/>
          </a:xfrm>
          <a:prstGeom prst="rect">
            <a:avLst/>
          </a:prstGeom>
        </p:spPr>
        <p:txBody>
          <a:bodyPr wrap="square" anchor="t">
            <a:spAutoFit/>
          </a:bodyPr>
          <a:lstStyle/>
          <a:p>
            <a:pPr algn="ctr">
              <a:lnSpc>
                <a:spcPts val="1800"/>
              </a:lnSpc>
            </a:pPr>
            <a:r>
              <a:rPr lang="pt-BR" sz="1600" dirty="0"/>
              <a:t>Disponibilização pela SEPLAG do recurso para sua execução orçamentária e financeira</a:t>
            </a:r>
          </a:p>
        </p:txBody>
      </p:sp>
    </p:spTree>
    <p:extLst>
      <p:ext uri="{BB962C8B-B14F-4D97-AF65-F5344CB8AC3E}">
        <p14:creationId xmlns:p14="http://schemas.microsoft.com/office/powerpoint/2010/main" val="4261908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674C408F-EA18-7D80-578C-B6D869FF8ACC}"/>
              </a:ext>
            </a:extLst>
          </p:cNvPr>
          <p:cNvSpPr/>
          <p:nvPr/>
        </p:nvSpPr>
        <p:spPr>
          <a:xfrm>
            <a:off x="0" y="-1"/>
            <a:ext cx="10691812" cy="7559675"/>
          </a:xfrm>
          <a:prstGeom prst="rect">
            <a:avLst/>
          </a:prstGeom>
          <a:solidFill>
            <a:schemeClr val="accent1">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srgbClr val="4F8A46"/>
              </a:solidFill>
              <a:effectLst/>
              <a:uLnTx/>
              <a:uFillTx/>
              <a:latin typeface="Calibri"/>
              <a:ea typeface="+mn-ea"/>
              <a:cs typeface="+mn-cs"/>
            </a:endParaRPr>
          </a:p>
        </p:txBody>
      </p:sp>
      <p:sp>
        <p:nvSpPr>
          <p:cNvPr id="2" name="Retângulo 1">
            <a:extLst>
              <a:ext uri="{FF2B5EF4-FFF2-40B4-BE49-F238E27FC236}">
                <a16:creationId xmlns:a16="http://schemas.microsoft.com/office/drawing/2014/main" id="{92B1517F-A00A-30A5-C7AC-D294219D58C0}"/>
              </a:ext>
            </a:extLst>
          </p:cNvPr>
          <p:cNvSpPr/>
          <p:nvPr/>
        </p:nvSpPr>
        <p:spPr>
          <a:xfrm>
            <a:off x="2741771" y="1721097"/>
            <a:ext cx="5208269" cy="4050996"/>
          </a:xfrm>
          <a:prstGeom prst="rect">
            <a:avLst/>
          </a:prstGeom>
          <a:solidFill>
            <a:srgbClr val="364165"/>
          </a:solidFill>
          <a:ln w="25400" cap="flat" cmpd="sng" algn="ctr">
            <a:noFill/>
            <a:prstDash val="solid"/>
          </a:ln>
          <a:effectLst/>
        </p:spPr>
        <p:txBody>
          <a:bodyPr rtlCol="0" anchor="ctr"/>
          <a:lstStyle/>
          <a:p>
            <a:pPr algn="ctr"/>
            <a:endParaRPr lang="pt-BR" dirty="0">
              <a:solidFill>
                <a:prstClr val="white"/>
              </a:solidFill>
              <a:latin typeface="Calibri"/>
            </a:endParaRPr>
          </a:p>
        </p:txBody>
      </p:sp>
      <p:sp>
        <p:nvSpPr>
          <p:cNvPr id="4" name="Retângulo 3">
            <a:extLst>
              <a:ext uri="{FF2B5EF4-FFF2-40B4-BE49-F238E27FC236}">
                <a16:creationId xmlns:a16="http://schemas.microsoft.com/office/drawing/2014/main" id="{D429F0C4-65C7-FACB-27D0-7D82E0DAA555}"/>
              </a:ext>
            </a:extLst>
          </p:cNvPr>
          <p:cNvSpPr/>
          <p:nvPr/>
        </p:nvSpPr>
        <p:spPr>
          <a:xfrm>
            <a:off x="763588" y="393700"/>
            <a:ext cx="5122862" cy="400110"/>
          </a:xfrm>
          <a:prstGeom prst="rect">
            <a:avLst/>
          </a:prstGeom>
        </p:spPr>
        <p:txBody>
          <a:bodyPr wrap="square" anchor="t">
            <a:spAutoFit/>
          </a:bodyPr>
          <a:lstStyle/>
          <a:p>
            <a:pPr>
              <a:spcBef>
                <a:spcPts val="600"/>
              </a:spcBef>
            </a:pPr>
            <a:r>
              <a:rPr lang="pt-BR" sz="2000" b="1" dirty="0">
                <a:solidFill>
                  <a:srgbClr val="234983"/>
                </a:solidFill>
                <a:latin typeface="Antenna Light" panose="02000503000000020004" pitchFamily="50" charset="0"/>
              </a:rPr>
              <a:t>Prazos </a:t>
            </a:r>
          </a:p>
        </p:txBody>
      </p:sp>
      <p:sp>
        <p:nvSpPr>
          <p:cNvPr id="5" name="Retângulo 4">
            <a:extLst>
              <a:ext uri="{FF2B5EF4-FFF2-40B4-BE49-F238E27FC236}">
                <a16:creationId xmlns:a16="http://schemas.microsoft.com/office/drawing/2014/main" id="{7BCB4366-4C1D-4EE4-660E-8FD525FAE645}"/>
              </a:ext>
            </a:extLst>
          </p:cNvPr>
          <p:cNvSpPr/>
          <p:nvPr/>
        </p:nvSpPr>
        <p:spPr>
          <a:xfrm>
            <a:off x="763588" y="7013575"/>
            <a:ext cx="3065607" cy="200055"/>
          </a:xfrm>
          <a:prstGeom prst="rect">
            <a:avLst/>
          </a:prstGeom>
        </p:spPr>
        <p:txBody>
          <a:bodyPr wrap="square" anchor="t">
            <a:spAutoFit/>
          </a:bodyPr>
          <a:lstStyle/>
          <a:p>
            <a:pPr>
              <a:spcBef>
                <a:spcPts val="600"/>
              </a:spcBef>
            </a:pPr>
            <a:r>
              <a:rPr lang="pt-BR" sz="700" b="1" dirty="0">
                <a:solidFill>
                  <a:schemeClr val="accent1">
                    <a:lumMod val="75000"/>
                  </a:schemeClr>
                </a:solidFill>
                <a:latin typeface="Antenna Bold" panose="02000503000000020004" pitchFamily="50" charset="0"/>
              </a:rPr>
              <a:t>Emendas Impositivas 2024</a:t>
            </a:r>
            <a:endParaRPr lang="pt-BR" sz="700" dirty="0">
              <a:solidFill>
                <a:schemeClr val="accent1">
                  <a:lumMod val="75000"/>
                </a:schemeClr>
              </a:solidFill>
              <a:latin typeface="Antenna Bold" panose="02000503000000020004" pitchFamily="50" charset="0"/>
            </a:endParaRPr>
          </a:p>
        </p:txBody>
      </p:sp>
      <p:sp>
        <p:nvSpPr>
          <p:cNvPr id="6" name="Retângulo 5">
            <a:extLst>
              <a:ext uri="{FF2B5EF4-FFF2-40B4-BE49-F238E27FC236}">
                <a16:creationId xmlns:a16="http://schemas.microsoft.com/office/drawing/2014/main" id="{583C2791-3DB4-AD17-996C-5333CC93961D}"/>
              </a:ext>
            </a:extLst>
          </p:cNvPr>
          <p:cNvSpPr/>
          <p:nvPr/>
        </p:nvSpPr>
        <p:spPr>
          <a:xfrm>
            <a:off x="3091975" y="2094759"/>
            <a:ext cx="4576126" cy="3370153"/>
          </a:xfrm>
          <a:prstGeom prst="rect">
            <a:avLst/>
          </a:prstGeom>
        </p:spPr>
        <p:txBody>
          <a:bodyPr wrap="square" anchor="t">
            <a:spAutoFit/>
          </a:bodyPr>
          <a:lstStyle/>
          <a:p>
            <a:r>
              <a:rPr lang="pt-BR" sz="2300" dirty="0">
                <a:solidFill>
                  <a:schemeClr val="bg1"/>
                </a:solidFill>
              </a:rPr>
              <a:t>Até 17/06</a:t>
            </a:r>
          </a:p>
          <a:p>
            <a:r>
              <a:rPr lang="pt-BR" dirty="0">
                <a:solidFill>
                  <a:schemeClr val="bg1"/>
                </a:solidFill>
              </a:rPr>
              <a:t>Envio pelos órgãos das justificativas de impedimento técnico </a:t>
            </a:r>
          </a:p>
          <a:p>
            <a:endParaRPr lang="pt-BR" b="1" dirty="0">
              <a:solidFill>
                <a:schemeClr val="bg1"/>
              </a:solidFill>
            </a:endParaRPr>
          </a:p>
          <a:p>
            <a:r>
              <a:rPr lang="pt-BR" sz="2300" dirty="0">
                <a:solidFill>
                  <a:schemeClr val="bg1"/>
                </a:solidFill>
              </a:rPr>
              <a:t>Até  17/07</a:t>
            </a:r>
          </a:p>
          <a:p>
            <a:r>
              <a:rPr lang="pt-BR" dirty="0">
                <a:solidFill>
                  <a:schemeClr val="bg1"/>
                </a:solidFill>
              </a:rPr>
              <a:t>Reajuste realizado pelos parlamentares </a:t>
            </a:r>
          </a:p>
          <a:p>
            <a:endParaRPr lang="pt-BR" b="1" dirty="0">
              <a:solidFill>
                <a:schemeClr val="bg1"/>
              </a:solidFill>
            </a:endParaRPr>
          </a:p>
          <a:p>
            <a:r>
              <a:rPr lang="pt-BR" sz="2300" dirty="0">
                <a:solidFill>
                  <a:schemeClr val="bg1"/>
                </a:solidFill>
              </a:rPr>
              <a:t>De 18/07 a  26/08</a:t>
            </a:r>
          </a:p>
          <a:p>
            <a:r>
              <a:rPr lang="pt-BR" dirty="0">
                <a:solidFill>
                  <a:schemeClr val="bg1"/>
                </a:solidFill>
              </a:rPr>
              <a:t>Envio pelos órgãos das justificativas de remanejamento da programação no caso do impedimento de ordem técnica não resolvido.</a:t>
            </a:r>
          </a:p>
        </p:txBody>
      </p:sp>
      <p:pic>
        <p:nvPicPr>
          <p:cNvPr id="19" name="Imagem 18">
            <a:extLst>
              <a:ext uri="{FF2B5EF4-FFF2-40B4-BE49-F238E27FC236}">
                <a16:creationId xmlns:a16="http://schemas.microsoft.com/office/drawing/2014/main" id="{E62C6BCF-C0DD-0345-829F-58794B7998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0049" y="6788704"/>
            <a:ext cx="2004433" cy="451928"/>
          </a:xfrm>
          <a:prstGeom prst="rect">
            <a:avLst/>
          </a:prstGeom>
        </p:spPr>
      </p:pic>
      <p:pic>
        <p:nvPicPr>
          <p:cNvPr id="11" name="Imagem 10" descr="Ícone, Calendário&#10;&#10;Descrição gerada automaticamente">
            <a:extLst>
              <a:ext uri="{FF2B5EF4-FFF2-40B4-BE49-F238E27FC236}">
                <a16:creationId xmlns:a16="http://schemas.microsoft.com/office/drawing/2014/main" id="{816970CB-0D20-9129-7240-6DD706C62C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5633" y="1373797"/>
            <a:ext cx="540544" cy="694599"/>
          </a:xfrm>
          <a:prstGeom prst="rect">
            <a:avLst/>
          </a:prstGeom>
        </p:spPr>
      </p:pic>
      <p:sp>
        <p:nvSpPr>
          <p:cNvPr id="12" name="Retângulo 11">
            <a:extLst>
              <a:ext uri="{FF2B5EF4-FFF2-40B4-BE49-F238E27FC236}">
                <a16:creationId xmlns:a16="http://schemas.microsoft.com/office/drawing/2014/main" id="{DCAA0A8B-DA10-B6EA-EBAF-AB28CE6C5B2F}"/>
              </a:ext>
            </a:extLst>
          </p:cNvPr>
          <p:cNvSpPr/>
          <p:nvPr/>
        </p:nvSpPr>
        <p:spPr>
          <a:xfrm>
            <a:off x="2916873" y="2276289"/>
            <a:ext cx="106996" cy="106996"/>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EBA5C26A-831C-C83F-255A-A62EF77D6E62}"/>
              </a:ext>
            </a:extLst>
          </p:cNvPr>
          <p:cNvSpPr/>
          <p:nvPr/>
        </p:nvSpPr>
        <p:spPr>
          <a:xfrm>
            <a:off x="2916873" y="3444016"/>
            <a:ext cx="106996" cy="10699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FDE83C5E-90EB-B48A-B203-2154C60F5834}"/>
              </a:ext>
            </a:extLst>
          </p:cNvPr>
          <p:cNvSpPr/>
          <p:nvPr/>
        </p:nvSpPr>
        <p:spPr>
          <a:xfrm>
            <a:off x="2970371" y="4337806"/>
            <a:ext cx="106996" cy="10699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00090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2453</TotalTime>
  <Words>2173</Words>
  <Application>Microsoft Office PowerPoint</Application>
  <PresentationFormat>Personalizar</PresentationFormat>
  <Paragraphs>320</Paragraphs>
  <Slides>32</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32</vt:i4>
      </vt:variant>
    </vt:vector>
  </HeadingPairs>
  <TitlesOfParts>
    <vt:vector size="40" baseType="lpstr">
      <vt:lpstr>Antenna Bold</vt:lpstr>
      <vt:lpstr>Antenna ExtraLight</vt:lpstr>
      <vt:lpstr>Antenna Light</vt:lpstr>
      <vt:lpstr>Arial</vt:lpstr>
      <vt:lpstr>Calibri</vt:lpstr>
      <vt:lpstr>Calibri </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Leandro de Almeida Silva</dc:creator>
  <cp:lastModifiedBy>Julia de Arruda Figueredo</cp:lastModifiedBy>
  <cp:revision>46</cp:revision>
  <dcterms:created xsi:type="dcterms:W3CDTF">2023-12-28T15:06:29Z</dcterms:created>
  <dcterms:modified xsi:type="dcterms:W3CDTF">2024-05-03T17:38:23Z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c88f678-0b6e-4995-8ab3-bcc8062be905_Enabled">
    <vt:lpwstr>true</vt:lpwstr>
  </property>
  <property fmtid="{D5CDD505-2E9C-101B-9397-08002B2CF9AE}" pid="3" name="MSIP_Label_5c88f678-0b6e-4995-8ab3-bcc8062be905_SetDate">
    <vt:lpwstr>2024-05-02T16:00:01Z</vt:lpwstr>
  </property>
  <property fmtid="{D5CDD505-2E9C-101B-9397-08002B2CF9AE}" pid="4" name="MSIP_Label_5c88f678-0b6e-4995-8ab3-bcc8062be905_Method">
    <vt:lpwstr>Standard</vt:lpwstr>
  </property>
  <property fmtid="{D5CDD505-2E9C-101B-9397-08002B2CF9AE}" pid="5" name="MSIP_Label_5c88f678-0b6e-4995-8ab3-bcc8062be905_Name">
    <vt:lpwstr>Ostensivo</vt:lpwstr>
  </property>
  <property fmtid="{D5CDD505-2E9C-101B-9397-08002B2CF9AE}" pid="6" name="MSIP_Label_5c88f678-0b6e-4995-8ab3-bcc8062be905_SiteId">
    <vt:lpwstr>d0c698d4-e4ea-4ee9-a79d-f2d7a78399c8</vt:lpwstr>
  </property>
  <property fmtid="{D5CDD505-2E9C-101B-9397-08002B2CF9AE}" pid="7" name="MSIP_Label_5c88f678-0b6e-4995-8ab3-bcc8062be905_ActionId">
    <vt:lpwstr>0115f1fa-58bb-41c1-b683-0893989f38a6</vt:lpwstr>
  </property>
  <property fmtid="{D5CDD505-2E9C-101B-9397-08002B2CF9AE}" pid="8" name="MSIP_Label_5c88f678-0b6e-4995-8ab3-bcc8062be905_ContentBits">
    <vt:lpwstr>0</vt:lpwstr>
  </property>
</Properties>
</file>