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7" r:id="rId2"/>
    <p:sldId id="318" r:id="rId3"/>
    <p:sldId id="349" r:id="rId4"/>
    <p:sldId id="375" r:id="rId5"/>
    <p:sldId id="379" r:id="rId6"/>
    <p:sldId id="381" r:id="rId7"/>
    <p:sldId id="377" r:id="rId8"/>
    <p:sldId id="345" r:id="rId9"/>
    <p:sldId id="357" r:id="rId10"/>
    <p:sldId id="359" r:id="rId11"/>
    <p:sldId id="360" r:id="rId12"/>
    <p:sldId id="382" r:id="rId13"/>
    <p:sldId id="366" r:id="rId14"/>
    <p:sldId id="361" r:id="rId15"/>
    <p:sldId id="362" r:id="rId16"/>
    <p:sldId id="363" r:id="rId17"/>
    <p:sldId id="383" r:id="rId18"/>
    <p:sldId id="364" r:id="rId19"/>
    <p:sldId id="365" r:id="rId20"/>
    <p:sldId id="351" r:id="rId21"/>
    <p:sldId id="347" r:id="rId22"/>
    <p:sldId id="380" r:id="rId23"/>
    <p:sldId id="387" r:id="rId24"/>
    <p:sldId id="388" r:id="rId25"/>
    <p:sldId id="386" r:id="rId26"/>
    <p:sldId id="369" r:id="rId27"/>
    <p:sldId id="392" r:id="rId28"/>
    <p:sldId id="393" r:id="rId29"/>
    <p:sldId id="394" r:id="rId30"/>
    <p:sldId id="390" r:id="rId31"/>
    <p:sldId id="371" r:id="rId32"/>
    <p:sldId id="385" r:id="rId33"/>
    <p:sldId id="378" r:id="rId34"/>
    <p:sldId id="348" r:id="rId35"/>
    <p:sldId id="310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" userDrawn="1">
          <p15:clr>
            <a:srgbClr val="A4A3A4"/>
          </p15:clr>
        </p15:guide>
        <p15:guide id="3" pos="5148" userDrawn="1">
          <p15:clr>
            <a:srgbClr val="A4A3A4"/>
          </p15:clr>
        </p15:guide>
        <p15:guide id="4" pos="405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orient="horz" pos="78" userDrawn="1">
          <p15:clr>
            <a:srgbClr val="A4A3A4"/>
          </p15:clr>
        </p15:guide>
        <p15:guide id="7" orient="horz" pos="214" userDrawn="1">
          <p15:clr>
            <a:srgbClr val="A4A3A4"/>
          </p15:clr>
        </p15:guide>
        <p15:guide id="8" pos="111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3D8070-4DEA-8BCD-01E4-8DADD5574171}" name="Vinicius Milward de A. Reis" initials="VMdAR" userId="d33d9ecf5c63f9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FFFFFF"/>
    <a:srgbClr val="000000"/>
    <a:srgbClr val="1F497D"/>
    <a:srgbClr val="31859C"/>
    <a:srgbClr val="4F81BD"/>
    <a:srgbClr val="1B3665"/>
    <a:srgbClr val="009900"/>
    <a:srgbClr val="7390B3"/>
    <a:srgbClr val="FF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291" autoAdjust="0"/>
  </p:normalViewPr>
  <p:slideViewPr>
    <p:cSldViewPr>
      <p:cViewPr varScale="1">
        <p:scale>
          <a:sx n="96" d="100"/>
          <a:sy n="96" d="100"/>
        </p:scale>
        <p:origin x="522" y="84"/>
      </p:cViewPr>
      <p:guideLst>
        <p:guide orient="horz" pos="1620"/>
        <p:guide pos="567"/>
        <p:guide pos="5148"/>
        <p:guide pos="4059"/>
        <p:guide pos="5511"/>
        <p:guide orient="horz" pos="78"/>
        <p:guide orient="horz" pos="214"/>
        <p:guide pos="11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microsoft.com/office/2018/10/relationships/authors" Target="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EA1C-A92E-4EA1-A07D-52D50511F014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A0833-70EA-4EB2-9185-0BD5EC60645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3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37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3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88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11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209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017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6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24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04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882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8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021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44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660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914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06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987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135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5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A0833-70EA-4EB2-9185-0BD5EC60645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2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A0833-70EA-4EB2-9185-0BD5EC60645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4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4A0833-70EA-4EB2-9185-0BD5EC60645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89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670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645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649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100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29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279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 Capa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35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87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05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46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50. Corpo mínimo 35.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Subtítulo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Calibri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corpo 40. Corpo mínimo 30.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3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62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0833-70EA-4EB2-9185-0BD5EC606450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9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0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4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45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2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3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9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5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1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15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7D51-50C8-4237-9625-C3AF7FB70CDB}" type="datetimeFigureOut">
              <a:rPr lang="pt-BR" smtClean="0"/>
              <a:pPr/>
              <a:t>23/05/2022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6E6F-F27C-4FBB-A75B-3DC0D379EB5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2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plinvecap@planejamento.rj.gov.br" TargetMode="External" /><Relationship Id="rId13" Type="http://schemas.openxmlformats.org/officeDocument/2006/relationships/image" Target="../media/image16.png" /><Relationship Id="rId18" Type="http://schemas.openxmlformats.org/officeDocument/2006/relationships/image" Target="../media/image10.png" /><Relationship Id="rId3" Type="http://schemas.openxmlformats.org/officeDocument/2006/relationships/image" Target="../media/image13.png" /><Relationship Id="rId7" Type="http://schemas.openxmlformats.org/officeDocument/2006/relationships/hyperlink" Target="mailto:redor@planejamento.rj.gov.br" TargetMode="External" /><Relationship Id="rId12" Type="http://schemas.openxmlformats.org/officeDocument/2006/relationships/hyperlink" Target="http://www.youtube.com/channel/UCWI6DtIprjHlV-obPsK-IcQ" TargetMode="External" /><Relationship Id="rId17" Type="http://schemas.openxmlformats.org/officeDocument/2006/relationships/image" Target="../media/image12.png" /><Relationship Id="rId2" Type="http://schemas.openxmlformats.org/officeDocument/2006/relationships/notesSlide" Target="../notesSlides/notesSlide12.xml" /><Relationship Id="rId16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6" Type="http://schemas.openxmlformats.org/officeDocument/2006/relationships/hyperlink" Target="mailto:redeplan@planejamento.rj.gov.br" TargetMode="External" /><Relationship Id="rId11" Type="http://schemas.openxmlformats.org/officeDocument/2006/relationships/hyperlink" Target="http://www.youtube.com/rededeplanejamentorj" TargetMode="External" /><Relationship Id="rId5" Type="http://schemas.openxmlformats.org/officeDocument/2006/relationships/image" Target="../media/image14.png" /><Relationship Id="rId15" Type="http://schemas.openxmlformats.org/officeDocument/2006/relationships/image" Target="../media/image18.png" /><Relationship Id="rId10" Type="http://schemas.openxmlformats.org/officeDocument/2006/relationships/image" Target="../media/image15.jpeg" /><Relationship Id="rId4" Type="http://schemas.openxmlformats.org/officeDocument/2006/relationships/image" Target="../media/image4.jpeg" /><Relationship Id="rId9" Type="http://schemas.openxmlformats.org/officeDocument/2006/relationships/hyperlink" Target="mailto:qualidadedadespesa@planejamento,rj.gov.br" TargetMode="External" /><Relationship Id="rId14" Type="http://schemas.openxmlformats.org/officeDocument/2006/relationships/image" Target="../media/image17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9.png" /><Relationship Id="rId4" Type="http://schemas.openxmlformats.org/officeDocument/2006/relationships/image" Target="../media/image12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2.pn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4.jpeg" /><Relationship Id="rId7" Type="http://schemas.openxmlformats.org/officeDocument/2006/relationships/image" Target="../media/image22.sv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0" Type="http://schemas.openxmlformats.org/officeDocument/2006/relationships/image" Target="../media/image25.png" /><Relationship Id="rId4" Type="http://schemas.openxmlformats.org/officeDocument/2006/relationships/image" Target="../media/image12.png" /><Relationship Id="rId9" Type="http://schemas.openxmlformats.org/officeDocument/2006/relationships/image" Target="../media/image2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2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8.png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jpeg" /><Relationship Id="rId4" Type="http://schemas.microsoft.com/office/2007/relationships/hdphoto" Target="../media/hdphoto1.wdp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29.png" /><Relationship Id="rId7" Type="http://schemas.openxmlformats.org/officeDocument/2006/relationships/image" Target="../media/image4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2.svg" /><Relationship Id="rId5" Type="http://schemas.openxmlformats.org/officeDocument/2006/relationships/image" Target="../media/image31.png" /><Relationship Id="rId4" Type="http://schemas.openxmlformats.org/officeDocument/2006/relationships/image" Target="../media/image30.sv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1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3" Type="http://schemas.openxmlformats.org/officeDocument/2006/relationships/image" Target="../media/image4.jpeg" /><Relationship Id="rId7" Type="http://schemas.openxmlformats.org/officeDocument/2006/relationships/image" Target="../media/image36.svg" /><Relationship Id="rId12" Type="http://schemas.openxmlformats.org/officeDocument/2006/relationships/image" Target="../media/image11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5.png" /><Relationship Id="rId11" Type="http://schemas.openxmlformats.org/officeDocument/2006/relationships/image" Target="../media/image40.svg" /><Relationship Id="rId5" Type="http://schemas.openxmlformats.org/officeDocument/2006/relationships/image" Target="../media/image34.svg" /><Relationship Id="rId10" Type="http://schemas.openxmlformats.org/officeDocument/2006/relationships/image" Target="../media/image39.png" /><Relationship Id="rId4" Type="http://schemas.openxmlformats.org/officeDocument/2006/relationships/image" Target="../media/image33.png" /><Relationship Id="rId9" Type="http://schemas.openxmlformats.org/officeDocument/2006/relationships/image" Target="../media/image38.sv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1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1.png" /><Relationship Id="rId4" Type="http://schemas.openxmlformats.org/officeDocument/2006/relationships/image" Target="../media/image6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2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3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5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://www.dados.planejamento.rj.gov.br/" TargetMode="Externa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escolavirtual.ceadceperj.com.br/" TargetMode="Externa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4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C4961B-0993-4C66-A668-518CCD56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33B992-B69D-4B90-AE16-2FA7F8FE4805}"/>
              </a:ext>
            </a:extLst>
          </p:cNvPr>
          <p:cNvSpPr/>
          <p:nvPr/>
        </p:nvSpPr>
        <p:spPr>
          <a:xfrm>
            <a:off x="0" y="0"/>
            <a:ext cx="9144000" cy="840342"/>
          </a:xfrm>
          <a:prstGeom prst="rect">
            <a:avLst/>
          </a:prstGeom>
          <a:solidFill>
            <a:srgbClr val="1B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D897736-56A8-4638-86CB-ADD2E3B5B106}"/>
              </a:ext>
            </a:extLst>
          </p:cNvPr>
          <p:cNvSpPr/>
          <p:nvPr/>
        </p:nvSpPr>
        <p:spPr>
          <a:xfrm>
            <a:off x="3311066" y="227424"/>
            <a:ext cx="2557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Subsecretaria de Planejamento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 Orçamento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71" y="2313558"/>
            <a:ext cx="9143429" cy="282994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oogle Shape;97;p1">
            <a:extLst>
              <a:ext uri="{FF2B5EF4-FFF2-40B4-BE49-F238E27FC236}">
                <a16:creationId xmlns:a16="http://schemas.microsoft.com/office/drawing/2014/main" id="{D719E3B9-3394-428E-9D3C-ED5E0BAF8E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761" y="-129548"/>
            <a:ext cx="4606791" cy="10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2587A1D-CAA5-45B1-AB44-D1BC3C5464AD}"/>
              </a:ext>
            </a:extLst>
          </p:cNvPr>
          <p:cNvSpPr/>
          <p:nvPr/>
        </p:nvSpPr>
        <p:spPr>
          <a:xfrm>
            <a:off x="358738" y="1053358"/>
            <a:ext cx="5904656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pt-BR" sz="3200" kern="0" dirty="0">
                <a:solidFill>
                  <a:srgbClr val="1B3665"/>
                </a:solidFill>
              </a:rPr>
              <a:t>Encontro</a:t>
            </a:r>
            <a:r>
              <a:rPr lang="pt-BR" sz="3600" kern="0" dirty="0">
                <a:solidFill>
                  <a:srgbClr val="1B3665"/>
                </a:solidFill>
              </a:rPr>
              <a:t> das Redes</a:t>
            </a:r>
            <a:br>
              <a:rPr lang="pt-BR" sz="2400" kern="0" dirty="0">
                <a:solidFill>
                  <a:srgbClr val="1B3665"/>
                </a:solidFill>
              </a:rPr>
            </a:br>
            <a:r>
              <a:rPr lang="pt-BR" sz="2400" kern="0" dirty="0">
                <a:solidFill>
                  <a:schemeClr val="accent1">
                    <a:lumMod val="75000"/>
                  </a:schemeClr>
                </a:solidFill>
              </a:rPr>
              <a:t>Planejamento, Orçamento e Investimentos</a:t>
            </a:r>
          </a:p>
        </p:txBody>
      </p:sp>
    </p:spTree>
    <p:extLst>
      <p:ext uri="{BB962C8B-B14F-4D97-AF65-F5344CB8AC3E}">
        <p14:creationId xmlns:p14="http://schemas.microsoft.com/office/powerpoint/2010/main" val="104909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Google Shape;255;p9">
            <a:extLst>
              <a:ext uri="{FF2B5EF4-FFF2-40B4-BE49-F238E27FC236}">
                <a16:creationId xmlns:a16="http://schemas.microsoft.com/office/drawing/2014/main" id="{EDA4DF7C-2B29-4BB2-8FC2-E080C8687792}"/>
              </a:ext>
            </a:extLst>
          </p:cNvPr>
          <p:cNvSpPr/>
          <p:nvPr/>
        </p:nvSpPr>
        <p:spPr>
          <a:xfrm>
            <a:off x="500034" y="791765"/>
            <a:ext cx="8215370" cy="33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pt-BR" sz="16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Difundir normas, diretrizes e orientações do órgão central de Planejamento e Orçamento;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60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pt-BR" sz="16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Capacitar seus integrantes em temas relativos ao planejamento, orçamento, monitoramento</a:t>
            </a:r>
            <a:r>
              <a:rPr lang="pt-BR" sz="160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6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pt-BR" sz="16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avaliação de iniciativas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governamentais e projetos de investimento;</a:t>
            </a:r>
          </a:p>
          <a:p>
            <a:pPr marL="285750" marR="0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60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pt-BR" sz="16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Apoiar as equipes setoriais de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planejamento, orçamento e gestores de investimentos em seus processos internos; e</a:t>
            </a:r>
          </a:p>
          <a:p>
            <a:pPr marL="285750" marR="0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60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pt-BR" sz="16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Proporcionar a seus integrantes um espaço de compartilhamento com foco nessas temáticas, difusão de boas práticas e inovação dos processos de trabalho. 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7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60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Redes são vias de mão dupla!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 b="1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1474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Arial"/>
              <a:buNone/>
            </a:pPr>
            <a:endParaRPr sz="1550" b="0" i="0" u="none" strike="noStrike" cap="none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3024F09-ADCD-4767-9F69-0FF6D57E71D4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A8E3D93-3795-4239-BBFE-844C63201F0D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F98CD53-2C9A-4E6C-A38A-7E1579B1D2E4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PARA QUE SERVEM AS REDES?</a:t>
              </a:r>
            </a:p>
          </p:txBody>
        </p:sp>
      </p:grpSp>
      <p:pic>
        <p:nvPicPr>
          <p:cNvPr id="24" name="Imagem 23">
            <a:extLst>
              <a:ext uri="{FF2B5EF4-FFF2-40B4-BE49-F238E27FC236}">
                <a16:creationId xmlns:a16="http://schemas.microsoft.com/office/drawing/2014/main" id="{E6E9AD1F-B989-4950-8488-8FBCF7739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8" y="4104937"/>
            <a:ext cx="1419761" cy="91430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4CA55AE-5A03-4503-9452-C7809F3E18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61995"/>
            <a:ext cx="1310088" cy="85731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3B0C65F-D159-4B20-B239-9DFE47A933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85" y="4371950"/>
            <a:ext cx="1248620" cy="5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Google Shape;269;g11b841a6a54_0_369">
            <a:extLst>
              <a:ext uri="{FF2B5EF4-FFF2-40B4-BE49-F238E27FC236}">
                <a16:creationId xmlns:a16="http://schemas.microsoft.com/office/drawing/2014/main" id="{44FBBA1F-E733-41F8-9381-F7876EE5C6D2}"/>
              </a:ext>
            </a:extLst>
          </p:cNvPr>
          <p:cNvSpPr txBox="1"/>
          <p:nvPr/>
        </p:nvSpPr>
        <p:spPr>
          <a:xfrm>
            <a:off x="539751" y="1518370"/>
            <a:ext cx="76327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→ Além de dominar o </a:t>
            </a:r>
            <a:r>
              <a:rPr lang="pt-BR" sz="17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passo a passo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das atividades, é importante saber que o integrante da Rede se torna o </a:t>
            </a:r>
            <a:r>
              <a:rPr lang="pt-BR" sz="17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ponto de referência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do seu órgão para assuntos de planejamento,</a:t>
            </a:r>
            <a:r>
              <a:rPr lang="pt-BR" sz="1700" dirty="0">
                <a:latin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orçamento</a:t>
            </a:r>
            <a:r>
              <a:rPr lang="pt-BR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 do plano de investimentos.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O integrante de cada Rede terá como parte da </a:t>
            </a:r>
            <a:r>
              <a:rPr lang="pt-BR" sz="1700" b="1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rotina o diálogo constante 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 os responsáveis por outros processos próximos aos temas cobertos pela Rede para manter o alinhamento das iniciativas da sua Secretaria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85A23A4-943C-401C-BACC-6BEDFB5E81F5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0420B17-3A45-499C-9237-ADF420763977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11FF746-E5E9-42DD-8059-4ACAF0FBD4CB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O PAPEL DO INTEGRANTE DAS REDES</a:t>
              </a: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EB4F78A1-59E1-4D5F-BCC4-7E843EEA4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8" y="4104937"/>
            <a:ext cx="1419761" cy="91430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FA8D73B-0728-4AAB-BF4B-D40391057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61995"/>
            <a:ext cx="1310088" cy="85731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EB27ED5-DA0A-454E-973A-E9EC29455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85" y="4371950"/>
            <a:ext cx="1248620" cy="5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AB71B6-4D83-4748-B18F-F142A746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4382">
            <a:off x="3201958" y="824138"/>
            <a:ext cx="2864090" cy="2124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B85A23A4-943C-401C-BACC-6BEDFB5E81F5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0420B17-3A45-499C-9237-ADF420763977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11FF746-E5E9-42DD-8059-4ACAF0FBD4CB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COMUNICAÇÃO E TROCAS</a:t>
              </a:r>
            </a:p>
          </p:txBody>
        </p:sp>
      </p:grpSp>
      <p:pic>
        <p:nvPicPr>
          <p:cNvPr id="1026" name="Picture 2" descr="Resultado de imagem para figura email">
            <a:extLst>
              <a:ext uri="{FF2B5EF4-FFF2-40B4-BE49-F238E27FC236}">
                <a16:creationId xmlns:a16="http://schemas.microsoft.com/office/drawing/2014/main" id="{0DBD232B-3C13-46F7-A87A-1CB36116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52134"/>
            <a:ext cx="385335" cy="3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B1857C5-510E-4026-B605-11A420E18258}"/>
              </a:ext>
            </a:extLst>
          </p:cNvPr>
          <p:cNvSpPr txBox="1"/>
          <p:nvPr/>
        </p:nvSpPr>
        <p:spPr>
          <a:xfrm>
            <a:off x="3733199" y="2807376"/>
            <a:ext cx="2783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i="1" u="sng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redeplan@planejamento.rj.gov.br</a:t>
            </a:r>
            <a:endParaRPr lang="pt-BR" sz="800" i="1" u="sng" dirty="0">
              <a:latin typeface="+mj-lt"/>
            </a:endParaRPr>
          </a:p>
          <a:p>
            <a:r>
              <a:rPr lang="pt-BR" sz="800" i="1" u="sng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redor@planejamento.rj.gov.br</a:t>
            </a:r>
            <a:endParaRPr lang="pt-BR" sz="800" i="1" u="sng" dirty="0">
              <a:latin typeface="+mj-lt"/>
            </a:endParaRPr>
          </a:p>
          <a:p>
            <a:r>
              <a:rPr lang="pt-BR" sz="800" i="1" u="sng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plinvecap@planejamento.rj.gov.br</a:t>
            </a:r>
            <a:br>
              <a:rPr lang="pt-BR" sz="800" i="1" u="sng" dirty="0">
                <a:latin typeface="+mj-lt"/>
              </a:rPr>
            </a:br>
            <a:r>
              <a:rPr lang="pt-BR" sz="800" i="1" u="sng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qualidadedadespesa@planejamento,rj.gov.br</a:t>
            </a:r>
            <a:endParaRPr lang="pt-BR" sz="800" i="1" u="sng" dirty="0"/>
          </a:p>
        </p:txBody>
      </p:sp>
      <p:pic>
        <p:nvPicPr>
          <p:cNvPr id="1028" name="Picture 4" descr="Resultado de imagem para imagem whatsapp png">
            <a:extLst>
              <a:ext uri="{FF2B5EF4-FFF2-40B4-BE49-F238E27FC236}">
                <a16:creationId xmlns:a16="http://schemas.microsoft.com/office/drawing/2014/main" id="{C7FDB4A4-6E82-4536-B3A0-F1C7F295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15" y="3434954"/>
            <a:ext cx="288032" cy="2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C37D268-801F-45FF-8817-EBE42856FD9E}"/>
              </a:ext>
            </a:extLst>
          </p:cNvPr>
          <p:cNvSpPr txBox="1"/>
          <p:nvPr/>
        </p:nvSpPr>
        <p:spPr>
          <a:xfrm>
            <a:off x="3734834" y="3470062"/>
            <a:ext cx="16921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+mj-lt"/>
              </a:rPr>
              <a:t>Grupos de comunicação</a:t>
            </a:r>
            <a:endParaRPr lang="pt-BR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BA8B3A-F005-44A6-A979-BDF1E01D3DB7}"/>
              </a:ext>
            </a:extLst>
          </p:cNvPr>
          <p:cNvSpPr txBox="1"/>
          <p:nvPr/>
        </p:nvSpPr>
        <p:spPr>
          <a:xfrm>
            <a:off x="3734833" y="3816219"/>
            <a:ext cx="3393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u="sng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www.youtube.com/rededeplanejamentorj</a:t>
            </a:r>
            <a:endParaRPr lang="pt-BR" sz="800" u="sng" dirty="0">
              <a:latin typeface="+mj-lt"/>
            </a:endParaRPr>
          </a:p>
          <a:p>
            <a:r>
              <a:rPr lang="pt-BR" sz="800" u="sng" dirty="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www.youtube.com/channel/UCWI6DtIprjHlV-obPsK-IcQ</a:t>
            </a:r>
            <a:r>
              <a:rPr lang="pt-BR" sz="800" dirty="0">
                <a:latin typeface="+mj-lt"/>
              </a:rPr>
              <a:t> </a:t>
            </a:r>
            <a:r>
              <a:rPr lang="pt-BR" sz="800" b="1" i="1" dirty="0">
                <a:latin typeface="+mj-lt"/>
              </a:rPr>
              <a:t>(Canal SUPQDP)</a:t>
            </a:r>
          </a:p>
        </p:txBody>
      </p:sp>
      <p:pic>
        <p:nvPicPr>
          <p:cNvPr id="29" name="Picture 2" descr="YouTube – Apps no Google Play">
            <a:extLst>
              <a:ext uri="{FF2B5EF4-FFF2-40B4-BE49-F238E27FC236}">
                <a16:creationId xmlns:a16="http://schemas.microsoft.com/office/drawing/2014/main" id="{74D62E93-D594-4DF0-9824-50B030A5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66" y="3791997"/>
            <a:ext cx="363929" cy="3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 descr="Tela de computador com imagem de pessoa além de letras e números&#10;&#10;Descrição gerada automaticamente">
            <a:extLst>
              <a:ext uri="{FF2B5EF4-FFF2-40B4-BE49-F238E27FC236}">
                <a16:creationId xmlns:a16="http://schemas.microsoft.com/office/drawing/2014/main" id="{97482AF5-BC09-8935-BCFC-7BF478E548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634143" y="1404259"/>
            <a:ext cx="2431749" cy="1378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m 4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5E825CB-9876-C0CD-068E-DC5DE7DEC46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5143">
            <a:off x="6150271" y="1401709"/>
            <a:ext cx="2426943" cy="1378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F4BA942-1C74-45C3-877E-EED3F4B7491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8" y="4104937"/>
            <a:ext cx="1419761" cy="91430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649F0B5-F7DA-4878-B35B-714E2FB8AAA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61995"/>
            <a:ext cx="1310088" cy="85731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1BA5B99-A1FD-41F7-816F-4B934DEF86F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85" y="4371950"/>
            <a:ext cx="1248620" cy="5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795220D-3A70-49AB-8A33-3A2761FCDB8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786CAC-9FB6-4BF8-9A40-B35CBDB456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48231"/>
            <a:ext cx="2797315" cy="112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2881236-168E-4702-9087-A68C4B3273B3}"/>
              </a:ext>
            </a:extLst>
          </p:cNvPr>
          <p:cNvSpPr/>
          <p:nvPr/>
        </p:nvSpPr>
        <p:spPr>
          <a:xfrm>
            <a:off x="683568" y="2011864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Revisão do PPA 2020-2023</a:t>
            </a:r>
          </a:p>
        </p:txBody>
      </p:sp>
    </p:spTree>
    <p:extLst>
      <p:ext uri="{BB962C8B-B14F-4D97-AF65-F5344CB8AC3E}">
        <p14:creationId xmlns:p14="http://schemas.microsoft.com/office/powerpoint/2010/main" val="386897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5050BFC2-6C66-4D47-AC56-00DB21FAD9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77" y="274272"/>
            <a:ext cx="1310088" cy="857318"/>
          </a:xfrm>
          <a:prstGeom prst="rect">
            <a:avLst/>
          </a:prstGeom>
        </p:spPr>
      </p:pic>
      <p:cxnSp>
        <p:nvCxnSpPr>
          <p:cNvPr id="13" name="Google Shape;286;p13">
            <a:extLst>
              <a:ext uri="{FF2B5EF4-FFF2-40B4-BE49-F238E27FC236}">
                <a16:creationId xmlns:a16="http://schemas.microsoft.com/office/drawing/2014/main" id="{23E24F0D-795A-4CA0-A406-4AC1056E387A}"/>
              </a:ext>
            </a:extLst>
          </p:cNvPr>
          <p:cNvCxnSpPr/>
          <p:nvPr/>
        </p:nvCxnSpPr>
        <p:spPr>
          <a:xfrm>
            <a:off x="2301159" y="2967125"/>
            <a:ext cx="0" cy="3924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4" name="Google Shape;287;p13">
            <a:extLst>
              <a:ext uri="{FF2B5EF4-FFF2-40B4-BE49-F238E27FC236}">
                <a16:creationId xmlns:a16="http://schemas.microsoft.com/office/drawing/2014/main" id="{D851B9C9-92D6-4DD7-9B75-FCBBE91FF582}"/>
              </a:ext>
            </a:extLst>
          </p:cNvPr>
          <p:cNvSpPr txBox="1"/>
          <p:nvPr/>
        </p:nvSpPr>
        <p:spPr>
          <a:xfrm>
            <a:off x="3028863" y="1847659"/>
            <a:ext cx="1260600" cy="338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88;p13">
            <a:extLst>
              <a:ext uri="{FF2B5EF4-FFF2-40B4-BE49-F238E27FC236}">
                <a16:creationId xmlns:a16="http://schemas.microsoft.com/office/drawing/2014/main" id="{1C3B4372-A541-4C6C-9BFB-F32B9A11ADDF}"/>
              </a:ext>
            </a:extLst>
          </p:cNvPr>
          <p:cNvSpPr txBox="1"/>
          <p:nvPr/>
        </p:nvSpPr>
        <p:spPr>
          <a:xfrm>
            <a:off x="4354426" y="1847659"/>
            <a:ext cx="1260600" cy="338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89;p13">
            <a:extLst>
              <a:ext uri="{FF2B5EF4-FFF2-40B4-BE49-F238E27FC236}">
                <a16:creationId xmlns:a16="http://schemas.microsoft.com/office/drawing/2014/main" id="{5AE144E3-707A-4967-BCC7-6B6853604378}"/>
              </a:ext>
            </a:extLst>
          </p:cNvPr>
          <p:cNvSpPr txBox="1"/>
          <p:nvPr/>
        </p:nvSpPr>
        <p:spPr>
          <a:xfrm>
            <a:off x="5678401" y="1847659"/>
            <a:ext cx="1260600" cy="338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0;p13">
            <a:extLst>
              <a:ext uri="{FF2B5EF4-FFF2-40B4-BE49-F238E27FC236}">
                <a16:creationId xmlns:a16="http://schemas.microsoft.com/office/drawing/2014/main" id="{AA42EDFA-864D-4E74-A160-DDA835107F33}"/>
              </a:ext>
            </a:extLst>
          </p:cNvPr>
          <p:cNvSpPr txBox="1"/>
          <p:nvPr/>
        </p:nvSpPr>
        <p:spPr>
          <a:xfrm>
            <a:off x="7003963" y="1847659"/>
            <a:ext cx="1260600" cy="338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1;p13">
            <a:extLst>
              <a:ext uri="{FF2B5EF4-FFF2-40B4-BE49-F238E27FC236}">
                <a16:creationId xmlns:a16="http://schemas.microsoft.com/office/drawing/2014/main" id="{E14C3410-D09D-4426-9FC0-90235940D5D0}"/>
              </a:ext>
            </a:extLst>
          </p:cNvPr>
          <p:cNvSpPr txBox="1"/>
          <p:nvPr/>
        </p:nvSpPr>
        <p:spPr>
          <a:xfrm>
            <a:off x="1701713" y="2593222"/>
            <a:ext cx="1260600" cy="338667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2;p13">
            <a:extLst>
              <a:ext uri="{FF2B5EF4-FFF2-40B4-BE49-F238E27FC236}">
                <a16:creationId xmlns:a16="http://schemas.microsoft.com/office/drawing/2014/main" id="{741DB846-BBAA-4605-9700-9C65027AF2E9}"/>
              </a:ext>
            </a:extLst>
          </p:cNvPr>
          <p:cNvSpPr txBox="1"/>
          <p:nvPr/>
        </p:nvSpPr>
        <p:spPr>
          <a:xfrm>
            <a:off x="3028863" y="2593222"/>
            <a:ext cx="1260600" cy="338667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3;p13">
            <a:extLst>
              <a:ext uri="{FF2B5EF4-FFF2-40B4-BE49-F238E27FC236}">
                <a16:creationId xmlns:a16="http://schemas.microsoft.com/office/drawing/2014/main" id="{DE947AED-D019-4689-8DB8-72C82C2A18A1}"/>
              </a:ext>
            </a:extLst>
          </p:cNvPr>
          <p:cNvSpPr txBox="1"/>
          <p:nvPr/>
        </p:nvSpPr>
        <p:spPr>
          <a:xfrm>
            <a:off x="4354426" y="2593222"/>
            <a:ext cx="1260600" cy="338667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4;p13">
            <a:extLst>
              <a:ext uri="{FF2B5EF4-FFF2-40B4-BE49-F238E27FC236}">
                <a16:creationId xmlns:a16="http://schemas.microsoft.com/office/drawing/2014/main" id="{22E789B0-BC50-4E1F-947A-1CCA60E00BA6}"/>
              </a:ext>
            </a:extLst>
          </p:cNvPr>
          <p:cNvSpPr txBox="1"/>
          <p:nvPr/>
        </p:nvSpPr>
        <p:spPr>
          <a:xfrm>
            <a:off x="5678401" y="2593222"/>
            <a:ext cx="1260600" cy="338667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4º 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5;p13">
            <a:extLst>
              <a:ext uri="{FF2B5EF4-FFF2-40B4-BE49-F238E27FC236}">
                <a16:creationId xmlns:a16="http://schemas.microsoft.com/office/drawing/2014/main" id="{74CFC4DF-0CEC-4780-AA27-AB6FD7E3E1D0}"/>
              </a:ext>
            </a:extLst>
          </p:cNvPr>
          <p:cNvSpPr txBox="1"/>
          <p:nvPr/>
        </p:nvSpPr>
        <p:spPr>
          <a:xfrm>
            <a:off x="1025736" y="1862809"/>
            <a:ext cx="648000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6;p13">
            <a:extLst>
              <a:ext uri="{FF2B5EF4-FFF2-40B4-BE49-F238E27FC236}">
                <a16:creationId xmlns:a16="http://schemas.microsoft.com/office/drawing/2014/main" id="{352D2CE5-95EC-4007-8FF8-502A2C8C14E3}"/>
              </a:ext>
            </a:extLst>
          </p:cNvPr>
          <p:cNvSpPr txBox="1"/>
          <p:nvPr/>
        </p:nvSpPr>
        <p:spPr>
          <a:xfrm>
            <a:off x="521681" y="2587526"/>
            <a:ext cx="1152000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A87C00"/>
                </a:solidFill>
                <a:latin typeface="Calibri"/>
                <a:ea typeface="Calibri"/>
                <a:cs typeface="Calibri"/>
                <a:sym typeface="Calibri"/>
              </a:rPr>
              <a:t>MANDATO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97;p13">
            <a:extLst>
              <a:ext uri="{FF2B5EF4-FFF2-40B4-BE49-F238E27FC236}">
                <a16:creationId xmlns:a16="http://schemas.microsoft.com/office/drawing/2014/main" id="{6D25D673-73AB-4D07-8AC0-F41750CF922A}"/>
              </a:ext>
            </a:extLst>
          </p:cNvPr>
          <p:cNvSpPr txBox="1"/>
          <p:nvPr/>
        </p:nvSpPr>
        <p:spPr>
          <a:xfrm>
            <a:off x="1469250" y="3305931"/>
            <a:ext cx="1663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PPA 2020-2023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298;p13">
            <a:extLst>
              <a:ext uri="{FF2B5EF4-FFF2-40B4-BE49-F238E27FC236}">
                <a16:creationId xmlns:a16="http://schemas.microsoft.com/office/drawing/2014/main" id="{45B3A2B9-EB5A-432C-9A44-E1C1C09CAE15}"/>
              </a:ext>
            </a:extLst>
          </p:cNvPr>
          <p:cNvCxnSpPr/>
          <p:nvPr/>
        </p:nvCxnSpPr>
        <p:spPr>
          <a:xfrm>
            <a:off x="454227" y="1724002"/>
            <a:ext cx="788482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99;p13">
            <a:extLst>
              <a:ext uri="{FF2B5EF4-FFF2-40B4-BE49-F238E27FC236}">
                <a16:creationId xmlns:a16="http://schemas.microsoft.com/office/drawing/2014/main" id="{7E588A5B-A08E-4813-B939-03E066BCA1A7}"/>
              </a:ext>
            </a:extLst>
          </p:cNvPr>
          <p:cNvCxnSpPr/>
          <p:nvPr/>
        </p:nvCxnSpPr>
        <p:spPr>
          <a:xfrm>
            <a:off x="454227" y="2509112"/>
            <a:ext cx="7884823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00;p13">
            <a:extLst>
              <a:ext uri="{FF2B5EF4-FFF2-40B4-BE49-F238E27FC236}">
                <a16:creationId xmlns:a16="http://schemas.microsoft.com/office/drawing/2014/main" id="{5603705C-7E5C-493C-8879-F9F21BC20487}"/>
              </a:ext>
            </a:extLst>
          </p:cNvPr>
          <p:cNvCxnSpPr/>
          <p:nvPr/>
        </p:nvCxnSpPr>
        <p:spPr>
          <a:xfrm>
            <a:off x="454227" y="2963362"/>
            <a:ext cx="78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01;p13">
            <a:extLst>
              <a:ext uri="{FF2B5EF4-FFF2-40B4-BE49-F238E27FC236}">
                <a16:creationId xmlns:a16="http://schemas.microsoft.com/office/drawing/2014/main" id="{B916EAEC-6E7E-4B10-9CD4-0AC06DE5AAA9}"/>
              </a:ext>
            </a:extLst>
          </p:cNvPr>
          <p:cNvCxnSpPr/>
          <p:nvPr/>
        </p:nvCxnSpPr>
        <p:spPr>
          <a:xfrm>
            <a:off x="449672" y="2207147"/>
            <a:ext cx="7884822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02;p13">
            <a:extLst>
              <a:ext uri="{FF2B5EF4-FFF2-40B4-BE49-F238E27FC236}">
                <a16:creationId xmlns:a16="http://schemas.microsoft.com/office/drawing/2014/main" id="{14A7B248-AC80-4064-BB9D-F1F40576FF01}"/>
              </a:ext>
            </a:extLst>
          </p:cNvPr>
          <p:cNvSpPr txBox="1"/>
          <p:nvPr/>
        </p:nvSpPr>
        <p:spPr>
          <a:xfrm>
            <a:off x="1673138" y="2199116"/>
            <a:ext cx="1368425" cy="36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03;p13">
            <a:extLst>
              <a:ext uri="{FF2B5EF4-FFF2-40B4-BE49-F238E27FC236}">
                <a16:creationId xmlns:a16="http://schemas.microsoft.com/office/drawing/2014/main" id="{1AD4886E-58B1-4ECB-BFC7-F9FDD6CCE4AD}"/>
              </a:ext>
            </a:extLst>
          </p:cNvPr>
          <p:cNvSpPr txBox="1"/>
          <p:nvPr/>
        </p:nvSpPr>
        <p:spPr>
          <a:xfrm>
            <a:off x="3041563" y="2207106"/>
            <a:ext cx="1368425" cy="36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04;p13">
            <a:extLst>
              <a:ext uri="{FF2B5EF4-FFF2-40B4-BE49-F238E27FC236}">
                <a16:creationId xmlns:a16="http://schemas.microsoft.com/office/drawing/2014/main" id="{C1DED3C1-D0E6-44D0-96EE-1A03B1EFC381}"/>
              </a:ext>
            </a:extLst>
          </p:cNvPr>
          <p:cNvSpPr txBox="1"/>
          <p:nvPr/>
        </p:nvSpPr>
        <p:spPr>
          <a:xfrm>
            <a:off x="4338551" y="2207106"/>
            <a:ext cx="1368425" cy="36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05;p13">
            <a:extLst>
              <a:ext uri="{FF2B5EF4-FFF2-40B4-BE49-F238E27FC236}">
                <a16:creationId xmlns:a16="http://schemas.microsoft.com/office/drawing/2014/main" id="{8F18E641-7E5B-47DA-9BDA-437AFBE8328B}"/>
              </a:ext>
            </a:extLst>
          </p:cNvPr>
          <p:cNvSpPr txBox="1"/>
          <p:nvPr/>
        </p:nvSpPr>
        <p:spPr>
          <a:xfrm>
            <a:off x="5633951" y="2207106"/>
            <a:ext cx="1368425" cy="36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06;p13">
            <a:extLst>
              <a:ext uri="{FF2B5EF4-FFF2-40B4-BE49-F238E27FC236}">
                <a16:creationId xmlns:a16="http://schemas.microsoft.com/office/drawing/2014/main" id="{7B13C634-940F-406E-8215-EB560BCFB063}"/>
              </a:ext>
            </a:extLst>
          </p:cNvPr>
          <p:cNvSpPr txBox="1"/>
          <p:nvPr/>
        </p:nvSpPr>
        <p:spPr>
          <a:xfrm>
            <a:off x="7002376" y="2207106"/>
            <a:ext cx="1368425" cy="36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307;p13">
            <a:extLst>
              <a:ext uri="{FF2B5EF4-FFF2-40B4-BE49-F238E27FC236}">
                <a16:creationId xmlns:a16="http://schemas.microsoft.com/office/drawing/2014/main" id="{ED0A5A61-D3D5-4428-BB31-CE2A8A004F52}"/>
              </a:ext>
            </a:extLst>
          </p:cNvPr>
          <p:cNvSpPr txBox="1"/>
          <p:nvPr/>
        </p:nvSpPr>
        <p:spPr>
          <a:xfrm>
            <a:off x="7003963" y="2601211"/>
            <a:ext cx="1260475" cy="830967"/>
          </a:xfrm>
          <a:prstGeom prst="rect">
            <a:avLst/>
          </a:prstGeom>
          <a:solidFill>
            <a:srgbClr val="D2951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1º ANO  PRÓXIMO MANDATO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41" name="Google Shape;308;p13">
            <a:extLst>
              <a:ext uri="{FF2B5EF4-FFF2-40B4-BE49-F238E27FC236}">
                <a16:creationId xmlns:a16="http://schemas.microsoft.com/office/drawing/2014/main" id="{07AF4F0E-3BB3-4B8B-9792-E07FAF737E23}"/>
              </a:ext>
            </a:extLst>
          </p:cNvPr>
          <p:cNvSpPr txBox="1"/>
          <p:nvPr/>
        </p:nvSpPr>
        <p:spPr>
          <a:xfrm>
            <a:off x="1701713" y="1421600"/>
            <a:ext cx="1260475" cy="832078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4º ANO </a:t>
            </a:r>
            <a:endParaRPr sz="1400" b="1" i="0" u="none" strike="noStrike" cap="none" dirty="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 PPA ANTERIOR</a:t>
            </a: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42" name="Google Shape;309;p13">
            <a:extLst>
              <a:ext uri="{FF2B5EF4-FFF2-40B4-BE49-F238E27FC236}">
                <a16:creationId xmlns:a16="http://schemas.microsoft.com/office/drawing/2014/main" id="{33490E11-8FEC-4E2A-8980-C4375A45B2FF}"/>
              </a:ext>
            </a:extLst>
          </p:cNvPr>
          <p:cNvSpPr txBox="1"/>
          <p:nvPr/>
        </p:nvSpPr>
        <p:spPr>
          <a:xfrm>
            <a:off x="2978670" y="3459831"/>
            <a:ext cx="148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310;p13">
            <a:extLst>
              <a:ext uri="{FF2B5EF4-FFF2-40B4-BE49-F238E27FC236}">
                <a16:creationId xmlns:a16="http://schemas.microsoft.com/office/drawing/2014/main" id="{1D8AE9F8-37C4-449C-A8D8-14CEC5299DFB}"/>
              </a:ext>
            </a:extLst>
          </p:cNvPr>
          <p:cNvCxnSpPr/>
          <p:nvPr/>
        </p:nvCxnSpPr>
        <p:spPr>
          <a:xfrm>
            <a:off x="3690032" y="2963362"/>
            <a:ext cx="0" cy="35374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4" name="Google Shape;311;p13">
            <a:extLst>
              <a:ext uri="{FF2B5EF4-FFF2-40B4-BE49-F238E27FC236}">
                <a16:creationId xmlns:a16="http://schemas.microsoft.com/office/drawing/2014/main" id="{44783E19-DB2B-44CB-8A8A-A28D0F9311B2}"/>
              </a:ext>
            </a:extLst>
          </p:cNvPr>
          <p:cNvSpPr txBox="1"/>
          <p:nvPr/>
        </p:nvSpPr>
        <p:spPr>
          <a:xfrm>
            <a:off x="4367547" y="3459904"/>
            <a:ext cx="148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Revisão 2022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312;p13">
            <a:extLst>
              <a:ext uri="{FF2B5EF4-FFF2-40B4-BE49-F238E27FC236}">
                <a16:creationId xmlns:a16="http://schemas.microsoft.com/office/drawing/2014/main" id="{82630126-31FD-4EC2-8328-640CFE2AC2CE}"/>
              </a:ext>
            </a:extLst>
          </p:cNvPr>
          <p:cNvCxnSpPr/>
          <p:nvPr/>
        </p:nvCxnSpPr>
        <p:spPr>
          <a:xfrm>
            <a:off x="5078909" y="2979006"/>
            <a:ext cx="0" cy="353746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6" name="Google Shape;313;p13">
            <a:extLst>
              <a:ext uri="{FF2B5EF4-FFF2-40B4-BE49-F238E27FC236}">
                <a16:creationId xmlns:a16="http://schemas.microsoft.com/office/drawing/2014/main" id="{E78F49AB-0E1E-4EA6-8C9F-1213E1D707DC}"/>
              </a:ext>
            </a:extLst>
          </p:cNvPr>
          <p:cNvSpPr txBox="1"/>
          <p:nvPr/>
        </p:nvSpPr>
        <p:spPr>
          <a:xfrm>
            <a:off x="5614901" y="3459904"/>
            <a:ext cx="148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Revisão 2023</a:t>
            </a: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314;p13">
            <a:extLst>
              <a:ext uri="{FF2B5EF4-FFF2-40B4-BE49-F238E27FC236}">
                <a16:creationId xmlns:a16="http://schemas.microsoft.com/office/drawing/2014/main" id="{C5E0CEBB-0AE0-41E6-BC8E-33A18DE2932F}"/>
              </a:ext>
            </a:extLst>
          </p:cNvPr>
          <p:cNvCxnSpPr/>
          <p:nvPr/>
        </p:nvCxnSpPr>
        <p:spPr>
          <a:xfrm>
            <a:off x="6326263" y="2976349"/>
            <a:ext cx="0" cy="353746"/>
          </a:xfrm>
          <a:prstGeom prst="straightConnector1">
            <a:avLst/>
          </a:prstGeom>
          <a:noFill/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8" name="Google Shape;315;p13">
            <a:extLst>
              <a:ext uri="{FF2B5EF4-FFF2-40B4-BE49-F238E27FC236}">
                <a16:creationId xmlns:a16="http://schemas.microsoft.com/office/drawing/2014/main" id="{1C6B33FE-95B6-4B28-8875-F1764FD787D0}"/>
              </a:ext>
            </a:extLst>
          </p:cNvPr>
          <p:cNvSpPr txBox="1"/>
          <p:nvPr/>
        </p:nvSpPr>
        <p:spPr>
          <a:xfrm>
            <a:off x="6811875" y="3520200"/>
            <a:ext cx="1663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PPA 2024-2027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1DAD090-7134-4579-8586-658AF71CF23F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3EAF42F5-8C17-4475-8FC2-F5B65C084B67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0FEDBA1-CD73-4215-BD3C-10AE75870E25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REVISÃO DO PPA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74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DF796D78-6048-460C-BB66-81C8CFBB39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77" y="274272"/>
            <a:ext cx="1310088" cy="857318"/>
          </a:xfrm>
          <a:prstGeom prst="rect">
            <a:avLst/>
          </a:prstGeom>
        </p:spPr>
      </p:pic>
      <p:sp>
        <p:nvSpPr>
          <p:cNvPr id="13" name="Google Shape;340;p4">
            <a:extLst>
              <a:ext uri="{FF2B5EF4-FFF2-40B4-BE49-F238E27FC236}">
                <a16:creationId xmlns:a16="http://schemas.microsoft.com/office/drawing/2014/main" id="{F5055FCB-0693-4AF1-A68D-74ADEE567172}"/>
              </a:ext>
            </a:extLst>
          </p:cNvPr>
          <p:cNvSpPr txBox="1"/>
          <p:nvPr/>
        </p:nvSpPr>
        <p:spPr>
          <a:xfrm>
            <a:off x="522866" y="1131590"/>
            <a:ext cx="7992900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Ajustar o PPA a novas realidades </a:t>
            </a:r>
            <a:r>
              <a:rPr lang="pt-BR" sz="17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sem começar do zero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 Momento de priorizar:</a:t>
            </a:r>
          </a:p>
          <a:p>
            <a:pPr marL="90488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ingdings" panose="05000000000000000000" pitchFamily="2" charset="2"/>
              <a:buChar char="§"/>
            </a:pPr>
            <a:endParaRPr lang="pt-BR" sz="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9875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dos projetos em andamento</a:t>
            </a:r>
          </a:p>
          <a:p>
            <a:pPr marL="269875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oferta de serviços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contínuos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que não podem parar</a:t>
            </a:r>
          </a:p>
          <a:p>
            <a:pPr marL="269875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ajuste de rumo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das iniciativas em andamento, quanto necessário (aprendizagem organizacional)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endParaRPr lang="pt-BR" sz="14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Evitar a criação de novas iniciativas</a:t>
            </a:r>
            <a:endParaRPr lang="pt-BR" sz="1700" dirty="0">
              <a:solidFill>
                <a:schemeClr val="accent1">
                  <a:lumMod val="50000"/>
                </a:schemeClr>
              </a:solidFill>
              <a:highlight>
                <a:srgbClr val="FF00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0488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88" lvl="0" indent="-9048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 pitchFamily="34" charset="0"/>
              <a:buChar char="•"/>
            </a:pPr>
            <a:r>
              <a:rPr lang="pt-BR" sz="17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Qualificar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 atualizar</a:t>
            </a:r>
            <a:r>
              <a:rPr lang="pt-BR" sz="170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as informações que constam no PPA</a:t>
            </a:r>
            <a:endParaRPr sz="170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41;p4">
            <a:extLst>
              <a:ext uri="{FF2B5EF4-FFF2-40B4-BE49-F238E27FC236}">
                <a16:creationId xmlns:a16="http://schemas.microsoft.com/office/drawing/2014/main" id="{121AC3E9-B504-41E1-A778-9074BFBA902C}"/>
              </a:ext>
            </a:extLst>
          </p:cNvPr>
          <p:cNvSpPr txBox="1"/>
          <p:nvPr/>
        </p:nvSpPr>
        <p:spPr>
          <a:xfrm>
            <a:off x="2195736" y="1201261"/>
            <a:ext cx="5573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 que modo 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pt-BR" sz="2000" b="1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mudanças afetam as 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iniciativas</a:t>
            </a:r>
            <a:r>
              <a:rPr lang="pt-BR" sz="2000" b="1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previstas?</a:t>
            </a:r>
            <a:endParaRPr sz="2000" b="1" i="0" u="none" strike="noStrike" cap="none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342;p4">
            <a:extLst>
              <a:ext uri="{FF2B5EF4-FFF2-40B4-BE49-F238E27FC236}">
                <a16:creationId xmlns:a16="http://schemas.microsoft.com/office/drawing/2014/main" id="{01010313-9C65-4515-A5E3-AC66BC5BE7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664" y="1152817"/>
            <a:ext cx="555677" cy="8112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855D6E5B-31EC-436F-90D5-CFA3C6F75344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C55958A-220F-42DC-B4FB-017A36C27A7C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REVISÃO DO PPA</a:t>
            </a:r>
          </a:p>
        </p:txBody>
      </p:sp>
    </p:spTree>
    <p:extLst>
      <p:ext uri="{BB962C8B-B14F-4D97-AF65-F5344CB8AC3E}">
        <p14:creationId xmlns:p14="http://schemas.microsoft.com/office/powerpoint/2010/main" val="103740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D409E008-B3D9-4C58-8C5E-970A10D03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77" y="274272"/>
            <a:ext cx="1310088" cy="857318"/>
          </a:xfrm>
          <a:prstGeom prst="rect">
            <a:avLst/>
          </a:prstGeom>
        </p:spPr>
      </p:pic>
      <p:sp>
        <p:nvSpPr>
          <p:cNvPr id="13" name="Google Shape;372;p5">
            <a:extLst>
              <a:ext uri="{FF2B5EF4-FFF2-40B4-BE49-F238E27FC236}">
                <a16:creationId xmlns:a16="http://schemas.microsoft.com/office/drawing/2014/main" id="{AADD0A3E-61B0-41F4-B688-58DA05DA92DA}"/>
              </a:ext>
            </a:extLst>
          </p:cNvPr>
          <p:cNvSpPr txBox="1"/>
          <p:nvPr/>
        </p:nvSpPr>
        <p:spPr>
          <a:xfrm>
            <a:off x="839449" y="1275606"/>
            <a:ext cx="7567200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 que deve ser considerado nesta revisão?</a:t>
            </a:r>
            <a:endParaRPr sz="1400" b="0" i="0" u="none" strike="noStrike" cap="none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As diretrizes estratégicas e prioridades de governo e setoriais;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Arial"/>
              <a:ea typeface="Calibri"/>
              <a:cs typeface="Arial"/>
              <a:sym typeface="Arial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 monitoramento físico-financeiro das ações e 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desempenho dos indicadores</a:t>
            </a: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Ajustes necessários face aos novos cenários e a situações não previstas quando da sua elaboração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; e</a:t>
            </a: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Emendas parlamentares.</a:t>
            </a:r>
            <a:endParaRPr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REVISÃO DO PPA</a:t>
            </a:r>
          </a:p>
        </p:txBody>
      </p:sp>
    </p:spTree>
    <p:extLst>
      <p:ext uri="{BB962C8B-B14F-4D97-AF65-F5344CB8AC3E}">
        <p14:creationId xmlns:p14="http://schemas.microsoft.com/office/powerpoint/2010/main" val="213164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D409E008-B3D9-4C58-8C5E-970A10D03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77" y="274272"/>
            <a:ext cx="1310088" cy="85731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REVISÃO DO PPA - Destaques</a:t>
            </a:r>
          </a:p>
        </p:txBody>
      </p:sp>
      <p:sp>
        <p:nvSpPr>
          <p:cNvPr id="13" name="Google Shape;372;p5">
            <a:extLst>
              <a:ext uri="{FF2B5EF4-FFF2-40B4-BE49-F238E27FC236}">
                <a16:creationId xmlns:a16="http://schemas.microsoft.com/office/drawing/2014/main" id="{B82FA128-47A3-406D-85BB-4B594053FDD2}"/>
              </a:ext>
            </a:extLst>
          </p:cNvPr>
          <p:cNvSpPr txBox="1"/>
          <p:nvPr/>
        </p:nvSpPr>
        <p:spPr>
          <a:xfrm>
            <a:off x="1753182" y="1576740"/>
            <a:ext cx="6347210" cy="2939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Integração Revisão PPA e PIERJ: </a:t>
            </a:r>
            <a:r>
              <a:rPr lang="pt-BR" sz="14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produtos e ações de projetos não refletidos no PIERJ são sujeito à exclusão</a:t>
            </a: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Refinamento da associação da programação aos Objetivos do Desenvolvimento Sustentável – ODS</a:t>
            </a: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Relatório de Desempenho das Ações</a:t>
            </a:r>
            <a:endParaRPr lang="pt-BR" sz="14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624;p71">
            <a:extLst>
              <a:ext uri="{FF2B5EF4-FFF2-40B4-BE49-F238E27FC236}">
                <a16:creationId xmlns:a16="http://schemas.microsoft.com/office/drawing/2014/main" id="{7B82CBC9-6A40-42AE-9206-3792DE803584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683568" y="2571750"/>
            <a:ext cx="1152000" cy="6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EFEAF21B-BA4C-4BDB-9FB6-02DDBBF6AB13}"/>
              </a:ext>
            </a:extLst>
          </p:cNvPr>
          <p:cNvGrpSpPr/>
          <p:nvPr/>
        </p:nvGrpSpPr>
        <p:grpSpPr>
          <a:xfrm>
            <a:off x="882245" y="3444567"/>
            <a:ext cx="703604" cy="802117"/>
            <a:chOff x="928744" y="3444567"/>
            <a:chExt cx="703604" cy="802117"/>
          </a:xfrm>
        </p:grpSpPr>
        <p:pic>
          <p:nvPicPr>
            <p:cNvPr id="24" name="Gráfico 23" descr="Documento com preenchimento sólido">
              <a:extLst>
                <a:ext uri="{FF2B5EF4-FFF2-40B4-BE49-F238E27FC236}">
                  <a16:creationId xmlns:a16="http://schemas.microsoft.com/office/drawing/2014/main" id="{4928AA68-0693-4F69-8655-C265B0FDA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3608" y="3444567"/>
              <a:ext cx="538449" cy="538449"/>
            </a:xfrm>
            <a:prstGeom prst="rect">
              <a:avLst/>
            </a:prstGeom>
          </p:spPr>
        </p:pic>
        <p:pic>
          <p:nvPicPr>
            <p:cNvPr id="25" name="Google Shape;360;g1239313666d_0_456">
              <a:extLst>
                <a:ext uri="{FF2B5EF4-FFF2-40B4-BE49-F238E27FC236}">
                  <a16:creationId xmlns:a16="http://schemas.microsoft.com/office/drawing/2014/main" id="{F8086371-3052-4E1C-91EF-494DB611FF7E}"/>
                </a:ext>
              </a:extLst>
            </p:cNvPr>
            <p:cNvPicPr preferRelativeResize="0"/>
            <p:nvPr/>
          </p:nvPicPr>
          <p:blipFill rotWithShape="1">
            <a:blip r:embed="rId8" cstate="print">
              <a:alphaModFix/>
            </a:blip>
            <a:srcRect/>
            <a:stretch/>
          </p:blipFill>
          <p:spPr>
            <a:xfrm>
              <a:off x="928744" y="4017751"/>
              <a:ext cx="216024" cy="228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361;g1239313666d_0_456">
              <a:extLst>
                <a:ext uri="{FF2B5EF4-FFF2-40B4-BE49-F238E27FC236}">
                  <a16:creationId xmlns:a16="http://schemas.microsoft.com/office/drawing/2014/main" id="{54B99809-A084-4053-AE9A-AF241D0D06E1}"/>
                </a:ext>
              </a:extLst>
            </p:cNvPr>
            <p:cNvPicPr preferRelativeResize="0"/>
            <p:nvPr/>
          </p:nvPicPr>
          <p:blipFill rotWithShape="1">
            <a:blip r:embed="rId9" cstate="print">
              <a:alphaModFix/>
            </a:blip>
            <a:srcRect/>
            <a:stretch/>
          </p:blipFill>
          <p:spPr>
            <a:xfrm>
              <a:off x="1199352" y="4023765"/>
              <a:ext cx="213431" cy="216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362;g1239313666d_0_456">
              <a:extLst>
                <a:ext uri="{FF2B5EF4-FFF2-40B4-BE49-F238E27FC236}">
                  <a16:creationId xmlns:a16="http://schemas.microsoft.com/office/drawing/2014/main" id="{1B75F13C-F677-472B-A7E1-449C930D4E1F}"/>
                </a:ext>
              </a:extLst>
            </p:cNvPr>
            <p:cNvPicPr preferRelativeResize="0"/>
            <p:nvPr/>
          </p:nvPicPr>
          <p:blipFill rotWithShape="1">
            <a:blip r:embed="rId10" cstate="print">
              <a:alphaModFix/>
            </a:blip>
            <a:srcRect/>
            <a:stretch/>
          </p:blipFill>
          <p:spPr>
            <a:xfrm>
              <a:off x="1461235" y="4058043"/>
              <a:ext cx="171113" cy="1483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57A52E9-6C11-EDD0-1B18-D174DA3ED7A8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0208" y="1648286"/>
            <a:ext cx="858719" cy="504317"/>
          </a:xfrm>
          <a:prstGeom prst="rect">
            <a:avLst/>
          </a:prstGeom>
          <a:ln>
            <a:solidFill>
              <a:srgbClr val="1B3665"/>
            </a:solidFill>
          </a:ln>
        </p:spPr>
      </p:pic>
    </p:spTree>
    <p:extLst>
      <p:ext uri="{BB962C8B-B14F-4D97-AF65-F5344CB8AC3E}">
        <p14:creationId xmlns:p14="http://schemas.microsoft.com/office/powerpoint/2010/main" val="6356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9DD8F754-D360-4D3D-A890-6AE0E6FA4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77" y="274272"/>
            <a:ext cx="1310088" cy="857318"/>
          </a:xfrm>
          <a:prstGeom prst="rect">
            <a:avLst/>
          </a:prstGeom>
        </p:spPr>
      </p:pic>
      <p:grpSp>
        <p:nvGrpSpPr>
          <p:cNvPr id="13" name="Google Shape;498;p14">
            <a:extLst>
              <a:ext uri="{FF2B5EF4-FFF2-40B4-BE49-F238E27FC236}">
                <a16:creationId xmlns:a16="http://schemas.microsoft.com/office/drawing/2014/main" id="{72FBC885-62A8-4FD3-A12F-434C9E6400B1}"/>
              </a:ext>
            </a:extLst>
          </p:cNvPr>
          <p:cNvGrpSpPr/>
          <p:nvPr/>
        </p:nvGrpSpPr>
        <p:grpSpPr>
          <a:xfrm>
            <a:off x="1431841" y="1635646"/>
            <a:ext cx="6129256" cy="1211206"/>
            <a:chOff x="2273573" y="2852936"/>
            <a:chExt cx="6042843" cy="1656011"/>
          </a:xfrm>
        </p:grpSpPr>
        <p:sp>
          <p:nvSpPr>
            <p:cNvPr id="14" name="Google Shape;499;p14">
              <a:extLst>
                <a:ext uri="{FF2B5EF4-FFF2-40B4-BE49-F238E27FC236}">
                  <a16:creationId xmlns:a16="http://schemas.microsoft.com/office/drawing/2014/main" id="{A31A5AB9-D25E-43C7-B7A6-B9B11A0C834F}"/>
                </a:ext>
              </a:extLst>
            </p:cNvPr>
            <p:cNvSpPr/>
            <p:nvPr/>
          </p:nvSpPr>
          <p:spPr>
            <a:xfrm>
              <a:off x="2273573" y="3068787"/>
              <a:ext cx="2082403" cy="1223963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pt-BR" sz="4000" b="0" i="0" u="none" strike="noStrike" cap="none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PPA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pt-BR" sz="2500" b="0" i="0" u="none" strike="noStrike" cap="none">
                  <a:solidFill>
                    <a:srgbClr val="366092"/>
                  </a:solidFill>
                  <a:latin typeface="Calibri"/>
                  <a:ea typeface="Calibri"/>
                  <a:cs typeface="Calibri"/>
                  <a:sym typeface="Calibri"/>
                </a:rPr>
                <a:t>2020-2023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00;p14">
              <a:extLst>
                <a:ext uri="{FF2B5EF4-FFF2-40B4-BE49-F238E27FC236}">
                  <a16:creationId xmlns:a16="http://schemas.microsoft.com/office/drawing/2014/main" id="{7B9C0622-A3C4-4280-B1E5-15D037BC86F3}"/>
                </a:ext>
              </a:extLst>
            </p:cNvPr>
            <p:cNvSpPr/>
            <p:nvPr/>
          </p:nvSpPr>
          <p:spPr>
            <a:xfrm>
              <a:off x="4909377" y="2853184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LDO 2020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01;p14">
              <a:extLst>
                <a:ext uri="{FF2B5EF4-FFF2-40B4-BE49-F238E27FC236}">
                  <a16:creationId xmlns:a16="http://schemas.microsoft.com/office/drawing/2014/main" id="{3CAEAEA9-E81D-43CD-8A50-348CA92733D9}"/>
                </a:ext>
              </a:extLst>
            </p:cNvPr>
            <p:cNvSpPr/>
            <p:nvPr/>
          </p:nvSpPr>
          <p:spPr>
            <a:xfrm>
              <a:off x="4909377" y="3284984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LDO 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02;p14">
              <a:extLst>
                <a:ext uri="{FF2B5EF4-FFF2-40B4-BE49-F238E27FC236}">
                  <a16:creationId xmlns:a16="http://schemas.microsoft.com/office/drawing/2014/main" id="{8B790555-F781-46BC-9342-832EBCBFEAF4}"/>
                </a:ext>
              </a:extLst>
            </p:cNvPr>
            <p:cNvSpPr/>
            <p:nvPr/>
          </p:nvSpPr>
          <p:spPr>
            <a:xfrm>
              <a:off x="4909377" y="3716784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LDO 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03;p14">
              <a:extLst>
                <a:ext uri="{FF2B5EF4-FFF2-40B4-BE49-F238E27FC236}">
                  <a16:creationId xmlns:a16="http://schemas.microsoft.com/office/drawing/2014/main" id="{D622741F-E5EA-406F-9089-1B8C1B7E0092}"/>
                </a:ext>
              </a:extLst>
            </p:cNvPr>
            <p:cNvSpPr/>
            <p:nvPr/>
          </p:nvSpPr>
          <p:spPr>
            <a:xfrm>
              <a:off x="4909377" y="4148584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LDO 2023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04;p14">
              <a:extLst>
                <a:ext uri="{FF2B5EF4-FFF2-40B4-BE49-F238E27FC236}">
                  <a16:creationId xmlns:a16="http://schemas.microsoft.com/office/drawing/2014/main" id="{59E4B995-9320-4EE4-9ABA-24FFCDAE1F4C}"/>
                </a:ext>
              </a:extLst>
            </p:cNvPr>
            <p:cNvSpPr/>
            <p:nvPr/>
          </p:nvSpPr>
          <p:spPr>
            <a:xfrm>
              <a:off x="6815071" y="2852936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FF5050"/>
                  </a:solidFill>
                  <a:latin typeface="Calibri"/>
                  <a:ea typeface="Calibri"/>
                  <a:cs typeface="Calibri"/>
                  <a:sym typeface="Calibri"/>
                </a:rPr>
                <a:t>LOA 2020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05;p14">
              <a:extLst>
                <a:ext uri="{FF2B5EF4-FFF2-40B4-BE49-F238E27FC236}">
                  <a16:creationId xmlns:a16="http://schemas.microsoft.com/office/drawing/2014/main" id="{7F88D1B8-A5CB-4698-BFE3-79504346C1CA}"/>
                </a:ext>
              </a:extLst>
            </p:cNvPr>
            <p:cNvSpPr/>
            <p:nvPr/>
          </p:nvSpPr>
          <p:spPr>
            <a:xfrm>
              <a:off x="6815071" y="3284736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FF5050"/>
                  </a:solidFill>
                  <a:latin typeface="Calibri"/>
                  <a:ea typeface="Calibri"/>
                  <a:cs typeface="Calibri"/>
                  <a:sym typeface="Calibri"/>
                </a:rPr>
                <a:t>LOA 2021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06;p14">
              <a:extLst>
                <a:ext uri="{FF2B5EF4-FFF2-40B4-BE49-F238E27FC236}">
                  <a16:creationId xmlns:a16="http://schemas.microsoft.com/office/drawing/2014/main" id="{6F122577-8210-45A8-8586-E1F84803A84C}"/>
                </a:ext>
              </a:extLst>
            </p:cNvPr>
            <p:cNvSpPr/>
            <p:nvPr/>
          </p:nvSpPr>
          <p:spPr>
            <a:xfrm>
              <a:off x="6815071" y="3716536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FF5050"/>
                  </a:solidFill>
                  <a:latin typeface="Calibri"/>
                  <a:ea typeface="Calibri"/>
                  <a:cs typeface="Calibri"/>
                  <a:sym typeface="Calibri"/>
                </a:rPr>
                <a:t>LOA 2022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07;p14">
              <a:extLst>
                <a:ext uri="{FF2B5EF4-FFF2-40B4-BE49-F238E27FC236}">
                  <a16:creationId xmlns:a16="http://schemas.microsoft.com/office/drawing/2014/main" id="{291AE8F9-A849-408A-A658-69BF608806C5}"/>
                </a:ext>
              </a:extLst>
            </p:cNvPr>
            <p:cNvSpPr/>
            <p:nvPr/>
          </p:nvSpPr>
          <p:spPr>
            <a:xfrm>
              <a:off x="6815071" y="4148336"/>
              <a:ext cx="1501345" cy="360363"/>
            </a:xfrm>
            <a:prstGeom prst="round1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FF5050"/>
                  </a:solidFill>
                  <a:latin typeface="Calibri"/>
                  <a:ea typeface="Calibri"/>
                  <a:cs typeface="Calibri"/>
                  <a:sym typeface="Calibri"/>
                </a:rPr>
                <a:t>LOA 2023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508;p14">
              <a:extLst>
                <a:ext uri="{FF2B5EF4-FFF2-40B4-BE49-F238E27FC236}">
                  <a16:creationId xmlns:a16="http://schemas.microsoft.com/office/drawing/2014/main" id="{73379EC4-FEF5-4D68-9FCE-6251BB6CD38C}"/>
                </a:ext>
              </a:extLst>
            </p:cNvPr>
            <p:cNvGrpSpPr/>
            <p:nvPr/>
          </p:nvGrpSpPr>
          <p:grpSpPr>
            <a:xfrm>
              <a:off x="4001764" y="3069084"/>
              <a:ext cx="930275" cy="1260475"/>
              <a:chOff x="3782665" y="3069084"/>
              <a:chExt cx="1071538" cy="1260475"/>
            </a:xfrm>
          </p:grpSpPr>
          <p:cxnSp>
            <p:nvCxnSpPr>
              <p:cNvPr id="34" name="Google Shape;509;p14">
                <a:extLst>
                  <a:ext uri="{FF2B5EF4-FFF2-40B4-BE49-F238E27FC236}">
                    <a16:creationId xmlns:a16="http://schemas.microsoft.com/office/drawing/2014/main" id="{8DD5F17B-0677-4300-89F4-8ECB06081F46}"/>
                  </a:ext>
                </a:extLst>
              </p:cNvPr>
              <p:cNvCxnSpPr/>
              <p:nvPr/>
            </p:nvCxnSpPr>
            <p:spPr>
              <a:xfrm rot="10800000" flipH="1">
                <a:off x="3782665" y="3069084"/>
                <a:ext cx="996950" cy="61118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66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5" name="Google Shape;510;p14">
                <a:extLst>
                  <a:ext uri="{FF2B5EF4-FFF2-40B4-BE49-F238E27FC236}">
                    <a16:creationId xmlns:a16="http://schemas.microsoft.com/office/drawing/2014/main" id="{16108765-4CD9-459D-9B9B-821181A23D5B}"/>
                  </a:ext>
                </a:extLst>
              </p:cNvPr>
              <p:cNvCxnSpPr/>
              <p:nvPr/>
            </p:nvCxnSpPr>
            <p:spPr>
              <a:xfrm rot="10800000" flipH="1">
                <a:off x="3782665" y="3483670"/>
                <a:ext cx="1071538" cy="18866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66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" name="Google Shape;511;p14">
                <a:extLst>
                  <a:ext uri="{FF2B5EF4-FFF2-40B4-BE49-F238E27FC236}">
                    <a16:creationId xmlns:a16="http://schemas.microsoft.com/office/drawing/2014/main" id="{DF6E8B21-27AC-45FF-A825-8D56BCEC6F87}"/>
                  </a:ext>
                </a:extLst>
              </p:cNvPr>
              <p:cNvCxnSpPr/>
              <p:nvPr/>
            </p:nvCxnSpPr>
            <p:spPr>
              <a:xfrm>
                <a:off x="3782665" y="3672334"/>
                <a:ext cx="1065212" cy="18891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66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" name="Google Shape;512;p14">
                <a:extLst>
                  <a:ext uri="{FF2B5EF4-FFF2-40B4-BE49-F238E27FC236}">
                    <a16:creationId xmlns:a16="http://schemas.microsoft.com/office/drawing/2014/main" id="{3509D6D7-3EDE-4A78-B2AD-B9DB9B49F7AA}"/>
                  </a:ext>
                </a:extLst>
              </p:cNvPr>
              <p:cNvCxnSpPr/>
              <p:nvPr/>
            </p:nvCxnSpPr>
            <p:spPr>
              <a:xfrm>
                <a:off x="3801690" y="3678932"/>
                <a:ext cx="1046187" cy="650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66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cxnSp>
          <p:nvCxnSpPr>
            <p:cNvPr id="30" name="Google Shape;513;p14">
              <a:extLst>
                <a:ext uri="{FF2B5EF4-FFF2-40B4-BE49-F238E27FC236}">
                  <a16:creationId xmlns:a16="http://schemas.microsoft.com/office/drawing/2014/main" id="{BC92BB47-E48C-464E-B0E0-50B71AA33F3E}"/>
                </a:ext>
              </a:extLst>
            </p:cNvPr>
            <p:cNvCxnSpPr/>
            <p:nvPr/>
          </p:nvCxnSpPr>
          <p:spPr>
            <a:xfrm>
              <a:off x="6282986" y="3500884"/>
              <a:ext cx="599099" cy="124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1" name="Google Shape;514;p14">
              <a:extLst>
                <a:ext uri="{FF2B5EF4-FFF2-40B4-BE49-F238E27FC236}">
                  <a16:creationId xmlns:a16="http://schemas.microsoft.com/office/drawing/2014/main" id="{3E0EEF7C-97C8-4341-964E-0E9DC3F9DC64}"/>
                </a:ext>
              </a:extLst>
            </p:cNvPr>
            <p:cNvCxnSpPr/>
            <p:nvPr/>
          </p:nvCxnSpPr>
          <p:spPr>
            <a:xfrm>
              <a:off x="6282986" y="3898007"/>
              <a:ext cx="599099" cy="124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2" name="Google Shape;515;p14">
              <a:extLst>
                <a:ext uri="{FF2B5EF4-FFF2-40B4-BE49-F238E27FC236}">
                  <a16:creationId xmlns:a16="http://schemas.microsoft.com/office/drawing/2014/main" id="{5372C430-47B0-487B-B5A6-A7178BEDFD47}"/>
                </a:ext>
              </a:extLst>
            </p:cNvPr>
            <p:cNvCxnSpPr/>
            <p:nvPr/>
          </p:nvCxnSpPr>
          <p:spPr>
            <a:xfrm>
              <a:off x="6282986" y="4364980"/>
              <a:ext cx="599099" cy="124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33" name="Google Shape;516;p14">
              <a:extLst>
                <a:ext uri="{FF2B5EF4-FFF2-40B4-BE49-F238E27FC236}">
                  <a16:creationId xmlns:a16="http://schemas.microsoft.com/office/drawing/2014/main" id="{3AFE66EB-BB03-4CDB-9938-A621D6FDA77D}"/>
                </a:ext>
              </a:extLst>
            </p:cNvPr>
            <p:cNvCxnSpPr/>
            <p:nvPr/>
          </p:nvCxnSpPr>
          <p:spPr>
            <a:xfrm>
              <a:off x="6282986" y="3068960"/>
              <a:ext cx="599099" cy="124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8" name="Google Shape;517;p14">
            <a:extLst>
              <a:ext uri="{FF2B5EF4-FFF2-40B4-BE49-F238E27FC236}">
                <a16:creationId xmlns:a16="http://schemas.microsoft.com/office/drawing/2014/main" id="{3BE6E1F8-EB7A-409A-BF3F-E601B62713C9}"/>
              </a:ext>
            </a:extLst>
          </p:cNvPr>
          <p:cNvSpPr txBox="1"/>
          <p:nvPr/>
        </p:nvSpPr>
        <p:spPr>
          <a:xfrm>
            <a:off x="1115450" y="2869881"/>
            <a:ext cx="2931000" cy="323100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MÉDIO PRAZO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18;p14">
            <a:extLst>
              <a:ext uri="{FF2B5EF4-FFF2-40B4-BE49-F238E27FC236}">
                <a16:creationId xmlns:a16="http://schemas.microsoft.com/office/drawing/2014/main" id="{5F78494C-D846-449B-AFA0-93792577C9D7}"/>
              </a:ext>
            </a:extLst>
          </p:cNvPr>
          <p:cNvSpPr txBox="1"/>
          <p:nvPr/>
        </p:nvSpPr>
        <p:spPr>
          <a:xfrm>
            <a:off x="4313512" y="2859576"/>
            <a:ext cx="3130800" cy="323100"/>
          </a:xfrm>
          <a:prstGeom prst="rect">
            <a:avLst/>
          </a:prstGeom>
          <a:solidFill>
            <a:srgbClr val="92CCD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CURTO PRAZO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522;p14">
            <a:extLst>
              <a:ext uri="{FF2B5EF4-FFF2-40B4-BE49-F238E27FC236}">
                <a16:creationId xmlns:a16="http://schemas.microsoft.com/office/drawing/2014/main" id="{813D0D6F-43E0-4536-B4B9-DA2D59226A7E}"/>
              </a:ext>
            </a:extLst>
          </p:cNvPr>
          <p:cNvSpPr/>
          <p:nvPr/>
        </p:nvSpPr>
        <p:spPr>
          <a:xfrm>
            <a:off x="4313512" y="3298341"/>
            <a:ext cx="1224000" cy="720000"/>
          </a:xfrm>
          <a:prstGeom prst="roundRect">
            <a:avLst/>
          </a:prstGeom>
          <a:solidFill>
            <a:schemeClr val="lt1"/>
          </a:solidFill>
          <a:ln w="25400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LDO: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diretrizes e prioridades para o orçamento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523;p14">
            <a:extLst>
              <a:ext uri="{FF2B5EF4-FFF2-40B4-BE49-F238E27FC236}">
                <a16:creationId xmlns:a16="http://schemas.microsoft.com/office/drawing/2014/main" id="{2968B233-1E95-49AA-AEC3-D2EC57B93423}"/>
              </a:ext>
            </a:extLst>
          </p:cNvPr>
          <p:cNvSpPr/>
          <p:nvPr/>
        </p:nvSpPr>
        <p:spPr>
          <a:xfrm>
            <a:off x="6187690" y="3287280"/>
            <a:ext cx="1224000" cy="720000"/>
          </a:xfrm>
          <a:prstGeom prst="roundRect">
            <a:avLst/>
          </a:prstGeom>
          <a:solidFill>
            <a:schemeClr val="lt1"/>
          </a:solidFill>
          <a:ln w="25400" cap="flat" cmpd="sng">
            <a:solidFill>
              <a:srgbClr val="FF5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peça orçamentária anual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CBAA85E-536A-4EF8-9988-A3DA7FCF799D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F5BB88C-16BC-4839-B578-36FD86221919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INTERLIGAÇÃO DOS INSTRUMENTOS</a:t>
            </a:r>
          </a:p>
        </p:txBody>
      </p:sp>
    </p:spTree>
    <p:extLst>
      <p:ext uri="{BB962C8B-B14F-4D97-AF65-F5344CB8AC3E}">
        <p14:creationId xmlns:p14="http://schemas.microsoft.com/office/powerpoint/2010/main" val="7035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Google Shape;1338;g126fc996f7e_0_38">
            <a:extLst>
              <a:ext uri="{FF2B5EF4-FFF2-40B4-BE49-F238E27FC236}">
                <a16:creationId xmlns:a16="http://schemas.microsoft.com/office/drawing/2014/main" id="{6A37D655-665B-4201-B4A5-54E8383423CB}"/>
              </a:ext>
            </a:extLst>
          </p:cNvPr>
          <p:cNvCxnSpPr/>
          <p:nvPr/>
        </p:nvCxnSpPr>
        <p:spPr>
          <a:xfrm>
            <a:off x="116400" y="2693459"/>
            <a:ext cx="8911200" cy="37200"/>
          </a:xfrm>
          <a:prstGeom prst="straightConnector1">
            <a:avLst/>
          </a:prstGeom>
          <a:noFill/>
          <a:ln w="114300" cap="flat" cmpd="sng">
            <a:solidFill>
              <a:srgbClr val="1F497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Google Shape;1339;g126fc996f7e_0_38">
            <a:extLst>
              <a:ext uri="{FF2B5EF4-FFF2-40B4-BE49-F238E27FC236}">
                <a16:creationId xmlns:a16="http://schemas.microsoft.com/office/drawing/2014/main" id="{244E4910-7704-464B-A1C4-38FF183E9EC8}"/>
              </a:ext>
            </a:extLst>
          </p:cNvPr>
          <p:cNvSpPr txBox="1"/>
          <p:nvPr/>
        </p:nvSpPr>
        <p:spPr>
          <a:xfrm>
            <a:off x="331025" y="872334"/>
            <a:ext cx="1487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Capacitação em processo e metodologia da revisão do PPA</a:t>
            </a:r>
            <a:endParaRPr sz="1400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340;g126fc996f7e_0_38">
            <a:extLst>
              <a:ext uri="{FF2B5EF4-FFF2-40B4-BE49-F238E27FC236}">
                <a16:creationId xmlns:a16="http://schemas.microsoft.com/office/drawing/2014/main" id="{8BD253B8-350B-46E8-80DE-3720BBE20858}"/>
              </a:ext>
            </a:extLst>
          </p:cNvPr>
          <p:cNvSpPr txBox="1"/>
          <p:nvPr/>
        </p:nvSpPr>
        <p:spPr>
          <a:xfrm>
            <a:off x="1096223" y="3312897"/>
            <a:ext cx="295432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2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Colete as informações da Revisão 2023 junto às áreas finalísticas e governança</a:t>
            </a:r>
            <a:endParaRPr sz="1200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41;g126fc996f7e_0_38">
            <a:extLst>
              <a:ext uri="{FF2B5EF4-FFF2-40B4-BE49-F238E27FC236}">
                <a16:creationId xmlns:a16="http://schemas.microsoft.com/office/drawing/2014/main" id="{7B89292D-2759-4A8B-8446-C67F80751AD0}"/>
              </a:ext>
            </a:extLst>
          </p:cNvPr>
          <p:cNvSpPr txBox="1"/>
          <p:nvPr/>
        </p:nvSpPr>
        <p:spPr>
          <a:xfrm>
            <a:off x="1096223" y="3871305"/>
            <a:ext cx="283694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2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Analise a coerência das informações e consolide a proposta fazendo os ajustes necessários</a:t>
            </a:r>
            <a:endParaRPr sz="1200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42;g126fc996f7e_0_38">
            <a:extLst>
              <a:ext uri="{FF2B5EF4-FFF2-40B4-BE49-F238E27FC236}">
                <a16:creationId xmlns:a16="http://schemas.microsoft.com/office/drawing/2014/main" id="{ACBE4BBD-4E8B-41F9-80E1-456448EBD281}"/>
              </a:ext>
            </a:extLst>
          </p:cNvPr>
          <p:cNvSpPr txBox="1"/>
          <p:nvPr/>
        </p:nvSpPr>
        <p:spPr>
          <a:xfrm>
            <a:off x="2648975" y="867384"/>
            <a:ext cx="185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Envie a proposta setorial de </a:t>
            </a:r>
            <a:r>
              <a:rPr lang="pt-BR" sz="1400" i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estrutura </a:t>
            </a:r>
            <a:r>
              <a:rPr lang="pt-BR" sz="1400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para validação do órgão central</a:t>
            </a:r>
            <a:endParaRPr sz="1400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343;g126fc996f7e_0_38">
            <a:extLst>
              <a:ext uri="{FF2B5EF4-FFF2-40B4-BE49-F238E27FC236}">
                <a16:creationId xmlns:a16="http://schemas.microsoft.com/office/drawing/2014/main" id="{3A2EEE39-EB84-4C30-823A-763B2B12112E}"/>
              </a:ext>
            </a:extLst>
          </p:cNvPr>
          <p:cNvSpPr txBox="1"/>
          <p:nvPr/>
        </p:nvSpPr>
        <p:spPr>
          <a:xfrm>
            <a:off x="5923450" y="867384"/>
            <a:ext cx="169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Lançamento no SIPLAG da proposta setorial relativa à </a:t>
            </a:r>
            <a:r>
              <a:rPr lang="pt-BR" sz="1400" i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estrutura</a:t>
            </a:r>
            <a:endParaRPr sz="1400" i="1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44;g126fc996f7e_0_38">
            <a:extLst>
              <a:ext uri="{FF2B5EF4-FFF2-40B4-BE49-F238E27FC236}">
                <a16:creationId xmlns:a16="http://schemas.microsoft.com/office/drawing/2014/main" id="{E24A98AA-6BB9-4C81-86C3-E0B03A6B8A12}"/>
              </a:ext>
            </a:extLst>
          </p:cNvPr>
          <p:cNvSpPr txBox="1"/>
          <p:nvPr/>
        </p:nvSpPr>
        <p:spPr>
          <a:xfrm>
            <a:off x="640472" y="2212797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11/05</a:t>
            </a: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345;g126fc996f7e_0_38">
            <a:extLst>
              <a:ext uri="{FF2B5EF4-FFF2-40B4-BE49-F238E27FC236}">
                <a16:creationId xmlns:a16="http://schemas.microsoft.com/office/drawing/2014/main" id="{9C572FEB-6C5D-4FBE-B7C7-287D809B05D3}"/>
              </a:ext>
            </a:extLst>
          </p:cNvPr>
          <p:cNvSpPr txBox="1"/>
          <p:nvPr/>
        </p:nvSpPr>
        <p:spPr>
          <a:xfrm>
            <a:off x="3059832" y="2224235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01/06</a:t>
            </a:r>
            <a:endParaRPr sz="1600" b="1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346;g126fc996f7e_0_38">
            <a:extLst>
              <a:ext uri="{FF2B5EF4-FFF2-40B4-BE49-F238E27FC236}">
                <a16:creationId xmlns:a16="http://schemas.microsoft.com/office/drawing/2014/main" id="{72151AC4-5FFD-45C7-AE3A-DFE05306E392}"/>
              </a:ext>
            </a:extLst>
          </p:cNvPr>
          <p:cNvSpPr txBox="1"/>
          <p:nvPr/>
        </p:nvSpPr>
        <p:spPr>
          <a:xfrm>
            <a:off x="6113080" y="2224235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24/06</a:t>
            </a:r>
            <a:endParaRPr sz="1600" b="1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1348;g126fc996f7e_0_38">
            <a:extLst>
              <a:ext uri="{FF2B5EF4-FFF2-40B4-BE49-F238E27FC236}">
                <a16:creationId xmlns:a16="http://schemas.microsoft.com/office/drawing/2014/main" id="{93E7DD27-C1C1-4E36-B921-E7644386C87B}"/>
              </a:ext>
            </a:extLst>
          </p:cNvPr>
          <p:cNvCxnSpPr>
            <a:cxnSpLocks/>
          </p:cNvCxnSpPr>
          <p:nvPr/>
        </p:nvCxnSpPr>
        <p:spPr>
          <a:xfrm flipV="1">
            <a:off x="6744805" y="1840517"/>
            <a:ext cx="0" cy="76940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" name="Google Shape;1349;g126fc996f7e_0_38">
            <a:extLst>
              <a:ext uri="{FF2B5EF4-FFF2-40B4-BE49-F238E27FC236}">
                <a16:creationId xmlns:a16="http://schemas.microsoft.com/office/drawing/2014/main" id="{7679D0B3-CACE-4E32-9FF9-9994F50EB3D0}"/>
              </a:ext>
            </a:extLst>
          </p:cNvPr>
          <p:cNvSpPr txBox="1"/>
          <p:nvPr/>
        </p:nvSpPr>
        <p:spPr>
          <a:xfrm>
            <a:off x="7203525" y="1810472"/>
            <a:ext cx="160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Compatibilização entre PPA e LOA</a:t>
            </a:r>
            <a:endParaRPr sz="1400" kern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350;g126fc996f7e_0_38">
            <a:extLst>
              <a:ext uri="{FF2B5EF4-FFF2-40B4-BE49-F238E27FC236}">
                <a16:creationId xmlns:a16="http://schemas.microsoft.com/office/drawing/2014/main" id="{21F217DA-20E7-43B3-888E-397F8A940402}"/>
              </a:ext>
            </a:extLst>
          </p:cNvPr>
          <p:cNvCxnSpPr>
            <a:cxnSpLocks/>
          </p:cNvCxnSpPr>
          <p:nvPr/>
        </p:nvCxnSpPr>
        <p:spPr>
          <a:xfrm flipV="1">
            <a:off x="8604448" y="1296151"/>
            <a:ext cx="0" cy="112992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" name="Google Shape;1351;g126fc996f7e_0_38">
            <a:extLst>
              <a:ext uri="{FF2B5EF4-FFF2-40B4-BE49-F238E27FC236}">
                <a16:creationId xmlns:a16="http://schemas.microsoft.com/office/drawing/2014/main" id="{A3AD0306-01A2-47BC-9F7D-006070901189}"/>
              </a:ext>
            </a:extLst>
          </p:cNvPr>
          <p:cNvSpPr txBox="1"/>
          <p:nvPr/>
        </p:nvSpPr>
        <p:spPr>
          <a:xfrm>
            <a:off x="7956376" y="867384"/>
            <a:ext cx="979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02/09 a 17/09</a:t>
            </a: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1352;g126fc996f7e_0_38">
            <a:extLst>
              <a:ext uri="{FF2B5EF4-FFF2-40B4-BE49-F238E27FC236}">
                <a16:creationId xmlns:a16="http://schemas.microsoft.com/office/drawing/2014/main" id="{6F47C40F-25C4-4528-9791-3F91A3EEFE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94625" y="1264972"/>
            <a:ext cx="600075" cy="36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353;g126fc996f7e_0_38">
            <a:extLst>
              <a:ext uri="{FF2B5EF4-FFF2-40B4-BE49-F238E27FC236}">
                <a16:creationId xmlns:a16="http://schemas.microsoft.com/office/drawing/2014/main" id="{475F652F-67D7-4F9F-964F-4B50B76CD7C6}"/>
              </a:ext>
            </a:extLst>
          </p:cNvPr>
          <p:cNvSpPr txBox="1"/>
          <p:nvPr/>
        </p:nvSpPr>
        <p:spPr>
          <a:xfrm>
            <a:off x="6897075" y="3537878"/>
            <a:ext cx="1698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Lançamento no SIPLAG da proposta setorial relativa à revisão da estrutura da programação do PPA</a:t>
            </a:r>
            <a:endParaRPr sz="1400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354;g126fc996f7e_0_38">
            <a:extLst>
              <a:ext uri="{FF2B5EF4-FFF2-40B4-BE49-F238E27FC236}">
                <a16:creationId xmlns:a16="http://schemas.microsoft.com/office/drawing/2014/main" id="{472E0B8A-699A-468F-A3F5-34F71D83A3AB}"/>
              </a:ext>
            </a:extLst>
          </p:cNvPr>
          <p:cNvSpPr txBox="1"/>
          <p:nvPr/>
        </p:nvSpPr>
        <p:spPr>
          <a:xfrm>
            <a:off x="5004048" y="2766897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15/06</a:t>
            </a:r>
            <a:endParaRPr sz="1600" b="1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56;g126fc996f7e_0_38">
            <a:extLst>
              <a:ext uri="{FF2B5EF4-FFF2-40B4-BE49-F238E27FC236}">
                <a16:creationId xmlns:a16="http://schemas.microsoft.com/office/drawing/2014/main" id="{8B9BFA45-3A9E-4A56-BD42-3A1C8393AA45}"/>
              </a:ext>
            </a:extLst>
          </p:cNvPr>
          <p:cNvSpPr txBox="1"/>
          <p:nvPr/>
        </p:nvSpPr>
        <p:spPr>
          <a:xfrm>
            <a:off x="1096223" y="4609938"/>
            <a:ext cx="20904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algn="just">
              <a:buClr>
                <a:srgbClr val="000000"/>
              </a:buClr>
              <a:buFont typeface="Wingdings" pitchFamily="2" charset="2"/>
              <a:buChar char="ü"/>
            </a:pPr>
            <a:r>
              <a:rPr lang="pt-BR" sz="12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Tire dúvidas com o órgão central</a:t>
            </a:r>
            <a:endParaRPr sz="1200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357;g126fc996f7e_0_38">
            <a:extLst>
              <a:ext uri="{FF2B5EF4-FFF2-40B4-BE49-F238E27FC236}">
                <a16:creationId xmlns:a16="http://schemas.microsoft.com/office/drawing/2014/main" id="{12B553D2-2C34-4A6D-90B2-97BB9C85C0CD}"/>
              </a:ext>
            </a:extLst>
          </p:cNvPr>
          <p:cNvSpPr txBox="1"/>
          <p:nvPr/>
        </p:nvSpPr>
        <p:spPr>
          <a:xfrm>
            <a:off x="4918250" y="3568372"/>
            <a:ext cx="1858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Envie a proposta setorial de </a:t>
            </a:r>
            <a:r>
              <a:rPr lang="pt-BR" sz="1400" i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metas físicas</a:t>
            </a:r>
            <a:r>
              <a:rPr lang="pt-BR" sz="1400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para validação do órgão central</a:t>
            </a:r>
            <a:endParaRPr sz="1400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359;g126fc996f7e_0_38">
            <a:extLst>
              <a:ext uri="{FF2B5EF4-FFF2-40B4-BE49-F238E27FC236}">
                <a16:creationId xmlns:a16="http://schemas.microsoft.com/office/drawing/2014/main" id="{65B1CFCB-1634-41D5-BA9B-A56942180E32}"/>
              </a:ext>
            </a:extLst>
          </p:cNvPr>
          <p:cNvCxnSpPr>
            <a:cxnSpLocks/>
          </p:cNvCxnSpPr>
          <p:nvPr/>
        </p:nvCxnSpPr>
        <p:spPr>
          <a:xfrm flipV="1">
            <a:off x="7673671" y="2841247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Google Shape;1360;g126fc996f7e_0_38">
            <a:extLst>
              <a:ext uri="{FF2B5EF4-FFF2-40B4-BE49-F238E27FC236}">
                <a16:creationId xmlns:a16="http://schemas.microsoft.com/office/drawing/2014/main" id="{67C0F2DD-9200-4689-9459-31757D29CCC6}"/>
              </a:ext>
            </a:extLst>
          </p:cNvPr>
          <p:cNvSpPr txBox="1"/>
          <p:nvPr/>
        </p:nvSpPr>
        <p:spPr>
          <a:xfrm>
            <a:off x="6977176" y="2761375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01/07</a:t>
            </a: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361;g126fc996f7e_0_38">
            <a:extLst>
              <a:ext uri="{FF2B5EF4-FFF2-40B4-BE49-F238E27FC236}">
                <a16:creationId xmlns:a16="http://schemas.microsoft.com/office/drawing/2014/main" id="{126BB0A6-9370-4132-8675-D3E137A8F90B}"/>
              </a:ext>
            </a:extLst>
          </p:cNvPr>
          <p:cNvSpPr txBox="1"/>
          <p:nvPr/>
        </p:nvSpPr>
        <p:spPr>
          <a:xfrm>
            <a:off x="4600912" y="2224235"/>
            <a:ext cx="97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02/06</a:t>
            </a: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63;g126fc996f7e_0_38">
            <a:extLst>
              <a:ext uri="{FF2B5EF4-FFF2-40B4-BE49-F238E27FC236}">
                <a16:creationId xmlns:a16="http://schemas.microsoft.com/office/drawing/2014/main" id="{BA8F0F48-8CB1-4015-B7DA-2DED55B734AC}"/>
              </a:ext>
            </a:extLst>
          </p:cNvPr>
          <p:cNvSpPr txBox="1"/>
          <p:nvPr/>
        </p:nvSpPr>
        <p:spPr>
          <a:xfrm>
            <a:off x="4612725" y="872334"/>
            <a:ext cx="1310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Início da revisão dos </a:t>
            </a:r>
            <a:r>
              <a:rPr lang="pt-BR" sz="1400" i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Indicadores de Resultado</a:t>
            </a:r>
            <a:endParaRPr sz="1400" i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1348;g126fc996f7e_0_38">
            <a:extLst>
              <a:ext uri="{FF2B5EF4-FFF2-40B4-BE49-F238E27FC236}">
                <a16:creationId xmlns:a16="http://schemas.microsoft.com/office/drawing/2014/main" id="{8972C795-EA39-440D-B23E-67BFFEC5AEE1}"/>
              </a:ext>
            </a:extLst>
          </p:cNvPr>
          <p:cNvCxnSpPr>
            <a:cxnSpLocks/>
          </p:cNvCxnSpPr>
          <p:nvPr/>
        </p:nvCxnSpPr>
        <p:spPr>
          <a:xfrm flipV="1">
            <a:off x="5248984" y="1839532"/>
            <a:ext cx="0" cy="76940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" name="Google Shape;1348;g126fc996f7e_0_38">
            <a:extLst>
              <a:ext uri="{FF2B5EF4-FFF2-40B4-BE49-F238E27FC236}">
                <a16:creationId xmlns:a16="http://schemas.microsoft.com/office/drawing/2014/main" id="{A44477CF-F6EB-4769-B34A-12098E1E470F}"/>
              </a:ext>
            </a:extLst>
          </p:cNvPr>
          <p:cNvCxnSpPr>
            <a:cxnSpLocks/>
          </p:cNvCxnSpPr>
          <p:nvPr/>
        </p:nvCxnSpPr>
        <p:spPr>
          <a:xfrm flipV="1">
            <a:off x="3779912" y="1839532"/>
            <a:ext cx="0" cy="76940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1348;g126fc996f7e_0_38">
            <a:extLst>
              <a:ext uri="{FF2B5EF4-FFF2-40B4-BE49-F238E27FC236}">
                <a16:creationId xmlns:a16="http://schemas.microsoft.com/office/drawing/2014/main" id="{FBA9958C-A3B0-4E50-8EF6-4BE772025DA0}"/>
              </a:ext>
            </a:extLst>
          </p:cNvPr>
          <p:cNvCxnSpPr>
            <a:cxnSpLocks/>
          </p:cNvCxnSpPr>
          <p:nvPr/>
        </p:nvCxnSpPr>
        <p:spPr>
          <a:xfrm flipV="1">
            <a:off x="1331640" y="1839532"/>
            <a:ext cx="0" cy="76940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1359;g126fc996f7e_0_38">
            <a:extLst>
              <a:ext uri="{FF2B5EF4-FFF2-40B4-BE49-F238E27FC236}">
                <a16:creationId xmlns:a16="http://schemas.microsoft.com/office/drawing/2014/main" id="{00139161-C643-4528-A293-77010DC3664F}"/>
              </a:ext>
            </a:extLst>
          </p:cNvPr>
          <p:cNvCxnSpPr>
            <a:cxnSpLocks/>
          </p:cNvCxnSpPr>
          <p:nvPr/>
        </p:nvCxnSpPr>
        <p:spPr>
          <a:xfrm flipV="1">
            <a:off x="5720769" y="2848093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C3671F5-E9EB-45D3-8478-5B6EEC99D8D1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78E9452-BF76-4001-A550-49FEEF8C9327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CRONOGRAMA DA REVISÃO DO PPA</a:t>
            </a:r>
          </a:p>
        </p:txBody>
      </p:sp>
      <p:pic>
        <p:nvPicPr>
          <p:cNvPr id="44" name="Google Shape;111;p2">
            <a:extLst>
              <a:ext uri="{FF2B5EF4-FFF2-40B4-BE49-F238E27FC236}">
                <a16:creationId xmlns:a16="http://schemas.microsoft.com/office/drawing/2014/main" id="{5E0EF816-4C67-DDCD-CCEF-C57FA2A278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10C6E1B-AA61-41C8-A15A-B05C1B485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592" y="242914"/>
            <a:ext cx="917858" cy="6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38" grpId="0"/>
      <p:bldP spid="3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855B9BDA-D345-49C3-B37B-6394F0FDF8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grpSp>
        <p:nvGrpSpPr>
          <p:cNvPr id="10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6" name="Google Shape;111;p2">
            <a:extLst>
              <a:ext uri="{FF2B5EF4-FFF2-40B4-BE49-F238E27FC236}">
                <a16:creationId xmlns:a16="http://schemas.microsoft.com/office/drawing/2014/main" id="{32FBA679-4406-4D42-8F81-17421FCCDF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28000" y="-3600"/>
            <a:ext cx="1768456" cy="42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231F206-2C00-49FE-9246-7C1096A0CEED}"/>
              </a:ext>
            </a:extLst>
          </p:cNvPr>
          <p:cNvSpPr/>
          <p:nvPr/>
        </p:nvSpPr>
        <p:spPr>
          <a:xfrm>
            <a:off x="539552" y="619983"/>
            <a:ext cx="6840760" cy="1015663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pt-BR" sz="3600" kern="0" dirty="0">
                <a:solidFill>
                  <a:srgbClr val="1B3665"/>
                </a:solidFill>
              </a:rPr>
              <a:t>Encontro das Redes</a:t>
            </a:r>
            <a:br>
              <a:rPr lang="pt-BR" sz="2400" kern="0" dirty="0">
                <a:solidFill>
                  <a:srgbClr val="1B3665"/>
                </a:solidFill>
              </a:rPr>
            </a:br>
            <a:r>
              <a:rPr lang="pt-BR" sz="2400" kern="0" dirty="0">
                <a:solidFill>
                  <a:schemeClr val="accent1">
                    <a:lumMod val="75000"/>
                  </a:schemeClr>
                </a:solidFill>
              </a:rPr>
              <a:t>Planejamento, Orçamento e Investimentos</a:t>
            </a:r>
          </a:p>
        </p:txBody>
      </p:sp>
    </p:spTree>
    <p:extLst>
      <p:ext uri="{BB962C8B-B14F-4D97-AF65-F5344CB8AC3E}">
        <p14:creationId xmlns:p14="http://schemas.microsoft.com/office/powerpoint/2010/main" val="146539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D30AEF0-BF27-4939-958E-319FAAE334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-636206"/>
            <a:ext cx="2115009" cy="29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42228E8-6ED0-4968-8013-76B32471BDE7}"/>
              </a:ext>
            </a:extLst>
          </p:cNvPr>
          <p:cNvSpPr/>
          <p:nvPr/>
        </p:nvSpPr>
        <p:spPr>
          <a:xfrm>
            <a:off x="683568" y="2011864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Elaboração do PLOA 2023</a:t>
            </a:r>
          </a:p>
        </p:txBody>
      </p:sp>
    </p:spTree>
    <p:extLst>
      <p:ext uri="{BB962C8B-B14F-4D97-AF65-F5344CB8AC3E}">
        <p14:creationId xmlns:p14="http://schemas.microsoft.com/office/powerpoint/2010/main" val="33662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F41CF3-C11C-4566-90A3-0F19F04A65BA}"/>
              </a:ext>
            </a:extLst>
          </p:cNvPr>
          <p:cNvGrpSpPr/>
          <p:nvPr/>
        </p:nvGrpSpPr>
        <p:grpSpPr>
          <a:xfrm>
            <a:off x="0" y="1203598"/>
            <a:ext cx="7267267" cy="530914"/>
            <a:chOff x="-838647" y="2029122"/>
            <a:chExt cx="6984734" cy="707885"/>
          </a:xfrm>
          <a:solidFill>
            <a:schemeClr val="tx2">
              <a:alpha val="75000"/>
            </a:schemeClr>
          </a:solidFill>
        </p:grpSpPr>
        <p:sp>
          <p:nvSpPr>
            <p:cNvPr id="20" name="Seta: Pentágono 19">
              <a:extLst>
                <a:ext uri="{FF2B5EF4-FFF2-40B4-BE49-F238E27FC236}">
                  <a16:creationId xmlns:a16="http://schemas.microsoft.com/office/drawing/2014/main" id="{B2D59C71-D32E-4B15-965E-5F83A5E1EC54}"/>
                </a:ext>
              </a:extLst>
            </p:cNvPr>
            <p:cNvSpPr/>
            <p:nvPr/>
          </p:nvSpPr>
          <p:spPr>
            <a:xfrm>
              <a:off x="-838647" y="2029122"/>
              <a:ext cx="6984734" cy="707885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00" b="1" dirty="0">
                <a:latin typeface="Century" panose="02040604050505020304" pitchFamily="18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2B73A-FD9D-4FC2-9B6C-FDF1A57A03C9}"/>
                </a:ext>
              </a:extLst>
            </p:cNvPr>
            <p:cNvSpPr txBox="1"/>
            <p:nvPr/>
          </p:nvSpPr>
          <p:spPr>
            <a:xfrm>
              <a:off x="-235748" y="2111113"/>
              <a:ext cx="5422309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FF00"/>
                  </a:solidFill>
                  <a:ea typeface="Open sans" panose="020B0606030504020204" pitchFamily="2" charset="0"/>
                  <a:cs typeface="Open sans" panose="020B0606030504020204" pitchFamily="2" charset="0"/>
                </a:rPr>
                <a:t>Decreto Estadual nº 48.082 de 16 de maio de 2022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EA637DF-B038-4706-BEEA-FC0947936FE9}"/>
              </a:ext>
            </a:extLst>
          </p:cNvPr>
          <p:cNvSpPr txBox="1"/>
          <p:nvPr/>
        </p:nvSpPr>
        <p:spPr>
          <a:xfrm>
            <a:off x="107504" y="1851670"/>
            <a:ext cx="7159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DISPÕE SOBRE A REVISÃO 2023 DO PLANO PLURIANUAL DO ESTADO DO RIO DE JANEIRO - PPA 2020-2023, SOBRE A ELABORAÇÃO DA PROPOSTA ORÇAMENTÁRIA PARA O EXERCÍCIO DE 2023, E DÁ OUTRAS PROVIDÊNCIAS.</a:t>
            </a:r>
            <a:endParaRPr lang="pt-BR" sz="1400" dirty="0">
              <a:solidFill>
                <a:schemeClr val="accent1">
                  <a:lumMod val="50000"/>
                </a:schemeClr>
              </a:solidFill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3905F54-CF76-4EDD-A0A3-C58AC78CA19C}"/>
              </a:ext>
            </a:extLst>
          </p:cNvPr>
          <p:cNvGrpSpPr/>
          <p:nvPr/>
        </p:nvGrpSpPr>
        <p:grpSpPr>
          <a:xfrm>
            <a:off x="428906" y="2615226"/>
            <a:ext cx="6663374" cy="609311"/>
            <a:chOff x="423467" y="3358715"/>
            <a:chExt cx="8884499" cy="812415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3E02359-A94B-4E80-A0B5-0879AE63E63B}"/>
                </a:ext>
              </a:extLst>
            </p:cNvPr>
            <p:cNvSpPr txBox="1"/>
            <p:nvPr/>
          </p:nvSpPr>
          <p:spPr>
            <a:xfrm>
              <a:off x="944455" y="3391430"/>
              <a:ext cx="8363511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" marR="28575"/>
              <a:r>
                <a:rPr lang="pt-BR" sz="1600" b="1" dirty="0">
                  <a:solidFill>
                    <a:srgbClr val="000000"/>
                  </a:solidFill>
                </a:rPr>
                <a:t>SEÇÃO I</a:t>
              </a:r>
              <a:r>
                <a:rPr lang="pt-BR" sz="1600" dirty="0">
                  <a:solidFill>
                    <a:srgbClr val="000000"/>
                  </a:solidFill>
                </a:rPr>
                <a:t> : </a:t>
              </a:r>
              <a:r>
                <a:rPr lang="pt-BR" sz="1600" b="1" dirty="0">
                  <a:solidFill>
                    <a:srgbClr val="000000"/>
                  </a:solidFill>
                </a:rPr>
                <a:t>DA PROPOSTA ORÇAMENTÁRIA PARA O ORÇAMENTO FISCAL E DA SEGURIDADE SOCIAL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pic>
          <p:nvPicPr>
            <p:cNvPr id="25" name="Gráfico 24" descr="Caixa de seleção marcada com preenchimento sólido">
              <a:extLst>
                <a:ext uri="{FF2B5EF4-FFF2-40B4-BE49-F238E27FC236}">
                  <a16:creationId xmlns:a16="http://schemas.microsoft.com/office/drawing/2014/main" id="{8356E488-74B1-4569-9BA0-6FDEFDD7C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467" y="3358715"/>
              <a:ext cx="695023" cy="69502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BB55CD6-A719-4183-9A5D-4D68C0739C42}"/>
              </a:ext>
            </a:extLst>
          </p:cNvPr>
          <p:cNvGrpSpPr/>
          <p:nvPr/>
        </p:nvGrpSpPr>
        <p:grpSpPr>
          <a:xfrm>
            <a:off x="428905" y="4217580"/>
            <a:ext cx="6699388" cy="584776"/>
            <a:chOff x="405380" y="4340371"/>
            <a:chExt cx="8932517" cy="779700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FBD0B5-73BC-4896-96BF-9E1FA15D4445}"/>
                </a:ext>
              </a:extLst>
            </p:cNvPr>
            <p:cNvSpPr txBox="1"/>
            <p:nvPr/>
          </p:nvSpPr>
          <p:spPr>
            <a:xfrm>
              <a:off x="990309" y="4340371"/>
              <a:ext cx="834758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ea typeface="Open Sans" pitchFamily="2" charset="0"/>
                  <a:cs typeface="Open Sans" pitchFamily="2" charset="0"/>
                </a:rPr>
                <a:t>Resolução SEPLAG nº 128 de 17 de maio de 2022: Agenda e respectivas datas para cada etapa da elaboração</a:t>
              </a:r>
              <a:endParaRPr lang="pt-BR" sz="1600" b="1" dirty="0">
                <a:solidFill>
                  <a:schemeClr val="accent1"/>
                </a:solidFill>
                <a:ea typeface="Open Sans" pitchFamily="2" charset="0"/>
                <a:cs typeface="Open Sans" pitchFamily="2" charset="0"/>
              </a:endParaRPr>
            </a:p>
          </p:txBody>
        </p:sp>
        <p:pic>
          <p:nvPicPr>
            <p:cNvPr id="28" name="Gráfico 27" descr="Caixa de seleção marcada com preenchimento sólido">
              <a:extLst>
                <a:ext uri="{FF2B5EF4-FFF2-40B4-BE49-F238E27FC236}">
                  <a16:creationId xmlns:a16="http://schemas.microsoft.com/office/drawing/2014/main" id="{DC2DB89C-8A0E-4AEF-862B-A84B2600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5380" y="4340371"/>
              <a:ext cx="695023" cy="695023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ABF5FAA-86CF-41DF-B3EA-D63AAC8DAA34}"/>
              </a:ext>
            </a:extLst>
          </p:cNvPr>
          <p:cNvGrpSpPr/>
          <p:nvPr/>
        </p:nvGrpSpPr>
        <p:grpSpPr>
          <a:xfrm>
            <a:off x="0" y="3550145"/>
            <a:ext cx="7267267" cy="530914"/>
            <a:chOff x="-838647" y="2029122"/>
            <a:chExt cx="6984734" cy="707885"/>
          </a:xfrm>
          <a:solidFill>
            <a:schemeClr val="accent6">
              <a:lumMod val="50000"/>
            </a:schemeClr>
          </a:solidFill>
        </p:grpSpPr>
        <p:sp>
          <p:nvSpPr>
            <p:cNvPr id="30" name="Seta: Pentágono 29">
              <a:extLst>
                <a:ext uri="{FF2B5EF4-FFF2-40B4-BE49-F238E27FC236}">
                  <a16:creationId xmlns:a16="http://schemas.microsoft.com/office/drawing/2014/main" id="{72F13230-73EE-45D1-80AC-CB9CD01F53A9}"/>
                </a:ext>
              </a:extLst>
            </p:cNvPr>
            <p:cNvSpPr/>
            <p:nvPr/>
          </p:nvSpPr>
          <p:spPr>
            <a:xfrm>
              <a:off x="-838647" y="2029122"/>
              <a:ext cx="6984734" cy="707885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00" b="1" dirty="0">
                <a:latin typeface="Century" panose="020406040505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5FDBEA4-8828-4856-9DDF-3528F8FB92F7}"/>
                </a:ext>
              </a:extLst>
            </p:cNvPr>
            <p:cNvSpPr txBox="1"/>
            <p:nvPr/>
          </p:nvSpPr>
          <p:spPr>
            <a:xfrm>
              <a:off x="-235748" y="2116325"/>
              <a:ext cx="5422309" cy="5334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  <a:ea typeface="Open sans" panose="020B0606030504020204" pitchFamily="2" charset="0"/>
                  <a:cs typeface="Open sans" panose="020B0606030504020204" pitchFamily="2" charset="0"/>
                </a:rPr>
                <a:t>Resolução SEPLAG – Agenda de Eventos </a:t>
              </a:r>
            </a:p>
          </p:txBody>
        </p:sp>
      </p:grpSp>
      <p:pic>
        <p:nvPicPr>
          <p:cNvPr id="34" name="Google Shape;111;p2">
            <a:extLst>
              <a:ext uri="{FF2B5EF4-FFF2-40B4-BE49-F238E27FC236}">
                <a16:creationId xmlns:a16="http://schemas.microsoft.com/office/drawing/2014/main" id="{AE65D409-99A0-4DB2-B009-7D42115E76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20D15C0-ECDD-4BEF-89FC-EF5622B6D5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19" y="232284"/>
            <a:ext cx="1419761" cy="914301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7BB5927-0B76-4A76-8B17-A9A086EE5CFC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D16FBC3-D772-49AB-A416-940A863F563D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498AC7-52A9-46A5-A2F3-370FD869E9EC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NORMATIVOS PARA ELABORAÇÃO DO PLOA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3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Google Shape;1338;g126fc996f7e_0_38">
            <a:extLst>
              <a:ext uri="{FF2B5EF4-FFF2-40B4-BE49-F238E27FC236}">
                <a16:creationId xmlns:a16="http://schemas.microsoft.com/office/drawing/2014/main" id="{6A37D655-665B-4201-B4A5-54E8383423CB}"/>
              </a:ext>
            </a:extLst>
          </p:cNvPr>
          <p:cNvCxnSpPr/>
          <p:nvPr/>
        </p:nvCxnSpPr>
        <p:spPr>
          <a:xfrm>
            <a:off x="116400" y="2839711"/>
            <a:ext cx="8911200" cy="37200"/>
          </a:xfrm>
          <a:prstGeom prst="straightConnector1">
            <a:avLst/>
          </a:prstGeom>
          <a:noFill/>
          <a:ln w="114300" cap="flat" cmpd="sng">
            <a:solidFill>
              <a:srgbClr val="1F497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Google Shape;1339;g126fc996f7e_0_38">
            <a:extLst>
              <a:ext uri="{FF2B5EF4-FFF2-40B4-BE49-F238E27FC236}">
                <a16:creationId xmlns:a16="http://schemas.microsoft.com/office/drawing/2014/main" id="{244E4910-7704-464B-A1C4-38FF183E9EC8}"/>
              </a:ext>
            </a:extLst>
          </p:cNvPr>
          <p:cNvSpPr txBox="1"/>
          <p:nvPr/>
        </p:nvSpPr>
        <p:spPr>
          <a:xfrm>
            <a:off x="-11744" y="1019280"/>
            <a:ext cx="14874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Apresentação da Nova Estrutura das Fontes de Recursos para o Setorial</a:t>
            </a:r>
          </a:p>
        </p:txBody>
      </p:sp>
      <p:sp>
        <p:nvSpPr>
          <p:cNvPr id="23" name="Google Shape;1342;g126fc996f7e_0_38">
            <a:extLst>
              <a:ext uri="{FF2B5EF4-FFF2-40B4-BE49-F238E27FC236}">
                <a16:creationId xmlns:a16="http://schemas.microsoft.com/office/drawing/2014/main" id="{ACBE4BBD-4E8B-41F9-80E1-456448EBD281}"/>
              </a:ext>
            </a:extLst>
          </p:cNvPr>
          <p:cNvSpPr txBox="1"/>
          <p:nvPr/>
        </p:nvSpPr>
        <p:spPr>
          <a:xfrm>
            <a:off x="2339752" y="1214059"/>
            <a:ext cx="185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Estimativa da Receita -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Cadastramento de Convênios </a:t>
            </a:r>
          </a:p>
        </p:txBody>
      </p:sp>
      <p:sp>
        <p:nvSpPr>
          <p:cNvPr id="24" name="Google Shape;1343;g126fc996f7e_0_38">
            <a:extLst>
              <a:ext uri="{FF2B5EF4-FFF2-40B4-BE49-F238E27FC236}">
                <a16:creationId xmlns:a16="http://schemas.microsoft.com/office/drawing/2014/main" id="{3A2EEE39-EB84-4C30-823A-763B2B12112E}"/>
              </a:ext>
            </a:extLst>
          </p:cNvPr>
          <p:cNvSpPr txBox="1"/>
          <p:nvPr/>
        </p:nvSpPr>
        <p:spPr>
          <a:xfrm>
            <a:off x="6853166" y="418208"/>
            <a:ext cx="2039314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Lançamento das informações no SIPLAG, relativas a: ELABORAÇÃO DA DESPESA – LOA 2023 - Detalhamento da despesa com a estrutura de</a:t>
            </a:r>
            <a:b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Ações definida</a:t>
            </a:r>
          </a:p>
        </p:txBody>
      </p:sp>
      <p:sp>
        <p:nvSpPr>
          <p:cNvPr id="25" name="Google Shape;1344;g126fc996f7e_0_38">
            <a:extLst>
              <a:ext uri="{FF2B5EF4-FFF2-40B4-BE49-F238E27FC236}">
                <a16:creationId xmlns:a16="http://schemas.microsoft.com/office/drawing/2014/main" id="{E24A98AA-6BB9-4C81-86C3-E0B03A6B8A12}"/>
              </a:ext>
            </a:extLst>
          </p:cNvPr>
          <p:cNvSpPr txBox="1"/>
          <p:nvPr/>
        </p:nvSpPr>
        <p:spPr>
          <a:xfrm>
            <a:off x="424448" y="2359743"/>
            <a:ext cx="979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20/05</a:t>
            </a:r>
          </a:p>
        </p:txBody>
      </p:sp>
      <p:sp>
        <p:nvSpPr>
          <p:cNvPr id="26" name="Google Shape;1345;g126fc996f7e_0_38">
            <a:extLst>
              <a:ext uri="{FF2B5EF4-FFF2-40B4-BE49-F238E27FC236}">
                <a16:creationId xmlns:a16="http://schemas.microsoft.com/office/drawing/2014/main" id="{9C572FEB-6C5D-4FBE-B7C7-287D809B05D3}"/>
              </a:ext>
            </a:extLst>
          </p:cNvPr>
          <p:cNvSpPr txBox="1"/>
          <p:nvPr/>
        </p:nvSpPr>
        <p:spPr>
          <a:xfrm>
            <a:off x="1619672" y="2371181"/>
            <a:ext cx="169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De 23/05 a 10/06</a:t>
            </a:r>
          </a:p>
        </p:txBody>
      </p:sp>
      <p:sp>
        <p:nvSpPr>
          <p:cNvPr id="27" name="Google Shape;1346;g126fc996f7e_0_38">
            <a:extLst>
              <a:ext uri="{FF2B5EF4-FFF2-40B4-BE49-F238E27FC236}">
                <a16:creationId xmlns:a16="http://schemas.microsoft.com/office/drawing/2014/main" id="{72151AC4-5FFD-45C7-AE3A-DFE05306E392}"/>
              </a:ext>
            </a:extLst>
          </p:cNvPr>
          <p:cNvSpPr txBox="1"/>
          <p:nvPr/>
        </p:nvSpPr>
        <p:spPr>
          <a:xfrm>
            <a:off x="6349110" y="2371181"/>
            <a:ext cx="169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De 19/07 a 12/08</a:t>
            </a: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353;g126fc996f7e_0_38">
            <a:extLst>
              <a:ext uri="{FF2B5EF4-FFF2-40B4-BE49-F238E27FC236}">
                <a16:creationId xmlns:a16="http://schemas.microsoft.com/office/drawing/2014/main" id="{475F652F-67D7-4F9F-964F-4B50B76CD7C6}"/>
              </a:ext>
            </a:extLst>
          </p:cNvPr>
          <p:cNvSpPr txBox="1"/>
          <p:nvPr/>
        </p:nvSpPr>
        <p:spPr>
          <a:xfrm>
            <a:off x="2393292" y="3504196"/>
            <a:ext cx="167465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Revisão de Legislação e Atribuições</a:t>
            </a:r>
          </a:p>
        </p:txBody>
      </p:sp>
      <p:sp>
        <p:nvSpPr>
          <p:cNvPr id="36" name="Google Shape;1354;g126fc996f7e_0_38">
            <a:extLst>
              <a:ext uri="{FF2B5EF4-FFF2-40B4-BE49-F238E27FC236}">
                <a16:creationId xmlns:a16="http://schemas.microsoft.com/office/drawing/2014/main" id="{472E0B8A-699A-468F-A3F5-34F71D83A3AB}"/>
              </a:ext>
            </a:extLst>
          </p:cNvPr>
          <p:cNvSpPr txBox="1"/>
          <p:nvPr/>
        </p:nvSpPr>
        <p:spPr>
          <a:xfrm>
            <a:off x="467544" y="2913843"/>
            <a:ext cx="118819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Até 27/05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357;g126fc996f7e_0_38">
            <a:extLst>
              <a:ext uri="{FF2B5EF4-FFF2-40B4-BE49-F238E27FC236}">
                <a16:creationId xmlns:a16="http://schemas.microsoft.com/office/drawing/2014/main" id="{12B553D2-2C34-4A6D-90B2-97BB9C85C0CD}"/>
              </a:ext>
            </a:extLst>
          </p:cNvPr>
          <p:cNvSpPr txBox="1"/>
          <p:nvPr/>
        </p:nvSpPr>
        <p:spPr>
          <a:xfrm>
            <a:off x="251520" y="3507882"/>
            <a:ext cx="1858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Atualização da</a:t>
            </a:r>
            <a:b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indicação dos servidores para composição da Rede de Orçamento</a:t>
            </a:r>
          </a:p>
        </p:txBody>
      </p:sp>
      <p:cxnSp>
        <p:nvCxnSpPr>
          <p:cNvPr id="41" name="Google Shape;1359;g126fc996f7e_0_38">
            <a:extLst>
              <a:ext uri="{FF2B5EF4-FFF2-40B4-BE49-F238E27FC236}">
                <a16:creationId xmlns:a16="http://schemas.microsoft.com/office/drawing/2014/main" id="{65B1CFCB-1634-41D5-BA9B-A56942180E32}"/>
              </a:ext>
            </a:extLst>
          </p:cNvPr>
          <p:cNvCxnSpPr>
            <a:cxnSpLocks/>
          </p:cNvCxnSpPr>
          <p:nvPr/>
        </p:nvCxnSpPr>
        <p:spPr>
          <a:xfrm flipV="1">
            <a:off x="3980444" y="2988193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Google Shape;1360;g126fc996f7e_0_38">
            <a:extLst>
              <a:ext uri="{FF2B5EF4-FFF2-40B4-BE49-F238E27FC236}">
                <a16:creationId xmlns:a16="http://schemas.microsoft.com/office/drawing/2014/main" id="{67C0F2DD-9200-4689-9459-31757D29CCC6}"/>
              </a:ext>
            </a:extLst>
          </p:cNvPr>
          <p:cNvSpPr txBox="1"/>
          <p:nvPr/>
        </p:nvSpPr>
        <p:spPr>
          <a:xfrm>
            <a:off x="2335061" y="2908321"/>
            <a:ext cx="16608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De 13/06 a 24/06</a:t>
            </a:r>
          </a:p>
        </p:txBody>
      </p:sp>
      <p:sp>
        <p:nvSpPr>
          <p:cNvPr id="43" name="Google Shape;1361;g126fc996f7e_0_38">
            <a:extLst>
              <a:ext uri="{FF2B5EF4-FFF2-40B4-BE49-F238E27FC236}">
                <a16:creationId xmlns:a16="http://schemas.microsoft.com/office/drawing/2014/main" id="{126BB0A6-9370-4132-8675-D3E137A8F90B}"/>
              </a:ext>
            </a:extLst>
          </p:cNvPr>
          <p:cNvSpPr txBox="1"/>
          <p:nvPr/>
        </p:nvSpPr>
        <p:spPr>
          <a:xfrm>
            <a:off x="3995936" y="2371181"/>
            <a:ext cx="1698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De 11/07 a 29/07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63;g126fc996f7e_0_38">
            <a:extLst>
              <a:ext uri="{FF2B5EF4-FFF2-40B4-BE49-F238E27FC236}">
                <a16:creationId xmlns:a16="http://schemas.microsoft.com/office/drawing/2014/main" id="{BA8F0F48-8CB1-4015-B7DA-2DED55B734AC}"/>
              </a:ext>
            </a:extLst>
          </p:cNvPr>
          <p:cNvSpPr txBox="1"/>
          <p:nvPr/>
        </p:nvSpPr>
        <p:spPr>
          <a:xfrm>
            <a:off x="4773468" y="813950"/>
            <a:ext cx="13107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Elaboração e submissão do Planejamento Orçamentário Detalhado</a:t>
            </a:r>
          </a:p>
        </p:txBody>
      </p:sp>
      <p:cxnSp>
        <p:nvCxnSpPr>
          <p:cNvPr id="48" name="Google Shape;1348;g126fc996f7e_0_38">
            <a:extLst>
              <a:ext uri="{FF2B5EF4-FFF2-40B4-BE49-F238E27FC236}">
                <a16:creationId xmlns:a16="http://schemas.microsoft.com/office/drawing/2014/main" id="{FBA9958C-A3B0-4E50-8EF6-4BE772025DA0}"/>
              </a:ext>
            </a:extLst>
          </p:cNvPr>
          <p:cNvCxnSpPr>
            <a:cxnSpLocks/>
          </p:cNvCxnSpPr>
          <p:nvPr/>
        </p:nvCxnSpPr>
        <p:spPr>
          <a:xfrm flipV="1">
            <a:off x="1115616" y="1834427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9" name="Google Shape;1359;g126fc996f7e_0_38">
            <a:extLst>
              <a:ext uri="{FF2B5EF4-FFF2-40B4-BE49-F238E27FC236}">
                <a16:creationId xmlns:a16="http://schemas.microsoft.com/office/drawing/2014/main" id="{00139161-C643-4528-A293-77010DC3664F}"/>
              </a:ext>
            </a:extLst>
          </p:cNvPr>
          <p:cNvCxnSpPr>
            <a:cxnSpLocks/>
          </p:cNvCxnSpPr>
          <p:nvPr/>
        </p:nvCxnSpPr>
        <p:spPr>
          <a:xfrm flipV="1">
            <a:off x="1558095" y="2995039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Google Shape;1353;g126fc996f7e_0_38">
            <a:extLst>
              <a:ext uri="{FF2B5EF4-FFF2-40B4-BE49-F238E27FC236}">
                <a16:creationId xmlns:a16="http://schemas.microsoft.com/office/drawing/2014/main" id="{16889E42-F2DF-4573-B72C-3013E1BF2C72}"/>
              </a:ext>
            </a:extLst>
          </p:cNvPr>
          <p:cNvSpPr txBox="1"/>
          <p:nvPr/>
        </p:nvSpPr>
        <p:spPr>
          <a:xfrm>
            <a:off x="4945448" y="3507011"/>
            <a:ext cx="18588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Lançamento das informações no SIPLAG relativas a: ORÇAMENTO DE INVESTIMENTO e PROGRAMA DE DISPÊNDIOS GLOBAIS (PDG) PARA 2023</a:t>
            </a:r>
            <a:endParaRPr sz="1300" kern="0" dirty="0">
              <a:solidFill>
                <a:schemeClr val="accent5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1359;g126fc996f7e_0_38">
            <a:extLst>
              <a:ext uri="{FF2B5EF4-FFF2-40B4-BE49-F238E27FC236}">
                <a16:creationId xmlns:a16="http://schemas.microsoft.com/office/drawing/2014/main" id="{B7C1E9C4-27DD-4312-BF88-CAAB877371D2}"/>
              </a:ext>
            </a:extLst>
          </p:cNvPr>
          <p:cNvCxnSpPr>
            <a:cxnSpLocks/>
          </p:cNvCxnSpPr>
          <p:nvPr/>
        </p:nvCxnSpPr>
        <p:spPr>
          <a:xfrm flipV="1">
            <a:off x="6284700" y="2988193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" name="Google Shape;1360;g126fc996f7e_0_38">
            <a:extLst>
              <a:ext uri="{FF2B5EF4-FFF2-40B4-BE49-F238E27FC236}">
                <a16:creationId xmlns:a16="http://schemas.microsoft.com/office/drawing/2014/main" id="{E531334D-E65B-4C60-ABCF-E919D3E166D6}"/>
              </a:ext>
            </a:extLst>
          </p:cNvPr>
          <p:cNvSpPr txBox="1"/>
          <p:nvPr/>
        </p:nvSpPr>
        <p:spPr>
          <a:xfrm>
            <a:off x="4644008" y="2908321"/>
            <a:ext cx="169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De 19/07 a 12/08</a:t>
            </a:r>
          </a:p>
        </p:txBody>
      </p:sp>
      <p:sp>
        <p:nvSpPr>
          <p:cNvPr id="53" name="Google Shape;1353;g126fc996f7e_0_38">
            <a:extLst>
              <a:ext uri="{FF2B5EF4-FFF2-40B4-BE49-F238E27FC236}">
                <a16:creationId xmlns:a16="http://schemas.microsoft.com/office/drawing/2014/main" id="{8C428C97-A305-42C3-B968-0A6AA54778CE}"/>
              </a:ext>
            </a:extLst>
          </p:cNvPr>
          <p:cNvSpPr txBox="1"/>
          <p:nvPr/>
        </p:nvSpPr>
        <p:spPr>
          <a:xfrm>
            <a:off x="7236296" y="3504196"/>
            <a:ext cx="1698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Lançamento dos </a:t>
            </a:r>
            <a:b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</a:b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Grupos de Gastos L3,L9 e </a:t>
            </a:r>
            <a:r>
              <a:rPr lang="pt-BR" sz="1300" kern="0" dirty="0" err="1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Iduso</a:t>
            </a:r>
            <a:r>
              <a:rPr lang="pt-BR" sz="1300" kern="0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 no SIPLAG</a:t>
            </a:r>
          </a:p>
        </p:txBody>
      </p:sp>
      <p:cxnSp>
        <p:nvCxnSpPr>
          <p:cNvPr id="54" name="Google Shape;1359;g126fc996f7e_0_38">
            <a:extLst>
              <a:ext uri="{FF2B5EF4-FFF2-40B4-BE49-F238E27FC236}">
                <a16:creationId xmlns:a16="http://schemas.microsoft.com/office/drawing/2014/main" id="{7944A876-7BCB-4E56-B705-3B1D4ABF037F}"/>
              </a:ext>
            </a:extLst>
          </p:cNvPr>
          <p:cNvCxnSpPr>
            <a:cxnSpLocks/>
          </p:cNvCxnSpPr>
          <p:nvPr/>
        </p:nvCxnSpPr>
        <p:spPr>
          <a:xfrm flipV="1">
            <a:off x="8516948" y="2988193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" name="Google Shape;1360;g126fc996f7e_0_38">
            <a:extLst>
              <a:ext uri="{FF2B5EF4-FFF2-40B4-BE49-F238E27FC236}">
                <a16:creationId xmlns:a16="http://schemas.microsoft.com/office/drawing/2014/main" id="{85ED7C61-E55F-4B7C-8BA8-D5266A158390}"/>
              </a:ext>
            </a:extLst>
          </p:cNvPr>
          <p:cNvSpPr txBox="1"/>
          <p:nvPr/>
        </p:nvSpPr>
        <p:spPr>
          <a:xfrm>
            <a:off x="6876256" y="2908321"/>
            <a:ext cx="169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De 02/08 a 04/08</a:t>
            </a:r>
          </a:p>
        </p:txBody>
      </p:sp>
      <p:cxnSp>
        <p:nvCxnSpPr>
          <p:cNvPr id="56" name="Google Shape;1348;g126fc996f7e_0_38">
            <a:extLst>
              <a:ext uri="{FF2B5EF4-FFF2-40B4-BE49-F238E27FC236}">
                <a16:creationId xmlns:a16="http://schemas.microsoft.com/office/drawing/2014/main" id="{BEACBA51-85BF-4B23-89CF-986A47031BCE}"/>
              </a:ext>
            </a:extLst>
          </p:cNvPr>
          <p:cNvCxnSpPr>
            <a:cxnSpLocks/>
          </p:cNvCxnSpPr>
          <p:nvPr/>
        </p:nvCxnSpPr>
        <p:spPr>
          <a:xfrm flipV="1">
            <a:off x="3275856" y="1834427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" name="Google Shape;1348;g126fc996f7e_0_38">
            <a:extLst>
              <a:ext uri="{FF2B5EF4-FFF2-40B4-BE49-F238E27FC236}">
                <a16:creationId xmlns:a16="http://schemas.microsoft.com/office/drawing/2014/main" id="{3AEF2D3F-6B22-47FD-BCD0-A2F13294625B}"/>
              </a:ext>
            </a:extLst>
          </p:cNvPr>
          <p:cNvCxnSpPr>
            <a:cxnSpLocks/>
          </p:cNvCxnSpPr>
          <p:nvPr/>
        </p:nvCxnSpPr>
        <p:spPr>
          <a:xfrm flipV="1">
            <a:off x="5652120" y="1849171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" name="Google Shape;1348;g126fc996f7e_0_38">
            <a:extLst>
              <a:ext uri="{FF2B5EF4-FFF2-40B4-BE49-F238E27FC236}">
                <a16:creationId xmlns:a16="http://schemas.microsoft.com/office/drawing/2014/main" id="{127FCA15-321B-425C-B9DE-48EAD8F22A17}"/>
              </a:ext>
            </a:extLst>
          </p:cNvPr>
          <p:cNvCxnSpPr>
            <a:cxnSpLocks/>
          </p:cNvCxnSpPr>
          <p:nvPr/>
        </p:nvCxnSpPr>
        <p:spPr>
          <a:xfrm flipV="1">
            <a:off x="8005294" y="1841932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8" name="Google Shape;111;p2">
            <a:extLst>
              <a:ext uri="{FF2B5EF4-FFF2-40B4-BE49-F238E27FC236}">
                <a16:creationId xmlns:a16="http://schemas.microsoft.com/office/drawing/2014/main" id="{D9E0FA7A-B491-1AC7-F411-F2FEB22FB3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17E43E7E-D8AD-4B8D-8E02-62BBD3ACD2D5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149DA42-29BB-45A0-9F19-9BEB5408B5FE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CRONOGRAMA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BBF9E9F7-5A2E-4D18-B508-EE29E94A6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01903"/>
            <a:ext cx="1314710" cy="8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235EC2E-8137-45F3-91F0-5739E84F28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198213F-3BF4-4559-951A-6F6B56CA6E7F}"/>
              </a:ext>
            </a:extLst>
          </p:cNvPr>
          <p:cNvSpPr/>
          <p:nvPr/>
        </p:nvSpPr>
        <p:spPr>
          <a:xfrm>
            <a:off x="683568" y="1242423"/>
            <a:ext cx="7488832" cy="2400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Planejamento Orçamentário Detalhado POD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613E11-1F74-4782-B709-61CC455E74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-636206"/>
            <a:ext cx="2115009" cy="29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70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POD - DESTAQUES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C4E38C-FA6E-467D-B2E5-F8BE7ED9337B}"/>
              </a:ext>
            </a:extLst>
          </p:cNvPr>
          <p:cNvGrpSpPr/>
          <p:nvPr/>
        </p:nvGrpSpPr>
        <p:grpSpPr>
          <a:xfrm>
            <a:off x="944453" y="1046472"/>
            <a:ext cx="7102242" cy="733190"/>
            <a:chOff x="925768" y="1271251"/>
            <a:chExt cx="7102242" cy="733190"/>
          </a:xfrm>
        </p:grpSpPr>
        <p:sp>
          <p:nvSpPr>
            <p:cNvPr id="24" name="Google Shape;372;p5">
              <a:extLst>
                <a:ext uri="{FF2B5EF4-FFF2-40B4-BE49-F238E27FC236}">
                  <a16:creationId xmlns:a16="http://schemas.microsoft.com/office/drawing/2014/main" id="{5108CDE7-0EF3-4466-B4CB-64413B64170D}"/>
                </a:ext>
              </a:extLst>
            </p:cNvPr>
            <p:cNvSpPr txBox="1"/>
            <p:nvPr/>
          </p:nvSpPr>
          <p:spPr>
            <a:xfrm>
              <a:off x="1680800" y="1460895"/>
              <a:ext cx="6347210" cy="35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</a:pPr>
              <a:r>
                <a:rPr lang="pt-BR" sz="17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Limite do POD distribuído também por fonte de recursos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" name="Gráfico 24" descr="Sinal com preenchimento sólido">
              <a:extLst>
                <a:ext uri="{FF2B5EF4-FFF2-40B4-BE49-F238E27FC236}">
                  <a16:creationId xmlns:a16="http://schemas.microsoft.com/office/drawing/2014/main" id="{39757272-4169-48A9-971E-6E88BED0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5768" y="1271251"/>
              <a:ext cx="733190" cy="73319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CA7C045-2E46-4C85-A2AD-9B77008FDC6C}"/>
              </a:ext>
            </a:extLst>
          </p:cNvPr>
          <p:cNvGrpSpPr/>
          <p:nvPr/>
        </p:nvGrpSpPr>
        <p:grpSpPr>
          <a:xfrm>
            <a:off x="882852" y="2038496"/>
            <a:ext cx="7163843" cy="749278"/>
            <a:chOff x="882852" y="1894480"/>
            <a:chExt cx="7163843" cy="749278"/>
          </a:xfrm>
        </p:grpSpPr>
        <p:pic>
          <p:nvPicPr>
            <p:cNvPr id="27" name="Gráfico 26" descr="Área de Transferência Marcada estrutura de tópicos">
              <a:extLst>
                <a:ext uri="{FF2B5EF4-FFF2-40B4-BE49-F238E27FC236}">
                  <a16:creationId xmlns:a16="http://schemas.microsoft.com/office/drawing/2014/main" id="{5F887261-6DED-4C7F-ACFA-3A08B07D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852" y="1894480"/>
              <a:ext cx="856392" cy="749278"/>
            </a:xfrm>
            <a:prstGeom prst="rect">
              <a:avLst/>
            </a:prstGeom>
          </p:spPr>
        </p:pic>
        <p:sp>
          <p:nvSpPr>
            <p:cNvPr id="30" name="Google Shape;372;p5">
              <a:extLst>
                <a:ext uri="{FF2B5EF4-FFF2-40B4-BE49-F238E27FC236}">
                  <a16:creationId xmlns:a16="http://schemas.microsoft.com/office/drawing/2014/main" id="{E00C5542-44FD-4646-87F9-D97A9B8AE68D}"/>
                </a:ext>
              </a:extLst>
            </p:cNvPr>
            <p:cNvSpPr txBox="1"/>
            <p:nvPr/>
          </p:nvSpPr>
          <p:spPr>
            <a:xfrm>
              <a:off x="1699485" y="1961363"/>
              <a:ext cx="6347210" cy="615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</a:pPr>
              <a:r>
                <a:rPr lang="pt-BR" sz="17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Equiparação do valor mínimo das ações as regras de negócio da atividade do PLOA </a:t>
              </a:r>
              <a:endParaRPr lang="pt-BR" sz="17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631708-2F68-4D31-AB95-CDD0A67BA994}"/>
              </a:ext>
            </a:extLst>
          </p:cNvPr>
          <p:cNvGrpSpPr/>
          <p:nvPr/>
        </p:nvGrpSpPr>
        <p:grpSpPr>
          <a:xfrm>
            <a:off x="884867" y="3926875"/>
            <a:ext cx="7162202" cy="877123"/>
            <a:chOff x="884867" y="3363838"/>
            <a:chExt cx="7162202" cy="877123"/>
          </a:xfrm>
        </p:grpSpPr>
        <p:pic>
          <p:nvPicPr>
            <p:cNvPr id="32" name="Gráfico 31" descr="Conectado com preenchimento sólido">
              <a:extLst>
                <a:ext uri="{FF2B5EF4-FFF2-40B4-BE49-F238E27FC236}">
                  <a16:creationId xmlns:a16="http://schemas.microsoft.com/office/drawing/2014/main" id="{DA6A9FA5-C5D4-4DC2-B1E8-E147AA98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867" y="3404062"/>
              <a:ext cx="814992" cy="814992"/>
            </a:xfrm>
            <a:prstGeom prst="rect">
              <a:avLst/>
            </a:prstGeom>
          </p:spPr>
        </p:pic>
        <p:sp>
          <p:nvSpPr>
            <p:cNvPr id="33" name="Google Shape;372;p5">
              <a:extLst>
                <a:ext uri="{FF2B5EF4-FFF2-40B4-BE49-F238E27FC236}">
                  <a16:creationId xmlns:a16="http://schemas.microsoft.com/office/drawing/2014/main" id="{66DDA838-EAD5-4F62-8EF2-A4EFA14EC7C1}"/>
                </a:ext>
              </a:extLst>
            </p:cNvPr>
            <p:cNvSpPr txBox="1"/>
            <p:nvPr/>
          </p:nvSpPr>
          <p:spPr>
            <a:xfrm>
              <a:off x="1699859" y="3363838"/>
              <a:ext cx="6347210" cy="877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</a:pPr>
              <a:r>
                <a:rPr lang="pt-BR" sz="17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Simplificação do preenchimento - R</a:t>
              </a:r>
              <a:r>
                <a:rPr lang="pt-BR" sz="1700" b="0" i="0" u="none" strike="noStrike" cap="none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eduçã</a:t>
              </a:r>
              <a:r>
                <a:rPr lang="pt-BR" sz="17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o do número de campos relacionados ao Plano de Contratação Anual – PCA (somente o campo Plano Setorial)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89F3DD0-369C-456A-9E92-D6FB56E23369}"/>
              </a:ext>
            </a:extLst>
          </p:cNvPr>
          <p:cNvGrpSpPr/>
          <p:nvPr/>
        </p:nvGrpSpPr>
        <p:grpSpPr>
          <a:xfrm>
            <a:off x="991566" y="3003798"/>
            <a:ext cx="7055129" cy="638964"/>
            <a:chOff x="991566" y="2957550"/>
            <a:chExt cx="7055129" cy="638964"/>
          </a:xfrm>
        </p:grpSpPr>
        <p:pic>
          <p:nvPicPr>
            <p:cNvPr id="35" name="Gráfico 34" descr="Análise do cliente com preenchimento sólido">
              <a:extLst>
                <a:ext uri="{FF2B5EF4-FFF2-40B4-BE49-F238E27FC236}">
                  <a16:creationId xmlns:a16="http://schemas.microsoft.com/office/drawing/2014/main" id="{9A348E77-B5F4-46DB-8540-EA0DDC2A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1566" y="2957550"/>
              <a:ext cx="638964" cy="638964"/>
            </a:xfrm>
            <a:prstGeom prst="rect">
              <a:avLst/>
            </a:prstGeom>
          </p:spPr>
        </p:pic>
        <p:sp>
          <p:nvSpPr>
            <p:cNvPr id="36" name="Google Shape;372;p5">
              <a:extLst>
                <a:ext uri="{FF2B5EF4-FFF2-40B4-BE49-F238E27FC236}">
                  <a16:creationId xmlns:a16="http://schemas.microsoft.com/office/drawing/2014/main" id="{894764F3-4A5B-42D6-8C33-BD3E8B6377B0}"/>
                </a:ext>
              </a:extLst>
            </p:cNvPr>
            <p:cNvSpPr txBox="1"/>
            <p:nvPr/>
          </p:nvSpPr>
          <p:spPr>
            <a:xfrm>
              <a:off x="1699485" y="3100081"/>
              <a:ext cx="6347210" cy="35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1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</a:pPr>
              <a:r>
                <a:rPr lang="pt-BR" sz="1700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Correlação subelemento x classe SIGA revisada</a:t>
              </a:r>
              <a:endParaRPr sz="18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EF2D15AB-3FDE-4D03-8DD5-3C61D528F5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19" y="232284"/>
            <a:ext cx="1419761" cy="9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Google Shape;1338;g126fc996f7e_0_38">
            <a:extLst>
              <a:ext uri="{FF2B5EF4-FFF2-40B4-BE49-F238E27FC236}">
                <a16:creationId xmlns:a16="http://schemas.microsoft.com/office/drawing/2014/main" id="{6A37D655-665B-4201-B4A5-54E8383423CB}"/>
              </a:ext>
            </a:extLst>
          </p:cNvPr>
          <p:cNvCxnSpPr>
            <a:cxnSpLocks/>
          </p:cNvCxnSpPr>
          <p:nvPr/>
        </p:nvCxnSpPr>
        <p:spPr>
          <a:xfrm>
            <a:off x="116400" y="3112368"/>
            <a:ext cx="8911200" cy="37200"/>
          </a:xfrm>
          <a:prstGeom prst="straightConnector1">
            <a:avLst/>
          </a:prstGeom>
          <a:noFill/>
          <a:ln w="114300" cap="flat" cmpd="sng">
            <a:solidFill>
              <a:srgbClr val="1F497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Google Shape;1339;g126fc996f7e_0_38">
            <a:extLst>
              <a:ext uri="{FF2B5EF4-FFF2-40B4-BE49-F238E27FC236}">
                <a16:creationId xmlns:a16="http://schemas.microsoft.com/office/drawing/2014/main" id="{244E4910-7704-464B-A1C4-38FF183E9EC8}"/>
              </a:ext>
            </a:extLst>
          </p:cNvPr>
          <p:cNvSpPr txBox="1"/>
          <p:nvPr/>
        </p:nvSpPr>
        <p:spPr>
          <a:xfrm>
            <a:off x="139374" y="1290451"/>
            <a:ext cx="263242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rgbClr val="254061"/>
                </a:solidFill>
                <a:ea typeface="Calibri"/>
                <a:cs typeface="Calibri"/>
                <a:sym typeface="Calibri"/>
              </a:rPr>
              <a:t>Atualização da</a:t>
            </a:r>
            <a:br>
              <a:rPr lang="pt-BR" sz="1300" kern="0" dirty="0">
                <a:solidFill>
                  <a:srgbClr val="254061"/>
                </a:solidFill>
                <a:ea typeface="Calibri"/>
                <a:cs typeface="Calibri"/>
                <a:sym typeface="Calibri"/>
              </a:rPr>
            </a:br>
            <a:r>
              <a:rPr lang="pt-BR" sz="1300" kern="0" dirty="0">
                <a:solidFill>
                  <a:srgbClr val="254061"/>
                </a:solidFill>
                <a:ea typeface="Calibri"/>
                <a:cs typeface="Calibri"/>
                <a:sym typeface="Calibri"/>
              </a:rPr>
              <a:t>indicação dos servidores para composição da Rede de Orçamento</a:t>
            </a:r>
          </a:p>
        </p:txBody>
      </p:sp>
      <p:sp>
        <p:nvSpPr>
          <p:cNvPr id="24" name="Google Shape;1343;g126fc996f7e_0_38">
            <a:extLst>
              <a:ext uri="{FF2B5EF4-FFF2-40B4-BE49-F238E27FC236}">
                <a16:creationId xmlns:a16="http://schemas.microsoft.com/office/drawing/2014/main" id="{3A2EEE39-EB84-4C30-823A-763B2B12112E}"/>
              </a:ext>
            </a:extLst>
          </p:cNvPr>
          <p:cNvSpPr txBox="1"/>
          <p:nvPr/>
        </p:nvSpPr>
        <p:spPr>
          <a:xfrm>
            <a:off x="6383745" y="1275606"/>
            <a:ext cx="203931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Elaboração e submissão do Planejamento Orçamentário Detalhado.</a:t>
            </a:r>
          </a:p>
        </p:txBody>
      </p:sp>
      <p:sp>
        <p:nvSpPr>
          <p:cNvPr id="25" name="Google Shape;1344;g126fc996f7e_0_38">
            <a:extLst>
              <a:ext uri="{FF2B5EF4-FFF2-40B4-BE49-F238E27FC236}">
                <a16:creationId xmlns:a16="http://schemas.microsoft.com/office/drawing/2014/main" id="{E24A98AA-6BB9-4C81-86C3-E0B03A6B8A12}"/>
              </a:ext>
            </a:extLst>
          </p:cNvPr>
          <p:cNvSpPr txBox="1"/>
          <p:nvPr/>
        </p:nvSpPr>
        <p:spPr>
          <a:xfrm>
            <a:off x="188293" y="2624419"/>
            <a:ext cx="111815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rgbClr val="1F497D"/>
                </a:solidFill>
                <a:ea typeface="Calibri"/>
                <a:cs typeface="Calibri"/>
                <a:sym typeface="Calibri"/>
              </a:rPr>
              <a:t> Até 27/05</a:t>
            </a:r>
          </a:p>
        </p:txBody>
      </p:sp>
      <p:sp>
        <p:nvSpPr>
          <p:cNvPr id="27" name="Google Shape;1346;g126fc996f7e_0_38">
            <a:extLst>
              <a:ext uri="{FF2B5EF4-FFF2-40B4-BE49-F238E27FC236}">
                <a16:creationId xmlns:a16="http://schemas.microsoft.com/office/drawing/2014/main" id="{72151AC4-5FFD-45C7-AE3A-DFE05306E392}"/>
              </a:ext>
            </a:extLst>
          </p:cNvPr>
          <p:cNvSpPr txBox="1"/>
          <p:nvPr/>
        </p:nvSpPr>
        <p:spPr>
          <a:xfrm>
            <a:off x="6372200" y="2642352"/>
            <a:ext cx="1698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rgbClr val="1F497D"/>
                </a:solidFill>
                <a:ea typeface="Calibri"/>
                <a:cs typeface="Calibri"/>
                <a:sym typeface="Calibri"/>
              </a:rPr>
              <a:t>De 11/07 a 29/07</a:t>
            </a:r>
            <a:endParaRPr sz="1600" b="1" kern="0" dirty="0">
              <a:solidFill>
                <a:srgbClr val="1F497D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353;g126fc996f7e_0_38">
            <a:extLst>
              <a:ext uri="{FF2B5EF4-FFF2-40B4-BE49-F238E27FC236}">
                <a16:creationId xmlns:a16="http://schemas.microsoft.com/office/drawing/2014/main" id="{475F652F-67D7-4F9F-964F-4B50B76CD7C6}"/>
              </a:ext>
            </a:extLst>
          </p:cNvPr>
          <p:cNvSpPr txBox="1"/>
          <p:nvPr/>
        </p:nvSpPr>
        <p:spPr>
          <a:xfrm>
            <a:off x="2999246" y="3984080"/>
            <a:ext cx="230894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>
              <a:buClr>
                <a:srgbClr val="000000"/>
              </a:buClr>
              <a:buFont typeface="Arial"/>
              <a:buNone/>
              <a:defRPr sz="1300" kern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</a:defRPr>
            </a:lvl1pPr>
          </a:lstStyle>
          <a:p>
            <a:r>
              <a:rPr lang="pt-BR" dirty="0">
                <a:solidFill>
                  <a:srgbClr val="31859C"/>
                </a:solidFill>
              </a:rPr>
              <a:t>Capacitação e monitoria para elaboração do Planejamento Orçamentário Detalhado 2023</a:t>
            </a:r>
            <a:endParaRPr lang="pt-BR" dirty="0">
              <a:solidFill>
                <a:srgbClr val="31859C"/>
              </a:solidFill>
              <a:sym typeface="Calibri"/>
            </a:endParaRPr>
          </a:p>
        </p:txBody>
      </p:sp>
      <p:cxnSp>
        <p:nvCxnSpPr>
          <p:cNvPr id="41" name="Google Shape;1359;g126fc996f7e_0_38">
            <a:extLst>
              <a:ext uri="{FF2B5EF4-FFF2-40B4-BE49-F238E27FC236}">
                <a16:creationId xmlns:a16="http://schemas.microsoft.com/office/drawing/2014/main" id="{65B1CFCB-1634-41D5-BA9B-A56942180E32}"/>
              </a:ext>
            </a:extLst>
          </p:cNvPr>
          <p:cNvCxnSpPr>
            <a:cxnSpLocks/>
          </p:cNvCxnSpPr>
          <p:nvPr/>
        </p:nvCxnSpPr>
        <p:spPr>
          <a:xfrm flipV="1">
            <a:off x="4648576" y="3259364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Google Shape;1360;g126fc996f7e_0_38">
            <a:extLst>
              <a:ext uri="{FF2B5EF4-FFF2-40B4-BE49-F238E27FC236}">
                <a16:creationId xmlns:a16="http://schemas.microsoft.com/office/drawing/2014/main" id="{67C0F2DD-9200-4689-9459-31757D29CCC6}"/>
              </a:ext>
            </a:extLst>
          </p:cNvPr>
          <p:cNvSpPr txBox="1"/>
          <p:nvPr/>
        </p:nvSpPr>
        <p:spPr>
          <a:xfrm>
            <a:off x="2999246" y="3179492"/>
            <a:ext cx="16608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De 04/07 a 29/07</a:t>
            </a:r>
          </a:p>
        </p:txBody>
      </p:sp>
      <p:cxnSp>
        <p:nvCxnSpPr>
          <p:cNvPr id="48" name="Google Shape;1348;g126fc996f7e_0_38">
            <a:extLst>
              <a:ext uri="{FF2B5EF4-FFF2-40B4-BE49-F238E27FC236}">
                <a16:creationId xmlns:a16="http://schemas.microsoft.com/office/drawing/2014/main" id="{FBA9958C-A3B0-4E50-8EF6-4BE772025DA0}"/>
              </a:ext>
            </a:extLst>
          </p:cNvPr>
          <p:cNvCxnSpPr>
            <a:cxnSpLocks/>
          </p:cNvCxnSpPr>
          <p:nvPr/>
        </p:nvCxnSpPr>
        <p:spPr>
          <a:xfrm flipV="1">
            <a:off x="1266734" y="2105598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" name="Google Shape;1348;g126fc996f7e_0_38">
            <a:extLst>
              <a:ext uri="{FF2B5EF4-FFF2-40B4-BE49-F238E27FC236}">
                <a16:creationId xmlns:a16="http://schemas.microsoft.com/office/drawing/2014/main" id="{127FCA15-321B-425C-B9DE-48EAD8F22A17}"/>
              </a:ext>
            </a:extLst>
          </p:cNvPr>
          <p:cNvCxnSpPr>
            <a:cxnSpLocks/>
          </p:cNvCxnSpPr>
          <p:nvPr/>
        </p:nvCxnSpPr>
        <p:spPr>
          <a:xfrm flipV="1">
            <a:off x="8028384" y="2113103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8" name="Google Shape;111;p2">
            <a:extLst>
              <a:ext uri="{FF2B5EF4-FFF2-40B4-BE49-F238E27FC236}">
                <a16:creationId xmlns:a16="http://schemas.microsoft.com/office/drawing/2014/main" id="{B85E14A0-4900-933E-A5EC-0277B690BE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BB1F05A4-4F7C-4BBC-AC59-D57311DBE735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F1AEB48-8B71-428F-AEC8-8688F1D5691B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CRONOGRAMA – POD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9B6B0FC-BA52-4F7E-AF1C-D66B4B4993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19" y="232284"/>
            <a:ext cx="1419761" cy="9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235EC2E-8137-45F3-91F0-5739E84F28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198213F-3BF4-4559-951A-6F6B56CA6E7F}"/>
              </a:ext>
            </a:extLst>
          </p:cNvPr>
          <p:cNvSpPr/>
          <p:nvPr/>
        </p:nvSpPr>
        <p:spPr>
          <a:xfrm>
            <a:off x="683567" y="1242423"/>
            <a:ext cx="8784977" cy="2400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Plano de Investimentos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do Poder Executivo do ERJ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PIERJ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5A88BFB-894F-4D56-A60E-460E452EFF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9871"/>
            <a:ext cx="1724522" cy="756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5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PIERJ - Destaques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65B44F5-B735-3DCB-2CC7-B8F539BD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2247" y="-22747"/>
            <a:ext cx="9508493" cy="5264472"/>
          </a:xfrm>
          <a:prstGeom prst="rect">
            <a:avLst/>
          </a:prstGeom>
          <a:ln>
            <a:solidFill>
              <a:srgbClr val="1B3665"/>
            </a:solidFill>
          </a:ln>
        </p:spPr>
      </p:pic>
    </p:spTree>
    <p:extLst>
      <p:ext uri="{BB962C8B-B14F-4D97-AF65-F5344CB8AC3E}">
        <p14:creationId xmlns:p14="http://schemas.microsoft.com/office/powerpoint/2010/main" val="5357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PIERJ - Destaques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8315D-4B9C-652B-51EB-956204A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1243" y="0"/>
            <a:ext cx="9446486" cy="51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PIERJ - Destaques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D025FAD-2397-D119-DF5A-2060C0B206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97" r="7802"/>
          <a:stretch>
            <a:fillRect/>
          </a:stretch>
        </p:blipFill>
        <p:spPr>
          <a:xfrm>
            <a:off x="0" y="-3525"/>
            <a:ext cx="9144000" cy="5143499"/>
          </a:xfrm>
          <a:custGeom>
            <a:avLst/>
            <a:gdLst>
              <a:gd name="connsiteX0" fmla="*/ 0 w 9144000"/>
              <a:gd name="connsiteY0" fmla="*/ 0 h 5143499"/>
              <a:gd name="connsiteX1" fmla="*/ 9144000 w 9144000"/>
              <a:gd name="connsiteY1" fmla="*/ 0 h 5143499"/>
              <a:gd name="connsiteX2" fmla="*/ 9144000 w 9144000"/>
              <a:gd name="connsiteY2" fmla="*/ 5143499 h 5143499"/>
              <a:gd name="connsiteX3" fmla="*/ 0 w 9144000"/>
              <a:gd name="connsiteY3" fmla="*/ 5143499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30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1D3AF4-7A21-4C9F-B038-4B483ED7C6F0}"/>
              </a:ext>
            </a:extLst>
          </p:cNvPr>
          <p:cNvSpPr/>
          <p:nvPr/>
        </p:nvSpPr>
        <p:spPr>
          <a:xfrm>
            <a:off x="683568" y="2011864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Composição da Mesa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B99DEE-07B6-45DF-996A-28C99D1F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14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4" name="Google Shape;1338;g126fc996f7e_0_38">
            <a:extLst>
              <a:ext uri="{FF2B5EF4-FFF2-40B4-BE49-F238E27FC236}">
                <a16:creationId xmlns:a16="http://schemas.microsoft.com/office/drawing/2014/main" id="{6A37D655-665B-4201-B4A5-54E8383423CB}"/>
              </a:ext>
            </a:extLst>
          </p:cNvPr>
          <p:cNvCxnSpPr/>
          <p:nvPr/>
        </p:nvCxnSpPr>
        <p:spPr>
          <a:xfrm>
            <a:off x="107505" y="3001741"/>
            <a:ext cx="8911200" cy="37200"/>
          </a:xfrm>
          <a:prstGeom prst="straightConnector1">
            <a:avLst/>
          </a:prstGeom>
          <a:noFill/>
          <a:ln w="114300" cap="flat" cmpd="sng">
            <a:solidFill>
              <a:srgbClr val="1F497D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Google Shape;1339;g126fc996f7e_0_38">
            <a:extLst>
              <a:ext uri="{FF2B5EF4-FFF2-40B4-BE49-F238E27FC236}">
                <a16:creationId xmlns:a16="http://schemas.microsoft.com/office/drawing/2014/main" id="{244E4910-7704-464B-A1C4-38FF183E9EC8}"/>
              </a:ext>
            </a:extLst>
          </p:cNvPr>
          <p:cNvSpPr txBox="1"/>
          <p:nvPr/>
        </p:nvSpPr>
        <p:spPr>
          <a:xfrm>
            <a:off x="251520" y="1181553"/>
            <a:ext cx="489654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300" kern="0" dirty="0">
                <a:solidFill>
                  <a:srgbClr val="254061"/>
                </a:solidFill>
                <a:ea typeface="Calibri"/>
                <a:cs typeface="Calibri"/>
                <a:sym typeface="Calibri"/>
              </a:rPr>
              <a:t>Atualização da indicação dos servidores para composição da Rede de Gestores do Plano de Investimentos (PIERJ) e Capacitação e monitoria para elaboração do Plano de Investimentos (PIERJ)</a:t>
            </a:r>
          </a:p>
        </p:txBody>
      </p:sp>
      <p:sp>
        <p:nvSpPr>
          <p:cNvPr id="25" name="Google Shape;1344;g126fc996f7e_0_38">
            <a:extLst>
              <a:ext uri="{FF2B5EF4-FFF2-40B4-BE49-F238E27FC236}">
                <a16:creationId xmlns:a16="http://schemas.microsoft.com/office/drawing/2014/main" id="{E24A98AA-6BB9-4C81-86C3-E0B03A6B8A12}"/>
              </a:ext>
            </a:extLst>
          </p:cNvPr>
          <p:cNvSpPr txBox="1"/>
          <p:nvPr/>
        </p:nvSpPr>
        <p:spPr>
          <a:xfrm>
            <a:off x="325209" y="2515521"/>
            <a:ext cx="28786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rgbClr val="1F497D"/>
                </a:solidFill>
                <a:ea typeface="Calibri"/>
                <a:cs typeface="Calibri"/>
                <a:sym typeface="Calibri"/>
              </a:rPr>
              <a:t> De 23/05 a 03/06</a:t>
            </a:r>
          </a:p>
        </p:txBody>
      </p:sp>
      <p:sp>
        <p:nvSpPr>
          <p:cNvPr id="35" name="Google Shape;1353;g126fc996f7e_0_38">
            <a:extLst>
              <a:ext uri="{FF2B5EF4-FFF2-40B4-BE49-F238E27FC236}">
                <a16:creationId xmlns:a16="http://schemas.microsoft.com/office/drawing/2014/main" id="{475F652F-67D7-4F9F-964F-4B50B76CD7C6}"/>
              </a:ext>
            </a:extLst>
          </p:cNvPr>
          <p:cNvSpPr txBox="1"/>
          <p:nvPr/>
        </p:nvSpPr>
        <p:spPr>
          <a:xfrm>
            <a:off x="5868144" y="3875182"/>
            <a:ext cx="288032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>
              <a:defRPr lang="pt-BR"/>
            </a:defPPr>
            <a:lvl1pPr>
              <a:buClr>
                <a:srgbClr val="000000"/>
              </a:buClr>
              <a:buFont typeface="Arial"/>
              <a:buNone/>
              <a:defRPr sz="1300" kern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</a:defRPr>
            </a:lvl1pPr>
          </a:lstStyle>
          <a:p>
            <a:r>
              <a:rPr lang="pt-BR" dirty="0">
                <a:solidFill>
                  <a:srgbClr val="31859C"/>
                </a:solidFill>
              </a:rPr>
              <a:t>Elaboração e submissão dos projetos de investimentos no âmbito do Plano de Investimentos (PIERJ)</a:t>
            </a:r>
            <a:endParaRPr lang="pt-BR" dirty="0">
              <a:solidFill>
                <a:srgbClr val="31859C"/>
              </a:solidFill>
              <a:sym typeface="Calibri"/>
            </a:endParaRPr>
          </a:p>
        </p:txBody>
      </p:sp>
      <p:cxnSp>
        <p:nvCxnSpPr>
          <p:cNvPr id="41" name="Google Shape;1359;g126fc996f7e_0_38">
            <a:extLst>
              <a:ext uri="{FF2B5EF4-FFF2-40B4-BE49-F238E27FC236}">
                <a16:creationId xmlns:a16="http://schemas.microsoft.com/office/drawing/2014/main" id="{65B1CFCB-1634-41D5-BA9B-A56942180E32}"/>
              </a:ext>
            </a:extLst>
          </p:cNvPr>
          <p:cNvCxnSpPr>
            <a:cxnSpLocks/>
          </p:cNvCxnSpPr>
          <p:nvPr/>
        </p:nvCxnSpPr>
        <p:spPr>
          <a:xfrm flipV="1">
            <a:off x="7944831" y="3150466"/>
            <a:ext cx="0" cy="727125"/>
          </a:xfrm>
          <a:prstGeom prst="straightConnector1">
            <a:avLst/>
          </a:prstGeom>
          <a:noFill/>
          <a:ln w="28575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" name="Google Shape;1360;g126fc996f7e_0_38">
            <a:extLst>
              <a:ext uri="{FF2B5EF4-FFF2-40B4-BE49-F238E27FC236}">
                <a16:creationId xmlns:a16="http://schemas.microsoft.com/office/drawing/2014/main" id="{67C0F2DD-9200-4689-9459-31757D29CCC6}"/>
              </a:ext>
            </a:extLst>
          </p:cNvPr>
          <p:cNvSpPr txBox="1"/>
          <p:nvPr/>
        </p:nvSpPr>
        <p:spPr>
          <a:xfrm>
            <a:off x="6300193" y="3168192"/>
            <a:ext cx="273630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600" b="1" kern="0" dirty="0">
                <a:solidFill>
                  <a:schemeClr val="accent5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De 06/06 a 20/06</a:t>
            </a:r>
          </a:p>
        </p:txBody>
      </p:sp>
      <p:cxnSp>
        <p:nvCxnSpPr>
          <p:cNvPr id="48" name="Google Shape;1348;g126fc996f7e_0_38">
            <a:extLst>
              <a:ext uri="{FF2B5EF4-FFF2-40B4-BE49-F238E27FC236}">
                <a16:creationId xmlns:a16="http://schemas.microsoft.com/office/drawing/2014/main" id="{FBA9958C-A3B0-4E50-8EF6-4BE772025DA0}"/>
              </a:ext>
            </a:extLst>
          </p:cNvPr>
          <p:cNvCxnSpPr>
            <a:cxnSpLocks/>
          </p:cNvCxnSpPr>
          <p:nvPr/>
        </p:nvCxnSpPr>
        <p:spPr>
          <a:xfrm flipV="1">
            <a:off x="2051720" y="1996700"/>
            <a:ext cx="0" cy="921457"/>
          </a:xfrm>
          <a:prstGeom prst="straightConnector1">
            <a:avLst/>
          </a:prstGeom>
          <a:noFill/>
          <a:ln w="28575" cap="flat" cmpd="sng">
            <a:solidFill>
              <a:srgbClr val="25406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38790-7BAA-488D-9BCA-9502E0269E1F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1BCE32C-11A2-47D6-83F3-1DDC7BA2F3C8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CRONOGRAMA – PIERJ</a:t>
            </a:r>
          </a:p>
        </p:txBody>
      </p:sp>
      <p:pic>
        <p:nvPicPr>
          <p:cNvPr id="21" name="Google Shape;111;p2">
            <a:extLst>
              <a:ext uri="{FF2B5EF4-FFF2-40B4-BE49-F238E27FC236}">
                <a16:creationId xmlns:a16="http://schemas.microsoft.com/office/drawing/2014/main" id="{31D7DC32-493C-4CDA-9FB4-68A7F39E65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A72D94-DE45-4C78-A365-93282D9A9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40" y="402218"/>
            <a:ext cx="1385762" cy="6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C8E5CD9-44BD-46BE-AA15-B294F3D0734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6E5E08-BEB6-486C-A3C4-A8CD7C956CFC}"/>
              </a:ext>
            </a:extLst>
          </p:cNvPr>
          <p:cNvSpPr/>
          <p:nvPr/>
        </p:nvSpPr>
        <p:spPr>
          <a:xfrm>
            <a:off x="683568" y="2011864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Plataforma de Dados</a:t>
            </a:r>
          </a:p>
        </p:txBody>
      </p:sp>
    </p:spTree>
    <p:extLst>
      <p:ext uri="{BB962C8B-B14F-4D97-AF65-F5344CB8AC3E}">
        <p14:creationId xmlns:p14="http://schemas.microsoft.com/office/powerpoint/2010/main" val="3075679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66ACD4B8-E848-4CEE-A11D-CAA5A6D5BACB}"/>
              </a:ext>
            </a:extLst>
          </p:cNvPr>
          <p:cNvSpPr/>
          <p:nvPr/>
        </p:nvSpPr>
        <p:spPr>
          <a:xfrm>
            <a:off x="467544" y="72955"/>
            <a:ext cx="7344816" cy="40011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1B3665"/>
                </a:solidFill>
                <a:effectLst/>
                <a:uLnTx/>
                <a:uFillTx/>
              </a:rPr>
              <a:t>Encontro das Redes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4CEBE78-7731-4D9E-98A7-653164F04895}"/>
              </a:ext>
            </a:extLst>
          </p:cNvPr>
          <p:cNvSpPr/>
          <p:nvPr/>
        </p:nvSpPr>
        <p:spPr>
          <a:xfrm>
            <a:off x="467544" y="40221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kern="0" dirty="0">
                <a:solidFill>
                  <a:prstClr val="black"/>
                </a:solidFill>
              </a:rPr>
              <a:t>PLATAFORMA DE DADOS</a:t>
            </a:r>
          </a:p>
        </p:txBody>
      </p:sp>
      <p:sp>
        <p:nvSpPr>
          <p:cNvPr id="12" name="Google Shape;372;p5">
            <a:extLst>
              <a:ext uri="{FF2B5EF4-FFF2-40B4-BE49-F238E27FC236}">
                <a16:creationId xmlns:a16="http://schemas.microsoft.com/office/drawing/2014/main" id="{A4CC99D3-14BD-4315-821A-EAE2397CA01D}"/>
              </a:ext>
            </a:extLst>
          </p:cNvPr>
          <p:cNvSpPr txBox="1"/>
          <p:nvPr/>
        </p:nvSpPr>
        <p:spPr>
          <a:xfrm>
            <a:off x="857224" y="1009095"/>
            <a:ext cx="75672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Fatores  que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contribuíram </a:t>
            </a:r>
            <a:r>
              <a:rPr lang="pt-BR" sz="18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para a construção da nova plataforma de dados: </a:t>
            </a:r>
            <a:endParaRPr sz="1400" b="0" i="0" u="none" strike="noStrike" cap="none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Apropriação e institucionalização de competências relacionadas a dados;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Criação de nova arquitetura de dados;</a:t>
            </a: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Padronização das soluções de BI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;</a:t>
            </a:r>
            <a:endParaRPr lang="pt-BR" sz="1700" dirty="0">
              <a:solidFill>
                <a:srgbClr val="FF0000"/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Avanços rumo a consolidação de estrutura de governança de dados para planejamento e orçamento;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Criação do Comitê de Governança de Dados da SEPLAG.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0" lvl="1" algn="just">
              <a:buClr>
                <a:schemeClr val="dk1"/>
              </a:buClr>
              <a:buSzPts val="1700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                    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www.dados.planejamento.rj.gov.br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0" lvl="1" algn="just">
              <a:buClr>
                <a:schemeClr val="dk1"/>
              </a:buClr>
              <a:buSzPts val="1700"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383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91B057E-E03B-458E-BFEE-4710C54AE3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21383-9005-41CC-950E-10159B5C8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EC8F2D1-0BC5-48FB-85EF-1897CD8E018A}"/>
              </a:ext>
            </a:extLst>
          </p:cNvPr>
          <p:cNvSpPr/>
          <p:nvPr/>
        </p:nvSpPr>
        <p:spPr>
          <a:xfrm>
            <a:off x="683568" y="2011864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Trilhas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117262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E029C11-F7BC-4C79-8E22-08D9E93E6272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11F72F0-9054-4CE3-83A8-707B202870F8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E658BD8-802B-4311-B4BE-BFDA943B97E2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TRILHAS DE APRENDIZAGEM</a:t>
              </a:r>
            </a:p>
          </p:txBody>
        </p:sp>
      </p:grpSp>
      <p:sp>
        <p:nvSpPr>
          <p:cNvPr id="12" name="Google Shape;372;p5">
            <a:extLst>
              <a:ext uri="{FF2B5EF4-FFF2-40B4-BE49-F238E27FC236}">
                <a16:creationId xmlns:a16="http://schemas.microsoft.com/office/drawing/2014/main" id="{5F392C27-2ADB-4FB0-B065-ACEBBFB842BC}"/>
              </a:ext>
            </a:extLst>
          </p:cNvPr>
          <p:cNvSpPr txBox="1"/>
          <p:nvPr/>
        </p:nvSpPr>
        <p:spPr>
          <a:xfrm>
            <a:off x="857224" y="1060778"/>
            <a:ext cx="75672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pt-BR" sz="17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Planejamento Institucional, Orçamento Público e Qualidade da Despesa Pública</a:t>
            </a:r>
          </a:p>
          <a:p>
            <a:pPr marL="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Parceria entre SEPLAG e Fundação CEPERJ;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Conteúdos elaborados pelas equipes da SEPLAG;</a:t>
            </a: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cs typeface="Calibri"/>
                <a:sym typeface="Nunito"/>
              </a:rPr>
              <a:t>Plataforma própria da Fundação CEPERJ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;</a:t>
            </a:r>
            <a:endParaRPr lang="pt-BR" sz="1700" dirty="0">
              <a:solidFill>
                <a:srgbClr val="FF0000"/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Possibilidade de abertura de novos cursos na áreas de atribuição da SEPLAG;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Cursos abertos a todo público na modalidade </a:t>
            </a:r>
            <a:r>
              <a:rPr lang="pt-BR" sz="170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EaD</a:t>
            </a:r>
            <a:r>
              <a:rPr lang="pt-BR" sz="17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.</a:t>
            </a:r>
          </a:p>
          <a:p>
            <a:pPr marL="285750" lvl="1" indent="-285750" algn="just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285750" lvl="1" indent="-285750" algn="ctr">
              <a:buClr>
                <a:schemeClr val="dk1"/>
              </a:buClr>
              <a:buSzPts val="1700"/>
            </a:pP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escolavirtual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.ceadceperj.com.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</a:t>
            </a:r>
            <a:endParaRPr lang="pt-BR" sz="24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  <a:sym typeface="Nunito"/>
            </a:endParaRPr>
          </a:p>
          <a:p>
            <a:pPr marL="0" lvl="1" algn="just">
              <a:buClr>
                <a:schemeClr val="dk1"/>
              </a:buClr>
              <a:buSzPts val="1700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  <a:sym typeface="Nunito"/>
              </a:rPr>
              <a:t>                  </a:t>
            </a:r>
          </a:p>
          <a:p>
            <a:pPr marL="0" lvl="1" algn="just">
              <a:buClr>
                <a:schemeClr val="dk1"/>
              </a:buClr>
              <a:buSzPts val="1700"/>
            </a:pP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155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C4961B-0993-4C66-A668-518CCD56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33B992-B69D-4B90-AE16-2FA7F8FE4805}"/>
              </a:ext>
            </a:extLst>
          </p:cNvPr>
          <p:cNvSpPr/>
          <p:nvPr/>
        </p:nvSpPr>
        <p:spPr>
          <a:xfrm>
            <a:off x="0" y="0"/>
            <a:ext cx="9144000" cy="840342"/>
          </a:xfrm>
          <a:prstGeom prst="rect">
            <a:avLst/>
          </a:prstGeom>
          <a:solidFill>
            <a:srgbClr val="1B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71" y="2313558"/>
            <a:ext cx="9143429" cy="282994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oogle Shape;97;p1">
            <a:extLst>
              <a:ext uri="{FF2B5EF4-FFF2-40B4-BE49-F238E27FC236}">
                <a16:creationId xmlns:a16="http://schemas.microsoft.com/office/drawing/2014/main" id="{B1D54A25-C51F-46D4-9D81-5D925507F6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761" y="-129548"/>
            <a:ext cx="4606791" cy="10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8;p62">
            <a:extLst>
              <a:ext uri="{FF2B5EF4-FFF2-40B4-BE49-F238E27FC236}">
                <a16:creationId xmlns:a16="http://schemas.microsoft.com/office/drawing/2014/main" id="{BA33569A-9EC3-4216-BD69-883622A62020}"/>
              </a:ext>
            </a:extLst>
          </p:cNvPr>
          <p:cNvSpPr/>
          <p:nvPr/>
        </p:nvSpPr>
        <p:spPr>
          <a:xfrm>
            <a:off x="1979140" y="1644897"/>
            <a:ext cx="25570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None/>
            </a:pP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61;p62">
            <a:extLst>
              <a:ext uri="{FF2B5EF4-FFF2-40B4-BE49-F238E27FC236}">
                <a16:creationId xmlns:a16="http://schemas.microsoft.com/office/drawing/2014/main" id="{69AAB37B-C46F-4FBD-8630-128657FC8396}"/>
              </a:ext>
            </a:extLst>
          </p:cNvPr>
          <p:cNvSpPr/>
          <p:nvPr/>
        </p:nvSpPr>
        <p:spPr>
          <a:xfrm>
            <a:off x="1979712" y="1275606"/>
            <a:ext cx="52724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500"/>
            </a:pPr>
            <a:r>
              <a:rPr lang="pt-BR" sz="2000" b="1" dirty="0">
                <a:solidFill>
                  <a:srgbClr val="1B3665"/>
                </a:solidFill>
                <a:latin typeface="Calibri"/>
                <a:cs typeface="Calibri"/>
                <a:sym typeface="Calibri"/>
              </a:rPr>
              <a:t>Subsecretaria de Planejamento e Orçamento</a:t>
            </a:r>
            <a:endParaRPr sz="2000" b="1" dirty="0">
              <a:solidFill>
                <a:srgbClr val="1B3665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1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B99DEE-07B6-45DF-996A-28C99D1F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3E0261F-607C-4E2E-920F-B5D6A0F2EBDF}"/>
              </a:ext>
            </a:extLst>
          </p:cNvPr>
          <p:cNvSpPr/>
          <p:nvPr/>
        </p:nvSpPr>
        <p:spPr>
          <a:xfrm>
            <a:off x="467544" y="1203598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Abertura do Evento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3F890B-68F4-48FA-A3C3-2CECD9B18BAF}"/>
              </a:ext>
            </a:extLst>
          </p:cNvPr>
          <p:cNvSpPr/>
          <p:nvPr/>
        </p:nvSpPr>
        <p:spPr>
          <a:xfrm>
            <a:off x="467544" y="2283718"/>
            <a:ext cx="8604448" cy="1277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Subsecretário de Planejamento e Orçamento</a:t>
            </a:r>
            <a:br>
              <a:rPr kumimoji="0" lang="pt-BR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</a:br>
            <a:r>
              <a:rPr kumimoji="0" lang="pt-BR" sz="4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Anderson </a:t>
            </a:r>
            <a:r>
              <a:rPr kumimoji="0" lang="pt-BR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Monteze</a:t>
            </a:r>
            <a:endParaRPr kumimoji="0" lang="pt-BR" sz="40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62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B99DEE-07B6-45DF-996A-28C99D1F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3E0261F-607C-4E2E-920F-B5D6A0F2EBDF}"/>
              </a:ext>
            </a:extLst>
          </p:cNvPr>
          <p:cNvSpPr/>
          <p:nvPr/>
        </p:nvSpPr>
        <p:spPr>
          <a:xfrm>
            <a:off x="467544" y="1203598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Abertura do Evento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3F890B-68F4-48FA-A3C3-2CECD9B18BAF}"/>
              </a:ext>
            </a:extLst>
          </p:cNvPr>
          <p:cNvSpPr/>
          <p:nvPr/>
        </p:nvSpPr>
        <p:spPr>
          <a:xfrm>
            <a:off x="467544" y="2283718"/>
            <a:ext cx="8604448" cy="1277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Presidente da Fundação CEPERJ</a:t>
            </a:r>
            <a:br>
              <a:rPr kumimoji="0" lang="pt-BR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</a:br>
            <a:r>
              <a:rPr lang="pt-BR" sz="4400" kern="0" dirty="0">
                <a:solidFill>
                  <a:srgbClr val="FFFF00"/>
                </a:solidFill>
              </a:rPr>
              <a:t>Gabriel Lopes</a:t>
            </a:r>
            <a:endParaRPr kumimoji="0" lang="pt-BR" sz="40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62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B99DEE-07B6-45DF-996A-28C99D1F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3E0261F-607C-4E2E-920F-B5D6A0F2EBDF}"/>
              </a:ext>
            </a:extLst>
          </p:cNvPr>
          <p:cNvSpPr/>
          <p:nvPr/>
        </p:nvSpPr>
        <p:spPr>
          <a:xfrm>
            <a:off x="467544" y="1203598"/>
            <a:ext cx="7632848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Abertura do Evento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3F890B-68F4-48FA-A3C3-2CECD9B18BAF}"/>
              </a:ext>
            </a:extLst>
          </p:cNvPr>
          <p:cNvSpPr/>
          <p:nvPr/>
        </p:nvSpPr>
        <p:spPr>
          <a:xfrm>
            <a:off x="467544" y="2283718"/>
            <a:ext cx="8604448" cy="1277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3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Secretário de Estado de Planejamento e Gestão</a:t>
            </a:r>
            <a:br>
              <a:rPr kumimoji="0" lang="pt-BR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</a:br>
            <a:r>
              <a:rPr kumimoji="0" lang="pt-BR" sz="4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N</a:t>
            </a:r>
            <a:r>
              <a:rPr kumimoji="0" lang="pt-BR" sz="44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elson Rocha</a:t>
            </a:r>
            <a:endParaRPr kumimoji="0" lang="pt-BR" sz="40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048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B13638-0D1E-48A1-B51C-D42076D4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DEC622F-F648-4C61-B77F-6FC05FD9B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F81BD">
              <a:lumMod val="75000"/>
              <a:alpha val="69804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F1D3AF4-7A21-4C9F-B038-4B483ED7C6F0}"/>
              </a:ext>
            </a:extLst>
          </p:cNvPr>
          <p:cNvSpPr/>
          <p:nvPr/>
        </p:nvSpPr>
        <p:spPr>
          <a:xfrm>
            <a:off x="683567" y="1347614"/>
            <a:ext cx="7776864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Apresentação das Redes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B99DEE-07B6-45DF-996A-28C99D1F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33" y="4515966"/>
            <a:ext cx="2473695" cy="59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5042D1-129C-4FE8-8867-CB6C0301BD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41174"/>
            <a:ext cx="2797315" cy="1127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E541AA9-B0B9-4A88-ACA1-47964298839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94" y="1668050"/>
            <a:ext cx="2115009" cy="29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59AFFA-71C4-4A17-8FE2-EC8ECBF064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37352"/>
            <a:ext cx="1875878" cy="822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5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61342C88-2437-4E93-B7F6-990AA8718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85" y="4371950"/>
            <a:ext cx="1248620" cy="568474"/>
          </a:xfrm>
          <a:prstGeom prst="rect">
            <a:avLst/>
          </a:prstGeom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B25245E-20FB-4525-B807-DA0F57C38DCC}"/>
              </a:ext>
            </a:extLst>
          </p:cNvPr>
          <p:cNvSpPr txBox="1"/>
          <p:nvPr/>
        </p:nvSpPr>
        <p:spPr>
          <a:xfrm>
            <a:off x="866178" y="881505"/>
            <a:ext cx="7090198" cy="1577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endParaRPr lang="pt-BR" sz="230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 fontAlgn="base"/>
            <a:r>
              <a:rPr lang="pt-BR" sz="21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A experiência de redes no setor público é uma </a:t>
            </a:r>
            <a:r>
              <a:rPr lang="pt-BR" sz="2100" b="1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nova maneira </a:t>
            </a:r>
            <a:r>
              <a:rPr lang="pt-BR" sz="21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de construir conhecimento e aproximar os setores de governo.</a:t>
            </a:r>
            <a:br>
              <a:rPr lang="pt-BR" sz="1050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pt-BR" sz="1050" dirty="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pt-BR" sz="2100" dirty="0">
              <a:solidFill>
                <a:srgbClr val="0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9" name="Seta: Divisa 48">
            <a:extLst>
              <a:ext uri="{FF2B5EF4-FFF2-40B4-BE49-F238E27FC236}">
                <a16:creationId xmlns:a16="http://schemas.microsoft.com/office/drawing/2014/main" id="{290FFECE-9134-4CF9-8EC9-A1CFFF964189}"/>
              </a:ext>
            </a:extLst>
          </p:cNvPr>
          <p:cNvSpPr/>
          <p:nvPr/>
        </p:nvSpPr>
        <p:spPr>
          <a:xfrm>
            <a:off x="683568" y="1348303"/>
            <a:ext cx="218663" cy="211828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98DA659-C290-4D44-BBA3-05E6BCAEC9FF}"/>
              </a:ext>
            </a:extLst>
          </p:cNvPr>
          <p:cNvSpPr/>
          <p:nvPr/>
        </p:nvSpPr>
        <p:spPr>
          <a:xfrm>
            <a:off x="949469" y="2033633"/>
            <a:ext cx="6939706" cy="1546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66C3232-FD80-4731-9642-6EDCA071D1FA}"/>
              </a:ext>
            </a:extLst>
          </p:cNvPr>
          <p:cNvSpPr txBox="1"/>
          <p:nvPr/>
        </p:nvSpPr>
        <p:spPr>
          <a:xfrm>
            <a:off x="1264625" y="2146496"/>
            <a:ext cx="6293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“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redes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 podem ser entendidas como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conjunto de entes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, no caso das organizações,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com objetivos semelhantes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e que </a:t>
            </a:r>
            <a:r>
              <a:rPr lang="pt-BR" sz="2000" u="sng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atuam de forma integrada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Open Sans" pitchFamily="2" charset="0"/>
                <a:cs typeface="Open Sans" pitchFamily="2" charset="0"/>
              </a:rPr>
              <a:t>, porque dessa forma os resultados obtidos são otimizados.”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F3979F-46EF-4DE4-A1EA-56739E5D7451}"/>
              </a:ext>
            </a:extLst>
          </p:cNvPr>
          <p:cNvSpPr txBox="1"/>
          <p:nvPr/>
        </p:nvSpPr>
        <p:spPr>
          <a:xfrm>
            <a:off x="4283969" y="3579862"/>
            <a:ext cx="367240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700" i="1" dirty="0" err="1">
                <a:solidFill>
                  <a:srgbClr val="000000"/>
                </a:solidFill>
                <a:latin typeface="+mj-lt"/>
              </a:rPr>
              <a:t>Malmegrin</a:t>
            </a:r>
            <a:r>
              <a:rPr lang="pt-BR" sz="700" i="1" dirty="0">
                <a:solidFill>
                  <a:srgbClr val="000000"/>
                </a:solidFill>
                <a:latin typeface="+mj-lt"/>
              </a:rPr>
              <a:t>, Maria </a:t>
            </a:r>
            <a:r>
              <a:rPr lang="pt-BR" sz="700" i="1" dirty="0" err="1">
                <a:solidFill>
                  <a:srgbClr val="000000"/>
                </a:solidFill>
                <a:latin typeface="+mj-lt"/>
              </a:rPr>
              <a:t>Leonídia</a:t>
            </a:r>
            <a:r>
              <a:rPr lang="pt-BR" sz="700" i="1" dirty="0">
                <a:solidFill>
                  <a:srgbClr val="000000"/>
                </a:solidFill>
                <a:latin typeface="+mj-lt"/>
              </a:rPr>
              <a:t> Gestão de redes de cooperação na esfera pública – Florianópolis : Departamento de Ciências da Administração / UFSC; [Brasília] : CAPES : UAB, 2011. 103p. : </a:t>
            </a:r>
            <a:r>
              <a:rPr lang="pt-BR" sz="700" i="1" dirty="0" err="1">
                <a:solidFill>
                  <a:srgbClr val="000000"/>
                </a:solidFill>
                <a:latin typeface="+mj-lt"/>
              </a:rPr>
              <a:t>il</a:t>
            </a:r>
            <a:br>
              <a:rPr lang="pt-BR" sz="900" dirty="0">
                <a:latin typeface="+mj-lt"/>
              </a:rPr>
            </a:br>
            <a:endParaRPr lang="pt-BR" sz="900" dirty="0">
              <a:latin typeface="+mj-lt"/>
            </a:endParaRPr>
          </a:p>
        </p:txBody>
      </p:sp>
      <p:pic>
        <p:nvPicPr>
          <p:cNvPr id="55" name="Google Shape;111;p2">
            <a:extLst>
              <a:ext uri="{FF2B5EF4-FFF2-40B4-BE49-F238E27FC236}">
                <a16:creationId xmlns:a16="http://schemas.microsoft.com/office/drawing/2014/main" id="{7C7F5034-E0C7-478A-AE8D-A69471E697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88DAF507-DBA9-4873-8461-C2E76AFC32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8" y="4104937"/>
            <a:ext cx="1419761" cy="914301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6519D7A-9C43-4490-8239-564ACF3361A3}"/>
              </a:ext>
            </a:extLst>
          </p:cNvPr>
          <p:cNvGrpSpPr/>
          <p:nvPr/>
        </p:nvGrpSpPr>
        <p:grpSpPr>
          <a:xfrm>
            <a:off x="467544" y="72955"/>
            <a:ext cx="7344816" cy="698595"/>
            <a:chOff x="467544" y="391765"/>
            <a:chExt cx="7344816" cy="698595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E3E6A04-9721-41F8-8A94-EAF1C104BB79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A6AAD4B-1A05-4C15-9A12-C0D4D4DBE1B7}"/>
                </a:ext>
              </a:extLst>
            </p:cNvPr>
            <p:cNvSpPr/>
            <p:nvPr/>
          </p:nvSpPr>
          <p:spPr>
            <a:xfrm>
              <a:off x="467544" y="721028"/>
              <a:ext cx="7056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REDES NO SETOR PÚBLICO</a:t>
              </a: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28D8954D-5879-4CA9-AE6F-0E22B96241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61995"/>
            <a:ext cx="1310088" cy="8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1;p2">
            <a:extLst>
              <a:ext uri="{FF2B5EF4-FFF2-40B4-BE49-F238E27FC236}">
                <a16:creationId xmlns:a16="http://schemas.microsoft.com/office/drawing/2014/main" id="{E0FC66F2-33F8-44B8-B9AE-0B1EDC5312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8293" y="-3525"/>
            <a:ext cx="1768456" cy="428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Agrupar 6">
            <a:extLst>
              <a:ext uri="{FF2B5EF4-FFF2-40B4-BE49-F238E27FC236}">
                <a16:creationId xmlns:a16="http://schemas.microsoft.com/office/drawing/2014/main" id="{6C1B1D58-485C-467A-9E88-AFF8DB9D5A92}"/>
              </a:ext>
            </a:extLst>
          </p:cNvPr>
          <p:cNvGrpSpPr/>
          <p:nvPr/>
        </p:nvGrpSpPr>
        <p:grpSpPr>
          <a:xfrm>
            <a:off x="8964488" y="0"/>
            <a:ext cx="179512" cy="2313558"/>
            <a:chOff x="8820472" y="0"/>
            <a:chExt cx="323528" cy="244827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CD456D-17D9-4F8B-8945-DAA6FB3DDB20}"/>
                </a:ext>
              </a:extLst>
            </p:cNvPr>
            <p:cNvSpPr/>
            <p:nvPr/>
          </p:nvSpPr>
          <p:spPr>
            <a:xfrm>
              <a:off x="8820472" y="0"/>
              <a:ext cx="323528" cy="692696"/>
            </a:xfrm>
            <a:prstGeom prst="rect">
              <a:avLst/>
            </a:prstGeom>
            <a:solidFill>
              <a:srgbClr val="1B36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B8EA987-8008-40EA-9082-24CD3D3435F9}"/>
                </a:ext>
              </a:extLst>
            </p:cNvPr>
            <p:cNvSpPr/>
            <p:nvPr/>
          </p:nvSpPr>
          <p:spPr>
            <a:xfrm>
              <a:off x="8820472" y="603448"/>
              <a:ext cx="323528" cy="692696"/>
            </a:xfrm>
            <a:prstGeom prst="rect">
              <a:avLst/>
            </a:prstGeom>
            <a:solidFill>
              <a:srgbClr val="CC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FA3C7-8617-4F86-8108-9224DDE72C8D}"/>
                </a:ext>
              </a:extLst>
            </p:cNvPr>
            <p:cNvSpPr/>
            <p:nvPr/>
          </p:nvSpPr>
          <p:spPr>
            <a:xfrm>
              <a:off x="8820472" y="1224136"/>
              <a:ext cx="323528" cy="692696"/>
            </a:xfrm>
            <a:prstGeom prst="rect">
              <a:avLst/>
            </a:prstGeom>
            <a:solidFill>
              <a:srgbClr val="009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68CFDE5-3CB2-4BC2-B1EC-1C6AA3CBD385}"/>
                </a:ext>
              </a:extLst>
            </p:cNvPr>
            <p:cNvSpPr/>
            <p:nvPr/>
          </p:nvSpPr>
          <p:spPr>
            <a:xfrm>
              <a:off x="8820472" y="1800200"/>
              <a:ext cx="323528" cy="64807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Google Shape;246;g11b841a6a54_0_0">
            <a:extLst>
              <a:ext uri="{FF2B5EF4-FFF2-40B4-BE49-F238E27FC236}">
                <a16:creationId xmlns:a16="http://schemas.microsoft.com/office/drawing/2014/main" id="{057C3D53-D239-431A-A21E-1DC7BADB7F41}"/>
              </a:ext>
            </a:extLst>
          </p:cNvPr>
          <p:cNvSpPr/>
          <p:nvPr/>
        </p:nvSpPr>
        <p:spPr>
          <a:xfrm>
            <a:off x="704200" y="998290"/>
            <a:ext cx="7851076" cy="117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Estratégia de interlocução entre o </a:t>
            </a:r>
            <a:r>
              <a:rPr lang="pt-BR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órgão central </a:t>
            </a:r>
            <a:r>
              <a:rPr lang="pt-BR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(SEPLAG) E os </a:t>
            </a:r>
            <a:r>
              <a:rPr lang="pt-BR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órgãos setoriais</a:t>
            </a:r>
            <a:r>
              <a:rPr lang="pt-BR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(Secretarias de Estado e entidades vinculadas).</a:t>
            </a:r>
            <a:endParaRPr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Espera-se que os órgãos setoriais estruturem suas próprias </a:t>
            </a:r>
            <a:r>
              <a:rPr lang="pt-BR" sz="16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redes internas</a:t>
            </a:r>
            <a:r>
              <a:rPr lang="pt-BR" sz="16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formadas por:</a:t>
            </a: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E1AFEE6-85D5-4CD5-A500-C9DC1BAF5445}"/>
              </a:ext>
            </a:extLst>
          </p:cNvPr>
          <p:cNvGrpSpPr/>
          <p:nvPr/>
        </p:nvGrpSpPr>
        <p:grpSpPr>
          <a:xfrm>
            <a:off x="467544" y="72955"/>
            <a:ext cx="7920880" cy="698595"/>
            <a:chOff x="467544" y="391765"/>
            <a:chExt cx="7920880" cy="69859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5DB67E0-79E9-411C-A865-CA4D29309C27}"/>
                </a:ext>
              </a:extLst>
            </p:cNvPr>
            <p:cNvSpPr/>
            <p:nvPr/>
          </p:nvSpPr>
          <p:spPr>
            <a:xfrm>
              <a:off x="467544" y="391765"/>
              <a:ext cx="7344816" cy="40011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lvl="0"/>
              <a:r>
                <a:rPr kumimoji="0" lang="pt-B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B3665"/>
                  </a:solidFill>
                  <a:effectLst/>
                  <a:uLnTx/>
                  <a:uFillTx/>
                </a:rPr>
                <a:t>Encontro das Redes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97F6D84-974B-4D8D-8D74-1FE62F33EF90}"/>
                </a:ext>
              </a:extLst>
            </p:cNvPr>
            <p:cNvSpPr/>
            <p:nvPr/>
          </p:nvSpPr>
          <p:spPr>
            <a:xfrm>
              <a:off x="467544" y="721028"/>
              <a:ext cx="79208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kern="0" dirty="0">
                  <a:solidFill>
                    <a:prstClr val="black"/>
                  </a:solidFill>
                </a:rPr>
                <a:t>O QUE SÃO AS REDES DE PLANEJAMENTO</a:t>
              </a:r>
              <a:r>
                <a:rPr lang="pt-BR" b="1" kern="0" dirty="0"/>
                <a:t>, ORÇAMENTO E INVESTIMENTOS</a:t>
              </a:r>
            </a:p>
          </p:txBody>
        </p: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63D1093-DEBC-47F0-BF5A-5F0C731E4920}"/>
              </a:ext>
            </a:extLst>
          </p:cNvPr>
          <p:cNvSpPr/>
          <p:nvPr/>
        </p:nvSpPr>
        <p:spPr>
          <a:xfrm>
            <a:off x="1835696" y="3147814"/>
            <a:ext cx="1368152" cy="5760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Órgão Central</a:t>
            </a:r>
          </a:p>
          <a:p>
            <a:pPr algn="ctr"/>
            <a:r>
              <a:rPr lang="pt-BR" sz="1200" b="1" dirty="0"/>
              <a:t>(SEPLAG)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261DEC5-20A8-4189-A549-D945850286E1}"/>
              </a:ext>
            </a:extLst>
          </p:cNvPr>
          <p:cNvSpPr/>
          <p:nvPr/>
        </p:nvSpPr>
        <p:spPr>
          <a:xfrm>
            <a:off x="3563888" y="3147814"/>
            <a:ext cx="1368152" cy="5760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Pontos focais das Redes</a:t>
            </a:r>
            <a:endParaRPr lang="pt-BR" sz="1100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713476-D0DB-4924-81D8-9E2FFE5435CE}"/>
              </a:ext>
            </a:extLst>
          </p:cNvPr>
          <p:cNvSpPr/>
          <p:nvPr/>
        </p:nvSpPr>
        <p:spPr>
          <a:xfrm>
            <a:off x="3563888" y="2283718"/>
            <a:ext cx="1368152" cy="5760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Nível estratégico do órgão</a:t>
            </a:r>
            <a:endParaRPr lang="pt-BR" sz="1100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EA479BE-C5D8-4DF8-90C9-6095EA584E64}"/>
              </a:ext>
            </a:extLst>
          </p:cNvPr>
          <p:cNvSpPr/>
          <p:nvPr/>
        </p:nvSpPr>
        <p:spPr>
          <a:xfrm>
            <a:off x="5364088" y="3326406"/>
            <a:ext cx="1224136" cy="218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Área finalística</a:t>
            </a:r>
            <a:endParaRPr lang="pt-BR" sz="1100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F492722-567A-4558-AC4B-372759F06074}"/>
              </a:ext>
            </a:extLst>
          </p:cNvPr>
          <p:cNvSpPr/>
          <p:nvPr/>
        </p:nvSpPr>
        <p:spPr>
          <a:xfrm>
            <a:off x="5364088" y="2981657"/>
            <a:ext cx="1224136" cy="218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Área finalística</a:t>
            </a:r>
            <a:endParaRPr lang="pt-BR" sz="1100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A5805F9-F96E-4783-9B16-24B76579DEC8}"/>
              </a:ext>
            </a:extLst>
          </p:cNvPr>
          <p:cNvSpPr/>
          <p:nvPr/>
        </p:nvSpPr>
        <p:spPr>
          <a:xfrm>
            <a:off x="5364088" y="3683472"/>
            <a:ext cx="1224136" cy="218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Área finalística</a:t>
            </a:r>
            <a:endParaRPr lang="pt-BR" sz="1100" dirty="0"/>
          </a:p>
        </p:txBody>
      </p:sp>
      <p:sp>
        <p:nvSpPr>
          <p:cNvPr id="3" name="Seta: da Esquerda para a Direita 2">
            <a:extLst>
              <a:ext uri="{FF2B5EF4-FFF2-40B4-BE49-F238E27FC236}">
                <a16:creationId xmlns:a16="http://schemas.microsoft.com/office/drawing/2014/main" id="{D1D79E4C-035D-4137-8419-E2D6BA6DFA77}"/>
              </a:ext>
            </a:extLst>
          </p:cNvPr>
          <p:cNvSpPr/>
          <p:nvPr/>
        </p:nvSpPr>
        <p:spPr>
          <a:xfrm>
            <a:off x="3275856" y="3381126"/>
            <a:ext cx="216024" cy="10944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da Esquerda para a Direita 29">
            <a:extLst>
              <a:ext uri="{FF2B5EF4-FFF2-40B4-BE49-F238E27FC236}">
                <a16:creationId xmlns:a16="http://schemas.microsoft.com/office/drawing/2014/main" id="{2CA52A9F-20E0-42AC-ADD3-C55CE293189D}"/>
              </a:ext>
            </a:extLst>
          </p:cNvPr>
          <p:cNvSpPr/>
          <p:nvPr/>
        </p:nvSpPr>
        <p:spPr>
          <a:xfrm>
            <a:off x="5040052" y="3381126"/>
            <a:ext cx="216024" cy="10944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da Esquerda para a Direita 30">
            <a:extLst>
              <a:ext uri="{FF2B5EF4-FFF2-40B4-BE49-F238E27FC236}">
                <a16:creationId xmlns:a16="http://schemas.microsoft.com/office/drawing/2014/main" id="{E3DC7E46-6F12-41A9-A66E-B212FB9CD891}"/>
              </a:ext>
            </a:extLst>
          </p:cNvPr>
          <p:cNvSpPr/>
          <p:nvPr/>
        </p:nvSpPr>
        <p:spPr>
          <a:xfrm rot="19820982">
            <a:off x="5039696" y="3124263"/>
            <a:ext cx="216024" cy="10944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da Esquerda para a Direita 31">
            <a:extLst>
              <a:ext uri="{FF2B5EF4-FFF2-40B4-BE49-F238E27FC236}">
                <a16:creationId xmlns:a16="http://schemas.microsoft.com/office/drawing/2014/main" id="{A8A6364C-8058-42EE-9FD4-FAFBAEB703A8}"/>
              </a:ext>
            </a:extLst>
          </p:cNvPr>
          <p:cNvSpPr/>
          <p:nvPr/>
        </p:nvSpPr>
        <p:spPr>
          <a:xfrm rot="2051338">
            <a:off x="5039695" y="3632234"/>
            <a:ext cx="216024" cy="10944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da Esquerda para a Direita 32">
            <a:extLst>
              <a:ext uri="{FF2B5EF4-FFF2-40B4-BE49-F238E27FC236}">
                <a16:creationId xmlns:a16="http://schemas.microsoft.com/office/drawing/2014/main" id="{A80196A0-25ED-4E9F-9AEF-B128FE7A4E4E}"/>
              </a:ext>
            </a:extLst>
          </p:cNvPr>
          <p:cNvSpPr/>
          <p:nvPr/>
        </p:nvSpPr>
        <p:spPr>
          <a:xfrm rot="5400000">
            <a:off x="4139952" y="2960846"/>
            <a:ext cx="216024" cy="10944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F98031-ADF0-432D-98EF-6EAE3D7B3C7F}"/>
              </a:ext>
            </a:extLst>
          </p:cNvPr>
          <p:cNvSpPr/>
          <p:nvPr/>
        </p:nvSpPr>
        <p:spPr>
          <a:xfrm>
            <a:off x="3235140" y="2139702"/>
            <a:ext cx="3492000" cy="187220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00475148-D740-4393-8851-7448C984B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8" y="4104937"/>
            <a:ext cx="1419761" cy="91430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ACF05C0-6CBD-4E52-BB2D-19E3842B2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61995"/>
            <a:ext cx="1310088" cy="8573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2A83B51-BC5B-458B-B3B4-29DAD8359E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85" y="4371950"/>
            <a:ext cx="1248620" cy="5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8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1729</Words>
  <Application>Microsoft Office PowerPoint</Application>
  <PresentationFormat>Apresentação na tela (16:9)</PresentationFormat>
  <Paragraphs>319</Paragraphs>
  <Slides>35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ricardohmedina</dc:creator>
  <cp:lastModifiedBy>Anderson Monteze</cp:lastModifiedBy>
  <cp:revision>403</cp:revision>
  <dcterms:created xsi:type="dcterms:W3CDTF">2021-08-20T15:15:49Z</dcterms:created>
  <dcterms:modified xsi:type="dcterms:W3CDTF">2022-05-23T20:16:26Z</dcterms:modified>
</cp:coreProperties>
</file>