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63" r:id="rId6"/>
    <p:sldId id="260" r:id="rId7"/>
    <p:sldId id="259" r:id="rId8"/>
    <p:sldId id="261"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8" r:id="rId23"/>
    <p:sldId id="277" r:id="rId24"/>
    <p:sldId id="279" r:id="rId25"/>
    <p:sldId id="280" r:id="rId26"/>
    <p:sldId id="281" r:id="rId27"/>
    <p:sldId id="282" r:id="rId2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E1B110-D2FB-CB79-71D6-3E669725C86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3A30107-61C7-E2FF-BAA5-BCF499E69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CAF48EF9-9336-4FC0-BBED-AF5A13BEF816}"/>
              </a:ext>
            </a:extLst>
          </p:cNvPr>
          <p:cNvSpPr>
            <a:spLocks noGrp="1"/>
          </p:cNvSpPr>
          <p:nvPr>
            <p:ph type="dt" sz="half" idx="10"/>
          </p:nvPr>
        </p:nvSpPr>
        <p:spPr/>
        <p:txBody>
          <a:bodyPr/>
          <a:lstStyle/>
          <a:p>
            <a:fld id="{2EA11BEE-2C7E-45D6-809B-7BB9CE05C81E}" type="datetimeFigureOut">
              <a:rPr lang="es-CO" smtClean="0"/>
              <a:t>8/12/2022</a:t>
            </a:fld>
            <a:endParaRPr lang="es-CO"/>
          </a:p>
        </p:txBody>
      </p:sp>
      <p:sp>
        <p:nvSpPr>
          <p:cNvPr id="5" name="Marcador de pie de página 4">
            <a:extLst>
              <a:ext uri="{FF2B5EF4-FFF2-40B4-BE49-F238E27FC236}">
                <a16:creationId xmlns:a16="http://schemas.microsoft.com/office/drawing/2014/main" id="{26B49DFB-4188-1137-3755-175F8973CEF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B35760B-02B4-7ED7-1BC7-C18B92907B52}"/>
              </a:ext>
            </a:extLst>
          </p:cNvPr>
          <p:cNvSpPr>
            <a:spLocks noGrp="1"/>
          </p:cNvSpPr>
          <p:nvPr>
            <p:ph type="sldNum" sz="quarter" idx="12"/>
          </p:nvPr>
        </p:nvSpPr>
        <p:spPr/>
        <p:txBody>
          <a:bodyPr/>
          <a:lstStyle/>
          <a:p>
            <a:fld id="{D5E5DC80-8B68-4FC4-BC20-D275D1FA284F}" type="slidenum">
              <a:rPr lang="es-CO" smtClean="0"/>
              <a:t>‹Nº›</a:t>
            </a:fld>
            <a:endParaRPr lang="es-CO"/>
          </a:p>
        </p:txBody>
      </p:sp>
    </p:spTree>
    <p:extLst>
      <p:ext uri="{BB962C8B-B14F-4D97-AF65-F5344CB8AC3E}">
        <p14:creationId xmlns:p14="http://schemas.microsoft.com/office/powerpoint/2010/main" val="893483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C48F74-8AED-D4B3-4F6F-6FD872B587B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6942B71-C601-C858-D769-76902277FE9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FA0B3C9-EA55-21C4-E107-427FA0F5F179}"/>
              </a:ext>
            </a:extLst>
          </p:cNvPr>
          <p:cNvSpPr>
            <a:spLocks noGrp="1"/>
          </p:cNvSpPr>
          <p:nvPr>
            <p:ph type="dt" sz="half" idx="10"/>
          </p:nvPr>
        </p:nvSpPr>
        <p:spPr/>
        <p:txBody>
          <a:bodyPr/>
          <a:lstStyle/>
          <a:p>
            <a:fld id="{2EA11BEE-2C7E-45D6-809B-7BB9CE05C81E}" type="datetimeFigureOut">
              <a:rPr lang="es-CO" smtClean="0"/>
              <a:t>8/12/2022</a:t>
            </a:fld>
            <a:endParaRPr lang="es-CO"/>
          </a:p>
        </p:txBody>
      </p:sp>
      <p:sp>
        <p:nvSpPr>
          <p:cNvPr id="5" name="Marcador de pie de página 4">
            <a:extLst>
              <a:ext uri="{FF2B5EF4-FFF2-40B4-BE49-F238E27FC236}">
                <a16:creationId xmlns:a16="http://schemas.microsoft.com/office/drawing/2014/main" id="{D1F0EBB1-DC77-3C30-E5EE-11E03015087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007B15D-78C4-5B9F-F54A-88AAA584AF69}"/>
              </a:ext>
            </a:extLst>
          </p:cNvPr>
          <p:cNvSpPr>
            <a:spLocks noGrp="1"/>
          </p:cNvSpPr>
          <p:nvPr>
            <p:ph type="sldNum" sz="quarter" idx="12"/>
          </p:nvPr>
        </p:nvSpPr>
        <p:spPr/>
        <p:txBody>
          <a:bodyPr/>
          <a:lstStyle/>
          <a:p>
            <a:fld id="{D5E5DC80-8B68-4FC4-BC20-D275D1FA284F}" type="slidenum">
              <a:rPr lang="es-CO" smtClean="0"/>
              <a:t>‹Nº›</a:t>
            </a:fld>
            <a:endParaRPr lang="es-CO"/>
          </a:p>
        </p:txBody>
      </p:sp>
    </p:spTree>
    <p:extLst>
      <p:ext uri="{BB962C8B-B14F-4D97-AF65-F5344CB8AC3E}">
        <p14:creationId xmlns:p14="http://schemas.microsoft.com/office/powerpoint/2010/main" val="222451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3662581-18D8-CED2-AF92-888AC45C0B5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ECB309A-ABA0-F066-F598-6A507EAD769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21EF977-E991-7AAF-B6AA-F3DAED60A6DE}"/>
              </a:ext>
            </a:extLst>
          </p:cNvPr>
          <p:cNvSpPr>
            <a:spLocks noGrp="1"/>
          </p:cNvSpPr>
          <p:nvPr>
            <p:ph type="dt" sz="half" idx="10"/>
          </p:nvPr>
        </p:nvSpPr>
        <p:spPr/>
        <p:txBody>
          <a:bodyPr/>
          <a:lstStyle/>
          <a:p>
            <a:fld id="{2EA11BEE-2C7E-45D6-809B-7BB9CE05C81E}" type="datetimeFigureOut">
              <a:rPr lang="es-CO" smtClean="0"/>
              <a:t>8/12/2022</a:t>
            </a:fld>
            <a:endParaRPr lang="es-CO"/>
          </a:p>
        </p:txBody>
      </p:sp>
      <p:sp>
        <p:nvSpPr>
          <p:cNvPr id="5" name="Marcador de pie de página 4">
            <a:extLst>
              <a:ext uri="{FF2B5EF4-FFF2-40B4-BE49-F238E27FC236}">
                <a16:creationId xmlns:a16="http://schemas.microsoft.com/office/drawing/2014/main" id="{8537658F-7AD2-F654-3736-3380E8DC0A5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6E04101-290A-6312-BE0B-7B8CD3C1412F}"/>
              </a:ext>
            </a:extLst>
          </p:cNvPr>
          <p:cNvSpPr>
            <a:spLocks noGrp="1"/>
          </p:cNvSpPr>
          <p:nvPr>
            <p:ph type="sldNum" sz="quarter" idx="12"/>
          </p:nvPr>
        </p:nvSpPr>
        <p:spPr/>
        <p:txBody>
          <a:bodyPr/>
          <a:lstStyle/>
          <a:p>
            <a:fld id="{D5E5DC80-8B68-4FC4-BC20-D275D1FA284F}" type="slidenum">
              <a:rPr lang="es-CO" smtClean="0"/>
              <a:t>‹Nº›</a:t>
            </a:fld>
            <a:endParaRPr lang="es-CO"/>
          </a:p>
        </p:txBody>
      </p:sp>
    </p:spTree>
    <p:extLst>
      <p:ext uri="{BB962C8B-B14F-4D97-AF65-F5344CB8AC3E}">
        <p14:creationId xmlns:p14="http://schemas.microsoft.com/office/powerpoint/2010/main" val="3474598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8C1C96-A7B5-4899-C277-0E5186E324E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F124DE3-ADCA-C69F-7950-B69604D01B9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A21B4B4-7CA2-5A24-439E-79791CE6396F}"/>
              </a:ext>
            </a:extLst>
          </p:cNvPr>
          <p:cNvSpPr>
            <a:spLocks noGrp="1"/>
          </p:cNvSpPr>
          <p:nvPr>
            <p:ph type="dt" sz="half" idx="10"/>
          </p:nvPr>
        </p:nvSpPr>
        <p:spPr/>
        <p:txBody>
          <a:bodyPr/>
          <a:lstStyle/>
          <a:p>
            <a:fld id="{2EA11BEE-2C7E-45D6-809B-7BB9CE05C81E}" type="datetimeFigureOut">
              <a:rPr lang="es-CO" smtClean="0"/>
              <a:t>8/12/2022</a:t>
            </a:fld>
            <a:endParaRPr lang="es-CO"/>
          </a:p>
        </p:txBody>
      </p:sp>
      <p:sp>
        <p:nvSpPr>
          <p:cNvPr id="5" name="Marcador de pie de página 4">
            <a:extLst>
              <a:ext uri="{FF2B5EF4-FFF2-40B4-BE49-F238E27FC236}">
                <a16:creationId xmlns:a16="http://schemas.microsoft.com/office/drawing/2014/main" id="{7D47D332-81B4-7370-080F-0BCB73B7070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F52A7B8-4A34-A122-B3A4-965138B07774}"/>
              </a:ext>
            </a:extLst>
          </p:cNvPr>
          <p:cNvSpPr>
            <a:spLocks noGrp="1"/>
          </p:cNvSpPr>
          <p:nvPr>
            <p:ph type="sldNum" sz="quarter" idx="12"/>
          </p:nvPr>
        </p:nvSpPr>
        <p:spPr/>
        <p:txBody>
          <a:bodyPr/>
          <a:lstStyle/>
          <a:p>
            <a:fld id="{D5E5DC80-8B68-4FC4-BC20-D275D1FA284F}" type="slidenum">
              <a:rPr lang="es-CO" smtClean="0"/>
              <a:t>‹Nº›</a:t>
            </a:fld>
            <a:endParaRPr lang="es-CO"/>
          </a:p>
        </p:txBody>
      </p:sp>
    </p:spTree>
    <p:extLst>
      <p:ext uri="{BB962C8B-B14F-4D97-AF65-F5344CB8AC3E}">
        <p14:creationId xmlns:p14="http://schemas.microsoft.com/office/powerpoint/2010/main" val="2709575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ACBED-10DB-C8D8-9C97-FDFA21C9ADA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03693AB-5F5F-BF0F-0EC4-B1F8C24DFC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A4FCB6A-4415-D697-6CF8-D8A349413130}"/>
              </a:ext>
            </a:extLst>
          </p:cNvPr>
          <p:cNvSpPr>
            <a:spLocks noGrp="1"/>
          </p:cNvSpPr>
          <p:nvPr>
            <p:ph type="dt" sz="half" idx="10"/>
          </p:nvPr>
        </p:nvSpPr>
        <p:spPr/>
        <p:txBody>
          <a:bodyPr/>
          <a:lstStyle/>
          <a:p>
            <a:fld id="{2EA11BEE-2C7E-45D6-809B-7BB9CE05C81E}" type="datetimeFigureOut">
              <a:rPr lang="es-CO" smtClean="0"/>
              <a:t>8/12/2022</a:t>
            </a:fld>
            <a:endParaRPr lang="es-CO"/>
          </a:p>
        </p:txBody>
      </p:sp>
      <p:sp>
        <p:nvSpPr>
          <p:cNvPr id="5" name="Marcador de pie de página 4">
            <a:extLst>
              <a:ext uri="{FF2B5EF4-FFF2-40B4-BE49-F238E27FC236}">
                <a16:creationId xmlns:a16="http://schemas.microsoft.com/office/drawing/2014/main" id="{A7410F91-77C8-0DE5-EA53-0D81AF5FEA0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6188FCF-332F-8BF4-AD50-3AA89FC5C5AE}"/>
              </a:ext>
            </a:extLst>
          </p:cNvPr>
          <p:cNvSpPr>
            <a:spLocks noGrp="1"/>
          </p:cNvSpPr>
          <p:nvPr>
            <p:ph type="sldNum" sz="quarter" idx="12"/>
          </p:nvPr>
        </p:nvSpPr>
        <p:spPr/>
        <p:txBody>
          <a:bodyPr/>
          <a:lstStyle/>
          <a:p>
            <a:fld id="{D5E5DC80-8B68-4FC4-BC20-D275D1FA284F}" type="slidenum">
              <a:rPr lang="es-CO" smtClean="0"/>
              <a:t>‹Nº›</a:t>
            </a:fld>
            <a:endParaRPr lang="es-CO"/>
          </a:p>
        </p:txBody>
      </p:sp>
    </p:spTree>
    <p:extLst>
      <p:ext uri="{BB962C8B-B14F-4D97-AF65-F5344CB8AC3E}">
        <p14:creationId xmlns:p14="http://schemas.microsoft.com/office/powerpoint/2010/main" val="3630988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E86FDF-F9D4-284A-5614-FC98657AB0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58350F1-F61E-9918-F6AF-3372F2E8AF0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79B57B3D-92EB-490F-10F2-1DE58B3708C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A76D3C66-1C64-4BDF-21C0-9C6F1667A548}"/>
              </a:ext>
            </a:extLst>
          </p:cNvPr>
          <p:cNvSpPr>
            <a:spLocks noGrp="1"/>
          </p:cNvSpPr>
          <p:nvPr>
            <p:ph type="dt" sz="half" idx="10"/>
          </p:nvPr>
        </p:nvSpPr>
        <p:spPr/>
        <p:txBody>
          <a:bodyPr/>
          <a:lstStyle/>
          <a:p>
            <a:fld id="{2EA11BEE-2C7E-45D6-809B-7BB9CE05C81E}" type="datetimeFigureOut">
              <a:rPr lang="es-CO" smtClean="0"/>
              <a:t>8/12/2022</a:t>
            </a:fld>
            <a:endParaRPr lang="es-CO"/>
          </a:p>
        </p:txBody>
      </p:sp>
      <p:sp>
        <p:nvSpPr>
          <p:cNvPr id="6" name="Marcador de pie de página 5">
            <a:extLst>
              <a:ext uri="{FF2B5EF4-FFF2-40B4-BE49-F238E27FC236}">
                <a16:creationId xmlns:a16="http://schemas.microsoft.com/office/drawing/2014/main" id="{48BD7D88-618D-9D02-A4E1-99DF6188C42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574F8B2-97E0-2229-9FDE-BBB87964836D}"/>
              </a:ext>
            </a:extLst>
          </p:cNvPr>
          <p:cNvSpPr>
            <a:spLocks noGrp="1"/>
          </p:cNvSpPr>
          <p:nvPr>
            <p:ph type="sldNum" sz="quarter" idx="12"/>
          </p:nvPr>
        </p:nvSpPr>
        <p:spPr/>
        <p:txBody>
          <a:bodyPr/>
          <a:lstStyle/>
          <a:p>
            <a:fld id="{D5E5DC80-8B68-4FC4-BC20-D275D1FA284F}" type="slidenum">
              <a:rPr lang="es-CO" smtClean="0"/>
              <a:t>‹Nº›</a:t>
            </a:fld>
            <a:endParaRPr lang="es-CO"/>
          </a:p>
        </p:txBody>
      </p:sp>
    </p:spTree>
    <p:extLst>
      <p:ext uri="{BB962C8B-B14F-4D97-AF65-F5344CB8AC3E}">
        <p14:creationId xmlns:p14="http://schemas.microsoft.com/office/powerpoint/2010/main" val="2933233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BCC098-4A73-5E9A-8F83-4C75B5E4D9B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E69E0B6-7F8D-B804-19AE-630F7C56F1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AEE5F67-8AE8-3C1D-B972-2E63CBFAE2D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59B3AE1-81EF-7AD7-1625-6506A310DD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0675783-46B9-B4AE-5A95-A900AB2C87E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FE57B22-5505-D5A2-64DF-C3C9FA7C679D}"/>
              </a:ext>
            </a:extLst>
          </p:cNvPr>
          <p:cNvSpPr>
            <a:spLocks noGrp="1"/>
          </p:cNvSpPr>
          <p:nvPr>
            <p:ph type="dt" sz="half" idx="10"/>
          </p:nvPr>
        </p:nvSpPr>
        <p:spPr/>
        <p:txBody>
          <a:bodyPr/>
          <a:lstStyle/>
          <a:p>
            <a:fld id="{2EA11BEE-2C7E-45D6-809B-7BB9CE05C81E}" type="datetimeFigureOut">
              <a:rPr lang="es-CO" smtClean="0"/>
              <a:t>8/12/2022</a:t>
            </a:fld>
            <a:endParaRPr lang="es-CO"/>
          </a:p>
        </p:txBody>
      </p:sp>
      <p:sp>
        <p:nvSpPr>
          <p:cNvPr id="8" name="Marcador de pie de página 7">
            <a:extLst>
              <a:ext uri="{FF2B5EF4-FFF2-40B4-BE49-F238E27FC236}">
                <a16:creationId xmlns:a16="http://schemas.microsoft.com/office/drawing/2014/main" id="{2D94CE6D-9558-9090-0A05-FAB86605056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CCE50E1-02A5-B6DD-C442-EF940C2B1B17}"/>
              </a:ext>
            </a:extLst>
          </p:cNvPr>
          <p:cNvSpPr>
            <a:spLocks noGrp="1"/>
          </p:cNvSpPr>
          <p:nvPr>
            <p:ph type="sldNum" sz="quarter" idx="12"/>
          </p:nvPr>
        </p:nvSpPr>
        <p:spPr/>
        <p:txBody>
          <a:bodyPr/>
          <a:lstStyle/>
          <a:p>
            <a:fld id="{D5E5DC80-8B68-4FC4-BC20-D275D1FA284F}" type="slidenum">
              <a:rPr lang="es-CO" smtClean="0"/>
              <a:t>‹Nº›</a:t>
            </a:fld>
            <a:endParaRPr lang="es-CO"/>
          </a:p>
        </p:txBody>
      </p:sp>
    </p:spTree>
    <p:extLst>
      <p:ext uri="{BB962C8B-B14F-4D97-AF65-F5344CB8AC3E}">
        <p14:creationId xmlns:p14="http://schemas.microsoft.com/office/powerpoint/2010/main" val="1411500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3F1A1-02EC-C79C-F0E2-65A818CA6A8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F47501F-DCDF-CB7B-E254-A2576B10C9F9}"/>
              </a:ext>
            </a:extLst>
          </p:cNvPr>
          <p:cNvSpPr>
            <a:spLocks noGrp="1"/>
          </p:cNvSpPr>
          <p:nvPr>
            <p:ph type="dt" sz="half" idx="10"/>
          </p:nvPr>
        </p:nvSpPr>
        <p:spPr/>
        <p:txBody>
          <a:bodyPr/>
          <a:lstStyle/>
          <a:p>
            <a:fld id="{2EA11BEE-2C7E-45D6-809B-7BB9CE05C81E}" type="datetimeFigureOut">
              <a:rPr lang="es-CO" smtClean="0"/>
              <a:t>8/12/2022</a:t>
            </a:fld>
            <a:endParaRPr lang="es-CO"/>
          </a:p>
        </p:txBody>
      </p:sp>
      <p:sp>
        <p:nvSpPr>
          <p:cNvPr id="4" name="Marcador de pie de página 3">
            <a:extLst>
              <a:ext uri="{FF2B5EF4-FFF2-40B4-BE49-F238E27FC236}">
                <a16:creationId xmlns:a16="http://schemas.microsoft.com/office/drawing/2014/main" id="{5DB80FB6-EDB3-F09D-4AF1-4518016F8E25}"/>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8156DDC7-5B6C-2FF9-072C-C2FF61D9DFE6}"/>
              </a:ext>
            </a:extLst>
          </p:cNvPr>
          <p:cNvSpPr>
            <a:spLocks noGrp="1"/>
          </p:cNvSpPr>
          <p:nvPr>
            <p:ph type="sldNum" sz="quarter" idx="12"/>
          </p:nvPr>
        </p:nvSpPr>
        <p:spPr/>
        <p:txBody>
          <a:bodyPr/>
          <a:lstStyle/>
          <a:p>
            <a:fld id="{D5E5DC80-8B68-4FC4-BC20-D275D1FA284F}" type="slidenum">
              <a:rPr lang="es-CO" smtClean="0"/>
              <a:t>‹Nº›</a:t>
            </a:fld>
            <a:endParaRPr lang="es-CO"/>
          </a:p>
        </p:txBody>
      </p:sp>
    </p:spTree>
    <p:extLst>
      <p:ext uri="{BB962C8B-B14F-4D97-AF65-F5344CB8AC3E}">
        <p14:creationId xmlns:p14="http://schemas.microsoft.com/office/powerpoint/2010/main" val="81221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B6E8FA-4AC9-53F4-B6E6-A8FC9B4028D1}"/>
              </a:ext>
            </a:extLst>
          </p:cNvPr>
          <p:cNvSpPr>
            <a:spLocks noGrp="1"/>
          </p:cNvSpPr>
          <p:nvPr>
            <p:ph type="dt" sz="half" idx="10"/>
          </p:nvPr>
        </p:nvSpPr>
        <p:spPr/>
        <p:txBody>
          <a:bodyPr/>
          <a:lstStyle/>
          <a:p>
            <a:fld id="{2EA11BEE-2C7E-45D6-809B-7BB9CE05C81E}" type="datetimeFigureOut">
              <a:rPr lang="es-CO" smtClean="0"/>
              <a:t>8/12/2022</a:t>
            </a:fld>
            <a:endParaRPr lang="es-CO"/>
          </a:p>
        </p:txBody>
      </p:sp>
      <p:sp>
        <p:nvSpPr>
          <p:cNvPr id="3" name="Marcador de pie de página 2">
            <a:extLst>
              <a:ext uri="{FF2B5EF4-FFF2-40B4-BE49-F238E27FC236}">
                <a16:creationId xmlns:a16="http://schemas.microsoft.com/office/drawing/2014/main" id="{DCAE4534-F38C-4F0C-8B57-6A5D03FF6C43}"/>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142796B-30AA-65FA-7AEB-F3FDF6A93FE6}"/>
              </a:ext>
            </a:extLst>
          </p:cNvPr>
          <p:cNvSpPr>
            <a:spLocks noGrp="1"/>
          </p:cNvSpPr>
          <p:nvPr>
            <p:ph type="sldNum" sz="quarter" idx="12"/>
          </p:nvPr>
        </p:nvSpPr>
        <p:spPr/>
        <p:txBody>
          <a:bodyPr/>
          <a:lstStyle/>
          <a:p>
            <a:fld id="{D5E5DC80-8B68-4FC4-BC20-D275D1FA284F}" type="slidenum">
              <a:rPr lang="es-CO" smtClean="0"/>
              <a:t>‹Nº›</a:t>
            </a:fld>
            <a:endParaRPr lang="es-CO"/>
          </a:p>
        </p:txBody>
      </p:sp>
    </p:spTree>
    <p:extLst>
      <p:ext uri="{BB962C8B-B14F-4D97-AF65-F5344CB8AC3E}">
        <p14:creationId xmlns:p14="http://schemas.microsoft.com/office/powerpoint/2010/main" val="3832434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53FAA6-79F2-5BB7-4068-AF172DA1D0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4781B4A-7359-838B-8348-C8ABC806A9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CF1BC88-49CF-DB1B-65B3-E14B7FA64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6C41275-191C-F471-4440-6B57FBC0E674}"/>
              </a:ext>
            </a:extLst>
          </p:cNvPr>
          <p:cNvSpPr>
            <a:spLocks noGrp="1"/>
          </p:cNvSpPr>
          <p:nvPr>
            <p:ph type="dt" sz="half" idx="10"/>
          </p:nvPr>
        </p:nvSpPr>
        <p:spPr/>
        <p:txBody>
          <a:bodyPr/>
          <a:lstStyle/>
          <a:p>
            <a:fld id="{2EA11BEE-2C7E-45D6-809B-7BB9CE05C81E}" type="datetimeFigureOut">
              <a:rPr lang="es-CO" smtClean="0"/>
              <a:t>8/12/2022</a:t>
            </a:fld>
            <a:endParaRPr lang="es-CO"/>
          </a:p>
        </p:txBody>
      </p:sp>
      <p:sp>
        <p:nvSpPr>
          <p:cNvPr id="6" name="Marcador de pie de página 5">
            <a:extLst>
              <a:ext uri="{FF2B5EF4-FFF2-40B4-BE49-F238E27FC236}">
                <a16:creationId xmlns:a16="http://schemas.microsoft.com/office/drawing/2014/main" id="{87C6F52B-0C1D-5484-03DD-1BA4EA2A557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29309C5-CFDC-4D8F-FCBB-29526B7DD159}"/>
              </a:ext>
            </a:extLst>
          </p:cNvPr>
          <p:cNvSpPr>
            <a:spLocks noGrp="1"/>
          </p:cNvSpPr>
          <p:nvPr>
            <p:ph type="sldNum" sz="quarter" idx="12"/>
          </p:nvPr>
        </p:nvSpPr>
        <p:spPr/>
        <p:txBody>
          <a:bodyPr/>
          <a:lstStyle/>
          <a:p>
            <a:fld id="{D5E5DC80-8B68-4FC4-BC20-D275D1FA284F}" type="slidenum">
              <a:rPr lang="es-CO" smtClean="0"/>
              <a:t>‹Nº›</a:t>
            </a:fld>
            <a:endParaRPr lang="es-CO"/>
          </a:p>
        </p:txBody>
      </p:sp>
    </p:spTree>
    <p:extLst>
      <p:ext uri="{BB962C8B-B14F-4D97-AF65-F5344CB8AC3E}">
        <p14:creationId xmlns:p14="http://schemas.microsoft.com/office/powerpoint/2010/main" val="351372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609D6-3674-CE10-14CD-BF13FF698A7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435A55C5-9B38-845F-4661-EAD0C6DEB0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C9EB6D2-B471-5C81-C185-8D3D2969A3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2A74C34-2090-5DE2-370F-A1A1F0696A76}"/>
              </a:ext>
            </a:extLst>
          </p:cNvPr>
          <p:cNvSpPr>
            <a:spLocks noGrp="1"/>
          </p:cNvSpPr>
          <p:nvPr>
            <p:ph type="dt" sz="half" idx="10"/>
          </p:nvPr>
        </p:nvSpPr>
        <p:spPr/>
        <p:txBody>
          <a:bodyPr/>
          <a:lstStyle/>
          <a:p>
            <a:fld id="{2EA11BEE-2C7E-45D6-809B-7BB9CE05C81E}" type="datetimeFigureOut">
              <a:rPr lang="es-CO" smtClean="0"/>
              <a:t>8/12/2022</a:t>
            </a:fld>
            <a:endParaRPr lang="es-CO"/>
          </a:p>
        </p:txBody>
      </p:sp>
      <p:sp>
        <p:nvSpPr>
          <p:cNvPr id="6" name="Marcador de pie de página 5">
            <a:extLst>
              <a:ext uri="{FF2B5EF4-FFF2-40B4-BE49-F238E27FC236}">
                <a16:creationId xmlns:a16="http://schemas.microsoft.com/office/drawing/2014/main" id="{969ACB40-FBEA-EFBB-5AF1-7F17402EF76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DE4CA46-45CE-78D1-1E01-D10AD0CF54D1}"/>
              </a:ext>
            </a:extLst>
          </p:cNvPr>
          <p:cNvSpPr>
            <a:spLocks noGrp="1"/>
          </p:cNvSpPr>
          <p:nvPr>
            <p:ph type="sldNum" sz="quarter" idx="12"/>
          </p:nvPr>
        </p:nvSpPr>
        <p:spPr/>
        <p:txBody>
          <a:bodyPr/>
          <a:lstStyle/>
          <a:p>
            <a:fld id="{D5E5DC80-8B68-4FC4-BC20-D275D1FA284F}" type="slidenum">
              <a:rPr lang="es-CO" smtClean="0"/>
              <a:t>‹Nº›</a:t>
            </a:fld>
            <a:endParaRPr lang="es-CO"/>
          </a:p>
        </p:txBody>
      </p:sp>
    </p:spTree>
    <p:extLst>
      <p:ext uri="{BB962C8B-B14F-4D97-AF65-F5344CB8AC3E}">
        <p14:creationId xmlns:p14="http://schemas.microsoft.com/office/powerpoint/2010/main" val="305899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6C6BBCA-08F4-B3A5-0B4D-8448736EFD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A8444BB-7BAF-A8F1-1298-3022BB5213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7EA6560-B3FA-D63C-CEF6-773EA9096E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11BEE-2C7E-45D6-809B-7BB9CE05C81E}" type="datetimeFigureOut">
              <a:rPr lang="es-CO" smtClean="0"/>
              <a:t>8/12/2022</a:t>
            </a:fld>
            <a:endParaRPr lang="es-CO"/>
          </a:p>
        </p:txBody>
      </p:sp>
      <p:sp>
        <p:nvSpPr>
          <p:cNvPr id="5" name="Marcador de pie de página 4">
            <a:extLst>
              <a:ext uri="{FF2B5EF4-FFF2-40B4-BE49-F238E27FC236}">
                <a16:creationId xmlns:a16="http://schemas.microsoft.com/office/drawing/2014/main" id="{26123878-4B97-67E0-49FC-ECC92881DF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8BFE50E-435B-8EA5-7798-743868751F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5DC80-8B68-4FC4-BC20-D275D1FA284F}" type="slidenum">
              <a:rPr lang="es-CO" smtClean="0"/>
              <a:t>‹Nº›</a:t>
            </a:fld>
            <a:endParaRPr lang="es-CO"/>
          </a:p>
        </p:txBody>
      </p:sp>
    </p:spTree>
    <p:extLst>
      <p:ext uri="{BB962C8B-B14F-4D97-AF65-F5344CB8AC3E}">
        <p14:creationId xmlns:p14="http://schemas.microsoft.com/office/powerpoint/2010/main" val="174650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1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17.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s>
</file>

<file path=ppt/slides/_rels/slide1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5.png"/><Relationship Id="rId7" Type="http://schemas.openxmlformats.org/officeDocument/2006/relationships/image" Target="../media/image78.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68.png"/><Relationship Id="rId10" Type="http://schemas.openxmlformats.org/officeDocument/2006/relationships/image" Target="../media/image81.png"/><Relationship Id="rId4" Type="http://schemas.openxmlformats.org/officeDocument/2006/relationships/image" Target="../media/image76.png"/><Relationship Id="rId9" Type="http://schemas.openxmlformats.org/officeDocument/2006/relationships/image" Target="../media/image80.png"/></Relationships>
</file>

<file path=ppt/slides/_rels/slide1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DFF5A1-7D35-4AE1-E967-D450CA60530C}"/>
              </a:ext>
            </a:extLst>
          </p:cNvPr>
          <p:cNvSpPr>
            <a:spLocks noGrp="1"/>
          </p:cNvSpPr>
          <p:nvPr>
            <p:ph type="ctrTitle"/>
          </p:nvPr>
        </p:nvSpPr>
        <p:spPr>
          <a:xfrm>
            <a:off x="1589314" y="1224283"/>
            <a:ext cx="9144000" cy="2387600"/>
          </a:xfrm>
        </p:spPr>
        <p:txBody>
          <a:bodyPr>
            <a:normAutofit fontScale="90000"/>
          </a:bodyPr>
          <a:lstStyle/>
          <a:p>
            <a:r>
              <a:rPr lang="es-CO" dirty="0"/>
              <a:t>Aplicación métodos supervisados para el cálculo de la concentración de sedimentos</a:t>
            </a:r>
          </a:p>
        </p:txBody>
      </p:sp>
      <p:sp>
        <p:nvSpPr>
          <p:cNvPr id="4" name="CuadroTexto 3">
            <a:extLst>
              <a:ext uri="{FF2B5EF4-FFF2-40B4-BE49-F238E27FC236}">
                <a16:creationId xmlns:a16="http://schemas.microsoft.com/office/drawing/2014/main" id="{D49BF732-7CA1-7294-D8E8-0C92CF2BC7DC}"/>
              </a:ext>
            </a:extLst>
          </p:cNvPr>
          <p:cNvSpPr txBox="1"/>
          <p:nvPr/>
        </p:nvSpPr>
        <p:spPr>
          <a:xfrm>
            <a:off x="2279779" y="4282751"/>
            <a:ext cx="7632441" cy="1200329"/>
          </a:xfrm>
          <a:prstGeom prst="rect">
            <a:avLst/>
          </a:prstGeom>
          <a:noFill/>
        </p:spPr>
        <p:txBody>
          <a:bodyPr wrap="square" rtlCol="0">
            <a:spAutoFit/>
          </a:bodyPr>
          <a:lstStyle/>
          <a:p>
            <a:pPr algn="ctr"/>
            <a:r>
              <a:rPr lang="es-CO" sz="2400" dirty="0"/>
              <a:t>Inteligencia artificial y aprendizaje aplicado  en Geociencias</a:t>
            </a:r>
          </a:p>
          <a:p>
            <a:pPr algn="ctr"/>
            <a:endParaRPr lang="es-CO" sz="2400" dirty="0"/>
          </a:p>
          <a:p>
            <a:pPr algn="ctr"/>
            <a:r>
              <a:rPr lang="es-CO" sz="2400" dirty="0"/>
              <a:t> Juan Felipe Ochoa</a:t>
            </a:r>
          </a:p>
        </p:txBody>
      </p:sp>
    </p:spTree>
    <p:extLst>
      <p:ext uri="{BB962C8B-B14F-4D97-AF65-F5344CB8AC3E}">
        <p14:creationId xmlns:p14="http://schemas.microsoft.com/office/powerpoint/2010/main" val="94295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5485C57E-1542-E4EF-7B8E-D9C69FFBACE0}"/>
              </a:ext>
            </a:extLst>
          </p:cNvPr>
          <p:cNvSpPr>
            <a:spLocks noGrp="1"/>
          </p:cNvSpPr>
          <p:nvPr>
            <p:ph type="title"/>
          </p:nvPr>
        </p:nvSpPr>
        <p:spPr>
          <a:xfrm>
            <a:off x="0" y="0"/>
            <a:ext cx="8565502" cy="786795"/>
          </a:xfrm>
        </p:spPr>
        <p:txBody>
          <a:bodyPr>
            <a:noAutofit/>
          </a:bodyPr>
          <a:lstStyle/>
          <a:p>
            <a:pPr algn="r"/>
            <a:r>
              <a:rPr lang="es-CO" sz="3000" dirty="0"/>
              <a:t>2.4 Métricas con variables reducidas (R²,MSE, MAE). </a:t>
            </a:r>
          </a:p>
        </p:txBody>
      </p:sp>
      <p:pic>
        <p:nvPicPr>
          <p:cNvPr id="3074" name="Picture 2">
            <a:extLst>
              <a:ext uri="{FF2B5EF4-FFF2-40B4-BE49-F238E27FC236}">
                <a16:creationId xmlns:a16="http://schemas.microsoft.com/office/drawing/2014/main" id="{27011BD6-B7A9-AC36-C9E3-F9D5AB72F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751" y="737264"/>
            <a:ext cx="2700000" cy="194259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CFF6FCC-4A8A-D539-CC8E-3DEF8FD6A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2751" y="2856300"/>
            <a:ext cx="2700000" cy="189822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3E0EE0F-B1E5-179C-E149-A78C911128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2751" y="4924730"/>
            <a:ext cx="2700000" cy="185123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C8C116B9-D8CE-17FC-1352-F7BB9CD4BE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1607" y="815607"/>
            <a:ext cx="2700000" cy="195274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90A2E3C5-7AC9-EE52-EE91-1276FE9F45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607" y="2871792"/>
            <a:ext cx="2700000" cy="202135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9B95E13F-D328-FEDF-8D0C-C14600DA40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607" y="4956799"/>
            <a:ext cx="2700000" cy="1922622"/>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128CBBFD-D641-B639-3FE2-80CF7C9B83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114" y="711727"/>
            <a:ext cx="2700000" cy="1922622"/>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23E57230-76AE-9C46-563B-9E10E00863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114" y="2733172"/>
            <a:ext cx="2700000" cy="1922622"/>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a:extLst>
              <a:ext uri="{FF2B5EF4-FFF2-40B4-BE49-F238E27FC236}">
                <a16:creationId xmlns:a16="http://schemas.microsoft.com/office/drawing/2014/main" id="{B33C20FB-178F-14EC-55ED-1A7CEB5A636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114" y="4827051"/>
            <a:ext cx="2700000" cy="1879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644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a:extLst>
              <a:ext uri="{FF2B5EF4-FFF2-40B4-BE49-F238E27FC236}">
                <a16:creationId xmlns:a16="http://schemas.microsoft.com/office/drawing/2014/main" id="{44BE1759-7798-BF71-C403-BC32FA1F8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9280" y="4860290"/>
            <a:ext cx="2700000" cy="1983820"/>
          </a:xfrm>
          <a:prstGeom prst="rect">
            <a:avLst/>
          </a:prstGeom>
          <a:noFill/>
          <a:extLst>
            <a:ext uri="{909E8E84-426E-40DD-AFC4-6F175D3DCCD1}">
              <a14:hiddenFill xmlns:a14="http://schemas.microsoft.com/office/drawing/2010/main">
                <a:solidFill>
                  <a:srgbClr val="FFFFFF"/>
                </a:solidFill>
              </a14:hiddenFill>
            </a:ext>
          </a:extLst>
        </p:spPr>
      </p:pic>
      <p:sp>
        <p:nvSpPr>
          <p:cNvPr id="15" name="Título 1">
            <a:extLst>
              <a:ext uri="{FF2B5EF4-FFF2-40B4-BE49-F238E27FC236}">
                <a16:creationId xmlns:a16="http://schemas.microsoft.com/office/drawing/2014/main" id="{5485C57E-1542-E4EF-7B8E-D9C69FFBACE0}"/>
              </a:ext>
            </a:extLst>
          </p:cNvPr>
          <p:cNvSpPr>
            <a:spLocks noGrp="1"/>
          </p:cNvSpPr>
          <p:nvPr>
            <p:ph type="title"/>
          </p:nvPr>
        </p:nvSpPr>
        <p:spPr>
          <a:xfrm>
            <a:off x="0" y="0"/>
            <a:ext cx="12192000" cy="786795"/>
          </a:xfrm>
        </p:spPr>
        <p:txBody>
          <a:bodyPr>
            <a:noAutofit/>
          </a:bodyPr>
          <a:lstStyle/>
          <a:p>
            <a:r>
              <a:rPr lang="es-CO" sz="2800" dirty="0"/>
              <a:t>2.5 Escalamiento variables originales ( </a:t>
            </a:r>
            <a:r>
              <a:rPr lang="es-CO" sz="2800" dirty="0" err="1"/>
              <a:t>MinMaxScaler</a:t>
            </a:r>
            <a:r>
              <a:rPr lang="es-CO" sz="2800" dirty="0"/>
              <a:t>, </a:t>
            </a:r>
            <a:r>
              <a:rPr lang="es-CO" sz="2800" dirty="0" err="1"/>
              <a:t>StandardScaler</a:t>
            </a:r>
            <a:r>
              <a:rPr lang="es-CO" sz="2800" dirty="0"/>
              <a:t>, </a:t>
            </a:r>
            <a:r>
              <a:rPr lang="es-CO" sz="2800" dirty="0" err="1"/>
              <a:t>Normalizer</a:t>
            </a:r>
            <a:r>
              <a:rPr lang="es-CO" sz="2800" dirty="0"/>
              <a:t>).</a:t>
            </a:r>
          </a:p>
        </p:txBody>
      </p:sp>
      <p:pic>
        <p:nvPicPr>
          <p:cNvPr id="2" name="Imagen 1">
            <a:extLst>
              <a:ext uri="{FF2B5EF4-FFF2-40B4-BE49-F238E27FC236}">
                <a16:creationId xmlns:a16="http://schemas.microsoft.com/office/drawing/2014/main" id="{980C9FA7-D6A4-7E9B-B675-C0F296D8DB91}"/>
              </a:ext>
            </a:extLst>
          </p:cNvPr>
          <p:cNvPicPr>
            <a:picLocks noChangeAspect="1"/>
          </p:cNvPicPr>
          <p:nvPr/>
        </p:nvPicPr>
        <p:blipFill>
          <a:blip r:embed="rId3"/>
          <a:stretch>
            <a:fillRect/>
          </a:stretch>
        </p:blipFill>
        <p:spPr>
          <a:xfrm>
            <a:off x="3728437" y="2678857"/>
            <a:ext cx="2700000" cy="1842119"/>
          </a:xfrm>
          <a:prstGeom prst="rect">
            <a:avLst/>
          </a:prstGeom>
        </p:spPr>
      </p:pic>
      <p:sp>
        <p:nvSpPr>
          <p:cNvPr id="4" name="CuadroTexto 3">
            <a:extLst>
              <a:ext uri="{FF2B5EF4-FFF2-40B4-BE49-F238E27FC236}">
                <a16:creationId xmlns:a16="http://schemas.microsoft.com/office/drawing/2014/main" id="{F8835C8A-7781-7E60-AB6D-BF3C3CC3A9D0}"/>
              </a:ext>
            </a:extLst>
          </p:cNvPr>
          <p:cNvSpPr txBox="1"/>
          <p:nvPr/>
        </p:nvSpPr>
        <p:spPr>
          <a:xfrm>
            <a:off x="10664923" y="3059668"/>
            <a:ext cx="1769012" cy="369332"/>
          </a:xfrm>
          <a:prstGeom prst="rect">
            <a:avLst/>
          </a:prstGeom>
          <a:noFill/>
        </p:spPr>
        <p:txBody>
          <a:bodyPr wrap="square">
            <a:spAutoFit/>
          </a:bodyPr>
          <a:lstStyle/>
          <a:p>
            <a:r>
              <a:rPr lang="es-CO" sz="1800" dirty="0" err="1"/>
              <a:t>StandardScaler</a:t>
            </a:r>
            <a:endParaRPr lang="es-CO" dirty="0"/>
          </a:p>
        </p:txBody>
      </p:sp>
      <p:sp>
        <p:nvSpPr>
          <p:cNvPr id="6" name="CuadroTexto 5">
            <a:extLst>
              <a:ext uri="{FF2B5EF4-FFF2-40B4-BE49-F238E27FC236}">
                <a16:creationId xmlns:a16="http://schemas.microsoft.com/office/drawing/2014/main" id="{2F540A8B-BEB5-BA1D-834A-BD8A20199579}"/>
              </a:ext>
            </a:extLst>
          </p:cNvPr>
          <p:cNvSpPr txBox="1"/>
          <p:nvPr/>
        </p:nvSpPr>
        <p:spPr>
          <a:xfrm>
            <a:off x="10554495" y="1108586"/>
            <a:ext cx="1596682" cy="369332"/>
          </a:xfrm>
          <a:prstGeom prst="rect">
            <a:avLst/>
          </a:prstGeom>
          <a:noFill/>
        </p:spPr>
        <p:txBody>
          <a:bodyPr wrap="square">
            <a:spAutoFit/>
          </a:bodyPr>
          <a:lstStyle/>
          <a:p>
            <a:r>
              <a:rPr lang="es-CO" dirty="0" err="1"/>
              <a:t>MinMax</a:t>
            </a:r>
            <a:r>
              <a:rPr lang="es-CO" sz="1800" dirty="0" err="1"/>
              <a:t>Scaler</a:t>
            </a:r>
            <a:endParaRPr lang="es-CO" dirty="0"/>
          </a:p>
        </p:txBody>
      </p:sp>
      <p:sp>
        <p:nvSpPr>
          <p:cNvPr id="8" name="CuadroTexto 7">
            <a:extLst>
              <a:ext uri="{FF2B5EF4-FFF2-40B4-BE49-F238E27FC236}">
                <a16:creationId xmlns:a16="http://schemas.microsoft.com/office/drawing/2014/main" id="{061662A0-5E14-C9BA-A7AB-D1449DE2ECBD}"/>
              </a:ext>
            </a:extLst>
          </p:cNvPr>
          <p:cNvSpPr txBox="1"/>
          <p:nvPr/>
        </p:nvSpPr>
        <p:spPr>
          <a:xfrm>
            <a:off x="10788748" y="6040288"/>
            <a:ext cx="1403252" cy="369332"/>
          </a:xfrm>
          <a:prstGeom prst="rect">
            <a:avLst/>
          </a:prstGeom>
          <a:noFill/>
        </p:spPr>
        <p:txBody>
          <a:bodyPr wrap="square">
            <a:spAutoFit/>
          </a:bodyPr>
          <a:lstStyle/>
          <a:p>
            <a:r>
              <a:rPr lang="es-CO" sz="1800" dirty="0" err="1"/>
              <a:t>Normalizer</a:t>
            </a:r>
            <a:endParaRPr lang="es-CO" dirty="0"/>
          </a:p>
        </p:txBody>
      </p:sp>
      <p:pic>
        <p:nvPicPr>
          <p:cNvPr id="4098" name="Picture 2">
            <a:extLst>
              <a:ext uri="{FF2B5EF4-FFF2-40B4-BE49-F238E27FC236}">
                <a16:creationId xmlns:a16="http://schemas.microsoft.com/office/drawing/2014/main" id="{C54F143E-2703-159B-B096-6F07319E8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8437" y="696061"/>
            <a:ext cx="2700000" cy="184211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5473A3A-A143-A9B9-5611-A0906F9B47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0668" y="4881122"/>
            <a:ext cx="2700000" cy="1842118"/>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32EE0BF9-0813-2F1D-11C8-AE88AF8C7F04}"/>
              </a:ext>
            </a:extLst>
          </p:cNvPr>
          <p:cNvSpPr/>
          <p:nvPr/>
        </p:nvSpPr>
        <p:spPr>
          <a:xfrm>
            <a:off x="3620668" y="2538180"/>
            <a:ext cx="3005215" cy="214636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DBEB18F9-5BA7-56CD-4DD2-D46586460989}"/>
              </a:ext>
            </a:extLst>
          </p:cNvPr>
          <p:cNvSpPr/>
          <p:nvPr/>
        </p:nvSpPr>
        <p:spPr>
          <a:xfrm>
            <a:off x="7549280" y="4676233"/>
            <a:ext cx="3005215" cy="214636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104" name="Picture 8">
            <a:extLst>
              <a:ext uri="{FF2B5EF4-FFF2-40B4-BE49-F238E27FC236}">
                <a16:creationId xmlns:a16="http://schemas.microsoft.com/office/drawing/2014/main" id="{41023272-79E2-6B83-0269-60B8940A8A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6874" y="670065"/>
            <a:ext cx="2700000" cy="198382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C0A60906-24FB-1625-105B-3C1DDF4F2F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9280" y="2634361"/>
            <a:ext cx="2700000" cy="19838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6A4C08FC-3CDE-1DDC-741E-633589578222}"/>
              </a:ext>
            </a:extLst>
          </p:cNvPr>
          <p:cNvSpPr/>
          <p:nvPr/>
        </p:nvSpPr>
        <p:spPr>
          <a:xfrm>
            <a:off x="1147" y="4676233"/>
            <a:ext cx="3005215" cy="214636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108" name="Picture 12">
            <a:extLst>
              <a:ext uri="{FF2B5EF4-FFF2-40B4-BE49-F238E27FC236}">
                <a16:creationId xmlns:a16="http://schemas.microsoft.com/office/drawing/2014/main" id="{2585A883-0397-BE01-5A54-E79C79638A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754" y="4797887"/>
            <a:ext cx="2700000" cy="1903053"/>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1C358C4C-5AEB-8893-8302-9C4CC3208D6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2428" y="809107"/>
            <a:ext cx="2700000" cy="1869750"/>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D36BB77B-667C-8ACE-8D47-89025E6CD3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754" y="2750388"/>
            <a:ext cx="2700000" cy="1855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73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5485C57E-1542-E4EF-7B8E-D9C69FFBACE0}"/>
              </a:ext>
            </a:extLst>
          </p:cNvPr>
          <p:cNvSpPr>
            <a:spLocks noGrp="1"/>
          </p:cNvSpPr>
          <p:nvPr>
            <p:ph type="title"/>
          </p:nvPr>
        </p:nvSpPr>
        <p:spPr>
          <a:xfrm>
            <a:off x="-1" y="0"/>
            <a:ext cx="10452295" cy="786795"/>
          </a:xfrm>
        </p:spPr>
        <p:txBody>
          <a:bodyPr>
            <a:noAutofit/>
          </a:bodyPr>
          <a:lstStyle/>
          <a:p>
            <a:r>
              <a:rPr lang="es-CO" sz="3000" dirty="0"/>
              <a:t>2.6 Métricas con variables reducidas  y escaladas(R²,MSE, MAE). </a:t>
            </a:r>
          </a:p>
        </p:txBody>
      </p:sp>
      <p:pic>
        <p:nvPicPr>
          <p:cNvPr id="2" name="Imagen 1">
            <a:extLst>
              <a:ext uri="{FF2B5EF4-FFF2-40B4-BE49-F238E27FC236}">
                <a16:creationId xmlns:a16="http://schemas.microsoft.com/office/drawing/2014/main" id="{DEC63617-9FF7-0CC8-68CA-8B420DFE5F85}"/>
              </a:ext>
            </a:extLst>
          </p:cNvPr>
          <p:cNvPicPr>
            <a:picLocks noChangeAspect="1"/>
          </p:cNvPicPr>
          <p:nvPr/>
        </p:nvPicPr>
        <p:blipFill>
          <a:blip r:embed="rId2"/>
          <a:stretch>
            <a:fillRect/>
          </a:stretch>
        </p:blipFill>
        <p:spPr>
          <a:xfrm>
            <a:off x="3876146" y="786795"/>
            <a:ext cx="2700000" cy="1842118"/>
          </a:xfrm>
          <a:prstGeom prst="rect">
            <a:avLst/>
          </a:prstGeom>
        </p:spPr>
      </p:pic>
      <p:pic>
        <p:nvPicPr>
          <p:cNvPr id="5122" name="Picture 2">
            <a:extLst>
              <a:ext uri="{FF2B5EF4-FFF2-40B4-BE49-F238E27FC236}">
                <a16:creationId xmlns:a16="http://schemas.microsoft.com/office/drawing/2014/main" id="{0B6A582D-478D-0A9A-6A25-B7BFC975E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146" y="2855376"/>
            <a:ext cx="2700000" cy="181089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FF2B529-9A0D-7A46-F167-0E9253D628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6146" y="4892735"/>
            <a:ext cx="2700000" cy="179783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3B2856A1-3C1E-0499-147F-8F8ABB1B35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3732" y="645093"/>
            <a:ext cx="2700000" cy="198382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657B1F5B-E86A-8E1C-B538-40089E36D1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3732" y="2763624"/>
            <a:ext cx="2700000" cy="19944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39891CDD-BEDE-494E-3EAC-F97284D977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11261" y="4758024"/>
            <a:ext cx="2700000" cy="1893418"/>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44B46822-FFAD-C29C-52CC-A7E4584517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268" y="756328"/>
            <a:ext cx="2700000" cy="1903053"/>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D445BA4E-2702-7C88-FA3E-79F924F236B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8268" y="2763624"/>
            <a:ext cx="2700000" cy="1833088"/>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ED1CA631-EE7F-29CA-7FEA-8568CD94F0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268" y="4870864"/>
            <a:ext cx="2700000" cy="1819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214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5485C57E-1542-E4EF-7B8E-D9C69FFBACE0}"/>
              </a:ext>
            </a:extLst>
          </p:cNvPr>
          <p:cNvSpPr>
            <a:spLocks noGrp="1"/>
          </p:cNvSpPr>
          <p:nvPr>
            <p:ph type="title"/>
          </p:nvPr>
        </p:nvSpPr>
        <p:spPr>
          <a:xfrm>
            <a:off x="-1" y="0"/>
            <a:ext cx="10452295" cy="786795"/>
          </a:xfrm>
        </p:spPr>
        <p:txBody>
          <a:bodyPr>
            <a:noAutofit/>
          </a:bodyPr>
          <a:lstStyle/>
          <a:p>
            <a:r>
              <a:rPr lang="es-CO" sz="3000" dirty="0"/>
              <a:t>2.7 </a:t>
            </a:r>
            <a:r>
              <a:rPr lang="es-CO" sz="3000" dirty="0" err="1"/>
              <a:t>Adimensionalización</a:t>
            </a:r>
            <a:r>
              <a:rPr lang="es-CO" sz="3000" dirty="0"/>
              <a:t> de variables</a:t>
            </a:r>
          </a:p>
        </p:txBody>
      </p:sp>
      <p:pic>
        <p:nvPicPr>
          <p:cNvPr id="4" name="Imagen 3">
            <a:extLst>
              <a:ext uri="{FF2B5EF4-FFF2-40B4-BE49-F238E27FC236}">
                <a16:creationId xmlns:a16="http://schemas.microsoft.com/office/drawing/2014/main" id="{79E1FA58-A251-B18F-1957-5AF3CF95E7D4}"/>
              </a:ext>
            </a:extLst>
          </p:cNvPr>
          <p:cNvPicPr>
            <a:picLocks noChangeAspect="1"/>
          </p:cNvPicPr>
          <p:nvPr/>
        </p:nvPicPr>
        <p:blipFill>
          <a:blip r:embed="rId2"/>
          <a:stretch>
            <a:fillRect/>
          </a:stretch>
        </p:blipFill>
        <p:spPr>
          <a:xfrm>
            <a:off x="0" y="1057016"/>
            <a:ext cx="12192000" cy="2371984"/>
          </a:xfrm>
          <a:prstGeom prst="rect">
            <a:avLst/>
          </a:prstGeom>
        </p:spPr>
      </p:pic>
      <p:pic>
        <p:nvPicPr>
          <p:cNvPr id="6" name="Imagen 5">
            <a:extLst>
              <a:ext uri="{FF2B5EF4-FFF2-40B4-BE49-F238E27FC236}">
                <a16:creationId xmlns:a16="http://schemas.microsoft.com/office/drawing/2014/main" id="{BB8B16AE-BC99-AC95-954C-FD3288F7CF42}"/>
              </a:ext>
            </a:extLst>
          </p:cNvPr>
          <p:cNvPicPr>
            <a:picLocks noChangeAspect="1"/>
          </p:cNvPicPr>
          <p:nvPr/>
        </p:nvPicPr>
        <p:blipFill>
          <a:blip r:embed="rId3"/>
          <a:stretch>
            <a:fillRect/>
          </a:stretch>
        </p:blipFill>
        <p:spPr>
          <a:xfrm>
            <a:off x="5851588" y="3251199"/>
            <a:ext cx="4840224" cy="3521075"/>
          </a:xfrm>
          <a:prstGeom prst="rect">
            <a:avLst/>
          </a:prstGeom>
        </p:spPr>
      </p:pic>
    </p:spTree>
    <p:extLst>
      <p:ext uri="{BB962C8B-B14F-4D97-AF65-F5344CB8AC3E}">
        <p14:creationId xmlns:p14="http://schemas.microsoft.com/office/powerpoint/2010/main" val="345120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5485C57E-1542-E4EF-7B8E-D9C69FFBACE0}"/>
              </a:ext>
            </a:extLst>
          </p:cNvPr>
          <p:cNvSpPr>
            <a:spLocks noGrp="1"/>
          </p:cNvSpPr>
          <p:nvPr>
            <p:ph type="title"/>
          </p:nvPr>
        </p:nvSpPr>
        <p:spPr>
          <a:xfrm>
            <a:off x="-1" y="0"/>
            <a:ext cx="10452295" cy="786795"/>
          </a:xfrm>
        </p:spPr>
        <p:txBody>
          <a:bodyPr>
            <a:noAutofit/>
          </a:bodyPr>
          <a:lstStyle/>
          <a:p>
            <a:r>
              <a:rPr lang="es-CO" sz="3000" dirty="0"/>
              <a:t>2.8 Métricas con variables adimensionales (R²,MSE, MAE). </a:t>
            </a:r>
          </a:p>
        </p:txBody>
      </p:sp>
      <p:pic>
        <p:nvPicPr>
          <p:cNvPr id="6146" name="Picture 2">
            <a:extLst>
              <a:ext uri="{FF2B5EF4-FFF2-40B4-BE49-F238E27FC236}">
                <a16:creationId xmlns:a16="http://schemas.microsoft.com/office/drawing/2014/main" id="{B1C35D5D-15BA-29B1-4736-A0E464C1A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7903" y="674883"/>
            <a:ext cx="2700000" cy="186508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F56F252E-6273-930F-5376-C774F23A9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903" y="2802001"/>
            <a:ext cx="2700000" cy="182860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E90A7858-C572-8F6A-9F81-B044CEED4B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7903" y="4942473"/>
            <a:ext cx="2700000" cy="184211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D55D56D1-2F66-11E6-39EA-B8FE9BE55E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4098" y="692346"/>
            <a:ext cx="2700000" cy="1893418"/>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9BD15E2E-302D-71C3-AB0D-AE889B5672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9698" y="2802001"/>
            <a:ext cx="2728800" cy="1983931"/>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extLst>
              <a:ext uri="{FF2B5EF4-FFF2-40B4-BE49-F238E27FC236}">
                <a16:creationId xmlns:a16="http://schemas.microsoft.com/office/drawing/2014/main" id="{14555409-416F-5009-D45A-7DBAAA6A4B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89698" y="5002169"/>
            <a:ext cx="2700000" cy="1855831"/>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a:extLst>
              <a:ext uri="{FF2B5EF4-FFF2-40B4-BE49-F238E27FC236}">
                <a16:creationId xmlns:a16="http://schemas.microsoft.com/office/drawing/2014/main" id="{9B724C55-C69F-AA9D-108C-9079D42AC6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708" y="769736"/>
            <a:ext cx="2700000" cy="1833088"/>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a:extLst>
              <a:ext uri="{FF2B5EF4-FFF2-40B4-BE49-F238E27FC236}">
                <a16:creationId xmlns:a16="http://schemas.microsoft.com/office/drawing/2014/main" id="{1D44C201-5532-1EEF-72AE-1B3643F426D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9706" y="2746728"/>
            <a:ext cx="2700000" cy="1883879"/>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a:extLst>
              <a:ext uri="{FF2B5EF4-FFF2-40B4-BE49-F238E27FC236}">
                <a16:creationId xmlns:a16="http://schemas.microsoft.com/office/drawing/2014/main" id="{60A9B4A1-C9AB-2BB8-3755-FAB8C53FDE6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708" y="4999627"/>
            <a:ext cx="2700000" cy="1784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375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5485C57E-1542-E4EF-7B8E-D9C69FFBACE0}"/>
              </a:ext>
            </a:extLst>
          </p:cNvPr>
          <p:cNvSpPr>
            <a:spLocks noGrp="1"/>
          </p:cNvSpPr>
          <p:nvPr>
            <p:ph type="title"/>
          </p:nvPr>
        </p:nvSpPr>
        <p:spPr>
          <a:xfrm>
            <a:off x="-1" y="0"/>
            <a:ext cx="10452295" cy="786795"/>
          </a:xfrm>
        </p:spPr>
        <p:txBody>
          <a:bodyPr>
            <a:noAutofit/>
          </a:bodyPr>
          <a:lstStyle/>
          <a:p>
            <a:r>
              <a:rPr lang="es-CO" sz="3000" dirty="0"/>
              <a:t>2.9 </a:t>
            </a:r>
            <a:r>
              <a:rPr lang="es-CO" sz="3000" dirty="0" err="1"/>
              <a:t>Feature</a:t>
            </a:r>
            <a:r>
              <a:rPr lang="es-CO" sz="3000" dirty="0"/>
              <a:t> </a:t>
            </a:r>
            <a:r>
              <a:rPr lang="es-CO" sz="3000" dirty="0" err="1"/>
              <a:t>Selection</a:t>
            </a:r>
            <a:r>
              <a:rPr lang="es-CO" sz="3000" dirty="0"/>
              <a:t> variables adimensionales</a:t>
            </a:r>
            <a:r>
              <a:rPr lang="es-CO" sz="1800" dirty="0"/>
              <a:t> </a:t>
            </a:r>
            <a:endParaRPr lang="es-CO" sz="3000" dirty="0"/>
          </a:p>
        </p:txBody>
      </p:sp>
      <p:pic>
        <p:nvPicPr>
          <p:cNvPr id="3" name="Imagen 2">
            <a:extLst>
              <a:ext uri="{FF2B5EF4-FFF2-40B4-BE49-F238E27FC236}">
                <a16:creationId xmlns:a16="http://schemas.microsoft.com/office/drawing/2014/main" id="{42E181C2-401D-3559-99EF-E3679072D10E}"/>
              </a:ext>
            </a:extLst>
          </p:cNvPr>
          <p:cNvPicPr>
            <a:picLocks noChangeAspect="1"/>
          </p:cNvPicPr>
          <p:nvPr/>
        </p:nvPicPr>
        <p:blipFill>
          <a:blip r:embed="rId2"/>
          <a:stretch>
            <a:fillRect/>
          </a:stretch>
        </p:blipFill>
        <p:spPr>
          <a:xfrm>
            <a:off x="0" y="2433276"/>
            <a:ext cx="12192000" cy="1705269"/>
          </a:xfrm>
          <a:prstGeom prst="rect">
            <a:avLst/>
          </a:prstGeom>
        </p:spPr>
      </p:pic>
    </p:spTree>
    <p:extLst>
      <p:ext uri="{BB962C8B-B14F-4D97-AF65-F5344CB8AC3E}">
        <p14:creationId xmlns:p14="http://schemas.microsoft.com/office/powerpoint/2010/main" val="1940729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5485C57E-1542-E4EF-7B8E-D9C69FFBACE0}"/>
              </a:ext>
            </a:extLst>
          </p:cNvPr>
          <p:cNvSpPr>
            <a:spLocks noGrp="1"/>
          </p:cNvSpPr>
          <p:nvPr>
            <p:ph type="title"/>
          </p:nvPr>
        </p:nvSpPr>
        <p:spPr>
          <a:xfrm>
            <a:off x="-1" y="0"/>
            <a:ext cx="11364687" cy="786795"/>
          </a:xfrm>
        </p:spPr>
        <p:txBody>
          <a:bodyPr>
            <a:noAutofit/>
          </a:bodyPr>
          <a:lstStyle/>
          <a:p>
            <a:r>
              <a:rPr lang="es-CO" sz="3000" dirty="0"/>
              <a:t>2.10 Métricas con variables adimensionales, reducidas (R²,MSE, MAE). </a:t>
            </a:r>
          </a:p>
        </p:txBody>
      </p:sp>
      <p:pic>
        <p:nvPicPr>
          <p:cNvPr id="7170" name="Picture 2">
            <a:extLst>
              <a:ext uri="{FF2B5EF4-FFF2-40B4-BE49-F238E27FC236}">
                <a16:creationId xmlns:a16="http://schemas.microsoft.com/office/drawing/2014/main" id="{3FA761AA-2E16-A0B9-3808-4766B5D4A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2342" y="812660"/>
            <a:ext cx="2700000" cy="180216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AB487ED-6196-1B64-6549-04C9EC70D0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2342" y="2779143"/>
            <a:ext cx="2700000" cy="178071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05081621-2BC3-F375-0A31-5F73D32801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8587" y="4994976"/>
            <a:ext cx="2700000" cy="173125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8FE7C829-1460-DDAA-5F52-57604222B1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3414" y="708137"/>
            <a:ext cx="2700000" cy="1932558"/>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7E1A9C07-CD47-DC14-775F-D12F085911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3414" y="2779143"/>
            <a:ext cx="2700000" cy="1927577"/>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6507F486-A234-F57C-8401-B91D1EB721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3414" y="5006762"/>
            <a:ext cx="2700000" cy="1851238"/>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a:extLst>
              <a:ext uri="{FF2B5EF4-FFF2-40B4-BE49-F238E27FC236}">
                <a16:creationId xmlns:a16="http://schemas.microsoft.com/office/drawing/2014/main" id="{19614BF0-8B0F-84CD-A6B6-9742B5EAD7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270" y="874602"/>
            <a:ext cx="2700000" cy="1855831"/>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a:extLst>
              <a:ext uri="{FF2B5EF4-FFF2-40B4-BE49-F238E27FC236}">
                <a16:creationId xmlns:a16="http://schemas.microsoft.com/office/drawing/2014/main" id="{49135D24-DDE9-F795-D807-861E7AF3AB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270" y="2887012"/>
            <a:ext cx="2700000" cy="1819708"/>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8">
            <a:extLst>
              <a:ext uri="{FF2B5EF4-FFF2-40B4-BE49-F238E27FC236}">
                <a16:creationId xmlns:a16="http://schemas.microsoft.com/office/drawing/2014/main" id="{766E5EFA-9F79-65DF-EB43-3BF23987A90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270" y="5056620"/>
            <a:ext cx="2700000" cy="1751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150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5485C57E-1542-E4EF-7B8E-D9C69FFBACE0}"/>
              </a:ext>
            </a:extLst>
          </p:cNvPr>
          <p:cNvSpPr>
            <a:spLocks noGrp="1"/>
          </p:cNvSpPr>
          <p:nvPr>
            <p:ph type="title"/>
          </p:nvPr>
        </p:nvSpPr>
        <p:spPr>
          <a:xfrm>
            <a:off x="-1" y="0"/>
            <a:ext cx="12192001" cy="786795"/>
          </a:xfrm>
        </p:spPr>
        <p:txBody>
          <a:bodyPr>
            <a:noAutofit/>
          </a:bodyPr>
          <a:lstStyle/>
          <a:p>
            <a:r>
              <a:rPr lang="es-CO" sz="2600" dirty="0"/>
              <a:t>2.11 Escalamiento variables adimensionales ( </a:t>
            </a:r>
            <a:r>
              <a:rPr lang="es-CO" sz="2600" dirty="0" err="1"/>
              <a:t>MinMaxScaler</a:t>
            </a:r>
            <a:r>
              <a:rPr lang="es-CO" sz="2600" dirty="0"/>
              <a:t>, </a:t>
            </a:r>
            <a:r>
              <a:rPr lang="es-CO" sz="2600" dirty="0" err="1"/>
              <a:t>StandardScaler</a:t>
            </a:r>
            <a:r>
              <a:rPr lang="es-CO" sz="2600" dirty="0"/>
              <a:t>, </a:t>
            </a:r>
            <a:r>
              <a:rPr lang="es-CO" sz="2600" dirty="0" err="1"/>
              <a:t>Normalizer</a:t>
            </a:r>
            <a:r>
              <a:rPr lang="es-CO" sz="2600" dirty="0"/>
              <a:t>).</a:t>
            </a:r>
          </a:p>
        </p:txBody>
      </p:sp>
      <p:sp>
        <p:nvSpPr>
          <p:cNvPr id="2" name="CuadroTexto 1">
            <a:extLst>
              <a:ext uri="{FF2B5EF4-FFF2-40B4-BE49-F238E27FC236}">
                <a16:creationId xmlns:a16="http://schemas.microsoft.com/office/drawing/2014/main" id="{49D26A95-D510-75D9-69E5-0731F9AA36F9}"/>
              </a:ext>
            </a:extLst>
          </p:cNvPr>
          <p:cNvSpPr txBox="1"/>
          <p:nvPr/>
        </p:nvSpPr>
        <p:spPr>
          <a:xfrm>
            <a:off x="10664923" y="3059668"/>
            <a:ext cx="1769012" cy="369332"/>
          </a:xfrm>
          <a:prstGeom prst="rect">
            <a:avLst/>
          </a:prstGeom>
          <a:noFill/>
        </p:spPr>
        <p:txBody>
          <a:bodyPr wrap="square">
            <a:spAutoFit/>
          </a:bodyPr>
          <a:lstStyle/>
          <a:p>
            <a:r>
              <a:rPr lang="es-CO" sz="1800" dirty="0" err="1"/>
              <a:t>StandardScaler</a:t>
            </a:r>
            <a:endParaRPr lang="es-CO" dirty="0"/>
          </a:p>
        </p:txBody>
      </p:sp>
      <p:sp>
        <p:nvSpPr>
          <p:cNvPr id="3" name="CuadroTexto 2">
            <a:extLst>
              <a:ext uri="{FF2B5EF4-FFF2-40B4-BE49-F238E27FC236}">
                <a16:creationId xmlns:a16="http://schemas.microsoft.com/office/drawing/2014/main" id="{4DADF661-70A5-B854-EBA0-EF23BD22331A}"/>
              </a:ext>
            </a:extLst>
          </p:cNvPr>
          <p:cNvSpPr txBox="1"/>
          <p:nvPr/>
        </p:nvSpPr>
        <p:spPr>
          <a:xfrm>
            <a:off x="10554495" y="1108586"/>
            <a:ext cx="1596682" cy="369332"/>
          </a:xfrm>
          <a:prstGeom prst="rect">
            <a:avLst/>
          </a:prstGeom>
          <a:noFill/>
        </p:spPr>
        <p:txBody>
          <a:bodyPr wrap="square">
            <a:spAutoFit/>
          </a:bodyPr>
          <a:lstStyle/>
          <a:p>
            <a:r>
              <a:rPr lang="es-CO" dirty="0" err="1"/>
              <a:t>MinMax</a:t>
            </a:r>
            <a:r>
              <a:rPr lang="es-CO" sz="1800" dirty="0" err="1"/>
              <a:t>Scaler</a:t>
            </a:r>
            <a:endParaRPr lang="es-CO" dirty="0"/>
          </a:p>
        </p:txBody>
      </p:sp>
      <p:sp>
        <p:nvSpPr>
          <p:cNvPr id="4" name="CuadroTexto 3">
            <a:extLst>
              <a:ext uri="{FF2B5EF4-FFF2-40B4-BE49-F238E27FC236}">
                <a16:creationId xmlns:a16="http://schemas.microsoft.com/office/drawing/2014/main" id="{BC133B55-EC59-A4CB-9E88-8F459F153A9A}"/>
              </a:ext>
            </a:extLst>
          </p:cNvPr>
          <p:cNvSpPr txBox="1"/>
          <p:nvPr/>
        </p:nvSpPr>
        <p:spPr>
          <a:xfrm>
            <a:off x="10788748" y="6040288"/>
            <a:ext cx="1403252" cy="369332"/>
          </a:xfrm>
          <a:prstGeom prst="rect">
            <a:avLst/>
          </a:prstGeom>
          <a:noFill/>
        </p:spPr>
        <p:txBody>
          <a:bodyPr wrap="square">
            <a:spAutoFit/>
          </a:bodyPr>
          <a:lstStyle/>
          <a:p>
            <a:r>
              <a:rPr lang="es-CO" sz="1800" dirty="0" err="1"/>
              <a:t>Normalizer</a:t>
            </a:r>
            <a:endParaRPr lang="es-CO" dirty="0"/>
          </a:p>
        </p:txBody>
      </p:sp>
      <p:sp>
        <p:nvSpPr>
          <p:cNvPr id="5" name="Rectángulo 4">
            <a:extLst>
              <a:ext uri="{FF2B5EF4-FFF2-40B4-BE49-F238E27FC236}">
                <a16:creationId xmlns:a16="http://schemas.microsoft.com/office/drawing/2014/main" id="{CB1AD40A-FDD3-8FA0-3EFC-1B27D12E03A1}"/>
              </a:ext>
            </a:extLst>
          </p:cNvPr>
          <p:cNvSpPr/>
          <p:nvPr/>
        </p:nvSpPr>
        <p:spPr>
          <a:xfrm>
            <a:off x="3620668" y="2538180"/>
            <a:ext cx="3005215" cy="214636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8194" name="Picture 2">
            <a:extLst>
              <a:ext uri="{FF2B5EF4-FFF2-40B4-BE49-F238E27FC236}">
                <a16:creationId xmlns:a16="http://schemas.microsoft.com/office/drawing/2014/main" id="{D1575271-2028-5B9A-9CA2-743F33C4C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275" y="2761474"/>
            <a:ext cx="2700000" cy="169977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987A525-3543-B008-6AFC-4833745CC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3275" y="680817"/>
            <a:ext cx="2700000" cy="1699773"/>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39FCC837-BD7E-C237-280E-A11C5A7FDF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275" y="5158227"/>
            <a:ext cx="2700000" cy="1699773"/>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0506E253-A1F7-8106-9034-FC51A2D9CD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0241" y="2678816"/>
            <a:ext cx="2700000" cy="1865087"/>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A67343D3-20CE-A8E6-BBBB-4C72F78B5B45}"/>
              </a:ext>
            </a:extLst>
          </p:cNvPr>
          <p:cNvSpPr/>
          <p:nvPr/>
        </p:nvSpPr>
        <p:spPr>
          <a:xfrm>
            <a:off x="7257634" y="2538179"/>
            <a:ext cx="3005215" cy="214636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8202" name="Picture 10">
            <a:extLst>
              <a:ext uri="{FF2B5EF4-FFF2-40B4-BE49-F238E27FC236}">
                <a16:creationId xmlns:a16="http://schemas.microsoft.com/office/drawing/2014/main" id="{B37A99CD-E072-D8D4-43DB-C7D3519629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62849" y="669857"/>
            <a:ext cx="2700000" cy="1865087"/>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a:extLst>
              <a:ext uri="{FF2B5EF4-FFF2-40B4-BE49-F238E27FC236}">
                <a16:creationId xmlns:a16="http://schemas.microsoft.com/office/drawing/2014/main" id="{345A34CB-D4EA-FB3B-8DFB-C1B7BC8654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8513" y="4992913"/>
            <a:ext cx="2700000" cy="186508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6775DCD3-9028-F885-AC09-8D2539AA8A07}"/>
              </a:ext>
            </a:extLst>
          </p:cNvPr>
          <p:cNvSpPr/>
          <p:nvPr/>
        </p:nvSpPr>
        <p:spPr>
          <a:xfrm>
            <a:off x="0" y="4711638"/>
            <a:ext cx="3005215" cy="214636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8206" name="Picture 14">
            <a:extLst>
              <a:ext uri="{FF2B5EF4-FFF2-40B4-BE49-F238E27FC236}">
                <a16:creationId xmlns:a16="http://schemas.microsoft.com/office/drawing/2014/main" id="{41C22233-8A8A-62FC-3F6B-0969E00D62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626" y="4913140"/>
            <a:ext cx="2700000" cy="1743357"/>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a:extLst>
              <a:ext uri="{FF2B5EF4-FFF2-40B4-BE49-F238E27FC236}">
                <a16:creationId xmlns:a16="http://schemas.microsoft.com/office/drawing/2014/main" id="{59DE0D8B-8DCD-6360-A1E2-97595847A6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626" y="745282"/>
            <a:ext cx="2700000" cy="1743357"/>
          </a:xfrm>
          <a:prstGeom prst="rect">
            <a:avLst/>
          </a:prstGeom>
          <a:noFill/>
          <a:extLst>
            <a:ext uri="{909E8E84-426E-40DD-AFC4-6F175D3DCCD1}">
              <a14:hiddenFill xmlns:a14="http://schemas.microsoft.com/office/drawing/2010/main">
                <a:solidFill>
                  <a:srgbClr val="FFFFFF"/>
                </a:solidFill>
              </a14:hiddenFill>
            </a:ext>
          </a:extLst>
        </p:spPr>
      </p:pic>
      <p:pic>
        <p:nvPicPr>
          <p:cNvPr id="8210" name="Picture 18">
            <a:extLst>
              <a:ext uri="{FF2B5EF4-FFF2-40B4-BE49-F238E27FC236}">
                <a16:creationId xmlns:a16="http://schemas.microsoft.com/office/drawing/2014/main" id="{A4059AE5-E825-668B-6E6F-37AC5EA2A7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26" y="2715093"/>
            <a:ext cx="2700000" cy="1743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532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5485C57E-1542-E4EF-7B8E-D9C69FFBACE0}"/>
              </a:ext>
            </a:extLst>
          </p:cNvPr>
          <p:cNvSpPr>
            <a:spLocks noGrp="1"/>
          </p:cNvSpPr>
          <p:nvPr>
            <p:ph type="title"/>
          </p:nvPr>
        </p:nvSpPr>
        <p:spPr>
          <a:xfrm>
            <a:off x="-1" y="0"/>
            <a:ext cx="12192001" cy="786795"/>
          </a:xfrm>
        </p:spPr>
        <p:txBody>
          <a:bodyPr>
            <a:noAutofit/>
          </a:bodyPr>
          <a:lstStyle/>
          <a:p>
            <a:r>
              <a:rPr lang="es-CO" sz="2800" dirty="0"/>
              <a:t>2.12 Métricas con variables adimensionales, reducidas y escaladas (R²,MSE, MAE). </a:t>
            </a:r>
          </a:p>
        </p:txBody>
      </p:sp>
      <p:pic>
        <p:nvPicPr>
          <p:cNvPr id="9218" name="Picture 2">
            <a:extLst>
              <a:ext uri="{FF2B5EF4-FFF2-40B4-BE49-F238E27FC236}">
                <a16:creationId xmlns:a16="http://schemas.microsoft.com/office/drawing/2014/main" id="{A92FC90B-9134-B9D8-F8D3-E0E787BB5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0076" y="635298"/>
            <a:ext cx="2700000" cy="169977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D6A7E94-9E6A-DC36-D1A9-F37AE858D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0076" y="2594290"/>
            <a:ext cx="2700000" cy="166942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55F36A84-C2A1-86E0-2687-641B82CE50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0076" y="4745887"/>
            <a:ext cx="2700000" cy="1665702"/>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8D8012C3-440F-2F10-AA85-B32C37AF2B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6275" y="635298"/>
            <a:ext cx="2700000" cy="1865087"/>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5B558052-88C6-5A0A-FBF5-1DF87A32F7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6275" y="2594290"/>
            <a:ext cx="2700000" cy="1851238"/>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960D7236-DF41-C443-9C16-39A1E0D7CE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6275" y="4745887"/>
            <a:ext cx="2700000" cy="1789234"/>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a:extLst>
              <a:ext uri="{FF2B5EF4-FFF2-40B4-BE49-F238E27FC236}">
                <a16:creationId xmlns:a16="http://schemas.microsoft.com/office/drawing/2014/main" id="{7D3451D6-BB87-2625-4304-C3F98E15FA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351" y="635298"/>
            <a:ext cx="2700000" cy="1743357"/>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a:extLst>
              <a:ext uri="{FF2B5EF4-FFF2-40B4-BE49-F238E27FC236}">
                <a16:creationId xmlns:a16="http://schemas.microsoft.com/office/drawing/2014/main" id="{F3BC6C8D-92BB-23DF-4C60-6DCE9490A1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4351" y="2594290"/>
            <a:ext cx="2700000" cy="1711442"/>
          </a:xfrm>
          <a:prstGeom prst="rect">
            <a:avLst/>
          </a:prstGeom>
          <a:noFill/>
          <a:extLst>
            <a:ext uri="{909E8E84-426E-40DD-AFC4-6F175D3DCCD1}">
              <a14:hiddenFill xmlns:a14="http://schemas.microsoft.com/office/drawing/2010/main">
                <a:solidFill>
                  <a:srgbClr val="FFFFFF"/>
                </a:solidFill>
              </a14:hiddenFill>
            </a:ext>
          </a:extLst>
        </p:spPr>
      </p:pic>
      <p:pic>
        <p:nvPicPr>
          <p:cNvPr id="9234" name="Picture 18">
            <a:extLst>
              <a:ext uri="{FF2B5EF4-FFF2-40B4-BE49-F238E27FC236}">
                <a16:creationId xmlns:a16="http://schemas.microsoft.com/office/drawing/2014/main" id="{9198E225-58A0-24B3-0C80-40BC1FC14B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4351" y="4715671"/>
            <a:ext cx="2700000" cy="169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560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5485C57E-1542-E4EF-7B8E-D9C69FFBACE0}"/>
              </a:ext>
            </a:extLst>
          </p:cNvPr>
          <p:cNvSpPr>
            <a:spLocks noGrp="1"/>
          </p:cNvSpPr>
          <p:nvPr>
            <p:ph type="title"/>
          </p:nvPr>
        </p:nvSpPr>
        <p:spPr>
          <a:xfrm>
            <a:off x="-1" y="0"/>
            <a:ext cx="12192001" cy="786795"/>
          </a:xfrm>
        </p:spPr>
        <p:txBody>
          <a:bodyPr>
            <a:noAutofit/>
          </a:bodyPr>
          <a:lstStyle/>
          <a:p>
            <a:r>
              <a:rPr lang="es-CO" sz="2800" dirty="0"/>
              <a:t>2.13 Optimización de </a:t>
            </a:r>
            <a:r>
              <a:rPr lang="es-CO" sz="2800" dirty="0" err="1"/>
              <a:t>hiperparámetros</a:t>
            </a:r>
            <a:endParaRPr lang="es-CO" sz="2800" dirty="0"/>
          </a:p>
        </p:txBody>
      </p:sp>
      <p:sp>
        <p:nvSpPr>
          <p:cNvPr id="2" name="CuadroTexto 1">
            <a:extLst>
              <a:ext uri="{FF2B5EF4-FFF2-40B4-BE49-F238E27FC236}">
                <a16:creationId xmlns:a16="http://schemas.microsoft.com/office/drawing/2014/main" id="{B5FDF22D-1D35-0242-03FC-32F8A5E6298F}"/>
              </a:ext>
            </a:extLst>
          </p:cNvPr>
          <p:cNvSpPr txBox="1"/>
          <p:nvPr/>
        </p:nvSpPr>
        <p:spPr>
          <a:xfrm>
            <a:off x="675249" y="1252025"/>
            <a:ext cx="10677379" cy="1477328"/>
          </a:xfrm>
          <a:prstGeom prst="rect">
            <a:avLst/>
          </a:prstGeom>
          <a:noFill/>
        </p:spPr>
        <p:txBody>
          <a:bodyPr wrap="square" rtlCol="0">
            <a:spAutoFit/>
          </a:bodyPr>
          <a:lstStyle/>
          <a:p>
            <a:r>
              <a:rPr lang="es-CO" dirty="0"/>
              <a:t>Se seleccionaron algunos métodos para optimizar los </a:t>
            </a:r>
            <a:r>
              <a:rPr lang="es-CO" dirty="0" err="1"/>
              <a:t>hiperparámetros</a:t>
            </a:r>
            <a:r>
              <a:rPr lang="es-CO" dirty="0"/>
              <a:t>  dado el alto costo computacional invertido.</a:t>
            </a:r>
          </a:p>
          <a:p>
            <a:endParaRPr lang="es-CO" dirty="0"/>
          </a:p>
          <a:p>
            <a:r>
              <a:rPr lang="es-CO" dirty="0"/>
              <a:t>Se evaluaron las funciones </a:t>
            </a:r>
            <a:r>
              <a:rPr lang="es-CO" dirty="0" err="1"/>
              <a:t>GridSearchCV</a:t>
            </a:r>
            <a:r>
              <a:rPr lang="es-CO" dirty="0"/>
              <a:t> y </a:t>
            </a:r>
            <a:r>
              <a:rPr lang="es-CO" dirty="0" err="1"/>
              <a:t>RandomizedSearch</a:t>
            </a:r>
            <a:r>
              <a:rPr lang="es-CO" dirty="0"/>
              <a:t>, siento esta última la de mejores resultados y menor costo computacional. </a:t>
            </a:r>
          </a:p>
        </p:txBody>
      </p:sp>
      <p:pic>
        <p:nvPicPr>
          <p:cNvPr id="4" name="Imagen 3">
            <a:extLst>
              <a:ext uri="{FF2B5EF4-FFF2-40B4-BE49-F238E27FC236}">
                <a16:creationId xmlns:a16="http://schemas.microsoft.com/office/drawing/2014/main" id="{1605AE25-BF93-2335-EB0B-2A781A255FEB}"/>
              </a:ext>
            </a:extLst>
          </p:cNvPr>
          <p:cNvPicPr>
            <a:picLocks noChangeAspect="1"/>
          </p:cNvPicPr>
          <p:nvPr/>
        </p:nvPicPr>
        <p:blipFill>
          <a:blip r:embed="rId2"/>
          <a:stretch>
            <a:fillRect/>
          </a:stretch>
        </p:blipFill>
        <p:spPr>
          <a:xfrm>
            <a:off x="1406769" y="2898017"/>
            <a:ext cx="8815754" cy="3873131"/>
          </a:xfrm>
          <a:prstGeom prst="rect">
            <a:avLst/>
          </a:prstGeom>
        </p:spPr>
      </p:pic>
    </p:spTree>
    <p:extLst>
      <p:ext uri="{BB962C8B-B14F-4D97-AF65-F5344CB8AC3E}">
        <p14:creationId xmlns:p14="http://schemas.microsoft.com/office/powerpoint/2010/main" val="336431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16F78F-F311-E3A8-BDB1-5469C8061740}"/>
              </a:ext>
            </a:extLst>
          </p:cNvPr>
          <p:cNvSpPr>
            <a:spLocks noGrp="1"/>
          </p:cNvSpPr>
          <p:nvPr>
            <p:ph type="title"/>
          </p:nvPr>
        </p:nvSpPr>
        <p:spPr/>
        <p:txBody>
          <a:bodyPr/>
          <a:lstStyle/>
          <a:p>
            <a:r>
              <a:rPr lang="es-CO" dirty="0"/>
              <a:t>Datos iniciales  </a:t>
            </a:r>
            <a:br>
              <a:rPr lang="es-CO" dirty="0"/>
            </a:br>
            <a:r>
              <a:rPr lang="es-CO" dirty="0"/>
              <a:t>7027 mediciones – 10 variables</a:t>
            </a:r>
          </a:p>
        </p:txBody>
      </p:sp>
      <p:pic>
        <p:nvPicPr>
          <p:cNvPr id="5" name="Imagen 4">
            <a:extLst>
              <a:ext uri="{FF2B5EF4-FFF2-40B4-BE49-F238E27FC236}">
                <a16:creationId xmlns:a16="http://schemas.microsoft.com/office/drawing/2014/main" id="{E4DD1E0B-C2EE-B9EB-CCCD-4965CA8D998B}"/>
              </a:ext>
            </a:extLst>
          </p:cNvPr>
          <p:cNvPicPr>
            <a:picLocks noChangeAspect="1"/>
          </p:cNvPicPr>
          <p:nvPr/>
        </p:nvPicPr>
        <p:blipFill>
          <a:blip r:embed="rId2"/>
          <a:stretch>
            <a:fillRect/>
          </a:stretch>
        </p:blipFill>
        <p:spPr>
          <a:xfrm>
            <a:off x="842962" y="1662112"/>
            <a:ext cx="10506075" cy="3533775"/>
          </a:xfrm>
          <a:prstGeom prst="rect">
            <a:avLst/>
          </a:prstGeom>
        </p:spPr>
      </p:pic>
    </p:spTree>
    <p:extLst>
      <p:ext uri="{BB962C8B-B14F-4D97-AF65-F5344CB8AC3E}">
        <p14:creationId xmlns:p14="http://schemas.microsoft.com/office/powerpoint/2010/main" val="466988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5485C57E-1542-E4EF-7B8E-D9C69FFBACE0}"/>
              </a:ext>
            </a:extLst>
          </p:cNvPr>
          <p:cNvSpPr>
            <a:spLocks noGrp="1"/>
          </p:cNvSpPr>
          <p:nvPr>
            <p:ph type="title"/>
          </p:nvPr>
        </p:nvSpPr>
        <p:spPr>
          <a:xfrm>
            <a:off x="-1" y="0"/>
            <a:ext cx="12192001" cy="786795"/>
          </a:xfrm>
        </p:spPr>
        <p:txBody>
          <a:bodyPr>
            <a:noAutofit/>
          </a:bodyPr>
          <a:lstStyle/>
          <a:p>
            <a:r>
              <a:rPr lang="es-CO" sz="3200" b="1" dirty="0"/>
              <a:t>CONCLUSIONES – VARIABLE NUMÉRICA</a:t>
            </a:r>
          </a:p>
        </p:txBody>
      </p:sp>
      <p:sp>
        <p:nvSpPr>
          <p:cNvPr id="2" name="CuadroTexto 1">
            <a:extLst>
              <a:ext uri="{FF2B5EF4-FFF2-40B4-BE49-F238E27FC236}">
                <a16:creationId xmlns:a16="http://schemas.microsoft.com/office/drawing/2014/main" id="{B5FDF22D-1D35-0242-03FC-32F8A5E6298F}"/>
              </a:ext>
            </a:extLst>
          </p:cNvPr>
          <p:cNvSpPr txBox="1"/>
          <p:nvPr/>
        </p:nvSpPr>
        <p:spPr>
          <a:xfrm>
            <a:off x="447820" y="786795"/>
            <a:ext cx="11744180" cy="6186309"/>
          </a:xfrm>
          <a:prstGeom prst="rect">
            <a:avLst/>
          </a:prstGeom>
          <a:noFill/>
        </p:spPr>
        <p:txBody>
          <a:bodyPr wrap="square" rtlCol="0">
            <a:spAutoFit/>
          </a:bodyPr>
          <a:lstStyle/>
          <a:p>
            <a:pPr marL="457200" indent="-457200">
              <a:buAutoNum type="arabicPeriod"/>
            </a:pPr>
            <a:r>
              <a:rPr lang="es-CO" sz="2200" dirty="0"/>
              <a:t>La estructura de los modelos evaluados cambia según el set de datos. Este es el resultado mas importante, en el sentido de que con el análisis realizados los modelos de laboratorio no son escalables a los datos de río y viceversa. </a:t>
            </a:r>
          </a:p>
          <a:p>
            <a:endParaRPr lang="es-CO" sz="2200" dirty="0"/>
          </a:p>
          <a:p>
            <a:pPr marL="450850"/>
            <a:r>
              <a:rPr lang="es-CO" sz="2200" dirty="0"/>
              <a:t>El análisis exploratorio presenta diferentes relaciones de correlación entre las variables según el set de datos.</a:t>
            </a:r>
          </a:p>
          <a:p>
            <a:pPr marL="450850"/>
            <a:endParaRPr lang="es-CO" sz="2200" dirty="0"/>
          </a:p>
          <a:p>
            <a:pPr marL="450850"/>
            <a:r>
              <a:rPr lang="es-CO" sz="2200" dirty="0"/>
              <a:t>Así mismo, tras la definición de las variables que mas añaden información al modelo mediante el </a:t>
            </a:r>
            <a:r>
              <a:rPr lang="es-CO" sz="2200" dirty="0" err="1"/>
              <a:t>Feature</a:t>
            </a:r>
            <a:r>
              <a:rPr lang="es-CO" sz="2200" dirty="0"/>
              <a:t> </a:t>
            </a:r>
            <a:r>
              <a:rPr lang="es-CO" sz="2200" dirty="0" err="1"/>
              <a:t>Selection</a:t>
            </a:r>
            <a:r>
              <a:rPr lang="es-CO" sz="2200" dirty="0"/>
              <a:t>, las variables seleccionadas cambian tanto en el caso de las variables originales como de las variables adimensionales.</a:t>
            </a:r>
          </a:p>
          <a:p>
            <a:pPr marL="457200" indent="-457200">
              <a:buAutoNum type="arabicPeriod"/>
            </a:pPr>
            <a:endParaRPr lang="es-CO" sz="2200" dirty="0"/>
          </a:p>
          <a:p>
            <a:pPr marL="457200" indent="-457200">
              <a:buAutoNum type="arabicPeriod" startAt="2"/>
            </a:pPr>
            <a:r>
              <a:rPr lang="es-CO" sz="2200" dirty="0"/>
              <a:t>En términos generales, se encontraron errores muy altos para determinar la concentración </a:t>
            </a:r>
          </a:p>
          <a:p>
            <a:r>
              <a:rPr lang="es-CO" sz="2200" dirty="0"/>
              <a:t>       de sedimentos mediante métodos de ML.</a:t>
            </a:r>
          </a:p>
          <a:p>
            <a:endParaRPr lang="es-CO" sz="2200" dirty="0"/>
          </a:p>
          <a:p>
            <a:r>
              <a:rPr lang="es-CO" sz="2200" dirty="0"/>
              <a:t>3.    En general que el mejor modelo con el menor error R² es el SVR, aunque con errores altos.</a:t>
            </a:r>
          </a:p>
          <a:p>
            <a:endParaRPr lang="es-CO" sz="2200" dirty="0"/>
          </a:p>
          <a:p>
            <a:r>
              <a:rPr lang="es-CO" sz="2200" dirty="0"/>
              <a:t>4.     Una estrategia para mejorar la predicción de los modelos puede ser considerando rangos de concentración de sedimentos por set de datos.</a:t>
            </a:r>
          </a:p>
        </p:txBody>
      </p:sp>
    </p:spTree>
    <p:extLst>
      <p:ext uri="{BB962C8B-B14F-4D97-AF65-F5344CB8AC3E}">
        <p14:creationId xmlns:p14="http://schemas.microsoft.com/office/powerpoint/2010/main" val="2555657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DFF5A1-7D35-4AE1-E967-D450CA60530C}"/>
              </a:ext>
            </a:extLst>
          </p:cNvPr>
          <p:cNvSpPr>
            <a:spLocks noGrp="1"/>
          </p:cNvSpPr>
          <p:nvPr>
            <p:ph type="ctrTitle"/>
          </p:nvPr>
        </p:nvSpPr>
        <p:spPr>
          <a:xfrm>
            <a:off x="1650609" y="3119976"/>
            <a:ext cx="9144000" cy="2387600"/>
          </a:xfrm>
        </p:spPr>
        <p:txBody>
          <a:bodyPr>
            <a:normAutofit fontScale="90000"/>
          </a:bodyPr>
          <a:lstStyle/>
          <a:p>
            <a:r>
              <a:rPr lang="es-CO" dirty="0"/>
              <a:t>Aplicación métodos supervisados para la determinación de intensidad de sedimentos (clasificación binaria) y formas de lecho (clasificación multiclase)</a:t>
            </a:r>
          </a:p>
        </p:txBody>
      </p:sp>
    </p:spTree>
    <p:extLst>
      <p:ext uri="{BB962C8B-B14F-4D97-AF65-F5344CB8AC3E}">
        <p14:creationId xmlns:p14="http://schemas.microsoft.com/office/powerpoint/2010/main" val="3200905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97EFC-E90A-EBA2-744E-C4CE04C651AC}"/>
              </a:ext>
            </a:extLst>
          </p:cNvPr>
          <p:cNvSpPr>
            <a:spLocks noGrp="1"/>
          </p:cNvSpPr>
          <p:nvPr>
            <p:ph type="title"/>
          </p:nvPr>
        </p:nvSpPr>
        <p:spPr/>
        <p:txBody>
          <a:bodyPr/>
          <a:lstStyle/>
          <a:p>
            <a:r>
              <a:rPr lang="es-CO" dirty="0"/>
              <a:t>Métodos evaluados</a:t>
            </a:r>
          </a:p>
        </p:txBody>
      </p:sp>
      <p:sp>
        <p:nvSpPr>
          <p:cNvPr id="3" name="CuadroTexto 2">
            <a:extLst>
              <a:ext uri="{FF2B5EF4-FFF2-40B4-BE49-F238E27FC236}">
                <a16:creationId xmlns:a16="http://schemas.microsoft.com/office/drawing/2014/main" id="{1ED3C036-CDD4-8DC4-C3AE-96AD7B663287}"/>
              </a:ext>
            </a:extLst>
          </p:cNvPr>
          <p:cNvSpPr txBox="1"/>
          <p:nvPr/>
        </p:nvSpPr>
        <p:spPr>
          <a:xfrm>
            <a:off x="986971" y="2017486"/>
            <a:ext cx="5863772" cy="2677656"/>
          </a:xfrm>
          <a:prstGeom prst="rect">
            <a:avLst/>
          </a:prstGeom>
          <a:noFill/>
        </p:spPr>
        <p:txBody>
          <a:bodyPr wrap="square" rtlCol="0">
            <a:spAutoFit/>
          </a:bodyPr>
          <a:lstStyle/>
          <a:p>
            <a:pPr marL="285750" indent="-285750">
              <a:buFontTx/>
              <a:buChar char="-"/>
            </a:pPr>
            <a:r>
              <a:rPr lang="es-CO" sz="2800" dirty="0"/>
              <a:t>Regresión logística</a:t>
            </a:r>
          </a:p>
          <a:p>
            <a:pPr marL="285750" indent="-285750">
              <a:buFontTx/>
              <a:buChar char="-"/>
            </a:pPr>
            <a:r>
              <a:rPr lang="es-CO" sz="2800" dirty="0"/>
              <a:t>Análisis discriminante lineal</a:t>
            </a:r>
          </a:p>
          <a:p>
            <a:pPr marL="285750" indent="-285750">
              <a:buFontTx/>
              <a:buChar char="-"/>
            </a:pPr>
            <a:r>
              <a:rPr lang="es-CO" sz="2800" dirty="0"/>
              <a:t>KNN</a:t>
            </a:r>
          </a:p>
          <a:p>
            <a:pPr marL="285750" indent="-285750">
              <a:buFontTx/>
              <a:buChar char="-"/>
            </a:pPr>
            <a:r>
              <a:rPr lang="es-CO" sz="2800" dirty="0" err="1"/>
              <a:t>Decision</a:t>
            </a:r>
            <a:r>
              <a:rPr lang="es-CO" sz="2800" dirty="0"/>
              <a:t> </a:t>
            </a:r>
            <a:r>
              <a:rPr lang="es-CO" sz="2800" dirty="0" err="1"/>
              <a:t>Tree</a:t>
            </a:r>
            <a:r>
              <a:rPr lang="es-CO" sz="2800" dirty="0"/>
              <a:t> </a:t>
            </a:r>
            <a:r>
              <a:rPr lang="es-CO" sz="2800" dirty="0" err="1"/>
              <a:t>Classifier</a:t>
            </a:r>
            <a:r>
              <a:rPr lang="es-CO" sz="2800" dirty="0"/>
              <a:t>(CART)</a:t>
            </a:r>
          </a:p>
          <a:p>
            <a:pPr marL="285750" indent="-285750">
              <a:buFontTx/>
              <a:buChar char="-"/>
            </a:pPr>
            <a:r>
              <a:rPr lang="es-CO" sz="2800" dirty="0" err="1"/>
              <a:t>Naive</a:t>
            </a:r>
            <a:r>
              <a:rPr lang="es-CO" sz="2800" dirty="0"/>
              <a:t> bayes</a:t>
            </a:r>
          </a:p>
          <a:p>
            <a:pPr marL="285750" indent="-285750">
              <a:buFontTx/>
              <a:buChar char="-"/>
            </a:pPr>
            <a:r>
              <a:rPr lang="es-CO" sz="2800" dirty="0" err="1"/>
              <a:t>Support</a:t>
            </a:r>
            <a:r>
              <a:rPr lang="es-CO" sz="2800" dirty="0"/>
              <a:t> Vector </a:t>
            </a:r>
            <a:r>
              <a:rPr lang="es-CO" sz="2800" dirty="0" err="1"/>
              <a:t>Classifier</a:t>
            </a:r>
            <a:r>
              <a:rPr lang="es-CO" sz="2800" dirty="0"/>
              <a:t> (SVC)</a:t>
            </a:r>
          </a:p>
        </p:txBody>
      </p:sp>
    </p:spTree>
    <p:extLst>
      <p:ext uri="{BB962C8B-B14F-4D97-AF65-F5344CB8AC3E}">
        <p14:creationId xmlns:p14="http://schemas.microsoft.com/office/powerpoint/2010/main" val="2947689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97EFC-E90A-EBA2-744E-C4CE04C651AC}"/>
              </a:ext>
            </a:extLst>
          </p:cNvPr>
          <p:cNvSpPr>
            <a:spLocks noGrp="1"/>
          </p:cNvSpPr>
          <p:nvPr>
            <p:ph type="title"/>
          </p:nvPr>
        </p:nvSpPr>
        <p:spPr/>
        <p:txBody>
          <a:bodyPr/>
          <a:lstStyle/>
          <a:p>
            <a:r>
              <a:rPr lang="es-CO" dirty="0"/>
              <a:t>Análisis de clasificación binario</a:t>
            </a:r>
          </a:p>
        </p:txBody>
      </p:sp>
      <p:pic>
        <p:nvPicPr>
          <p:cNvPr id="5" name="Imagen 4">
            <a:extLst>
              <a:ext uri="{FF2B5EF4-FFF2-40B4-BE49-F238E27FC236}">
                <a16:creationId xmlns:a16="http://schemas.microsoft.com/office/drawing/2014/main" id="{E393A224-612F-9FCB-B88B-CABDDACD2BFB}"/>
              </a:ext>
            </a:extLst>
          </p:cNvPr>
          <p:cNvPicPr>
            <a:picLocks noChangeAspect="1"/>
          </p:cNvPicPr>
          <p:nvPr/>
        </p:nvPicPr>
        <p:blipFill>
          <a:blip r:embed="rId2"/>
          <a:stretch>
            <a:fillRect/>
          </a:stretch>
        </p:blipFill>
        <p:spPr>
          <a:xfrm>
            <a:off x="551542" y="1499180"/>
            <a:ext cx="5755821" cy="4523567"/>
          </a:xfrm>
          <a:prstGeom prst="rect">
            <a:avLst/>
          </a:prstGeom>
        </p:spPr>
      </p:pic>
      <p:pic>
        <p:nvPicPr>
          <p:cNvPr id="7" name="Imagen 6">
            <a:extLst>
              <a:ext uri="{FF2B5EF4-FFF2-40B4-BE49-F238E27FC236}">
                <a16:creationId xmlns:a16="http://schemas.microsoft.com/office/drawing/2014/main" id="{DBD5A626-E25C-B7C2-0249-4A83E46BB4A6}"/>
              </a:ext>
            </a:extLst>
          </p:cNvPr>
          <p:cNvPicPr>
            <a:picLocks noChangeAspect="1"/>
          </p:cNvPicPr>
          <p:nvPr/>
        </p:nvPicPr>
        <p:blipFill>
          <a:blip r:embed="rId3"/>
          <a:stretch>
            <a:fillRect/>
          </a:stretch>
        </p:blipFill>
        <p:spPr>
          <a:xfrm>
            <a:off x="7292294" y="3033661"/>
            <a:ext cx="3076575" cy="1533525"/>
          </a:xfrm>
          <a:prstGeom prst="rect">
            <a:avLst/>
          </a:prstGeom>
        </p:spPr>
      </p:pic>
    </p:spTree>
    <p:extLst>
      <p:ext uri="{BB962C8B-B14F-4D97-AF65-F5344CB8AC3E}">
        <p14:creationId xmlns:p14="http://schemas.microsoft.com/office/powerpoint/2010/main" val="2779376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97EFC-E90A-EBA2-744E-C4CE04C651AC}"/>
              </a:ext>
            </a:extLst>
          </p:cNvPr>
          <p:cNvSpPr>
            <a:spLocks noGrp="1"/>
          </p:cNvSpPr>
          <p:nvPr>
            <p:ph type="title"/>
          </p:nvPr>
        </p:nvSpPr>
        <p:spPr/>
        <p:txBody>
          <a:bodyPr/>
          <a:lstStyle/>
          <a:p>
            <a:r>
              <a:rPr lang="es-CO" dirty="0"/>
              <a:t>Métricas</a:t>
            </a:r>
          </a:p>
        </p:txBody>
      </p:sp>
      <p:pic>
        <p:nvPicPr>
          <p:cNvPr id="5" name="Imagen 4">
            <a:extLst>
              <a:ext uri="{FF2B5EF4-FFF2-40B4-BE49-F238E27FC236}">
                <a16:creationId xmlns:a16="http://schemas.microsoft.com/office/drawing/2014/main" id="{3A3434C6-EF8F-DDF9-4AFB-B01185CB15E6}"/>
              </a:ext>
            </a:extLst>
          </p:cNvPr>
          <p:cNvPicPr>
            <a:picLocks noChangeAspect="1"/>
          </p:cNvPicPr>
          <p:nvPr/>
        </p:nvPicPr>
        <p:blipFill>
          <a:blip r:embed="rId2"/>
          <a:stretch>
            <a:fillRect/>
          </a:stretch>
        </p:blipFill>
        <p:spPr>
          <a:xfrm>
            <a:off x="433218" y="1685925"/>
            <a:ext cx="11325563" cy="4641624"/>
          </a:xfrm>
          <a:prstGeom prst="rect">
            <a:avLst/>
          </a:prstGeom>
        </p:spPr>
      </p:pic>
    </p:spTree>
    <p:extLst>
      <p:ext uri="{BB962C8B-B14F-4D97-AF65-F5344CB8AC3E}">
        <p14:creationId xmlns:p14="http://schemas.microsoft.com/office/powerpoint/2010/main" val="2873311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97EFC-E90A-EBA2-744E-C4CE04C651AC}"/>
              </a:ext>
            </a:extLst>
          </p:cNvPr>
          <p:cNvSpPr>
            <a:spLocks noGrp="1"/>
          </p:cNvSpPr>
          <p:nvPr>
            <p:ph type="title"/>
          </p:nvPr>
        </p:nvSpPr>
        <p:spPr/>
        <p:txBody>
          <a:bodyPr/>
          <a:lstStyle/>
          <a:p>
            <a:r>
              <a:rPr lang="es-CO" dirty="0"/>
              <a:t>Análisis de clasificación multiclase</a:t>
            </a:r>
          </a:p>
        </p:txBody>
      </p:sp>
      <p:pic>
        <p:nvPicPr>
          <p:cNvPr id="4" name="Imagen 3">
            <a:extLst>
              <a:ext uri="{FF2B5EF4-FFF2-40B4-BE49-F238E27FC236}">
                <a16:creationId xmlns:a16="http://schemas.microsoft.com/office/drawing/2014/main" id="{D866C022-EC77-DCA1-3AB6-34FD0132B73F}"/>
              </a:ext>
            </a:extLst>
          </p:cNvPr>
          <p:cNvPicPr>
            <a:picLocks noChangeAspect="1"/>
          </p:cNvPicPr>
          <p:nvPr/>
        </p:nvPicPr>
        <p:blipFill>
          <a:blip r:embed="rId2"/>
          <a:stretch>
            <a:fillRect/>
          </a:stretch>
        </p:blipFill>
        <p:spPr>
          <a:xfrm>
            <a:off x="838200" y="1463675"/>
            <a:ext cx="5905500" cy="5029200"/>
          </a:xfrm>
          <a:prstGeom prst="rect">
            <a:avLst/>
          </a:prstGeom>
        </p:spPr>
      </p:pic>
      <p:pic>
        <p:nvPicPr>
          <p:cNvPr id="8" name="Imagen 7">
            <a:extLst>
              <a:ext uri="{FF2B5EF4-FFF2-40B4-BE49-F238E27FC236}">
                <a16:creationId xmlns:a16="http://schemas.microsoft.com/office/drawing/2014/main" id="{6D2C07E7-BEB8-5C4F-6795-6AA6A5805C01}"/>
              </a:ext>
            </a:extLst>
          </p:cNvPr>
          <p:cNvPicPr>
            <a:picLocks noChangeAspect="1"/>
          </p:cNvPicPr>
          <p:nvPr/>
        </p:nvPicPr>
        <p:blipFill>
          <a:blip r:embed="rId3"/>
          <a:stretch>
            <a:fillRect/>
          </a:stretch>
        </p:blipFill>
        <p:spPr>
          <a:xfrm>
            <a:off x="8447575" y="2206942"/>
            <a:ext cx="2752725" cy="2809875"/>
          </a:xfrm>
          <a:prstGeom prst="rect">
            <a:avLst/>
          </a:prstGeom>
        </p:spPr>
      </p:pic>
    </p:spTree>
    <p:extLst>
      <p:ext uri="{BB962C8B-B14F-4D97-AF65-F5344CB8AC3E}">
        <p14:creationId xmlns:p14="http://schemas.microsoft.com/office/powerpoint/2010/main" val="2824408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97EFC-E90A-EBA2-744E-C4CE04C651AC}"/>
              </a:ext>
            </a:extLst>
          </p:cNvPr>
          <p:cNvSpPr>
            <a:spLocks noGrp="1"/>
          </p:cNvSpPr>
          <p:nvPr>
            <p:ph type="title"/>
          </p:nvPr>
        </p:nvSpPr>
        <p:spPr>
          <a:xfrm>
            <a:off x="177019" y="140042"/>
            <a:ext cx="10515600" cy="1325563"/>
          </a:xfrm>
        </p:spPr>
        <p:txBody>
          <a:bodyPr/>
          <a:lstStyle/>
          <a:p>
            <a:r>
              <a:rPr lang="es-CO" dirty="0"/>
              <a:t>Métricas</a:t>
            </a:r>
          </a:p>
        </p:txBody>
      </p:sp>
      <p:pic>
        <p:nvPicPr>
          <p:cNvPr id="4" name="Imagen 3">
            <a:extLst>
              <a:ext uri="{FF2B5EF4-FFF2-40B4-BE49-F238E27FC236}">
                <a16:creationId xmlns:a16="http://schemas.microsoft.com/office/drawing/2014/main" id="{F909EDF7-A84B-C83E-FC91-3E55B771974E}"/>
              </a:ext>
            </a:extLst>
          </p:cNvPr>
          <p:cNvPicPr>
            <a:picLocks noChangeAspect="1"/>
          </p:cNvPicPr>
          <p:nvPr/>
        </p:nvPicPr>
        <p:blipFill>
          <a:blip r:embed="rId2"/>
          <a:stretch>
            <a:fillRect/>
          </a:stretch>
        </p:blipFill>
        <p:spPr>
          <a:xfrm>
            <a:off x="424076" y="1303777"/>
            <a:ext cx="7348334" cy="5554223"/>
          </a:xfrm>
          <a:prstGeom prst="rect">
            <a:avLst/>
          </a:prstGeom>
        </p:spPr>
      </p:pic>
      <p:pic>
        <p:nvPicPr>
          <p:cNvPr id="7" name="Imagen 6">
            <a:extLst>
              <a:ext uri="{FF2B5EF4-FFF2-40B4-BE49-F238E27FC236}">
                <a16:creationId xmlns:a16="http://schemas.microsoft.com/office/drawing/2014/main" id="{870B9380-C513-A073-3A7A-0B19FB8B6C3F}"/>
              </a:ext>
            </a:extLst>
          </p:cNvPr>
          <p:cNvPicPr>
            <a:picLocks noChangeAspect="1"/>
          </p:cNvPicPr>
          <p:nvPr/>
        </p:nvPicPr>
        <p:blipFill>
          <a:blip r:embed="rId3"/>
          <a:stretch>
            <a:fillRect/>
          </a:stretch>
        </p:blipFill>
        <p:spPr>
          <a:xfrm>
            <a:off x="8093758" y="2098504"/>
            <a:ext cx="2878895" cy="1699773"/>
          </a:xfrm>
          <a:prstGeom prst="rect">
            <a:avLst/>
          </a:prstGeom>
        </p:spPr>
      </p:pic>
    </p:spTree>
    <p:extLst>
      <p:ext uri="{BB962C8B-B14F-4D97-AF65-F5344CB8AC3E}">
        <p14:creationId xmlns:p14="http://schemas.microsoft.com/office/powerpoint/2010/main" val="515991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5485C57E-1542-E4EF-7B8E-D9C69FFBACE0}"/>
              </a:ext>
            </a:extLst>
          </p:cNvPr>
          <p:cNvSpPr>
            <a:spLocks noGrp="1"/>
          </p:cNvSpPr>
          <p:nvPr>
            <p:ph type="title"/>
          </p:nvPr>
        </p:nvSpPr>
        <p:spPr>
          <a:xfrm>
            <a:off x="-1" y="0"/>
            <a:ext cx="12192001" cy="786795"/>
          </a:xfrm>
        </p:spPr>
        <p:txBody>
          <a:bodyPr>
            <a:noAutofit/>
          </a:bodyPr>
          <a:lstStyle/>
          <a:p>
            <a:r>
              <a:rPr lang="es-CO" sz="3200" b="1" dirty="0"/>
              <a:t>CONCLUSIONES – VARIABLES CATEGÓRICAS</a:t>
            </a:r>
          </a:p>
        </p:txBody>
      </p:sp>
      <p:sp>
        <p:nvSpPr>
          <p:cNvPr id="2" name="CuadroTexto 1">
            <a:extLst>
              <a:ext uri="{FF2B5EF4-FFF2-40B4-BE49-F238E27FC236}">
                <a16:creationId xmlns:a16="http://schemas.microsoft.com/office/drawing/2014/main" id="{B5FDF22D-1D35-0242-03FC-32F8A5E6298F}"/>
              </a:ext>
            </a:extLst>
          </p:cNvPr>
          <p:cNvSpPr txBox="1"/>
          <p:nvPr/>
        </p:nvSpPr>
        <p:spPr>
          <a:xfrm>
            <a:off x="335279" y="1265097"/>
            <a:ext cx="11744180" cy="1107996"/>
          </a:xfrm>
          <a:prstGeom prst="rect">
            <a:avLst/>
          </a:prstGeom>
          <a:noFill/>
        </p:spPr>
        <p:txBody>
          <a:bodyPr wrap="square" rtlCol="0">
            <a:spAutoFit/>
          </a:bodyPr>
          <a:lstStyle/>
          <a:p>
            <a:pPr marL="457200" indent="-457200">
              <a:buAutoNum type="arabicPeriod"/>
            </a:pPr>
            <a:r>
              <a:rPr lang="es-CO" sz="2200" dirty="0"/>
              <a:t>Para los dos problemas evaluados con la métrica del </a:t>
            </a:r>
            <a:r>
              <a:rPr lang="es-CO" sz="2200" dirty="0" err="1"/>
              <a:t>accuracy</a:t>
            </a:r>
            <a:r>
              <a:rPr lang="es-CO" sz="2200" dirty="0"/>
              <a:t>: Predicción de tipo de intensidad de transporte y predicción de formas del lecho, el método de </a:t>
            </a:r>
            <a:r>
              <a:rPr lang="es-CO" sz="2200" dirty="0" err="1"/>
              <a:t>DecisionTreeClassifier</a:t>
            </a:r>
            <a:r>
              <a:rPr lang="es-CO" sz="2200" dirty="0"/>
              <a:t> (CART) fue el mejor método</a:t>
            </a:r>
          </a:p>
        </p:txBody>
      </p:sp>
    </p:spTree>
    <p:extLst>
      <p:ext uri="{BB962C8B-B14F-4D97-AF65-F5344CB8AC3E}">
        <p14:creationId xmlns:p14="http://schemas.microsoft.com/office/powerpoint/2010/main" val="67509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16F78F-F311-E3A8-BDB1-5469C8061740}"/>
              </a:ext>
            </a:extLst>
          </p:cNvPr>
          <p:cNvSpPr>
            <a:spLocks noGrp="1"/>
          </p:cNvSpPr>
          <p:nvPr>
            <p:ph type="title"/>
          </p:nvPr>
        </p:nvSpPr>
        <p:spPr/>
        <p:txBody>
          <a:bodyPr>
            <a:normAutofit fontScale="90000"/>
          </a:bodyPr>
          <a:lstStyle/>
          <a:p>
            <a:r>
              <a:rPr lang="es-CO" dirty="0"/>
              <a:t>Datos filtrados  </a:t>
            </a:r>
            <a:br>
              <a:rPr lang="es-CO" dirty="0"/>
            </a:br>
            <a:r>
              <a:rPr lang="es-CO" dirty="0"/>
              <a:t>6641 mediciones (1523 Ríos – 5118 Laboratorio)</a:t>
            </a:r>
          </a:p>
        </p:txBody>
      </p:sp>
      <p:pic>
        <p:nvPicPr>
          <p:cNvPr id="4" name="Imagen 3">
            <a:extLst>
              <a:ext uri="{FF2B5EF4-FFF2-40B4-BE49-F238E27FC236}">
                <a16:creationId xmlns:a16="http://schemas.microsoft.com/office/drawing/2014/main" id="{EA443CAD-1616-6140-6BAC-620DE1946F68}"/>
              </a:ext>
            </a:extLst>
          </p:cNvPr>
          <p:cNvPicPr>
            <a:picLocks noChangeAspect="1"/>
          </p:cNvPicPr>
          <p:nvPr/>
        </p:nvPicPr>
        <p:blipFill>
          <a:blip r:embed="rId2"/>
          <a:stretch>
            <a:fillRect/>
          </a:stretch>
        </p:blipFill>
        <p:spPr>
          <a:xfrm>
            <a:off x="1117063" y="2468734"/>
            <a:ext cx="9620250" cy="3524250"/>
          </a:xfrm>
          <a:prstGeom prst="rect">
            <a:avLst/>
          </a:prstGeom>
        </p:spPr>
      </p:pic>
    </p:spTree>
    <p:extLst>
      <p:ext uri="{BB962C8B-B14F-4D97-AF65-F5344CB8AC3E}">
        <p14:creationId xmlns:p14="http://schemas.microsoft.com/office/powerpoint/2010/main" val="269641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50AE223-8C4E-A0AC-5B03-C7E3E5C09C45}"/>
              </a:ext>
            </a:extLst>
          </p:cNvPr>
          <p:cNvPicPr>
            <a:picLocks noChangeAspect="1"/>
          </p:cNvPicPr>
          <p:nvPr/>
        </p:nvPicPr>
        <p:blipFill>
          <a:blip r:embed="rId2"/>
          <a:stretch>
            <a:fillRect/>
          </a:stretch>
        </p:blipFill>
        <p:spPr>
          <a:xfrm>
            <a:off x="1862672" y="3429000"/>
            <a:ext cx="7327383" cy="3287723"/>
          </a:xfrm>
          <a:prstGeom prst="rect">
            <a:avLst/>
          </a:prstGeom>
        </p:spPr>
      </p:pic>
      <p:pic>
        <p:nvPicPr>
          <p:cNvPr id="9" name="Imagen 8">
            <a:extLst>
              <a:ext uri="{FF2B5EF4-FFF2-40B4-BE49-F238E27FC236}">
                <a16:creationId xmlns:a16="http://schemas.microsoft.com/office/drawing/2014/main" id="{1DECC88E-2F05-2AE4-D5CC-551005E84C02}"/>
              </a:ext>
            </a:extLst>
          </p:cNvPr>
          <p:cNvPicPr>
            <a:picLocks noChangeAspect="1"/>
          </p:cNvPicPr>
          <p:nvPr/>
        </p:nvPicPr>
        <p:blipFill>
          <a:blip r:embed="rId3"/>
          <a:stretch>
            <a:fillRect/>
          </a:stretch>
        </p:blipFill>
        <p:spPr>
          <a:xfrm>
            <a:off x="1728788" y="0"/>
            <a:ext cx="7595152" cy="3429000"/>
          </a:xfrm>
          <a:prstGeom prst="rect">
            <a:avLst/>
          </a:prstGeom>
        </p:spPr>
      </p:pic>
      <p:sp>
        <p:nvSpPr>
          <p:cNvPr id="10" name="CuadroTexto 9">
            <a:extLst>
              <a:ext uri="{FF2B5EF4-FFF2-40B4-BE49-F238E27FC236}">
                <a16:creationId xmlns:a16="http://schemas.microsoft.com/office/drawing/2014/main" id="{172C4CF4-B72B-1F62-E60A-EB8B513DF0C0}"/>
              </a:ext>
            </a:extLst>
          </p:cNvPr>
          <p:cNvSpPr txBox="1"/>
          <p:nvPr/>
        </p:nvSpPr>
        <p:spPr>
          <a:xfrm>
            <a:off x="9861452" y="1350498"/>
            <a:ext cx="1916146" cy="646331"/>
          </a:xfrm>
          <a:prstGeom prst="rect">
            <a:avLst/>
          </a:prstGeom>
          <a:noFill/>
        </p:spPr>
        <p:txBody>
          <a:bodyPr wrap="square" rtlCol="0">
            <a:spAutoFit/>
          </a:bodyPr>
          <a:lstStyle/>
          <a:p>
            <a:r>
              <a:rPr lang="es-CO" dirty="0"/>
              <a:t>Estadísticos </a:t>
            </a:r>
            <a:r>
              <a:rPr lang="es-CO" dirty="0" err="1"/>
              <a:t>BD_Laboratorio</a:t>
            </a:r>
            <a:endParaRPr lang="es-CO" dirty="0"/>
          </a:p>
        </p:txBody>
      </p:sp>
      <p:sp>
        <p:nvSpPr>
          <p:cNvPr id="11" name="CuadroTexto 10">
            <a:extLst>
              <a:ext uri="{FF2B5EF4-FFF2-40B4-BE49-F238E27FC236}">
                <a16:creationId xmlns:a16="http://schemas.microsoft.com/office/drawing/2014/main" id="{DFFEA6AB-05BE-B725-DBC8-2668302809B1}"/>
              </a:ext>
            </a:extLst>
          </p:cNvPr>
          <p:cNvSpPr txBox="1"/>
          <p:nvPr/>
        </p:nvSpPr>
        <p:spPr>
          <a:xfrm>
            <a:off x="10112326" y="4749695"/>
            <a:ext cx="1916146" cy="646331"/>
          </a:xfrm>
          <a:prstGeom prst="rect">
            <a:avLst/>
          </a:prstGeom>
          <a:noFill/>
        </p:spPr>
        <p:txBody>
          <a:bodyPr wrap="square" rtlCol="0">
            <a:spAutoFit/>
          </a:bodyPr>
          <a:lstStyle/>
          <a:p>
            <a:r>
              <a:rPr lang="es-CO" dirty="0"/>
              <a:t>Estadísticos </a:t>
            </a:r>
            <a:r>
              <a:rPr lang="es-CO" dirty="0" err="1"/>
              <a:t>BD_Ríos</a:t>
            </a:r>
            <a:endParaRPr lang="es-CO" dirty="0"/>
          </a:p>
        </p:txBody>
      </p:sp>
    </p:spTree>
    <p:extLst>
      <p:ext uri="{BB962C8B-B14F-4D97-AF65-F5344CB8AC3E}">
        <p14:creationId xmlns:p14="http://schemas.microsoft.com/office/powerpoint/2010/main" val="15143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16F78F-F311-E3A8-BDB1-5469C8061740}"/>
              </a:ext>
            </a:extLst>
          </p:cNvPr>
          <p:cNvSpPr>
            <a:spLocks noGrp="1"/>
          </p:cNvSpPr>
          <p:nvPr>
            <p:ph type="title"/>
          </p:nvPr>
        </p:nvSpPr>
        <p:spPr/>
        <p:txBody>
          <a:bodyPr/>
          <a:lstStyle/>
          <a:p>
            <a:r>
              <a:rPr lang="es-CO" dirty="0"/>
              <a:t>Métodos considerados</a:t>
            </a:r>
          </a:p>
        </p:txBody>
      </p:sp>
      <p:sp>
        <p:nvSpPr>
          <p:cNvPr id="3" name="CuadroTexto 2">
            <a:extLst>
              <a:ext uri="{FF2B5EF4-FFF2-40B4-BE49-F238E27FC236}">
                <a16:creationId xmlns:a16="http://schemas.microsoft.com/office/drawing/2014/main" id="{FD5761F5-460F-BD52-EF92-91B589C1B0A8}"/>
              </a:ext>
            </a:extLst>
          </p:cNvPr>
          <p:cNvSpPr txBox="1"/>
          <p:nvPr/>
        </p:nvSpPr>
        <p:spPr>
          <a:xfrm>
            <a:off x="1069145" y="1997612"/>
            <a:ext cx="5026855" cy="2677656"/>
          </a:xfrm>
          <a:prstGeom prst="rect">
            <a:avLst/>
          </a:prstGeom>
          <a:noFill/>
        </p:spPr>
        <p:txBody>
          <a:bodyPr wrap="square" rtlCol="0">
            <a:spAutoFit/>
          </a:bodyPr>
          <a:lstStyle/>
          <a:p>
            <a:pPr marL="285750" indent="-285750">
              <a:buFontTx/>
              <a:buChar char="-"/>
            </a:pPr>
            <a:r>
              <a:rPr lang="es-CO" sz="2400" dirty="0"/>
              <a:t>Linear </a:t>
            </a:r>
            <a:r>
              <a:rPr lang="es-CO" sz="2400" dirty="0" err="1"/>
              <a:t>Regression</a:t>
            </a:r>
            <a:endParaRPr lang="es-CO" sz="2400" dirty="0"/>
          </a:p>
          <a:p>
            <a:pPr marL="285750" indent="-285750">
              <a:buFontTx/>
              <a:buChar char="-"/>
            </a:pPr>
            <a:r>
              <a:rPr lang="es-CO" sz="2400" dirty="0"/>
              <a:t>Ridge</a:t>
            </a:r>
          </a:p>
          <a:p>
            <a:pPr marL="285750" indent="-285750">
              <a:buFontTx/>
              <a:buChar char="-"/>
            </a:pPr>
            <a:r>
              <a:rPr lang="es-CO" sz="2400" dirty="0"/>
              <a:t>Lasso</a:t>
            </a:r>
          </a:p>
          <a:p>
            <a:pPr marL="285750" indent="-285750">
              <a:buFontTx/>
              <a:buChar char="-"/>
            </a:pPr>
            <a:r>
              <a:rPr lang="es-CO" sz="2400" dirty="0" err="1"/>
              <a:t>ElasticNet</a:t>
            </a:r>
            <a:endParaRPr lang="es-CO" sz="2400" dirty="0"/>
          </a:p>
          <a:p>
            <a:pPr marL="285750" indent="-285750">
              <a:buFontTx/>
              <a:buChar char="-"/>
            </a:pPr>
            <a:r>
              <a:rPr lang="es-CO" sz="2400" dirty="0" err="1"/>
              <a:t>KNeighborsRegressor</a:t>
            </a:r>
            <a:endParaRPr lang="es-CO" sz="2400" dirty="0"/>
          </a:p>
          <a:p>
            <a:pPr marL="285750" indent="-285750">
              <a:buFontTx/>
              <a:buChar char="-"/>
            </a:pPr>
            <a:r>
              <a:rPr lang="es-CO" sz="2400" dirty="0" err="1"/>
              <a:t>DecisionTreeRegressor</a:t>
            </a:r>
            <a:endParaRPr lang="es-CO" sz="2400" dirty="0"/>
          </a:p>
          <a:p>
            <a:pPr marL="285750" indent="-285750">
              <a:buFontTx/>
              <a:buChar char="-"/>
            </a:pPr>
            <a:r>
              <a:rPr lang="es-CO" sz="2400" dirty="0"/>
              <a:t>SVR</a:t>
            </a:r>
          </a:p>
        </p:txBody>
      </p:sp>
    </p:spTree>
    <p:extLst>
      <p:ext uri="{BB962C8B-B14F-4D97-AF65-F5344CB8AC3E}">
        <p14:creationId xmlns:p14="http://schemas.microsoft.com/office/powerpoint/2010/main" val="338454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3ABE3E-7EF2-6A7E-7357-37957B66EEEB}"/>
              </a:ext>
            </a:extLst>
          </p:cNvPr>
          <p:cNvSpPr>
            <a:spLocks noGrp="1"/>
          </p:cNvSpPr>
          <p:nvPr>
            <p:ph type="title"/>
          </p:nvPr>
        </p:nvSpPr>
        <p:spPr>
          <a:xfrm>
            <a:off x="0" y="18255"/>
            <a:ext cx="10515600" cy="1325563"/>
          </a:xfrm>
        </p:spPr>
        <p:txBody>
          <a:bodyPr/>
          <a:lstStyle/>
          <a:p>
            <a:r>
              <a:rPr lang="es-CO" b="1" dirty="0"/>
              <a:t>Procedimiento</a:t>
            </a:r>
          </a:p>
        </p:txBody>
      </p:sp>
      <p:sp>
        <p:nvSpPr>
          <p:cNvPr id="3" name="Marcador de contenido 2">
            <a:extLst>
              <a:ext uri="{FF2B5EF4-FFF2-40B4-BE49-F238E27FC236}">
                <a16:creationId xmlns:a16="http://schemas.microsoft.com/office/drawing/2014/main" id="{180BF875-129B-A515-0A08-F930CEAC7FE8}"/>
              </a:ext>
            </a:extLst>
          </p:cNvPr>
          <p:cNvSpPr>
            <a:spLocks noGrp="1"/>
          </p:cNvSpPr>
          <p:nvPr>
            <p:ph idx="1"/>
          </p:nvPr>
        </p:nvSpPr>
        <p:spPr>
          <a:xfrm>
            <a:off x="162950" y="1080038"/>
            <a:ext cx="12029050" cy="5503642"/>
          </a:xfrm>
        </p:spPr>
        <p:txBody>
          <a:bodyPr>
            <a:normAutofit fontScale="70000" lnSpcReduction="20000"/>
          </a:bodyPr>
          <a:lstStyle/>
          <a:p>
            <a:pPr marL="514350" indent="-514350">
              <a:buAutoNum type="arabicPeriod"/>
            </a:pPr>
            <a:r>
              <a:rPr lang="es-CO" dirty="0"/>
              <a:t>Conformación de tres conjuntos de datos: Completo (), Ríos(), Laboratorio().</a:t>
            </a:r>
          </a:p>
          <a:p>
            <a:pPr marL="514350" indent="-514350">
              <a:buAutoNum type="arabicPeriod"/>
            </a:pPr>
            <a:r>
              <a:rPr lang="es-CO" dirty="0"/>
              <a:t>Con cada conjunto de datos:</a:t>
            </a:r>
          </a:p>
          <a:p>
            <a:pPr marL="0" indent="0">
              <a:buNone/>
            </a:pPr>
            <a:r>
              <a:rPr lang="es-CO" dirty="0"/>
              <a:t>            2.1 Análisis exploratorio.</a:t>
            </a:r>
          </a:p>
          <a:p>
            <a:pPr marL="0" indent="0">
              <a:buNone/>
            </a:pPr>
            <a:r>
              <a:rPr lang="es-CO" dirty="0"/>
              <a:t>            2.2 Métricas con variables iniciales (R²,MSE, MAE)</a:t>
            </a:r>
          </a:p>
          <a:p>
            <a:pPr marL="0" indent="0">
              <a:buNone/>
            </a:pPr>
            <a:r>
              <a:rPr lang="es-CO" dirty="0"/>
              <a:t>            2.3 </a:t>
            </a:r>
            <a:r>
              <a:rPr lang="es-CO" dirty="0" err="1"/>
              <a:t>Feature</a:t>
            </a:r>
            <a:r>
              <a:rPr lang="es-CO" dirty="0"/>
              <a:t> </a:t>
            </a:r>
            <a:r>
              <a:rPr lang="es-CO" dirty="0" err="1"/>
              <a:t>Selection</a:t>
            </a:r>
            <a:r>
              <a:rPr lang="es-CO" dirty="0"/>
              <a:t> -Árboles de decisión(AD), Eliminación </a:t>
            </a:r>
            <a:r>
              <a:rPr lang="es-CO" dirty="0" err="1"/>
              <a:t>Backward</a:t>
            </a:r>
            <a:r>
              <a:rPr lang="es-CO" dirty="0"/>
              <a:t>(EB), Eliminación recursiva   </a:t>
            </a:r>
          </a:p>
          <a:p>
            <a:pPr marL="0" indent="0">
              <a:buNone/>
            </a:pPr>
            <a:r>
              <a:rPr lang="es-CO" dirty="0"/>
              <a:t>                  (ER) para reducción de variables.</a:t>
            </a:r>
          </a:p>
          <a:p>
            <a:pPr marL="0" indent="0">
              <a:buNone/>
            </a:pPr>
            <a:r>
              <a:rPr lang="es-CO" dirty="0"/>
              <a:t>            2.4 Métricas con variables reducidas (R²,MSE, MAE).</a:t>
            </a:r>
          </a:p>
          <a:p>
            <a:pPr marL="0" indent="0">
              <a:buNone/>
            </a:pPr>
            <a:r>
              <a:rPr lang="es-CO" dirty="0"/>
              <a:t>            2.5 Escalamiento ( </a:t>
            </a:r>
            <a:r>
              <a:rPr lang="es-CO" dirty="0" err="1"/>
              <a:t>MinMaxScaler</a:t>
            </a:r>
            <a:r>
              <a:rPr lang="es-CO" dirty="0"/>
              <a:t>, </a:t>
            </a:r>
            <a:r>
              <a:rPr lang="es-CO" dirty="0" err="1"/>
              <a:t>StandardScaler</a:t>
            </a:r>
            <a:r>
              <a:rPr lang="es-CO" dirty="0"/>
              <a:t>, </a:t>
            </a:r>
            <a:r>
              <a:rPr lang="es-CO" dirty="0" err="1"/>
              <a:t>Normalizer</a:t>
            </a:r>
            <a:r>
              <a:rPr lang="es-CO" dirty="0"/>
              <a:t>).</a:t>
            </a:r>
          </a:p>
          <a:p>
            <a:pPr marL="0" indent="0">
              <a:buNone/>
            </a:pPr>
            <a:r>
              <a:rPr lang="es-CO" dirty="0"/>
              <a:t>            2.6 Métricas con variables reducidas y escaladas (R²,MSE, MAE).</a:t>
            </a:r>
          </a:p>
          <a:p>
            <a:pPr marL="0" indent="0">
              <a:buNone/>
            </a:pPr>
            <a:r>
              <a:rPr lang="es-CO" dirty="0"/>
              <a:t>            2.7 </a:t>
            </a:r>
            <a:r>
              <a:rPr lang="es-CO" dirty="0" err="1"/>
              <a:t>Adimensionalización</a:t>
            </a:r>
            <a:r>
              <a:rPr lang="es-CO" dirty="0"/>
              <a:t> de variables.</a:t>
            </a:r>
          </a:p>
          <a:p>
            <a:pPr marL="0" indent="0">
              <a:buNone/>
            </a:pPr>
            <a:r>
              <a:rPr lang="es-CO" dirty="0"/>
              <a:t>            2.8 Métricas con variables adimensionales (R²,MSE, MAE)</a:t>
            </a:r>
          </a:p>
          <a:p>
            <a:pPr marL="0" indent="0">
              <a:buNone/>
            </a:pPr>
            <a:r>
              <a:rPr lang="es-CO" dirty="0"/>
              <a:t>            2.9  </a:t>
            </a:r>
            <a:r>
              <a:rPr lang="es-CO" dirty="0" err="1"/>
              <a:t>Feature</a:t>
            </a:r>
            <a:r>
              <a:rPr lang="es-CO" dirty="0"/>
              <a:t> </a:t>
            </a:r>
            <a:r>
              <a:rPr lang="es-CO" dirty="0" err="1"/>
              <a:t>Selection</a:t>
            </a:r>
            <a:r>
              <a:rPr lang="es-CO" dirty="0"/>
              <a:t> - (AD), (EB),(ER) para reducción de variables. </a:t>
            </a:r>
          </a:p>
          <a:p>
            <a:pPr marL="0" indent="0">
              <a:buNone/>
            </a:pPr>
            <a:r>
              <a:rPr lang="es-CO" dirty="0"/>
              <a:t>            2.10 Métricas con variables reducidas (R²,MSE, MAE).</a:t>
            </a:r>
          </a:p>
          <a:p>
            <a:pPr marL="0" indent="0">
              <a:buNone/>
            </a:pPr>
            <a:r>
              <a:rPr lang="es-CO" dirty="0"/>
              <a:t>            2.11 Escalamiento ( </a:t>
            </a:r>
            <a:r>
              <a:rPr lang="es-CO" dirty="0" err="1"/>
              <a:t>MinMaxScaler</a:t>
            </a:r>
            <a:r>
              <a:rPr lang="es-CO" dirty="0"/>
              <a:t>, </a:t>
            </a:r>
            <a:r>
              <a:rPr lang="es-CO" dirty="0" err="1"/>
              <a:t>StandardScaler</a:t>
            </a:r>
            <a:r>
              <a:rPr lang="es-CO" dirty="0"/>
              <a:t>, </a:t>
            </a:r>
            <a:r>
              <a:rPr lang="es-CO" dirty="0" err="1"/>
              <a:t>Normalizer</a:t>
            </a:r>
            <a:r>
              <a:rPr lang="es-CO" dirty="0"/>
              <a:t>).</a:t>
            </a:r>
          </a:p>
          <a:p>
            <a:pPr marL="0" indent="0">
              <a:buNone/>
            </a:pPr>
            <a:r>
              <a:rPr lang="es-CO" dirty="0"/>
              <a:t>            2.12 Métricas con variables reducidas y escaladas (R²,MSE, MAE).</a:t>
            </a:r>
          </a:p>
          <a:p>
            <a:pPr marL="0" indent="0">
              <a:buNone/>
            </a:pPr>
            <a:r>
              <a:rPr lang="es-CO" dirty="0"/>
              <a:t>            2.13 Optimización de parámetros (</a:t>
            </a:r>
            <a:r>
              <a:rPr lang="es-CO" dirty="0" err="1"/>
              <a:t>GridSearchCV</a:t>
            </a:r>
            <a:r>
              <a:rPr lang="es-CO" dirty="0"/>
              <a:t> y </a:t>
            </a:r>
            <a:r>
              <a:rPr lang="es-CO" dirty="0" err="1"/>
              <a:t>RandomizedSearchCV</a:t>
            </a:r>
            <a:r>
              <a:rPr lang="es-CO" dirty="0"/>
              <a:t>)</a:t>
            </a:r>
          </a:p>
          <a:p>
            <a:pPr marL="0" indent="0">
              <a:buNone/>
            </a:pPr>
            <a:endParaRPr lang="es-CO" dirty="0"/>
          </a:p>
          <a:p>
            <a:pPr marL="0" indent="0">
              <a:buNone/>
            </a:pPr>
            <a:endParaRPr lang="es-CO" dirty="0"/>
          </a:p>
          <a:p>
            <a:pPr marL="0" indent="0">
              <a:buNone/>
            </a:pPr>
            <a:endParaRPr lang="es-CO" dirty="0"/>
          </a:p>
          <a:p>
            <a:pPr marL="0" indent="0">
              <a:buNone/>
            </a:pPr>
            <a:endParaRPr lang="es-CO" dirty="0"/>
          </a:p>
          <a:p>
            <a:pPr marL="0" indent="0">
              <a:buNone/>
            </a:pPr>
            <a:endParaRPr lang="es-CO" dirty="0"/>
          </a:p>
          <a:p>
            <a:pPr>
              <a:buFontTx/>
              <a:buChar char="-"/>
            </a:pPr>
            <a:endParaRPr lang="es-CO" dirty="0"/>
          </a:p>
          <a:p>
            <a:pPr marL="0" indent="0">
              <a:buNone/>
            </a:pPr>
            <a:endParaRPr lang="es-CO" dirty="0"/>
          </a:p>
          <a:p>
            <a:pPr marL="0" indent="0">
              <a:buNone/>
            </a:pPr>
            <a:endParaRPr lang="es-CO" dirty="0"/>
          </a:p>
          <a:p>
            <a:pPr marL="514350" indent="-514350">
              <a:buAutoNum type="arabicPeriod"/>
            </a:pPr>
            <a:endParaRPr lang="es-CO" dirty="0"/>
          </a:p>
        </p:txBody>
      </p:sp>
    </p:spTree>
    <p:extLst>
      <p:ext uri="{BB962C8B-B14F-4D97-AF65-F5344CB8AC3E}">
        <p14:creationId xmlns:p14="http://schemas.microsoft.com/office/powerpoint/2010/main" val="60563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AC43ACA8-6BCA-7ABC-199B-0E65386BD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061" y="2022662"/>
            <a:ext cx="3960000" cy="4052879"/>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2CA9C47F-7C2F-8F3A-03EC-695EA7CF9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5857" y="1054508"/>
            <a:ext cx="3960000" cy="39725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8090B71-FF6B-220C-1FC8-DFC440B041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 y="2093"/>
            <a:ext cx="3960000" cy="4052879"/>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F5E5B37-F37C-228E-21FC-BB6C31850B92}"/>
              </a:ext>
            </a:extLst>
          </p:cNvPr>
          <p:cNvSpPr txBox="1"/>
          <p:nvPr/>
        </p:nvSpPr>
        <p:spPr>
          <a:xfrm>
            <a:off x="393895" y="4290646"/>
            <a:ext cx="2897945" cy="646331"/>
          </a:xfrm>
          <a:prstGeom prst="rect">
            <a:avLst/>
          </a:prstGeom>
          <a:noFill/>
        </p:spPr>
        <p:txBody>
          <a:bodyPr wrap="square" rtlCol="0">
            <a:spAutoFit/>
          </a:bodyPr>
          <a:lstStyle/>
          <a:p>
            <a:pPr algn="ctr"/>
            <a:r>
              <a:rPr lang="es-CO" b="1" dirty="0"/>
              <a:t>Matriz de Correlaciones  </a:t>
            </a:r>
            <a:r>
              <a:rPr lang="es-CO" b="1" dirty="0" err="1"/>
              <a:t>BDCompleta</a:t>
            </a:r>
            <a:endParaRPr lang="es-CO" b="1" dirty="0"/>
          </a:p>
        </p:txBody>
      </p:sp>
      <p:sp>
        <p:nvSpPr>
          <p:cNvPr id="8" name="CuadroTexto 7">
            <a:extLst>
              <a:ext uri="{FF2B5EF4-FFF2-40B4-BE49-F238E27FC236}">
                <a16:creationId xmlns:a16="http://schemas.microsoft.com/office/drawing/2014/main" id="{D588C759-A1A9-7717-3990-B44CC1DCB51C}"/>
              </a:ext>
            </a:extLst>
          </p:cNvPr>
          <p:cNvSpPr txBox="1"/>
          <p:nvPr/>
        </p:nvSpPr>
        <p:spPr>
          <a:xfrm>
            <a:off x="4647027" y="5278395"/>
            <a:ext cx="2897945" cy="646331"/>
          </a:xfrm>
          <a:prstGeom prst="rect">
            <a:avLst/>
          </a:prstGeom>
          <a:noFill/>
        </p:spPr>
        <p:txBody>
          <a:bodyPr wrap="square" rtlCol="0">
            <a:spAutoFit/>
          </a:bodyPr>
          <a:lstStyle/>
          <a:p>
            <a:pPr algn="ctr"/>
            <a:r>
              <a:rPr lang="es-CO" b="1" dirty="0"/>
              <a:t>Matriz de Correlaciones  </a:t>
            </a:r>
            <a:r>
              <a:rPr lang="es-CO" b="1" dirty="0" err="1"/>
              <a:t>BDLaboratorio</a:t>
            </a:r>
            <a:endParaRPr lang="es-CO" b="1" dirty="0"/>
          </a:p>
        </p:txBody>
      </p:sp>
      <p:sp>
        <p:nvSpPr>
          <p:cNvPr id="9" name="CuadroTexto 8">
            <a:extLst>
              <a:ext uri="{FF2B5EF4-FFF2-40B4-BE49-F238E27FC236}">
                <a16:creationId xmlns:a16="http://schemas.microsoft.com/office/drawing/2014/main" id="{30A19727-9D40-4264-4164-E6CAA3053B31}"/>
              </a:ext>
            </a:extLst>
          </p:cNvPr>
          <p:cNvSpPr txBox="1"/>
          <p:nvPr/>
        </p:nvSpPr>
        <p:spPr>
          <a:xfrm>
            <a:off x="9045794" y="6176686"/>
            <a:ext cx="2897945" cy="646331"/>
          </a:xfrm>
          <a:prstGeom prst="rect">
            <a:avLst/>
          </a:prstGeom>
          <a:noFill/>
        </p:spPr>
        <p:txBody>
          <a:bodyPr wrap="square" rtlCol="0">
            <a:spAutoFit/>
          </a:bodyPr>
          <a:lstStyle/>
          <a:p>
            <a:pPr algn="ctr"/>
            <a:r>
              <a:rPr lang="es-CO" b="1" dirty="0"/>
              <a:t>Matriz de Correlaciones  </a:t>
            </a:r>
            <a:r>
              <a:rPr lang="es-CO" b="1" dirty="0" err="1"/>
              <a:t>BDRíos</a:t>
            </a:r>
            <a:endParaRPr lang="es-CO" b="1" dirty="0"/>
          </a:p>
        </p:txBody>
      </p:sp>
      <p:sp>
        <p:nvSpPr>
          <p:cNvPr id="10" name="Elipse 9">
            <a:extLst>
              <a:ext uri="{FF2B5EF4-FFF2-40B4-BE49-F238E27FC236}">
                <a16:creationId xmlns:a16="http://schemas.microsoft.com/office/drawing/2014/main" id="{B7C52FEA-9E6B-EFA0-2B9F-0C78A5378FED}"/>
              </a:ext>
            </a:extLst>
          </p:cNvPr>
          <p:cNvSpPr/>
          <p:nvPr/>
        </p:nvSpPr>
        <p:spPr>
          <a:xfrm>
            <a:off x="2820195" y="1425149"/>
            <a:ext cx="724863" cy="5975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Elipse 10">
            <a:extLst>
              <a:ext uri="{FF2B5EF4-FFF2-40B4-BE49-F238E27FC236}">
                <a16:creationId xmlns:a16="http://schemas.microsoft.com/office/drawing/2014/main" id="{744E1BDE-86D5-45DF-91BD-5ADA9A76559B}"/>
              </a:ext>
            </a:extLst>
          </p:cNvPr>
          <p:cNvSpPr/>
          <p:nvPr/>
        </p:nvSpPr>
        <p:spPr>
          <a:xfrm>
            <a:off x="6940605" y="2435185"/>
            <a:ext cx="707805" cy="6055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Elipse 11">
            <a:extLst>
              <a:ext uri="{FF2B5EF4-FFF2-40B4-BE49-F238E27FC236}">
                <a16:creationId xmlns:a16="http://schemas.microsoft.com/office/drawing/2014/main" id="{427ED2FC-BC73-7AB9-4B28-38317B6B4D0D}"/>
              </a:ext>
            </a:extLst>
          </p:cNvPr>
          <p:cNvSpPr/>
          <p:nvPr/>
        </p:nvSpPr>
        <p:spPr>
          <a:xfrm>
            <a:off x="10900605" y="3395387"/>
            <a:ext cx="724863" cy="6055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Título 1">
            <a:extLst>
              <a:ext uri="{FF2B5EF4-FFF2-40B4-BE49-F238E27FC236}">
                <a16:creationId xmlns:a16="http://schemas.microsoft.com/office/drawing/2014/main" id="{5485C57E-1542-E4EF-7B8E-D9C69FFBACE0}"/>
              </a:ext>
            </a:extLst>
          </p:cNvPr>
          <p:cNvSpPr>
            <a:spLocks noGrp="1"/>
          </p:cNvSpPr>
          <p:nvPr>
            <p:ph type="title"/>
          </p:nvPr>
        </p:nvSpPr>
        <p:spPr>
          <a:xfrm>
            <a:off x="1665747" y="-13072"/>
            <a:ext cx="10515600" cy="1325563"/>
          </a:xfrm>
        </p:spPr>
        <p:txBody>
          <a:bodyPr/>
          <a:lstStyle/>
          <a:p>
            <a:pPr algn="r"/>
            <a:r>
              <a:rPr lang="es-CO" b="1" dirty="0"/>
              <a:t>2.1 Análisis Exploratorio</a:t>
            </a:r>
          </a:p>
        </p:txBody>
      </p:sp>
      <p:sp>
        <p:nvSpPr>
          <p:cNvPr id="17" name="Elipse 16">
            <a:extLst>
              <a:ext uri="{FF2B5EF4-FFF2-40B4-BE49-F238E27FC236}">
                <a16:creationId xmlns:a16="http://schemas.microsoft.com/office/drawing/2014/main" id="{EFAA3189-D8FA-AEF4-BB64-5F8FD575433B}"/>
              </a:ext>
            </a:extLst>
          </p:cNvPr>
          <p:cNvSpPr/>
          <p:nvPr/>
        </p:nvSpPr>
        <p:spPr>
          <a:xfrm>
            <a:off x="-11222" y="143876"/>
            <a:ext cx="1320919" cy="143490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Elipse 17">
            <a:extLst>
              <a:ext uri="{FF2B5EF4-FFF2-40B4-BE49-F238E27FC236}">
                <a16:creationId xmlns:a16="http://schemas.microsoft.com/office/drawing/2014/main" id="{130E0981-7A25-552D-D539-56BEFA7C8F34}"/>
              </a:ext>
            </a:extLst>
          </p:cNvPr>
          <p:cNvSpPr/>
          <p:nvPr/>
        </p:nvSpPr>
        <p:spPr>
          <a:xfrm>
            <a:off x="4107691" y="1277097"/>
            <a:ext cx="1320919" cy="143490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a:extLst>
              <a:ext uri="{FF2B5EF4-FFF2-40B4-BE49-F238E27FC236}">
                <a16:creationId xmlns:a16="http://schemas.microsoft.com/office/drawing/2014/main" id="{59F40E39-1EA2-E9D1-EC7F-D56C15263444}"/>
              </a:ext>
            </a:extLst>
          </p:cNvPr>
          <p:cNvSpPr/>
          <p:nvPr/>
        </p:nvSpPr>
        <p:spPr>
          <a:xfrm>
            <a:off x="8067691" y="2316237"/>
            <a:ext cx="1320919" cy="143490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a:extLst>
              <a:ext uri="{FF2B5EF4-FFF2-40B4-BE49-F238E27FC236}">
                <a16:creationId xmlns:a16="http://schemas.microsoft.com/office/drawing/2014/main" id="{21192B61-F5BA-4FC3-C932-95A6D1715F32}"/>
              </a:ext>
            </a:extLst>
          </p:cNvPr>
          <p:cNvSpPr/>
          <p:nvPr/>
        </p:nvSpPr>
        <p:spPr>
          <a:xfrm>
            <a:off x="2844419" y="2806290"/>
            <a:ext cx="724863" cy="5975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a:extLst>
              <a:ext uri="{FF2B5EF4-FFF2-40B4-BE49-F238E27FC236}">
                <a16:creationId xmlns:a16="http://schemas.microsoft.com/office/drawing/2014/main" id="{C43264F7-E8C9-7401-AF61-197543CA59D5}"/>
              </a:ext>
            </a:extLst>
          </p:cNvPr>
          <p:cNvSpPr/>
          <p:nvPr/>
        </p:nvSpPr>
        <p:spPr>
          <a:xfrm>
            <a:off x="6940605" y="3800594"/>
            <a:ext cx="724863" cy="5975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a:extLst>
              <a:ext uri="{FF2B5EF4-FFF2-40B4-BE49-F238E27FC236}">
                <a16:creationId xmlns:a16="http://schemas.microsoft.com/office/drawing/2014/main" id="{71DB2530-68DA-9B60-9F81-FE0844F278B3}"/>
              </a:ext>
            </a:extLst>
          </p:cNvPr>
          <p:cNvSpPr/>
          <p:nvPr/>
        </p:nvSpPr>
        <p:spPr>
          <a:xfrm>
            <a:off x="10948361" y="4781458"/>
            <a:ext cx="724864" cy="5975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088302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5485C57E-1542-E4EF-7B8E-D9C69FFBACE0}"/>
              </a:ext>
            </a:extLst>
          </p:cNvPr>
          <p:cNvSpPr>
            <a:spLocks noGrp="1"/>
          </p:cNvSpPr>
          <p:nvPr>
            <p:ph type="title"/>
          </p:nvPr>
        </p:nvSpPr>
        <p:spPr>
          <a:xfrm>
            <a:off x="3788568" y="170021"/>
            <a:ext cx="8403432" cy="786795"/>
          </a:xfrm>
        </p:spPr>
        <p:txBody>
          <a:bodyPr>
            <a:noAutofit/>
          </a:bodyPr>
          <a:lstStyle/>
          <a:p>
            <a:pPr algn="r"/>
            <a:r>
              <a:rPr lang="es-CO" sz="3000" b="1" dirty="0"/>
              <a:t>2.2 </a:t>
            </a:r>
            <a:r>
              <a:rPr lang="es-CO" sz="3000" dirty="0"/>
              <a:t>Métricas con variables iniciales (R²,MSE, MAE)</a:t>
            </a:r>
            <a:br>
              <a:rPr lang="es-CO" sz="3000" dirty="0"/>
            </a:br>
            <a:endParaRPr lang="es-CO" sz="3000" b="1" dirty="0"/>
          </a:p>
        </p:txBody>
      </p:sp>
      <p:pic>
        <p:nvPicPr>
          <p:cNvPr id="2052" name="Picture 4">
            <a:extLst>
              <a:ext uri="{FF2B5EF4-FFF2-40B4-BE49-F238E27FC236}">
                <a16:creationId xmlns:a16="http://schemas.microsoft.com/office/drawing/2014/main" id="{34B6219F-2DA2-10AC-46B5-F8756EF10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 y="563418"/>
            <a:ext cx="2700000" cy="19838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F546745-DAF5-A0B9-2F50-72CC7FFD9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 y="2674421"/>
            <a:ext cx="2700000" cy="196815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918130AC-E139-7867-77D5-2D3EB57194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43" y="4935378"/>
            <a:ext cx="2700000" cy="19226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4843EB2-99EE-8707-6491-CEC210E75A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7658" y="639618"/>
            <a:ext cx="2700000" cy="198382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A895DD92-658A-EDE0-928F-D60DEA4A8A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7658" y="2682129"/>
            <a:ext cx="2700000" cy="195274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14741CA8-229B-0A9D-7A42-8E4725B4B5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7658" y="4935378"/>
            <a:ext cx="2700000" cy="189822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85B22CAB-922A-AA6F-D14D-5341A44B74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58096" y="640859"/>
            <a:ext cx="2700000" cy="1922622"/>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2E7E0D21-4984-623D-52A5-91449E229A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58096" y="2682129"/>
            <a:ext cx="2700000" cy="2021351"/>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3CF8BC2C-410A-6FD2-E31F-9FF10E16DB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58096" y="4885170"/>
            <a:ext cx="2700000" cy="1922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51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5485C57E-1542-E4EF-7B8E-D9C69FFBACE0}"/>
              </a:ext>
            </a:extLst>
          </p:cNvPr>
          <p:cNvSpPr>
            <a:spLocks noGrp="1"/>
          </p:cNvSpPr>
          <p:nvPr>
            <p:ph type="title"/>
          </p:nvPr>
        </p:nvSpPr>
        <p:spPr>
          <a:xfrm>
            <a:off x="0" y="0"/>
            <a:ext cx="6792686" cy="786795"/>
          </a:xfrm>
        </p:spPr>
        <p:txBody>
          <a:bodyPr>
            <a:noAutofit/>
          </a:bodyPr>
          <a:lstStyle/>
          <a:p>
            <a:pPr algn="r"/>
            <a:r>
              <a:rPr lang="es-CO" sz="3000" dirty="0"/>
              <a:t>2.3. </a:t>
            </a:r>
            <a:r>
              <a:rPr lang="es-CO" sz="3000" dirty="0" err="1"/>
              <a:t>Feature</a:t>
            </a:r>
            <a:r>
              <a:rPr lang="es-CO" sz="3000" dirty="0"/>
              <a:t> </a:t>
            </a:r>
            <a:r>
              <a:rPr lang="es-CO" sz="3000" dirty="0" err="1"/>
              <a:t>Selection</a:t>
            </a:r>
            <a:r>
              <a:rPr lang="es-CO" sz="3000" dirty="0"/>
              <a:t> variables originales</a:t>
            </a:r>
            <a:r>
              <a:rPr lang="es-CO" sz="1800" dirty="0"/>
              <a:t> </a:t>
            </a:r>
            <a:endParaRPr lang="es-CO" sz="3000" dirty="0"/>
          </a:p>
        </p:txBody>
      </p:sp>
      <p:pic>
        <p:nvPicPr>
          <p:cNvPr id="3" name="Imagen 2">
            <a:extLst>
              <a:ext uri="{FF2B5EF4-FFF2-40B4-BE49-F238E27FC236}">
                <a16:creationId xmlns:a16="http://schemas.microsoft.com/office/drawing/2014/main" id="{39291C36-DF3B-8C6C-C39D-E68A5132FCDF}"/>
              </a:ext>
            </a:extLst>
          </p:cNvPr>
          <p:cNvPicPr>
            <a:picLocks noChangeAspect="1"/>
          </p:cNvPicPr>
          <p:nvPr/>
        </p:nvPicPr>
        <p:blipFill>
          <a:blip r:embed="rId2"/>
          <a:stretch>
            <a:fillRect/>
          </a:stretch>
        </p:blipFill>
        <p:spPr>
          <a:xfrm>
            <a:off x="253218" y="2474187"/>
            <a:ext cx="11488158" cy="1853338"/>
          </a:xfrm>
          <a:prstGeom prst="rect">
            <a:avLst/>
          </a:prstGeom>
        </p:spPr>
      </p:pic>
    </p:spTree>
    <p:extLst>
      <p:ext uri="{BB962C8B-B14F-4D97-AF65-F5344CB8AC3E}">
        <p14:creationId xmlns:p14="http://schemas.microsoft.com/office/powerpoint/2010/main" val="42594374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690</Words>
  <Application>Microsoft Office PowerPoint</Application>
  <PresentationFormat>Panorámica</PresentationFormat>
  <Paragraphs>92</Paragraphs>
  <Slides>27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Calibri</vt:lpstr>
      <vt:lpstr>Calibri Light</vt:lpstr>
      <vt:lpstr>Tema de Office</vt:lpstr>
      <vt:lpstr>Aplicación métodos supervisados para el cálculo de la concentración de sedimentos</vt:lpstr>
      <vt:lpstr>Datos iniciales   7027 mediciones – 10 variables</vt:lpstr>
      <vt:lpstr>Datos filtrados   6641 mediciones (1523 Ríos – 5118 Laboratorio)</vt:lpstr>
      <vt:lpstr>Presentación de PowerPoint</vt:lpstr>
      <vt:lpstr>Métodos considerados</vt:lpstr>
      <vt:lpstr>Procedimiento</vt:lpstr>
      <vt:lpstr>2.1 Análisis Exploratorio</vt:lpstr>
      <vt:lpstr>2.2 Métricas con variables iniciales (R²,MSE, MAE) </vt:lpstr>
      <vt:lpstr>2.3. Feature Selection variables originales </vt:lpstr>
      <vt:lpstr>2.4 Métricas con variables reducidas (R²,MSE, MAE). </vt:lpstr>
      <vt:lpstr>2.5 Escalamiento variables originales ( MinMaxScaler, StandardScaler, Normalizer).</vt:lpstr>
      <vt:lpstr>2.6 Métricas con variables reducidas  y escaladas(R²,MSE, MAE). </vt:lpstr>
      <vt:lpstr>2.7 Adimensionalización de variables</vt:lpstr>
      <vt:lpstr>2.8 Métricas con variables adimensionales (R²,MSE, MAE). </vt:lpstr>
      <vt:lpstr>2.9 Feature Selection variables adimensionales </vt:lpstr>
      <vt:lpstr>2.10 Métricas con variables adimensionales, reducidas (R²,MSE, MAE). </vt:lpstr>
      <vt:lpstr>2.11 Escalamiento variables adimensionales ( MinMaxScaler, StandardScaler, Normalizer).</vt:lpstr>
      <vt:lpstr>2.12 Métricas con variables adimensionales, reducidas y escaladas (R²,MSE, MAE). </vt:lpstr>
      <vt:lpstr>2.13 Optimización de hiperparámetros</vt:lpstr>
      <vt:lpstr>CONCLUSIONES – VARIABLE NUMÉRICA</vt:lpstr>
      <vt:lpstr>Aplicación métodos supervisados para la determinación de intensidad de sedimentos (clasificación binaria) y formas de lecho (clasificación multiclase)</vt:lpstr>
      <vt:lpstr>Métodos evaluados</vt:lpstr>
      <vt:lpstr>Análisis de clasificación binario</vt:lpstr>
      <vt:lpstr>Métricas</vt:lpstr>
      <vt:lpstr>Análisis de clasificación multiclase</vt:lpstr>
      <vt:lpstr>Métricas</vt:lpstr>
      <vt:lpstr>CONCLUSIONES – VARIABLES CATEGÓRICAS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Felipe Ochoa</dc:creator>
  <cp:lastModifiedBy>Juan Felipe Ochoa</cp:lastModifiedBy>
  <cp:revision>29</cp:revision>
  <dcterms:created xsi:type="dcterms:W3CDTF">2022-12-08T09:05:35Z</dcterms:created>
  <dcterms:modified xsi:type="dcterms:W3CDTF">2022-12-08T16:14:45Z</dcterms:modified>
</cp:coreProperties>
</file>