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2b98fc9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2b98fc9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e417fc1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417fc1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2b98fc9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2b98fc9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2b98fc9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2b98fc9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e417fc1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417fc1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e417fc1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e417fc1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e417fc1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417fc1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e417fc14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e417fc14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417fc1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417fc1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e417fc147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e417fc147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e417fc1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e417fc1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02b98fc9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2b98fc9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e417fc14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e417fc14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02b98fc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2b98fc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4943b2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4943b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e3c4fd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3c4fd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fed4169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fed4169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3c4fdb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3c4fdb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e3c4fdb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3c4fdb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e3c4fdb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e3c4fdb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e417fc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e417fc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45175" y="244925"/>
            <a:ext cx="4310750" cy="431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46350"/>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latin typeface="Oswald"/>
                <a:ea typeface="Oswald"/>
                <a:cs typeface="Oswald"/>
                <a:sym typeface="Oswald"/>
              </a:rPr>
              <a:t>Integrar los commits de un branch a otro</a:t>
            </a:r>
            <a:endParaRPr b="1">
              <a:latin typeface="Oswald"/>
              <a:ea typeface="Oswald"/>
              <a:cs typeface="Oswald"/>
              <a:sym typeface="Oswald"/>
            </a:endParaRPr>
          </a:p>
        </p:txBody>
      </p:sp>
      <p:sp>
        <p:nvSpPr>
          <p:cNvPr id="115" name="Google Shape;115;p22"/>
          <p:cNvSpPr txBox="1"/>
          <p:nvPr>
            <p:ph idx="1" type="body"/>
          </p:nvPr>
        </p:nvSpPr>
        <p:spPr>
          <a:xfrm>
            <a:off x="4164900" y="1199400"/>
            <a:ext cx="4667400" cy="32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Para incorporar los commits de un branch a otro, nos ubicamos en el branch donde deseamos incorporar los cambios, y escribiremos el comando.</a:t>
            </a:r>
            <a:endParaRPr sz="1500"/>
          </a:p>
          <a:p>
            <a:pPr indent="0" lvl="0" marL="0" rtl="0" algn="just">
              <a:spcBef>
                <a:spcPts val="1600"/>
              </a:spcBef>
              <a:spcAft>
                <a:spcPts val="0"/>
              </a:spcAft>
              <a:buNone/>
            </a:pPr>
            <a:r>
              <a:rPr b="1" lang="en" sz="1500"/>
              <a:t>foo@bar:~$  (master) </a:t>
            </a:r>
            <a:r>
              <a:rPr b="1" lang="en" sz="1500">
                <a:solidFill>
                  <a:srgbClr val="FF0000"/>
                </a:solidFill>
              </a:rPr>
              <a:t>git merge</a:t>
            </a:r>
            <a:r>
              <a:rPr lang="en" sz="1500"/>
              <a:t> </a:t>
            </a:r>
            <a:r>
              <a:rPr b="1" lang="en" sz="1500"/>
              <a:t>tarea1</a:t>
            </a:r>
            <a:endParaRPr b="1" sz="1500"/>
          </a:p>
          <a:p>
            <a:pPr indent="0" lvl="0" marL="0" rtl="0" algn="just">
              <a:spcBef>
                <a:spcPts val="1600"/>
              </a:spcBef>
              <a:spcAft>
                <a:spcPts val="0"/>
              </a:spcAft>
              <a:buNone/>
            </a:pPr>
            <a:r>
              <a:t/>
            </a:r>
            <a:endParaRPr sz="1500"/>
          </a:p>
          <a:p>
            <a:pPr indent="0" lvl="0" marL="0" rtl="0" algn="l">
              <a:spcBef>
                <a:spcPts val="1600"/>
              </a:spcBef>
              <a:spcAft>
                <a:spcPts val="1600"/>
              </a:spcAft>
              <a:buNone/>
            </a:pPr>
            <a:r>
              <a:t/>
            </a:r>
            <a:endParaRPr/>
          </a:p>
        </p:txBody>
      </p:sp>
      <p:pic>
        <p:nvPicPr>
          <p:cNvPr id="116" name="Google Shape;116;p22"/>
          <p:cNvPicPr preferRelativeResize="0"/>
          <p:nvPr/>
        </p:nvPicPr>
        <p:blipFill>
          <a:blip r:embed="rId3">
            <a:alphaModFix/>
          </a:blip>
          <a:stretch>
            <a:fillRect/>
          </a:stretch>
        </p:blipFill>
        <p:spPr>
          <a:xfrm>
            <a:off x="689575" y="1062963"/>
            <a:ext cx="2273075" cy="328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4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Merge fast forward </a:t>
            </a:r>
            <a:endParaRPr b="1">
              <a:latin typeface="Oswald"/>
              <a:ea typeface="Oswald"/>
              <a:cs typeface="Oswald"/>
              <a:sym typeface="Oswald"/>
            </a:endParaRPr>
          </a:p>
        </p:txBody>
      </p:sp>
      <p:sp>
        <p:nvSpPr>
          <p:cNvPr id="122" name="Google Shape;122;p23"/>
          <p:cNvSpPr txBox="1"/>
          <p:nvPr>
            <p:ph idx="1" type="body"/>
          </p:nvPr>
        </p:nvSpPr>
        <p:spPr>
          <a:xfrm>
            <a:off x="4164900" y="1199400"/>
            <a:ext cx="4667400" cy="32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l">
              <a:spcBef>
                <a:spcPts val="1600"/>
              </a:spcBef>
              <a:spcAft>
                <a:spcPts val="1600"/>
              </a:spcAft>
              <a:buNone/>
            </a:pPr>
            <a:r>
              <a:t/>
            </a:r>
            <a:endParaRPr/>
          </a:p>
        </p:txBody>
      </p:sp>
      <p:sp>
        <p:nvSpPr>
          <p:cNvPr id="123" name="Google Shape;123;p23"/>
          <p:cNvSpPr txBox="1"/>
          <p:nvPr>
            <p:ph idx="1" type="body"/>
          </p:nvPr>
        </p:nvSpPr>
        <p:spPr>
          <a:xfrm>
            <a:off x="4164900" y="1199400"/>
            <a:ext cx="4667400" cy="32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Un merge fast forward ocurre cuando podemos mover el branch actual al último commit del branch que estamos incorporando de manera lineal.</a:t>
            </a:r>
            <a:endParaRPr sz="1500"/>
          </a:p>
          <a:p>
            <a:pPr indent="0" lvl="0" marL="0" rtl="0" algn="just">
              <a:spcBef>
                <a:spcPts val="1600"/>
              </a:spcBef>
              <a:spcAft>
                <a:spcPts val="0"/>
              </a:spcAft>
              <a:buNone/>
            </a:pPr>
            <a:r>
              <a:rPr lang="en" sz="1500"/>
              <a:t>En este caso, lo único que hace </a:t>
            </a:r>
            <a:r>
              <a:rPr b="1" lang="en" sz="1500"/>
              <a:t>Git </a:t>
            </a:r>
            <a:r>
              <a:rPr lang="en" sz="1500"/>
              <a:t>es mover </a:t>
            </a:r>
            <a:r>
              <a:rPr b="1" lang="en" sz="1500"/>
              <a:t>master</a:t>
            </a:r>
            <a:r>
              <a:rPr lang="en" sz="1500"/>
              <a:t> al último commit que está en la historia de </a:t>
            </a:r>
            <a:r>
              <a:rPr b="1" lang="en" sz="1500"/>
              <a:t>tarea1.</a:t>
            </a:r>
            <a:endParaRPr b="1" sz="1500"/>
          </a:p>
          <a:p>
            <a:pPr indent="0" lvl="0" marL="0" rtl="0" algn="just">
              <a:spcBef>
                <a:spcPts val="1600"/>
              </a:spcBef>
              <a:spcAft>
                <a:spcPts val="0"/>
              </a:spcAft>
              <a:buNone/>
            </a:pPr>
            <a:r>
              <a:t/>
            </a:r>
            <a:endParaRPr sz="1500"/>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365775" y="1184775"/>
            <a:ext cx="3052200" cy="277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Oswald"/>
                <a:ea typeface="Oswald"/>
                <a:cs typeface="Oswald"/>
                <a:sym typeface="Oswald"/>
              </a:rPr>
              <a:t>Merge no fast forward </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4242100" y="1567325"/>
            <a:ext cx="4590300" cy="3001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Un merge fast-forward no es posible si la </a:t>
            </a:r>
            <a:r>
              <a:rPr lang="en" sz="1500"/>
              <a:t>historia</a:t>
            </a:r>
            <a:r>
              <a:rPr lang="en" sz="1500"/>
              <a:t> de los branches ha divergido. Es decir, cuando no </a:t>
            </a:r>
            <a:r>
              <a:rPr lang="en" sz="1500"/>
              <a:t>hay un camino lineal entre el branch actual y el último commit del branch que estamos integrando</a:t>
            </a:r>
            <a:endParaRPr sz="1500"/>
          </a:p>
          <a:p>
            <a:pPr indent="0" lvl="0" marL="0" rtl="0" algn="just">
              <a:spcBef>
                <a:spcPts val="1600"/>
              </a:spcBef>
              <a:spcAft>
                <a:spcPts val="0"/>
              </a:spcAft>
              <a:buNone/>
            </a:pPr>
            <a:r>
              <a:rPr lang="en" sz="1500"/>
              <a:t>Cuando esto sucede, Git crea un </a:t>
            </a:r>
            <a:r>
              <a:rPr b="1" lang="en" sz="1500"/>
              <a:t>commit</a:t>
            </a:r>
            <a:r>
              <a:rPr lang="en" sz="1500"/>
              <a:t> auxiliar llamado </a:t>
            </a:r>
            <a:r>
              <a:rPr b="1" lang="en" sz="1500"/>
              <a:t>merge commit</a:t>
            </a:r>
            <a:r>
              <a:rPr lang="en" sz="1500"/>
              <a:t> para combinar ambas historias. Dicho commit es especial en el sentido que tiene dos commits padres.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226000" y="1295200"/>
            <a:ext cx="3644501" cy="295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latin typeface="Oswald"/>
                <a:ea typeface="Oswald"/>
                <a:cs typeface="Oswald"/>
                <a:sym typeface="Oswald"/>
              </a:rPr>
              <a:t>Flujos de Trabajo</a:t>
            </a:r>
            <a:endParaRPr b="1">
              <a:latin typeface="Oswald"/>
              <a:ea typeface="Oswald"/>
              <a:cs typeface="Oswald"/>
              <a:sym typeface="Oswald"/>
            </a:endParaRPr>
          </a:p>
        </p:txBody>
      </p:sp>
      <p:sp>
        <p:nvSpPr>
          <p:cNvPr id="137" name="Google Shape;137;p25"/>
          <p:cNvSpPr txBox="1"/>
          <p:nvPr>
            <p:ph idx="1" type="body"/>
          </p:nvPr>
        </p:nvSpPr>
        <p:spPr>
          <a:xfrm>
            <a:off x="4459175" y="987675"/>
            <a:ext cx="4505700" cy="34953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500"/>
              <a:t>Cuando hablamos de un flujo de trabajo en Git, nos referimos al manejo de ramas que contienen los cambios realizados en los archivos; </a:t>
            </a:r>
            <a:r>
              <a:rPr lang="en" sz="1500"/>
              <a:t>que ramas crear</a:t>
            </a:r>
            <a:r>
              <a:rPr lang="en" sz="1500"/>
              <a:t> y </a:t>
            </a:r>
            <a:r>
              <a:rPr lang="en" sz="1500"/>
              <a:t>cómo integrar los commits de un branch en otro</a:t>
            </a:r>
            <a:r>
              <a:rPr lang="en" sz="1500"/>
              <a:t>.</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rPr lang="en" sz="1500"/>
              <a:t>En Git no existe un proceso estandarizado, pero si algunos flujos definidos que nos ayudan a realizar el trabajo de manera consistente y productiva.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rPr lang="en" sz="1500"/>
              <a:t>Dos de los flujos de trabajo más comunes </a:t>
            </a:r>
            <a:r>
              <a:rPr lang="en" sz="1500"/>
              <a:t>son: </a:t>
            </a:r>
            <a:endParaRPr sz="1500"/>
          </a:p>
          <a:p>
            <a:pPr indent="0" lvl="0" marL="0" marR="0" rtl="0" algn="just">
              <a:lnSpc>
                <a:spcPct val="115000"/>
              </a:lnSpc>
              <a:spcBef>
                <a:spcPts val="0"/>
              </a:spcBef>
              <a:spcAft>
                <a:spcPts val="0"/>
              </a:spcAft>
              <a:buNone/>
            </a:pPr>
            <a:r>
              <a:t/>
            </a:r>
            <a:endParaRPr sz="1500"/>
          </a:p>
          <a:p>
            <a:pPr indent="-323850" lvl="0" marL="457200" marR="0" rtl="0" algn="just">
              <a:lnSpc>
                <a:spcPct val="115000"/>
              </a:lnSpc>
              <a:spcBef>
                <a:spcPts val="0"/>
              </a:spcBef>
              <a:spcAft>
                <a:spcPts val="0"/>
              </a:spcAft>
              <a:buSzPts val="1500"/>
              <a:buChar char="●"/>
            </a:pPr>
            <a:r>
              <a:rPr lang="en" sz="1500"/>
              <a:t>Gitflow</a:t>
            </a:r>
            <a:endParaRPr sz="1500"/>
          </a:p>
          <a:p>
            <a:pPr indent="-323850" lvl="0" marL="457200" marR="0" rtl="0" algn="just">
              <a:lnSpc>
                <a:spcPct val="115000"/>
              </a:lnSpc>
              <a:spcBef>
                <a:spcPts val="0"/>
              </a:spcBef>
              <a:spcAft>
                <a:spcPts val="0"/>
              </a:spcAft>
              <a:buSzPts val="1500"/>
              <a:buChar char="●"/>
            </a:pPr>
            <a:r>
              <a:rPr lang="en" sz="1500"/>
              <a:t>Feature Branch</a:t>
            </a:r>
            <a:endParaRPr sz="1100">
              <a:solidFill>
                <a:schemeClr val="dk1"/>
              </a:solidFill>
            </a:endParaRPr>
          </a:p>
        </p:txBody>
      </p:sp>
      <p:pic>
        <p:nvPicPr>
          <p:cNvPr id="138" name="Google Shape;138;p25"/>
          <p:cNvPicPr preferRelativeResize="0"/>
          <p:nvPr/>
        </p:nvPicPr>
        <p:blipFill>
          <a:blip r:embed="rId3">
            <a:alphaModFix/>
          </a:blip>
          <a:stretch>
            <a:fillRect/>
          </a:stretch>
        </p:blipFill>
        <p:spPr>
          <a:xfrm>
            <a:off x="395225" y="1248450"/>
            <a:ext cx="3637151" cy="272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54950" y="216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Oswald"/>
                <a:ea typeface="Oswald"/>
                <a:cs typeface="Oswald"/>
                <a:sym typeface="Oswald"/>
              </a:rPr>
              <a:t>Feature Branch</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144" name="Google Shape;144;p26"/>
          <p:cNvSpPr txBox="1"/>
          <p:nvPr>
            <p:ph idx="1" type="body"/>
          </p:nvPr>
        </p:nvSpPr>
        <p:spPr>
          <a:xfrm>
            <a:off x="4304650" y="1261950"/>
            <a:ext cx="4527600" cy="330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Es un modelo de manejo de ramas que propone usar ramas dedicadas para cada tarea - nueva funcionalidad, corrección de errores, etc. -, en vez de hacer todos los cambios en </a:t>
            </a:r>
            <a:r>
              <a:rPr b="1" lang="en" sz="1500"/>
              <a:t>master. </a:t>
            </a:r>
            <a:r>
              <a:rPr lang="en" sz="1500"/>
              <a:t>Dichas ramas reciben el nombre de </a:t>
            </a:r>
            <a:r>
              <a:rPr b="1" lang="en" sz="1500"/>
              <a:t>feature branches.</a:t>
            </a:r>
            <a:endParaRPr b="1" sz="1500"/>
          </a:p>
          <a:p>
            <a:pPr indent="0" lvl="0" marL="0" rtl="0" algn="just">
              <a:spcBef>
                <a:spcPts val="1600"/>
              </a:spcBef>
              <a:spcAft>
                <a:spcPts val="0"/>
              </a:spcAft>
              <a:buClr>
                <a:schemeClr val="dk1"/>
              </a:buClr>
              <a:buSzPts val="1100"/>
              <a:buFont typeface="Arial"/>
              <a:buNone/>
            </a:pPr>
            <a:r>
              <a:rPr lang="en" sz="1500"/>
              <a:t>Lo anterior hace que el desarrollo en paralelo sea manejable, al aislar el nuevo código del trabajo terminado.</a:t>
            </a:r>
            <a:endParaRPr sz="1500"/>
          </a:p>
          <a:p>
            <a:pPr indent="0" lvl="0" marL="0" rtl="0" algn="just">
              <a:spcBef>
                <a:spcPts val="0"/>
              </a:spcBef>
              <a:spcAft>
                <a:spcPts val="0"/>
              </a:spcAft>
              <a:buNone/>
            </a:pPr>
            <a:r>
              <a:t/>
            </a:r>
            <a:endParaRPr sz="1500"/>
          </a:p>
          <a:p>
            <a:pPr indent="0" lvl="0" marL="0" rtl="0" algn="l">
              <a:spcBef>
                <a:spcPts val="1600"/>
              </a:spcBef>
              <a:spcAft>
                <a:spcPts val="0"/>
              </a:spcAft>
              <a:buClr>
                <a:schemeClr val="dk1"/>
              </a:buClr>
              <a:buSzPts val="1100"/>
              <a:buFont typeface="Arial"/>
              <a:buNone/>
            </a:pPr>
            <a:r>
              <a:rPr lang="en" sz="1500"/>
              <a:t>.</a:t>
            </a:r>
            <a:endParaRPr/>
          </a:p>
          <a:p>
            <a:pPr indent="0" lvl="0" marL="0" rtl="0" algn="l">
              <a:spcBef>
                <a:spcPts val="160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03900" y="1004900"/>
            <a:ext cx="3914934"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80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Oswald"/>
                <a:ea typeface="Oswald"/>
                <a:cs typeface="Oswald"/>
                <a:sym typeface="Oswald"/>
              </a:rPr>
              <a:t>¿Cómo funciona?</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4012425" y="1026500"/>
            <a:ext cx="4864500" cy="3689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500"/>
              <a:t>En el flujo de trabajo </a:t>
            </a:r>
            <a:r>
              <a:rPr b="1" lang="en" sz="1500"/>
              <a:t>Feature Branch</a:t>
            </a:r>
            <a:r>
              <a:rPr lang="en" sz="1500"/>
              <a:t>, </a:t>
            </a:r>
            <a:r>
              <a:rPr b="1" lang="en" sz="1500"/>
              <a:t>master</a:t>
            </a:r>
            <a:r>
              <a:rPr lang="en" sz="1500"/>
              <a:t> contiene los cambios que pueden ser liberados en producción y, en vez de efectuar commits directamente sobre dicho branch, los desarrolladores crean un nuevo branch por tarea.</a:t>
            </a:r>
            <a:endParaRPr sz="1500"/>
          </a:p>
          <a:p>
            <a:pPr indent="0" lvl="0" marL="0" rtl="0" algn="just">
              <a:spcBef>
                <a:spcPts val="1200"/>
              </a:spcBef>
              <a:spcAft>
                <a:spcPts val="0"/>
              </a:spcAft>
              <a:buClr>
                <a:schemeClr val="dk1"/>
              </a:buClr>
              <a:buSzPts val="1100"/>
              <a:buFont typeface="Arial"/>
              <a:buNone/>
            </a:pPr>
            <a:r>
              <a:rPr lang="en" sz="1500"/>
              <a:t>Los feature branches deberan tener nombres que </a:t>
            </a:r>
            <a:r>
              <a:rPr lang="en" sz="1500"/>
              <a:t>delimiten su propósito.</a:t>
            </a:r>
            <a:r>
              <a:rPr lang="en" sz="1500"/>
              <a:t> p. e.j. </a:t>
            </a:r>
            <a:r>
              <a:rPr b="1" lang="en" sz="1500"/>
              <a:t>fix-entiqueta-html</a:t>
            </a:r>
            <a:r>
              <a:rPr lang="en" sz="1500"/>
              <a:t> o</a:t>
            </a:r>
            <a:r>
              <a:rPr b="1" lang="en" sz="1500"/>
              <a:t> fix-issue-123</a:t>
            </a:r>
            <a:r>
              <a:rPr lang="en" sz="1500"/>
              <a:t>.</a:t>
            </a:r>
            <a:endParaRPr sz="1500"/>
          </a:p>
          <a:p>
            <a:pPr indent="0" lvl="0" marL="0" rtl="0" algn="just">
              <a:spcBef>
                <a:spcPts val="1200"/>
              </a:spcBef>
              <a:spcAft>
                <a:spcPts val="1200"/>
              </a:spcAft>
              <a:buNone/>
            </a:pPr>
            <a:r>
              <a:rPr lang="en" sz="1500"/>
              <a:t>Una vez finalizemos los cambios, estos se incorporan en master. </a:t>
            </a:r>
            <a:endParaRPr/>
          </a:p>
        </p:txBody>
      </p:sp>
      <p:pic>
        <p:nvPicPr>
          <p:cNvPr id="152" name="Google Shape;152;p27"/>
          <p:cNvPicPr preferRelativeResize="0"/>
          <p:nvPr/>
        </p:nvPicPr>
        <p:blipFill>
          <a:blip r:embed="rId3">
            <a:alphaModFix/>
          </a:blip>
          <a:stretch>
            <a:fillRect/>
          </a:stretch>
        </p:blipFill>
        <p:spPr>
          <a:xfrm>
            <a:off x="152400" y="1714012"/>
            <a:ext cx="3681449" cy="171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Ejemplo</a:t>
            </a:r>
            <a:endParaRPr b="1">
              <a:latin typeface="Oswald"/>
              <a:ea typeface="Oswald"/>
              <a:cs typeface="Oswald"/>
              <a:sym typeface="Oswald"/>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Tarea en </a:t>
            </a:r>
            <a:r>
              <a:rPr lang="en"/>
              <a:t>sitio </a:t>
            </a:r>
            <a:r>
              <a:rPr b="1" lang="en"/>
              <a:t>“JUG Nicaragua Social Media”</a:t>
            </a:r>
            <a:endParaRPr/>
          </a:p>
          <a:p>
            <a:pPr indent="-342900" lvl="0" marL="457200" rtl="0" algn="l">
              <a:spcBef>
                <a:spcPts val="1600"/>
              </a:spcBef>
              <a:spcAft>
                <a:spcPts val="0"/>
              </a:spcAft>
              <a:buSzPts val="1800"/>
              <a:buAutoNum type="arabicPeriod"/>
            </a:pPr>
            <a:r>
              <a:rPr lang="en"/>
              <a:t>Corregir etiqueta Twitter en index</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97875"/>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latin typeface="Oswald"/>
                <a:ea typeface="Oswald"/>
                <a:cs typeface="Oswald"/>
                <a:sym typeface="Oswald"/>
              </a:rPr>
              <a:t>Gitflow</a:t>
            </a:r>
            <a:endParaRPr/>
          </a:p>
        </p:txBody>
      </p:sp>
      <p:sp>
        <p:nvSpPr>
          <p:cNvPr id="164" name="Google Shape;164;p29"/>
          <p:cNvSpPr txBox="1"/>
          <p:nvPr>
            <p:ph idx="1" type="body"/>
          </p:nvPr>
        </p:nvSpPr>
        <p:spPr>
          <a:xfrm>
            <a:off x="4643100" y="811200"/>
            <a:ext cx="4189200" cy="41520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500"/>
              <a:t>Gitflow </a:t>
            </a:r>
            <a:r>
              <a:rPr lang="en" sz="1500"/>
              <a:t>define un</a:t>
            </a:r>
            <a:r>
              <a:rPr lang="en" sz="1500"/>
              <a:t> modelo de manejo de ramas estricto y diseñado entorno a </a:t>
            </a:r>
            <a:r>
              <a:rPr b="1" lang="en" sz="1500"/>
              <a:t>releases</a:t>
            </a:r>
            <a:r>
              <a:rPr lang="en" sz="1500"/>
              <a:t>, donde se asignan roles específicos a diferentes ramas, y se define como éstas interactúan entre sí. Existen dos tipos de ramas: </a:t>
            </a:r>
            <a:endParaRPr sz="1500"/>
          </a:p>
          <a:p>
            <a:pPr indent="0" lvl="0" marL="0" marR="0" rtl="0" algn="just">
              <a:lnSpc>
                <a:spcPct val="115000"/>
              </a:lnSpc>
              <a:spcBef>
                <a:spcPts val="0"/>
              </a:spcBef>
              <a:spcAft>
                <a:spcPts val="0"/>
              </a:spcAft>
              <a:buNone/>
            </a:pPr>
            <a:r>
              <a:t/>
            </a:r>
            <a:endParaRPr sz="1500"/>
          </a:p>
          <a:p>
            <a:pPr indent="0" lvl="0" marL="0" rtl="0" algn="just">
              <a:spcBef>
                <a:spcPts val="0"/>
              </a:spcBef>
              <a:spcAft>
                <a:spcPts val="0"/>
              </a:spcAft>
              <a:buClr>
                <a:schemeClr val="dk1"/>
              </a:buClr>
              <a:buSzPts val="1100"/>
              <a:buFont typeface="Arial"/>
              <a:buNone/>
            </a:pPr>
            <a:r>
              <a:rPr b="1" lang="en" sz="1500"/>
              <a:t>Permanentes</a:t>
            </a:r>
            <a:endParaRPr b="1" sz="1500"/>
          </a:p>
          <a:p>
            <a:pPr indent="0" lvl="0" marL="0" rtl="0" algn="just">
              <a:spcBef>
                <a:spcPts val="0"/>
              </a:spcBef>
              <a:spcAft>
                <a:spcPts val="0"/>
              </a:spcAft>
              <a:buClr>
                <a:schemeClr val="dk1"/>
              </a:buClr>
              <a:buSzPts val="1100"/>
              <a:buFont typeface="Arial"/>
              <a:buNone/>
            </a:pPr>
            <a:r>
              <a:t/>
            </a:r>
            <a:endParaRPr sz="1500"/>
          </a:p>
          <a:p>
            <a:pPr indent="-323850" lvl="0" marL="457200" rtl="0" algn="just">
              <a:spcBef>
                <a:spcPts val="0"/>
              </a:spcBef>
              <a:spcAft>
                <a:spcPts val="0"/>
              </a:spcAft>
              <a:buSzPts val="1500"/>
              <a:buChar char="●"/>
            </a:pPr>
            <a:r>
              <a:rPr b="1" lang="en" sz="1500"/>
              <a:t>Master: </a:t>
            </a:r>
            <a:r>
              <a:rPr lang="en" sz="1500"/>
              <a:t>Representa el código listo para producción.</a:t>
            </a:r>
            <a:endParaRPr sz="1500"/>
          </a:p>
          <a:p>
            <a:pPr indent="-323850" lvl="0" marL="457200" rtl="0" algn="just">
              <a:spcBef>
                <a:spcPts val="0"/>
              </a:spcBef>
              <a:spcAft>
                <a:spcPts val="0"/>
              </a:spcAft>
              <a:buSzPts val="1500"/>
              <a:buChar char="●"/>
            </a:pPr>
            <a:r>
              <a:rPr b="1" lang="en" sz="1500"/>
              <a:t>Develop:</a:t>
            </a:r>
            <a:r>
              <a:rPr lang="en" sz="1500"/>
              <a:t> Se usa para integrar los commits de los</a:t>
            </a:r>
            <a:r>
              <a:rPr b="1" lang="en" sz="1500"/>
              <a:t> feature branch</a:t>
            </a:r>
            <a:r>
              <a:rPr lang="en" sz="1500"/>
              <a:t>, por lo que contiene los últimos cambios en desarrollo.</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l">
              <a:spcBef>
                <a:spcPts val="0"/>
              </a:spcBef>
              <a:spcAft>
                <a:spcPts val="1600"/>
              </a:spcAft>
              <a:buNone/>
            </a:pPr>
            <a:r>
              <a:t/>
            </a:r>
            <a:endParaRPr/>
          </a:p>
        </p:txBody>
      </p:sp>
      <p:pic>
        <p:nvPicPr>
          <p:cNvPr id="165" name="Google Shape;165;p29"/>
          <p:cNvPicPr preferRelativeResize="0"/>
          <p:nvPr/>
        </p:nvPicPr>
        <p:blipFill>
          <a:blip r:embed="rId3">
            <a:alphaModFix/>
          </a:blip>
          <a:stretch>
            <a:fillRect/>
          </a:stretch>
        </p:blipFill>
        <p:spPr>
          <a:xfrm>
            <a:off x="64125" y="1323350"/>
            <a:ext cx="4267199" cy="21309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26475"/>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latin typeface="Oswald"/>
                <a:ea typeface="Oswald"/>
                <a:cs typeface="Oswald"/>
                <a:sym typeface="Oswald"/>
              </a:rPr>
              <a:t>Gitflow</a:t>
            </a:r>
            <a:endParaRPr/>
          </a:p>
        </p:txBody>
      </p:sp>
      <p:sp>
        <p:nvSpPr>
          <p:cNvPr id="171" name="Google Shape;171;p30"/>
          <p:cNvSpPr txBox="1"/>
          <p:nvPr>
            <p:ph idx="1" type="body"/>
          </p:nvPr>
        </p:nvSpPr>
        <p:spPr>
          <a:xfrm>
            <a:off x="625575" y="974975"/>
            <a:ext cx="8280300" cy="341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S</a:t>
            </a:r>
            <a:r>
              <a:rPr b="1" lang="en" sz="1500"/>
              <a:t>oporte</a:t>
            </a:r>
            <a:endParaRPr b="1" sz="1500"/>
          </a:p>
          <a:p>
            <a:pPr indent="0" lvl="0" marL="457200" rtl="0" algn="just">
              <a:spcBef>
                <a:spcPts val="0"/>
              </a:spcBef>
              <a:spcAft>
                <a:spcPts val="0"/>
              </a:spcAft>
              <a:buNone/>
            </a:pPr>
            <a:r>
              <a:t/>
            </a:r>
            <a:endParaRPr sz="1500"/>
          </a:p>
          <a:p>
            <a:pPr indent="-304800" lvl="0" marL="457200" rtl="0" algn="just">
              <a:spcBef>
                <a:spcPts val="0"/>
              </a:spcBef>
              <a:spcAft>
                <a:spcPts val="0"/>
              </a:spcAft>
              <a:buSzPts val="1200"/>
              <a:buChar char="●"/>
            </a:pPr>
            <a:r>
              <a:rPr b="1" lang="en" sz="1500"/>
              <a:t>Feature: </a:t>
            </a:r>
            <a:r>
              <a:rPr lang="en" sz="1500"/>
              <a:t>Se crean para cada nueva característica o para la corrección de errores no críticos. Se crean a partir de la rama </a:t>
            </a:r>
            <a:r>
              <a:rPr b="1" lang="en" sz="1500"/>
              <a:t>develop</a:t>
            </a:r>
            <a:r>
              <a:rPr lang="en" sz="1500"/>
              <a:t>.</a:t>
            </a:r>
            <a:endParaRPr sz="1500"/>
          </a:p>
          <a:p>
            <a:pPr indent="0" lvl="0" marL="457200" rtl="0" algn="just">
              <a:spcBef>
                <a:spcPts val="0"/>
              </a:spcBef>
              <a:spcAft>
                <a:spcPts val="0"/>
              </a:spcAft>
              <a:buNone/>
            </a:pPr>
            <a:r>
              <a:t/>
            </a:r>
            <a:endParaRPr sz="1500"/>
          </a:p>
          <a:p>
            <a:pPr indent="-317500" lvl="0" marL="457200" rtl="0" algn="just">
              <a:spcBef>
                <a:spcPts val="0"/>
              </a:spcBef>
              <a:spcAft>
                <a:spcPts val="0"/>
              </a:spcAft>
              <a:buSzPts val="1400"/>
              <a:buChar char="●"/>
            </a:pPr>
            <a:r>
              <a:rPr b="1" lang="en" sz="1500"/>
              <a:t>Release:</a:t>
            </a:r>
            <a:r>
              <a:rPr lang="en" sz="1500"/>
              <a:t> Se crea a partir de </a:t>
            </a:r>
            <a:r>
              <a:rPr b="1" lang="en" sz="1500"/>
              <a:t>develop</a:t>
            </a:r>
            <a:r>
              <a:rPr lang="en" sz="1500"/>
              <a:t>, una vez que está obtiene los cambios deseados para un release. Se usa para preparar un release. </a:t>
            </a:r>
            <a:endParaRPr sz="1500"/>
          </a:p>
          <a:p>
            <a:pPr indent="0" lvl="0" marL="457200" rtl="0" algn="just">
              <a:spcBef>
                <a:spcPts val="0"/>
              </a:spcBef>
              <a:spcAft>
                <a:spcPts val="0"/>
              </a:spcAft>
              <a:buNone/>
            </a:pPr>
            <a:r>
              <a:t/>
            </a:r>
            <a:endParaRPr sz="1500"/>
          </a:p>
          <a:p>
            <a:pPr indent="-317500" lvl="0" marL="457200" rtl="0" algn="just">
              <a:spcBef>
                <a:spcPts val="0"/>
              </a:spcBef>
              <a:spcAft>
                <a:spcPts val="0"/>
              </a:spcAft>
              <a:buSzPts val="1400"/>
              <a:buChar char="●"/>
            </a:pPr>
            <a:r>
              <a:rPr b="1" lang="en" sz="1500"/>
              <a:t>Hotfix: </a:t>
            </a:r>
            <a:r>
              <a:rPr lang="en" sz="1500"/>
              <a:t> Se crean a partir de </a:t>
            </a:r>
            <a:r>
              <a:rPr b="1" lang="en" sz="1500"/>
              <a:t>master</a:t>
            </a:r>
            <a:r>
              <a:rPr lang="en" sz="1500"/>
              <a:t> para parchar rápidamente un release en producción. </a:t>
            </a:r>
            <a:endParaRPr sz="1400"/>
          </a:p>
          <a:p>
            <a:pPr indent="0" lvl="0" marL="0" rtl="0" algn="just">
              <a:spcBef>
                <a:spcPts val="0"/>
              </a:spcBef>
              <a:spcAft>
                <a:spcPts val="0"/>
              </a:spcAft>
              <a:buNone/>
            </a:pPr>
            <a:r>
              <a:t/>
            </a:r>
            <a:endParaRPr b="1" sz="1500"/>
          </a:p>
          <a:p>
            <a:pPr indent="0" lvl="0" marL="0" rtl="0" algn="just">
              <a:spcBef>
                <a:spcPts val="0"/>
              </a:spcBef>
              <a:spcAft>
                <a:spcPts val="0"/>
              </a:spcAft>
              <a:buNone/>
            </a:pPr>
            <a:r>
              <a:t/>
            </a:r>
            <a:endParaRPr b="1" sz="1500"/>
          </a:p>
          <a:p>
            <a:pPr indent="0" lvl="0" marL="0" rtl="0" algn="just">
              <a:spcBef>
                <a:spcPts val="0"/>
              </a:spcBef>
              <a:spcAft>
                <a:spcPts val="0"/>
              </a:spcAft>
              <a:buNone/>
            </a:pPr>
            <a:r>
              <a:t/>
            </a:r>
            <a:endParaRPr b="1"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158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¿Cómo funciona?</a:t>
            </a:r>
            <a:endParaRPr b="1">
              <a:latin typeface="Oswald"/>
              <a:ea typeface="Oswald"/>
              <a:cs typeface="Oswald"/>
              <a:sym typeface="Oswald"/>
            </a:endParaRPr>
          </a:p>
        </p:txBody>
      </p:sp>
      <p:sp>
        <p:nvSpPr>
          <p:cNvPr id="177" name="Google Shape;177;p31"/>
          <p:cNvSpPr txBox="1"/>
          <p:nvPr>
            <p:ph idx="1" type="body"/>
          </p:nvPr>
        </p:nvSpPr>
        <p:spPr>
          <a:xfrm>
            <a:off x="507725" y="1074325"/>
            <a:ext cx="8324700" cy="3494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spcBef>
                <a:spcPts val="1200"/>
              </a:spcBef>
              <a:spcAft>
                <a:spcPts val="0"/>
              </a:spcAft>
              <a:buNone/>
            </a:pPr>
            <a:r>
              <a:rPr lang="en" sz="1500"/>
              <a:t>1. </a:t>
            </a:r>
            <a:r>
              <a:rPr lang="en" sz="1500"/>
              <a:t>Se crea un feature branch por tarea a partir de </a:t>
            </a:r>
            <a:r>
              <a:rPr b="1" lang="en" sz="1500"/>
              <a:t>develop</a:t>
            </a:r>
            <a:r>
              <a:rPr b="1" lang="en" sz="1500"/>
              <a:t>.</a:t>
            </a:r>
            <a:endParaRPr b="1" sz="1500"/>
          </a:p>
          <a:p>
            <a:pPr indent="0" lvl="0" marL="0" rtl="0" algn="just">
              <a:spcBef>
                <a:spcPts val="1200"/>
              </a:spcBef>
              <a:spcAft>
                <a:spcPts val="0"/>
              </a:spcAft>
              <a:buNone/>
            </a:pPr>
            <a:r>
              <a:rPr lang="en" sz="1500"/>
              <a:t>2. Una vez finalizado el feature, el siguiente paso es hacer un merge del </a:t>
            </a:r>
            <a:r>
              <a:rPr b="1" lang="en" sz="1500"/>
              <a:t>feature branch</a:t>
            </a:r>
            <a:r>
              <a:rPr lang="en" sz="1500"/>
              <a:t> en </a:t>
            </a:r>
            <a:r>
              <a:rPr b="1" lang="en" sz="1500"/>
              <a:t>develop</a:t>
            </a:r>
            <a:r>
              <a:rPr lang="en" sz="1500"/>
              <a:t>.</a:t>
            </a:r>
            <a:endParaRPr sz="1500"/>
          </a:p>
          <a:p>
            <a:pPr indent="0" lvl="0" marL="0" rtl="0" algn="just">
              <a:spcBef>
                <a:spcPts val="1200"/>
              </a:spcBef>
              <a:spcAft>
                <a:spcPts val="0"/>
              </a:spcAft>
              <a:buNone/>
            </a:pPr>
            <a:r>
              <a:rPr lang="en" sz="1500"/>
              <a:t>3. Una vez que el branch </a:t>
            </a:r>
            <a:r>
              <a:rPr b="1" lang="en" sz="1500"/>
              <a:t>develop</a:t>
            </a:r>
            <a:r>
              <a:rPr lang="en" sz="1500"/>
              <a:t> ha acumulado suficientes cambios, se crea un </a:t>
            </a:r>
            <a:r>
              <a:rPr b="1" lang="en" sz="1500"/>
              <a:t>release branch</a:t>
            </a:r>
            <a:r>
              <a:rPr lang="en" sz="1500"/>
              <a:t> a partir de </a:t>
            </a:r>
            <a:r>
              <a:rPr b="1" lang="en" sz="1500"/>
              <a:t>develop</a:t>
            </a:r>
            <a:r>
              <a:rPr lang="en" sz="1500"/>
              <a:t>. </a:t>
            </a:r>
            <a:endParaRPr sz="1500"/>
          </a:p>
          <a:p>
            <a:pPr indent="0" lvl="0" marL="0" rtl="0" algn="just">
              <a:spcBef>
                <a:spcPts val="1200"/>
              </a:spcBef>
              <a:spcAft>
                <a:spcPts val="0"/>
              </a:spcAft>
              <a:buNone/>
            </a:pPr>
            <a:r>
              <a:rPr lang="en" sz="1500"/>
              <a:t>4. A partir de este punto, solo se pueden hacer </a:t>
            </a:r>
            <a:r>
              <a:rPr b="1" lang="en" sz="1500"/>
              <a:t>feature branch </a:t>
            </a:r>
            <a:r>
              <a:rPr lang="en" sz="1500"/>
              <a:t>relacionados</a:t>
            </a:r>
            <a:r>
              <a:rPr lang="en" sz="1500"/>
              <a:t> al release, por lo que se deben crear a partir de la rama </a:t>
            </a:r>
            <a:r>
              <a:rPr b="1" lang="en" sz="1500"/>
              <a:t>release</a:t>
            </a:r>
            <a:r>
              <a:rPr lang="en" sz="1500"/>
              <a:t> e incorporarlos de regreso a éste una vez finalizados los cambios.</a:t>
            </a:r>
            <a:endParaRPr sz="15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100">
              <a:solidFill>
                <a:schemeClr val="dk1"/>
              </a:solidFill>
            </a:endParaRPr>
          </a:p>
          <a:p>
            <a:pPr indent="0" lvl="0" marL="0" marR="0" rtl="0" algn="just">
              <a:lnSpc>
                <a:spcPct val="115000"/>
              </a:lnSpc>
              <a:spcBef>
                <a:spcPts val="1200"/>
              </a:spcBef>
              <a:spcAft>
                <a:spcPts val="0"/>
              </a:spcAft>
              <a:buNone/>
            </a:pPr>
            <a:r>
              <a:t/>
            </a:r>
            <a:endParaRPr b="1" sz="1400"/>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947350"/>
            <a:ext cx="8520600" cy="13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Flujos de trabajo con Git</a:t>
            </a:r>
            <a:endParaRPr b="1">
              <a:latin typeface="Oswald"/>
              <a:ea typeface="Oswald"/>
              <a:cs typeface="Oswald"/>
              <a:sym typeface="Oswald"/>
            </a:endParaRPr>
          </a:p>
        </p:txBody>
      </p:sp>
      <p:sp>
        <p:nvSpPr>
          <p:cNvPr id="60" name="Google Shape;60;p14"/>
          <p:cNvSpPr txBox="1"/>
          <p:nvPr>
            <p:ph idx="1" type="subTitle"/>
          </p:nvPr>
        </p:nvSpPr>
        <p:spPr>
          <a:xfrm>
            <a:off x="311700" y="3889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400">
                <a:solidFill>
                  <a:schemeClr val="dk1"/>
                </a:solidFill>
              </a:rPr>
              <a:t>Félix Medina</a:t>
            </a:r>
            <a:endParaRPr b="1" sz="1400">
              <a:solidFill>
                <a:schemeClr val="dk1"/>
              </a:solidFill>
            </a:endParaRPr>
          </a:p>
          <a:p>
            <a:pPr indent="0" lvl="0" marL="0" rtl="0" algn="ctr">
              <a:spcBef>
                <a:spcPts val="0"/>
              </a:spcBef>
              <a:spcAft>
                <a:spcPts val="0"/>
              </a:spcAft>
              <a:buClr>
                <a:schemeClr val="dk1"/>
              </a:buClr>
              <a:buSzPts val="1100"/>
              <a:buFont typeface="Arial"/>
              <a:buNone/>
            </a:pPr>
            <a:r>
              <a:rPr b="1" lang="en" sz="1400">
                <a:solidFill>
                  <a:schemeClr val="dk1"/>
                </a:solidFill>
              </a:rPr>
              <a:t>29 de Febrero de 2019</a:t>
            </a:r>
            <a:endParaRPr b="1"/>
          </a:p>
        </p:txBody>
      </p:sp>
      <p:pic>
        <p:nvPicPr>
          <p:cNvPr id="61" name="Google Shape;61;p14"/>
          <p:cNvPicPr preferRelativeResize="0"/>
          <p:nvPr/>
        </p:nvPicPr>
        <p:blipFill>
          <a:blip r:embed="rId3">
            <a:alphaModFix/>
          </a:blip>
          <a:stretch>
            <a:fillRect/>
          </a:stretch>
        </p:blipFill>
        <p:spPr>
          <a:xfrm>
            <a:off x="2667025" y="2507213"/>
            <a:ext cx="3971925" cy="1152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42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Oswald"/>
                <a:ea typeface="Oswald"/>
                <a:cs typeface="Oswald"/>
                <a:sym typeface="Oswald"/>
              </a:rPr>
              <a:t>¿Cómo funciona?</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t>5</a:t>
            </a:r>
            <a:r>
              <a:rPr lang="en" sz="1500"/>
              <a:t>. Una vez que el branch release está listo para pasar a  producción, éste es incorporado en los branches </a:t>
            </a:r>
            <a:r>
              <a:rPr b="1" lang="en" sz="1500"/>
              <a:t>master</a:t>
            </a:r>
            <a:r>
              <a:rPr lang="en" sz="1500"/>
              <a:t> y </a:t>
            </a:r>
            <a:r>
              <a:rPr b="1" lang="en" sz="1500"/>
              <a:t>develop</a:t>
            </a:r>
            <a:r>
              <a:rPr lang="en" sz="1500"/>
              <a:t>, y se elimina.</a:t>
            </a:r>
            <a:endParaRPr sz="1500"/>
          </a:p>
          <a:p>
            <a:pPr indent="0" lvl="0" marL="0" rtl="0" algn="just">
              <a:spcBef>
                <a:spcPts val="1200"/>
              </a:spcBef>
              <a:spcAft>
                <a:spcPts val="1200"/>
              </a:spcAft>
              <a:buNone/>
            </a:pPr>
            <a:r>
              <a:rPr lang="en" sz="1500"/>
              <a:t>6. Si existe un error en producción que se debe parchar rápidamente, se creará una rama</a:t>
            </a:r>
            <a:r>
              <a:rPr b="1" lang="en" sz="1500"/>
              <a:t> hotfix</a:t>
            </a:r>
            <a:r>
              <a:rPr lang="en" sz="1500"/>
              <a:t> a partir de máster. Cuando el cambio esté completo, el branch debe ser incorporado en </a:t>
            </a:r>
            <a:r>
              <a:rPr b="1" lang="en" sz="1500"/>
              <a:t>master</a:t>
            </a:r>
            <a:r>
              <a:rPr lang="en" sz="1500"/>
              <a:t> y </a:t>
            </a:r>
            <a:r>
              <a:rPr b="1" lang="en" sz="1500"/>
              <a:t>develop</a:t>
            </a:r>
            <a:r>
              <a:rPr lang="en" sz="1500"/>
              <a:t>, o bien el actual release branch.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Oswald"/>
                <a:ea typeface="Oswald"/>
                <a:cs typeface="Oswald"/>
                <a:sym typeface="Oswald"/>
              </a:rPr>
              <a:t>Ejemplo</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Tarea en sitio </a:t>
            </a:r>
            <a:r>
              <a:rPr b="1" lang="en"/>
              <a:t>“JUG Nicaragua Social Media”</a:t>
            </a:r>
            <a:endParaRPr/>
          </a:p>
          <a:p>
            <a:pPr indent="-342900" lvl="0" marL="457200" rtl="0" algn="l">
              <a:spcBef>
                <a:spcPts val="1600"/>
              </a:spcBef>
              <a:spcAft>
                <a:spcPts val="0"/>
              </a:spcAft>
              <a:buSzPts val="1800"/>
              <a:buAutoNum type="arabicPeriod"/>
            </a:pPr>
            <a:r>
              <a:rPr lang="en"/>
              <a:t>Corregir etiqueta </a:t>
            </a:r>
            <a:r>
              <a:rPr b="1" lang="en"/>
              <a:t>Twitter</a:t>
            </a:r>
            <a:r>
              <a:rPr lang="en"/>
              <a:t> en index.</a:t>
            </a:r>
            <a:endParaRPr b="1"/>
          </a:p>
          <a:p>
            <a:pPr indent="-342900" lvl="0" marL="457200" rtl="0" algn="l">
              <a:spcBef>
                <a:spcPts val="0"/>
              </a:spcBef>
              <a:spcAft>
                <a:spcPts val="0"/>
              </a:spcAft>
              <a:buSzPts val="1800"/>
              <a:buAutoNum type="arabicPeriod"/>
            </a:pPr>
            <a:r>
              <a:rPr lang="en"/>
              <a:t>Agregar enlace a </a:t>
            </a:r>
            <a:r>
              <a:rPr b="1" lang="en"/>
              <a:t>LinkedIn</a:t>
            </a:r>
            <a:r>
              <a:rPr lang="en"/>
              <a:t> en index</a:t>
            </a:r>
            <a:endParaRPr b="1"/>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311700" y="1663000"/>
            <a:ext cx="8520600" cy="2905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500">
                <a:solidFill>
                  <a:schemeClr val="dk1"/>
                </a:solidFill>
                <a:latin typeface="Oswald"/>
                <a:ea typeface="Oswald"/>
                <a:cs typeface="Oswald"/>
                <a:sym typeface="Oswald"/>
              </a:rPr>
              <a:t>Gracias por su atención</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551100" y="445025"/>
            <a:ext cx="83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Oswald"/>
                <a:ea typeface="Oswald"/>
                <a:cs typeface="Oswald"/>
                <a:sym typeface="Oswald"/>
              </a:rPr>
              <a:t>Acerca de mí ...</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Programador con más de 9  años de experiencia desarrollando aplicaciones en el stack de tecnologías de Java.</a:t>
            </a:r>
            <a:endParaRPr sz="1500"/>
          </a:p>
          <a:p>
            <a:pPr indent="-323850" lvl="0" marL="457200" rtl="0" algn="l">
              <a:spcBef>
                <a:spcPts val="0"/>
              </a:spcBef>
              <a:spcAft>
                <a:spcPts val="0"/>
              </a:spcAft>
              <a:buSzPts val="1500"/>
              <a:buChar char="●"/>
            </a:pPr>
            <a:r>
              <a:rPr lang="en" sz="1500"/>
              <a:t>Administrador de Servidores Linux y Windows.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567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latin typeface="Oswald"/>
                <a:ea typeface="Oswald"/>
                <a:cs typeface="Oswald"/>
                <a:sym typeface="Oswald"/>
              </a:rPr>
              <a:t>¿Qué es Git?</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73" name="Google Shape;73;p16"/>
          <p:cNvSpPr txBox="1"/>
          <p:nvPr>
            <p:ph idx="1" type="body"/>
          </p:nvPr>
        </p:nvSpPr>
        <p:spPr>
          <a:xfrm>
            <a:off x="4572000" y="1192200"/>
            <a:ext cx="4260300" cy="337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500"/>
              <a:t>GIT</a:t>
            </a:r>
            <a:r>
              <a:rPr lang="en" sz="1500"/>
              <a:t> es un sistema de control de versiones distribuido, que permite controlar los cambios de los archivos de nuestra aplicación. Dichos cambios son almacenados en un directorio en la raíz del proyecto que se denomina </a:t>
            </a:r>
            <a:r>
              <a:rPr b="1" lang="en" sz="1500"/>
              <a:t>“Git Repository”.</a:t>
            </a:r>
            <a:endParaRPr b="1" sz="1500">
              <a:solidFill>
                <a:schemeClr val="dk1"/>
              </a:solidFill>
            </a:endParaRPr>
          </a:p>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777500" y="1192200"/>
            <a:ext cx="2607350" cy="319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3567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latin typeface="Oswald"/>
                <a:ea typeface="Oswald"/>
                <a:cs typeface="Oswald"/>
                <a:sym typeface="Oswald"/>
              </a:rPr>
              <a:t>Control de Versiones Distribuido</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80" name="Google Shape;80;p17"/>
          <p:cNvSpPr txBox="1"/>
          <p:nvPr>
            <p:ph idx="1" type="body"/>
          </p:nvPr>
        </p:nvSpPr>
        <p:spPr>
          <a:xfrm>
            <a:off x="4572000" y="1456950"/>
            <a:ext cx="4260300" cy="311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t>Cada uno de nosotros mantiene una copia local del “Git Repository”,  lo que nos permite hacer cambios de manera aislada que pueden  compartirse al  enviarlos a un repositorio común en un servidor.</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a:p>
            <a:pPr indent="0" lvl="0" marL="0" rtl="0" algn="just">
              <a:spcBef>
                <a:spcPts val="0"/>
              </a:spcBef>
              <a:spcAft>
                <a:spcPts val="0"/>
              </a:spcAft>
              <a:buClr>
                <a:schemeClr val="dk1"/>
              </a:buClr>
              <a:buSzPts val="1100"/>
              <a:buFont typeface="Arial"/>
              <a:buNone/>
            </a:pPr>
            <a:r>
              <a:t/>
            </a:r>
            <a:endParaRPr sz="1500"/>
          </a:p>
        </p:txBody>
      </p:sp>
      <p:pic>
        <p:nvPicPr>
          <p:cNvPr id="81" name="Google Shape;81;p17"/>
          <p:cNvPicPr preferRelativeResize="0"/>
          <p:nvPr/>
        </p:nvPicPr>
        <p:blipFill>
          <a:blip r:embed="rId3">
            <a:alphaModFix/>
          </a:blip>
          <a:stretch>
            <a:fillRect/>
          </a:stretch>
        </p:blipFill>
        <p:spPr>
          <a:xfrm>
            <a:off x="711650" y="1317300"/>
            <a:ext cx="3283265" cy="311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latin typeface="Oswald"/>
                <a:ea typeface="Oswald"/>
                <a:cs typeface="Oswald"/>
                <a:sym typeface="Oswald"/>
              </a:rPr>
              <a:t>¿Cómo Git registra los cambios en el repositorio?</a:t>
            </a:r>
            <a:endParaRPr b="1">
              <a:latin typeface="Oswald"/>
              <a:ea typeface="Oswald"/>
              <a:cs typeface="Oswald"/>
              <a:sym typeface="Oswald"/>
            </a:endParaRPr>
          </a:p>
          <a:p>
            <a:pPr indent="0" lvl="0" marL="0" rtl="0" algn="just">
              <a:lnSpc>
                <a:spcPct val="115000"/>
              </a:lnSpc>
              <a:spcBef>
                <a:spcPts val="0"/>
              </a:spcBef>
              <a:spcAft>
                <a:spcPts val="0"/>
              </a:spcAft>
              <a:buClr>
                <a:schemeClr val="dk1"/>
              </a:buClr>
              <a:buSzPts val="1100"/>
              <a:buFont typeface="Arial"/>
              <a:buNone/>
            </a:pPr>
            <a:r>
              <a:t/>
            </a:r>
            <a:endParaRPr b="1" sz="1100"/>
          </a:p>
        </p:txBody>
      </p:sp>
      <p:sp>
        <p:nvSpPr>
          <p:cNvPr id="87" name="Google Shape;87;p18"/>
          <p:cNvSpPr txBox="1"/>
          <p:nvPr>
            <p:ph idx="1" type="body"/>
          </p:nvPr>
        </p:nvSpPr>
        <p:spPr>
          <a:xfrm>
            <a:off x="3984800" y="1396100"/>
            <a:ext cx="4847400" cy="35829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1500"/>
              <a:t>Una vez finalizamos un conjunto de cambios,  los </a:t>
            </a:r>
            <a:r>
              <a:rPr lang="en" sz="1500"/>
              <a:t>registramos</a:t>
            </a:r>
            <a:r>
              <a:rPr lang="en" sz="1500"/>
              <a:t> mediante el comando </a:t>
            </a:r>
            <a:r>
              <a:rPr b="1" lang="en" sz="1500"/>
              <a:t>commit</a:t>
            </a:r>
            <a:r>
              <a:rPr lang="en" sz="1500"/>
              <a:t>.</a:t>
            </a:r>
            <a:endParaRPr sz="1500"/>
          </a:p>
          <a:p>
            <a:pPr indent="0" lvl="0" marL="0" marR="0" rtl="0" algn="just">
              <a:lnSpc>
                <a:spcPct val="115000"/>
              </a:lnSpc>
              <a:spcBef>
                <a:spcPts val="0"/>
              </a:spcBef>
              <a:spcAft>
                <a:spcPts val="0"/>
              </a:spcAft>
              <a:buNone/>
            </a:pPr>
            <a:r>
              <a:t/>
            </a:r>
            <a:endParaRPr sz="1500"/>
          </a:p>
          <a:p>
            <a:pPr indent="0" lvl="0" marL="0" marR="0" rtl="0" algn="just">
              <a:lnSpc>
                <a:spcPct val="115000"/>
              </a:lnSpc>
              <a:spcBef>
                <a:spcPts val="0"/>
              </a:spcBef>
              <a:spcAft>
                <a:spcPts val="0"/>
              </a:spcAft>
              <a:buClr>
                <a:schemeClr val="dk1"/>
              </a:buClr>
              <a:buSzPts val="1100"/>
              <a:buFont typeface="Arial"/>
              <a:buNone/>
            </a:pPr>
            <a:r>
              <a:rPr lang="en" sz="1500"/>
              <a:t>Lo que Git hace es tomar una fotografía u </a:t>
            </a:r>
            <a:r>
              <a:rPr b="1" lang="en" sz="1500"/>
              <a:t>“snapshot”</a:t>
            </a:r>
            <a:r>
              <a:rPr lang="en" sz="1500"/>
              <a:t> del estado de los archivos para luego almacenarlo.</a:t>
            </a:r>
            <a:endParaRPr sz="1500"/>
          </a:p>
          <a:p>
            <a:pPr indent="0" lvl="0" marL="0" marR="0" rtl="0" algn="just">
              <a:lnSpc>
                <a:spcPct val="115000"/>
              </a:lnSpc>
              <a:spcBef>
                <a:spcPts val="0"/>
              </a:spcBef>
              <a:spcAft>
                <a:spcPts val="0"/>
              </a:spcAft>
              <a:buClr>
                <a:schemeClr val="dk1"/>
              </a:buClr>
              <a:buSzPts val="1100"/>
              <a:buFont typeface="Arial"/>
              <a:buNone/>
            </a:pPr>
            <a:r>
              <a:t/>
            </a:r>
            <a:endParaRPr sz="1500"/>
          </a:p>
          <a:p>
            <a:pPr indent="0" lvl="0" marL="0" marR="0" rtl="0" algn="just">
              <a:lnSpc>
                <a:spcPct val="115000"/>
              </a:lnSpc>
              <a:spcBef>
                <a:spcPts val="0"/>
              </a:spcBef>
              <a:spcAft>
                <a:spcPts val="0"/>
              </a:spcAft>
              <a:buClr>
                <a:schemeClr val="dk1"/>
              </a:buClr>
              <a:buSzPts val="1100"/>
              <a:buFont typeface="Arial"/>
              <a:buNone/>
            </a:pPr>
            <a:r>
              <a:rPr lang="en" sz="1500"/>
              <a:t>Por motivos de eficiencia, si un archivo no ha sido modificado en relación al anterior </a:t>
            </a:r>
            <a:r>
              <a:rPr b="1" lang="en" sz="1500"/>
              <a:t>snapshot</a:t>
            </a:r>
            <a:r>
              <a:rPr lang="en" sz="1500"/>
              <a:t>, Git no almacena nuevamente el archivo, solo apunta al archivo idéntico que ha almacenado previamente</a:t>
            </a:r>
            <a:r>
              <a:rPr lang="en" sz="1500">
                <a:solidFill>
                  <a:schemeClr val="dk1"/>
                </a:solidFill>
              </a:rPr>
              <a:t>.</a:t>
            </a:r>
            <a:endParaRPr sz="1500">
              <a:solidFill>
                <a:schemeClr val="dk1"/>
              </a:solidFill>
            </a:endParaRPr>
          </a:p>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53225" y="1790700"/>
            <a:ext cx="3073150" cy="14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latin typeface="Oswald"/>
                <a:ea typeface="Oswald"/>
                <a:cs typeface="Oswald"/>
                <a:sym typeface="Oswald"/>
              </a:rPr>
              <a:t>Los tres estados principales</a:t>
            </a:r>
            <a:endParaRPr b="1">
              <a:latin typeface="Oswald"/>
              <a:ea typeface="Oswald"/>
              <a:cs typeface="Oswald"/>
              <a:sym typeface="Oswald"/>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907300" y="1108525"/>
            <a:ext cx="4880700" cy="370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Git </a:t>
            </a:r>
            <a:r>
              <a:rPr lang="en" sz="1500"/>
              <a:t>tiene tres estados principales en los que se pueden encontrar tus archivos: </a:t>
            </a:r>
            <a:endParaRPr sz="1500"/>
          </a:p>
          <a:p>
            <a:pPr indent="0" lvl="0" marL="0" rtl="0" algn="just">
              <a:spcBef>
                <a:spcPts val="0"/>
              </a:spcBef>
              <a:spcAft>
                <a:spcPts val="0"/>
              </a:spcAft>
              <a:buNone/>
            </a:pPr>
            <a:r>
              <a:t/>
            </a:r>
            <a:endParaRPr sz="1500"/>
          </a:p>
          <a:p>
            <a:pPr indent="-323850" lvl="0" marL="457200" rtl="0" algn="just">
              <a:spcBef>
                <a:spcPts val="0"/>
              </a:spcBef>
              <a:spcAft>
                <a:spcPts val="0"/>
              </a:spcAft>
              <a:buClr>
                <a:schemeClr val="dk1"/>
              </a:buClr>
              <a:buSzPts val="1500"/>
              <a:buAutoNum type="arabicPeriod"/>
            </a:pPr>
            <a:r>
              <a:rPr b="1" lang="en" sz="1500"/>
              <a:t>Modified(Modificado):</a:t>
            </a:r>
            <a:r>
              <a:rPr lang="en" sz="1500"/>
              <a:t> Significa que hemos cambiado un archivo, pero no hemos guardado dicho cambio en el repositorio.</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Clr>
                <a:schemeClr val="dk1"/>
              </a:buClr>
              <a:buSzPts val="1500"/>
              <a:buAutoNum type="arabicPeriod"/>
            </a:pPr>
            <a:r>
              <a:rPr b="1" lang="en" sz="1500"/>
              <a:t>Staged(Preparado):</a:t>
            </a:r>
            <a:r>
              <a:rPr lang="en" sz="1500"/>
              <a:t> Hemos marcado un archivo modificado para ser guardado en el repositorio en el siguiente commit.</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Clr>
                <a:schemeClr val="dk1"/>
              </a:buClr>
              <a:buSzPts val="1500"/>
              <a:buAutoNum type="arabicPeriod"/>
            </a:pPr>
            <a:r>
              <a:rPr b="1" lang="en" sz="1500"/>
              <a:t>Committed(Confirmado):</a:t>
            </a:r>
            <a:r>
              <a:rPr lang="en" sz="1500"/>
              <a:t> Los datos están almacenados en el repositorio local</a:t>
            </a:r>
            <a:r>
              <a:rPr lang="en" sz="1500">
                <a:solidFill>
                  <a:schemeClr val="dk1"/>
                </a:solidFill>
              </a:rPr>
              <a:t>.</a:t>
            </a:r>
            <a:endParaRPr sz="1500"/>
          </a:p>
        </p:txBody>
      </p:sp>
      <p:pic>
        <p:nvPicPr>
          <p:cNvPr id="95" name="Google Shape;95;p19"/>
          <p:cNvPicPr preferRelativeResize="0"/>
          <p:nvPr/>
        </p:nvPicPr>
        <p:blipFill>
          <a:blip r:embed="rId3">
            <a:alphaModFix/>
          </a:blip>
          <a:stretch>
            <a:fillRect/>
          </a:stretch>
        </p:blipFill>
        <p:spPr>
          <a:xfrm>
            <a:off x="141925" y="1351738"/>
            <a:ext cx="3709200" cy="244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0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¿Cómo Git almacena un commit?</a:t>
            </a:r>
            <a:endParaRPr/>
          </a:p>
        </p:txBody>
      </p:sp>
      <p:sp>
        <p:nvSpPr>
          <p:cNvPr id="101" name="Google Shape;101;p20"/>
          <p:cNvSpPr txBox="1"/>
          <p:nvPr>
            <p:ph idx="1" type="body"/>
          </p:nvPr>
        </p:nvSpPr>
        <p:spPr>
          <a:xfrm>
            <a:off x="4694225" y="1138700"/>
            <a:ext cx="3996000" cy="343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500">
              <a:solidFill>
                <a:schemeClr val="dk1"/>
              </a:solidFill>
            </a:endParaRPr>
          </a:p>
          <a:p>
            <a:pPr indent="0" lvl="0" marL="0" rtl="0" algn="just">
              <a:spcBef>
                <a:spcPts val="0"/>
              </a:spcBef>
              <a:spcAft>
                <a:spcPts val="0"/>
              </a:spcAft>
              <a:buNone/>
            </a:pPr>
            <a:r>
              <a:rPr lang="en" sz="1500"/>
              <a:t>Cuando hacemos </a:t>
            </a:r>
            <a:r>
              <a:rPr b="1" lang="en" sz="1500"/>
              <a:t>commit</a:t>
            </a:r>
            <a:r>
              <a:rPr lang="en" sz="1500"/>
              <a:t>, git crea un objeto  que contiene un puntero al </a:t>
            </a:r>
            <a:r>
              <a:rPr b="1" lang="en" sz="1500"/>
              <a:t>snapshot</a:t>
            </a:r>
            <a:r>
              <a:rPr lang="en" sz="1500"/>
              <a:t>, metadata del</a:t>
            </a:r>
            <a:r>
              <a:rPr lang="en" sz="1500"/>
              <a:t> autor del commit, </a:t>
            </a:r>
            <a:r>
              <a:rPr lang="en" sz="1500"/>
              <a:t>y un puntero a los commits que le preceden directamente.</a:t>
            </a:r>
            <a:endParaRPr sz="1500"/>
          </a:p>
          <a:p>
            <a:pPr indent="0" lvl="0" marL="0" rtl="0" algn="just">
              <a:spcBef>
                <a:spcPts val="0"/>
              </a:spcBef>
              <a:spcAft>
                <a:spcPts val="0"/>
              </a:spcAft>
              <a:buClr>
                <a:schemeClr val="dk1"/>
              </a:buClr>
              <a:buSzPts val="1100"/>
              <a:buFont typeface="Arial"/>
              <a:buNone/>
            </a:pPr>
            <a:r>
              <a:rPr lang="en" sz="1100">
                <a:solidFill>
                  <a:schemeClr val="dk1"/>
                </a:solidFill>
              </a:rPr>
              <a:t> </a:t>
            </a:r>
            <a:endParaRPr sz="1600"/>
          </a:p>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175625" y="1476200"/>
            <a:ext cx="4234501" cy="22003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05225"/>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a:latin typeface="Oswald"/>
                <a:ea typeface="Oswald"/>
                <a:cs typeface="Oswald"/>
                <a:sym typeface="Oswald"/>
              </a:rPr>
              <a:t>¿Qué es un branch?</a:t>
            </a:r>
            <a:endParaRPr sz="1400">
              <a:solidFill>
                <a:srgbClr val="000000"/>
              </a:solidFill>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4152800" y="1155275"/>
            <a:ext cx="4902900" cy="363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Un </a:t>
            </a:r>
            <a:r>
              <a:rPr b="1" lang="en" sz="1500"/>
              <a:t>branch</a:t>
            </a:r>
            <a:r>
              <a:rPr lang="en" sz="1500"/>
              <a:t> en </a:t>
            </a:r>
            <a:r>
              <a:rPr b="1" lang="en" sz="1500"/>
              <a:t>Git</a:t>
            </a:r>
            <a:r>
              <a:rPr lang="en" sz="1500"/>
              <a:t> es simplemente un puntero que hace referencia a un commit. Cuando configuramos </a:t>
            </a:r>
            <a:r>
              <a:rPr b="1" lang="en" sz="1500"/>
              <a:t>Git en nuestro proyecto </a:t>
            </a:r>
            <a:r>
              <a:rPr lang="en" sz="1500"/>
              <a:t>se crea un</a:t>
            </a:r>
            <a:r>
              <a:rPr b="1" lang="en" sz="1500"/>
              <a:t> </a:t>
            </a:r>
            <a:r>
              <a:rPr lang="en" sz="1500"/>
              <a:t>branch por defecto que recibe el nombre de </a:t>
            </a:r>
            <a:r>
              <a:rPr b="1" lang="en" sz="1500"/>
              <a:t>master.</a:t>
            </a:r>
            <a:endParaRPr b="1" sz="1500"/>
          </a:p>
          <a:p>
            <a:pPr indent="0" lvl="0" marL="0" rtl="0" algn="just">
              <a:spcBef>
                <a:spcPts val="0"/>
              </a:spcBef>
              <a:spcAft>
                <a:spcPts val="0"/>
              </a:spcAft>
              <a:buNone/>
            </a:pPr>
            <a:r>
              <a:t/>
            </a:r>
            <a:endParaRPr b="1" sz="1500"/>
          </a:p>
          <a:p>
            <a:pPr indent="0" lvl="0" marL="0" rtl="0" algn="just">
              <a:spcBef>
                <a:spcPts val="0"/>
              </a:spcBef>
              <a:spcAft>
                <a:spcPts val="0"/>
              </a:spcAft>
              <a:buNone/>
            </a:pPr>
            <a:r>
              <a:rPr lang="en" sz="1500"/>
              <a:t>Para crear un branch usamos el comando:</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b="1" lang="en" sz="1500"/>
              <a:t>foo@bar:~$ (master) </a:t>
            </a:r>
            <a:r>
              <a:rPr b="1" lang="en" sz="1500">
                <a:solidFill>
                  <a:srgbClr val="FF0000"/>
                </a:solidFill>
              </a:rPr>
              <a:t>git branch</a:t>
            </a:r>
            <a:r>
              <a:rPr lang="en" sz="1500"/>
              <a:t> </a:t>
            </a:r>
            <a:r>
              <a:rPr b="1" lang="en" sz="1500"/>
              <a:t>tarea1</a:t>
            </a:r>
            <a:endParaRPr b="1" sz="1500"/>
          </a:p>
          <a:p>
            <a:pPr indent="0" lvl="0" marL="0" rtl="0" algn="just">
              <a:spcBef>
                <a:spcPts val="0"/>
              </a:spcBef>
              <a:spcAft>
                <a:spcPts val="0"/>
              </a:spcAft>
              <a:buNone/>
            </a:pPr>
            <a:r>
              <a:t/>
            </a:r>
            <a:endParaRPr b="1" sz="1500"/>
          </a:p>
          <a:p>
            <a:pPr indent="0" lvl="0" marL="0" rtl="0" algn="just">
              <a:spcBef>
                <a:spcPts val="0"/>
              </a:spcBef>
              <a:spcAft>
                <a:spcPts val="0"/>
              </a:spcAft>
              <a:buClr>
                <a:schemeClr val="dk1"/>
              </a:buClr>
              <a:buSzPts val="1100"/>
              <a:buFont typeface="Arial"/>
              <a:buNone/>
            </a:pPr>
            <a:r>
              <a:rPr lang="en" sz="1500"/>
              <a:t>Cuando hacemos </a:t>
            </a:r>
            <a:r>
              <a:rPr b="1" lang="en" sz="1500"/>
              <a:t>commit</a:t>
            </a:r>
            <a:r>
              <a:rPr lang="en" sz="1500"/>
              <a:t> en un branch, éste se mueve automáticamente al último commit.</a:t>
            </a:r>
            <a:endParaRPr sz="1500"/>
          </a:p>
          <a:p>
            <a:pPr indent="0" lvl="0" marL="0" rtl="0" algn="just">
              <a:spcBef>
                <a:spcPts val="0"/>
              </a:spcBef>
              <a:spcAft>
                <a:spcPts val="0"/>
              </a:spcAft>
              <a:buNone/>
            </a:pPr>
            <a:r>
              <a:t/>
            </a:r>
            <a:endParaRPr b="1" sz="1500"/>
          </a:p>
          <a:p>
            <a:pPr indent="0" lvl="0" marL="0" rtl="0" algn="just">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174475" y="1387050"/>
            <a:ext cx="3624575" cy="247554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