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8" r:id="rId2"/>
    <p:sldId id="256" r:id="rId3"/>
    <p:sldId id="257" r:id="rId4"/>
    <p:sldId id="259" r:id="rId5"/>
    <p:sldId id="260" r:id="rId6"/>
    <p:sldId id="263" r:id="rId7"/>
    <p:sldId id="261"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A22"/>
    <a:srgbClr val="232F3E"/>
    <a:srgbClr val="FF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D0BEF-C11E-4E53-8387-8999B8FE0598}" type="datetimeFigureOut">
              <a:rPr lang="en-IN" smtClean="0"/>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1B84D-DA95-4A66-B05A-200661335348}" type="slidenum">
              <a:rPr lang="en-IN" smtClean="0"/>
              <a:t>‹#›</a:t>
            </a:fld>
            <a:endParaRPr lang="en-IN"/>
          </a:p>
        </p:txBody>
      </p:sp>
    </p:spTree>
    <p:extLst>
      <p:ext uri="{BB962C8B-B14F-4D97-AF65-F5344CB8AC3E}">
        <p14:creationId xmlns:p14="http://schemas.microsoft.com/office/powerpoint/2010/main" val="106364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1</a:t>
            </a:fld>
            <a:endParaRPr lang="en-IN"/>
          </a:p>
        </p:txBody>
      </p:sp>
    </p:spTree>
    <p:extLst>
      <p:ext uri="{BB962C8B-B14F-4D97-AF65-F5344CB8AC3E}">
        <p14:creationId xmlns:p14="http://schemas.microsoft.com/office/powerpoint/2010/main" val="1551303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12</a:t>
            </a:fld>
            <a:endParaRPr lang="en-IN"/>
          </a:p>
        </p:txBody>
      </p:sp>
    </p:spTree>
    <p:extLst>
      <p:ext uri="{BB962C8B-B14F-4D97-AF65-F5344CB8AC3E}">
        <p14:creationId xmlns:p14="http://schemas.microsoft.com/office/powerpoint/2010/main" val="224736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2</a:t>
            </a:fld>
            <a:endParaRPr lang="en-IN"/>
          </a:p>
        </p:txBody>
      </p:sp>
    </p:spTree>
    <p:extLst>
      <p:ext uri="{BB962C8B-B14F-4D97-AF65-F5344CB8AC3E}">
        <p14:creationId xmlns:p14="http://schemas.microsoft.com/office/powerpoint/2010/main" val="3442418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3</a:t>
            </a:fld>
            <a:endParaRPr lang="en-IN"/>
          </a:p>
        </p:txBody>
      </p:sp>
    </p:spTree>
    <p:extLst>
      <p:ext uri="{BB962C8B-B14F-4D97-AF65-F5344CB8AC3E}">
        <p14:creationId xmlns:p14="http://schemas.microsoft.com/office/powerpoint/2010/main" val="2386960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4</a:t>
            </a:fld>
            <a:endParaRPr lang="en-IN"/>
          </a:p>
        </p:txBody>
      </p:sp>
    </p:spTree>
    <p:extLst>
      <p:ext uri="{BB962C8B-B14F-4D97-AF65-F5344CB8AC3E}">
        <p14:creationId xmlns:p14="http://schemas.microsoft.com/office/powerpoint/2010/main" val="427906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5</a:t>
            </a:fld>
            <a:endParaRPr lang="en-IN"/>
          </a:p>
        </p:txBody>
      </p:sp>
    </p:spTree>
    <p:extLst>
      <p:ext uri="{BB962C8B-B14F-4D97-AF65-F5344CB8AC3E}">
        <p14:creationId xmlns:p14="http://schemas.microsoft.com/office/powerpoint/2010/main" val="194169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6</a:t>
            </a:fld>
            <a:endParaRPr lang="en-IN"/>
          </a:p>
        </p:txBody>
      </p:sp>
    </p:spTree>
    <p:extLst>
      <p:ext uri="{BB962C8B-B14F-4D97-AF65-F5344CB8AC3E}">
        <p14:creationId xmlns:p14="http://schemas.microsoft.com/office/powerpoint/2010/main" val="197796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7</a:t>
            </a:fld>
            <a:endParaRPr lang="en-IN"/>
          </a:p>
        </p:txBody>
      </p:sp>
    </p:spTree>
    <p:extLst>
      <p:ext uri="{BB962C8B-B14F-4D97-AF65-F5344CB8AC3E}">
        <p14:creationId xmlns:p14="http://schemas.microsoft.com/office/powerpoint/2010/main" val="330792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8</a:t>
            </a:fld>
            <a:endParaRPr lang="en-IN"/>
          </a:p>
        </p:txBody>
      </p:sp>
    </p:spTree>
    <p:extLst>
      <p:ext uri="{BB962C8B-B14F-4D97-AF65-F5344CB8AC3E}">
        <p14:creationId xmlns:p14="http://schemas.microsoft.com/office/powerpoint/2010/main" val="359626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81B84D-DA95-4A66-B05A-200661335348}" type="slidenum">
              <a:rPr lang="en-IN" smtClean="0"/>
              <a:t>9</a:t>
            </a:fld>
            <a:endParaRPr lang="en-IN"/>
          </a:p>
        </p:txBody>
      </p:sp>
    </p:spTree>
    <p:extLst>
      <p:ext uri="{BB962C8B-B14F-4D97-AF65-F5344CB8AC3E}">
        <p14:creationId xmlns:p14="http://schemas.microsoft.com/office/powerpoint/2010/main" val="3723173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4FBC-2CBF-4068-2B3B-42C88129F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9D6F28-D3FA-EBAC-BB0E-6B63C5D92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A71ACD-1F9C-A8F1-1BC3-B55A6FD16D91}"/>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5" name="Footer Placeholder 4">
            <a:extLst>
              <a:ext uri="{FF2B5EF4-FFF2-40B4-BE49-F238E27FC236}">
                <a16:creationId xmlns:a16="http://schemas.microsoft.com/office/drawing/2014/main" id="{0C5250E1-BF4E-C883-478A-3B5D86307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37435-6201-7EDC-CB32-2D822A424F66}"/>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15866238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6563-E394-C1FB-BB0D-DC5C7E3268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C67B2C-C5BA-E7A8-E293-C13964D99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1E1F4C-36A7-581B-02C1-818D58D8C6D1}"/>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5" name="Footer Placeholder 4">
            <a:extLst>
              <a:ext uri="{FF2B5EF4-FFF2-40B4-BE49-F238E27FC236}">
                <a16:creationId xmlns:a16="http://schemas.microsoft.com/office/drawing/2014/main" id="{2C0FE28A-F64B-9B5D-1823-C82CB5E30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0E0725-1DEE-3491-041F-4945F1C75E93}"/>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2096430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A4387-64CB-18E6-A06F-67FCD5A47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3A296B-602D-DC96-54A4-612092EEE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ABE47-787E-13FF-8D1D-1B449FC1F2CF}"/>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5" name="Footer Placeholder 4">
            <a:extLst>
              <a:ext uri="{FF2B5EF4-FFF2-40B4-BE49-F238E27FC236}">
                <a16:creationId xmlns:a16="http://schemas.microsoft.com/office/drawing/2014/main" id="{FFFDAFFE-63B4-F61B-D4BA-9BB03C2EA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270C2-015A-0478-5FD9-335CA864C70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2189660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8714-7EA9-FC59-2184-1A08A4A4C0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23CEFF-A9C0-BF40-7CA0-9A00EEBF3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81683-6771-58E4-A8D2-7A080D6287FB}"/>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5" name="Footer Placeholder 4">
            <a:extLst>
              <a:ext uri="{FF2B5EF4-FFF2-40B4-BE49-F238E27FC236}">
                <a16:creationId xmlns:a16="http://schemas.microsoft.com/office/drawing/2014/main" id="{F9EC7B10-F557-A0A7-C02C-3EC8F0772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1CCF62-9335-FBDE-A656-AAD93060D3EF}"/>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86717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625-128F-BFF7-03A8-E929D47EBD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3C8A31-2783-8C09-E959-B8D9513E2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DB709-7D4D-061E-520C-897E4D33D614}"/>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5" name="Footer Placeholder 4">
            <a:extLst>
              <a:ext uri="{FF2B5EF4-FFF2-40B4-BE49-F238E27FC236}">
                <a16:creationId xmlns:a16="http://schemas.microsoft.com/office/drawing/2014/main" id="{BAE4418B-64F6-711F-A3CA-572F3D3A1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53412-179A-9237-5686-DEA4C45DA71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472806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333F-CF26-AA59-4C68-259E7F9DEA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8A60C8-CBDE-1974-3A73-F792D6F381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042B68-BFBD-BC8A-F015-E6E68B8A03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BE2FA3-FF6C-7936-EA8A-2DD0D9266B64}"/>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6" name="Footer Placeholder 5">
            <a:extLst>
              <a:ext uri="{FF2B5EF4-FFF2-40B4-BE49-F238E27FC236}">
                <a16:creationId xmlns:a16="http://schemas.microsoft.com/office/drawing/2014/main" id="{D4965C7A-88C9-2377-9E2B-D7C772FD20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DB5BF2-7AD5-56EF-D261-9B5DB03EAE9D}"/>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601082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B17D-2437-AF42-0B6A-623254803C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BC1CA0-E873-1733-F6B8-75BE512EF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4A88C-DE76-DE2A-E87D-70864F92BD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D6C922-8917-BE3A-C444-99258E06E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63C32-BA54-471E-2C15-DAE4A8078F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96CA32-B306-5CE0-ED16-141C3ADD8F7B}"/>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8" name="Footer Placeholder 7">
            <a:extLst>
              <a:ext uri="{FF2B5EF4-FFF2-40B4-BE49-F238E27FC236}">
                <a16:creationId xmlns:a16="http://schemas.microsoft.com/office/drawing/2014/main" id="{1FD55328-884C-F376-DDD1-84D87B865A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8161E7-6F0F-F15B-303B-273C4CA75EDB}"/>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3522961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BA1F-7DEF-1F60-9138-C47AA6FB7F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584830-F37F-639E-1DCF-D22AF8A4028C}"/>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4" name="Footer Placeholder 3">
            <a:extLst>
              <a:ext uri="{FF2B5EF4-FFF2-40B4-BE49-F238E27FC236}">
                <a16:creationId xmlns:a16="http://schemas.microsoft.com/office/drawing/2014/main" id="{E1AB6A00-E3C6-7754-8D32-D83CD00ABD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266C69-8ED9-31CB-59E1-DA913682F9B3}"/>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992536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26B8BE-D5E4-839C-62C4-5B041673B27F}"/>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3" name="Footer Placeholder 2">
            <a:extLst>
              <a:ext uri="{FF2B5EF4-FFF2-40B4-BE49-F238E27FC236}">
                <a16:creationId xmlns:a16="http://schemas.microsoft.com/office/drawing/2014/main" id="{8A623F83-5A92-DDAE-822E-3542183F4F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D54DFF-C7A9-6F96-A3EB-DF1B3F8D96D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21195579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4841-1A99-DE7C-3048-E35DA88E8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86FBC-DCEC-AB79-EFC5-8BF66301B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64E4B9-AE29-310D-DA6B-9F59AF733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02F83-6C92-F564-62BE-C6F3DC18DD95}"/>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6" name="Footer Placeholder 5">
            <a:extLst>
              <a:ext uri="{FF2B5EF4-FFF2-40B4-BE49-F238E27FC236}">
                <a16:creationId xmlns:a16="http://schemas.microsoft.com/office/drawing/2014/main" id="{EECA93B6-511D-5BB8-E362-78D0F5E0A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FB98A-7BFB-23BB-DB19-C657F48CC808}"/>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4289389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A771-E155-3D2C-821C-9407E1C63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61BF9D-AD15-AF3A-96E6-42F667C4B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61CBED0A-1766-F712-D2A2-1B5C5DE17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A5E36-D31C-8CB7-2E13-F0E6C83A1226}"/>
              </a:ext>
            </a:extLst>
          </p:cNvPr>
          <p:cNvSpPr>
            <a:spLocks noGrp="1"/>
          </p:cNvSpPr>
          <p:nvPr>
            <p:ph type="dt" sz="half" idx="10"/>
          </p:nvPr>
        </p:nvSpPr>
        <p:spPr/>
        <p:txBody>
          <a:bodyPr/>
          <a:lstStyle/>
          <a:p>
            <a:fld id="{8171E659-9091-4CA4-9FCE-038FEA50BD1A}" type="datetimeFigureOut">
              <a:rPr lang="en-IN" smtClean="0"/>
              <a:t>07-08-2024</a:t>
            </a:fld>
            <a:endParaRPr lang="en-IN"/>
          </a:p>
        </p:txBody>
      </p:sp>
      <p:sp>
        <p:nvSpPr>
          <p:cNvPr id="6" name="Footer Placeholder 5">
            <a:extLst>
              <a:ext uri="{FF2B5EF4-FFF2-40B4-BE49-F238E27FC236}">
                <a16:creationId xmlns:a16="http://schemas.microsoft.com/office/drawing/2014/main" id="{803E3B12-691A-E01F-6E7B-7E4AD9083A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1ABDA-C041-71C1-EBAC-683832EF1FFF}"/>
              </a:ext>
            </a:extLst>
          </p:cNvPr>
          <p:cNvSpPr>
            <a:spLocks noGrp="1"/>
          </p:cNvSpPr>
          <p:nvPr>
            <p:ph type="sldNum" sz="quarter" idx="12"/>
          </p:nvPr>
        </p:nvSpPr>
        <p:spPr/>
        <p:txBody>
          <a:bodyPr/>
          <a:lstStyle/>
          <a:p>
            <a:fld id="{92319439-325C-4D89-9731-22C20CCFFF88}" type="slidenum">
              <a:rPr lang="en-IN" smtClean="0"/>
              <a:t>‹#›</a:t>
            </a:fld>
            <a:endParaRPr lang="en-IN"/>
          </a:p>
        </p:txBody>
      </p:sp>
    </p:spTree>
    <p:extLst>
      <p:ext uri="{BB962C8B-B14F-4D97-AF65-F5344CB8AC3E}">
        <p14:creationId xmlns:p14="http://schemas.microsoft.com/office/powerpoint/2010/main" val="963484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E6336-23B0-F0DB-6931-8D23BD7D3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830EDC-FFDC-1D17-C320-429572B6A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6630E-1F13-9597-683A-2779EAE13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1E659-9091-4CA4-9FCE-038FEA50BD1A}" type="datetimeFigureOut">
              <a:rPr lang="en-IN" smtClean="0"/>
              <a:t>07-08-2024</a:t>
            </a:fld>
            <a:endParaRPr lang="en-IN"/>
          </a:p>
        </p:txBody>
      </p:sp>
      <p:sp>
        <p:nvSpPr>
          <p:cNvPr id="5" name="Footer Placeholder 4">
            <a:extLst>
              <a:ext uri="{FF2B5EF4-FFF2-40B4-BE49-F238E27FC236}">
                <a16:creationId xmlns:a16="http://schemas.microsoft.com/office/drawing/2014/main" id="{398D7FBA-5BE0-CC53-C312-7059A1A8A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7CEDB5-32C2-A173-2E4C-7C866568F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19439-325C-4D89-9731-22C20CCFFF88}" type="slidenum">
              <a:rPr lang="en-IN" smtClean="0"/>
              <a:t>‹#›</a:t>
            </a:fld>
            <a:endParaRPr lang="en-IN"/>
          </a:p>
        </p:txBody>
      </p:sp>
    </p:spTree>
    <p:extLst>
      <p:ext uri="{BB962C8B-B14F-4D97-AF65-F5344CB8AC3E}">
        <p14:creationId xmlns:p14="http://schemas.microsoft.com/office/powerpoint/2010/main" val="3760378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1548418" y="3481676"/>
            <a:ext cx="9144000" cy="803295"/>
          </a:xfrm>
        </p:spPr>
        <p:txBody>
          <a:bodyPr>
            <a:normAutofit/>
          </a:bodyPr>
          <a:lstStyle/>
          <a:p>
            <a:r>
              <a:rPr lang="en-IN" sz="4400" dirty="0">
                <a:solidFill>
                  <a:schemeClr val="bg1"/>
                </a:solidFill>
                <a:latin typeface="Segoe UI Semibold" panose="020B0702040204020203" pitchFamily="34" charset="0"/>
                <a:cs typeface="Segoe UI Semibold" panose="020B0702040204020203" pitchFamily="34" charset="0"/>
              </a:rPr>
              <a:t> Sales Data Analysis</a:t>
            </a:r>
          </a:p>
        </p:txBody>
      </p:sp>
      <p:grpSp>
        <p:nvGrpSpPr>
          <p:cNvPr id="34" name="Group 33">
            <a:extLst>
              <a:ext uri="{FF2B5EF4-FFF2-40B4-BE49-F238E27FC236}">
                <a16:creationId xmlns:a16="http://schemas.microsoft.com/office/drawing/2014/main" id="{6AE156B7-E8FC-B786-8E1D-7735AF510085}"/>
              </a:ext>
            </a:extLst>
          </p:cNvPr>
          <p:cNvGrpSpPr/>
          <p:nvPr/>
        </p:nvGrpSpPr>
        <p:grpSpPr>
          <a:xfrm>
            <a:off x="-6408269" y="-1685792"/>
            <a:ext cx="6242418" cy="5586340"/>
            <a:chOff x="-1054695" y="-1685792"/>
            <a:chExt cx="6242418" cy="5586340"/>
          </a:xfrm>
        </p:grpSpPr>
        <p:sp>
          <p:nvSpPr>
            <p:cNvPr id="8" name="Wave 7">
              <a:extLst>
                <a:ext uri="{FF2B5EF4-FFF2-40B4-BE49-F238E27FC236}">
                  <a16:creationId xmlns:a16="http://schemas.microsoft.com/office/drawing/2014/main" id="{229BD64C-BA86-F478-4562-9F46CF6EF494}"/>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Wave 14">
              <a:extLst>
                <a:ext uri="{FF2B5EF4-FFF2-40B4-BE49-F238E27FC236}">
                  <a16:creationId xmlns:a16="http://schemas.microsoft.com/office/drawing/2014/main" id="{BA11FBBA-ADBF-646F-EEDC-93D41A86E4E4}"/>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1519A01-6ED2-890E-773C-E6B1FBCE7CAB}"/>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55A77B25-2450-B7F0-39A6-CB9BA90973FE}"/>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F3BBF54-4FFC-CD1B-AC52-9E1234C17F57}"/>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Oval 21">
              <a:extLst>
                <a:ext uri="{FF2B5EF4-FFF2-40B4-BE49-F238E27FC236}">
                  <a16:creationId xmlns:a16="http://schemas.microsoft.com/office/drawing/2014/main" id="{1D5C917C-08CA-4371-19EA-FA4438338532}"/>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C6F2FB80-979E-EE1F-7938-F3D63567284A}"/>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33E6D6A4-F37E-7667-E03D-432EEA4E54BF}"/>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8442D484-3738-6632-E6B4-AE4F2A7C6F0B}"/>
              </a:ext>
            </a:extLst>
          </p:cNvPr>
          <p:cNvGrpSpPr/>
          <p:nvPr/>
        </p:nvGrpSpPr>
        <p:grpSpPr>
          <a:xfrm>
            <a:off x="12461912" y="2968105"/>
            <a:ext cx="6029903" cy="5581556"/>
            <a:chOff x="7209974" y="2968105"/>
            <a:chExt cx="6029903" cy="5581556"/>
          </a:xfrm>
        </p:grpSpPr>
        <p:sp>
          <p:nvSpPr>
            <p:cNvPr id="27" name="Oval 26">
              <a:extLst>
                <a:ext uri="{FF2B5EF4-FFF2-40B4-BE49-F238E27FC236}">
                  <a16:creationId xmlns:a16="http://schemas.microsoft.com/office/drawing/2014/main" id="{E3894640-305D-96BF-E588-071F713A72D2}"/>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a:extLst>
                <a:ext uri="{FF2B5EF4-FFF2-40B4-BE49-F238E27FC236}">
                  <a16:creationId xmlns:a16="http://schemas.microsoft.com/office/drawing/2014/main" id="{DB302BAF-7206-6DDD-C6DC-9FD90C71D6E0}"/>
                </a:ext>
              </a:extLst>
            </p:cNvPr>
            <p:cNvGrpSpPr/>
            <p:nvPr/>
          </p:nvGrpSpPr>
          <p:grpSpPr>
            <a:xfrm>
              <a:off x="7209974" y="3112270"/>
              <a:ext cx="6029903" cy="5437391"/>
              <a:chOff x="7209974" y="3112270"/>
              <a:chExt cx="6029903" cy="5437391"/>
            </a:xfrm>
          </p:grpSpPr>
          <p:sp>
            <p:nvSpPr>
              <p:cNvPr id="10" name="Wave 9">
                <a:extLst>
                  <a:ext uri="{FF2B5EF4-FFF2-40B4-BE49-F238E27FC236}">
                    <a16:creationId xmlns:a16="http://schemas.microsoft.com/office/drawing/2014/main" id="{CCFF5701-FB42-CB85-6E41-4C4D06785DC5}"/>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Wave 15">
                <a:extLst>
                  <a:ext uri="{FF2B5EF4-FFF2-40B4-BE49-F238E27FC236}">
                    <a16:creationId xmlns:a16="http://schemas.microsoft.com/office/drawing/2014/main" id="{5ECB8EB5-F240-1BBC-5255-5BE990B6FE1E}"/>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1CC94A15-DC25-CAAE-BD1F-ECC6243876BA}"/>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9E1A973B-6DDF-DBBF-F5F5-EF398DE97B3E}"/>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4F4A74CB-90F8-D328-4C7B-B4F90418CC59}"/>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B111D239-B7BE-D6A6-8DDB-4073D558D722}"/>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FF5A2C5-6834-250A-9DDE-90E1AC103F66}"/>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37" name="Straight Connector 36">
            <a:extLst>
              <a:ext uri="{FF2B5EF4-FFF2-40B4-BE49-F238E27FC236}">
                <a16:creationId xmlns:a16="http://schemas.microsoft.com/office/drawing/2014/main" id="{CE7C0B5D-B8C9-05D4-4BA3-C94D2D510878}"/>
              </a:ext>
            </a:extLst>
          </p:cNvPr>
          <p:cNvCxnSpPr>
            <a:cxnSpLocks/>
          </p:cNvCxnSpPr>
          <p:nvPr/>
        </p:nvCxnSpPr>
        <p:spPr>
          <a:xfrm>
            <a:off x="673242" y="2753038"/>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85398D0-3197-3E7F-1DD2-1E8856193162}"/>
              </a:ext>
            </a:extLst>
          </p:cNvPr>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268934" y="2036999"/>
            <a:ext cx="3630084" cy="1603287"/>
          </a:xfrm>
          <a:prstGeom prst="rect">
            <a:avLst/>
          </a:prstGeom>
        </p:spPr>
      </p:pic>
    </p:spTree>
    <p:extLst>
      <p:ext uri="{BB962C8B-B14F-4D97-AF65-F5344CB8AC3E}">
        <p14:creationId xmlns:p14="http://schemas.microsoft.com/office/powerpoint/2010/main" val="12240758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10">
        <p159:morph option="byObject"/>
      </p:transition>
    </mc:Choice>
    <mc:Fallback>
      <p:transition spd="slow" advClick="0" advTm="1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06079E-458B-304B-EB25-2F6AD2CE6D64}"/>
              </a:ext>
            </a:extLst>
          </p:cNvPr>
          <p:cNvPicPr>
            <a:picLocks noChangeAspect="1"/>
          </p:cNvPicPr>
          <p:nvPr/>
        </p:nvPicPr>
        <p:blipFill>
          <a:blip r:embed="rId2"/>
          <a:stretch>
            <a:fillRect/>
          </a:stretch>
        </p:blipFill>
        <p:spPr>
          <a:xfrm>
            <a:off x="159483" y="254001"/>
            <a:ext cx="11873034" cy="6312364"/>
          </a:xfrm>
          <a:prstGeom prst="rect">
            <a:avLst/>
          </a:prstGeom>
        </p:spPr>
      </p:pic>
    </p:spTree>
    <p:extLst>
      <p:ext uri="{BB962C8B-B14F-4D97-AF65-F5344CB8AC3E}">
        <p14:creationId xmlns:p14="http://schemas.microsoft.com/office/powerpoint/2010/main" val="42038342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C17C60-BE45-3683-C9C4-7EB74124763E}"/>
              </a:ext>
            </a:extLst>
          </p:cNvPr>
          <p:cNvPicPr>
            <a:picLocks noChangeAspect="1"/>
          </p:cNvPicPr>
          <p:nvPr/>
        </p:nvPicPr>
        <p:blipFill>
          <a:blip r:embed="rId2"/>
          <a:stretch>
            <a:fillRect/>
          </a:stretch>
        </p:blipFill>
        <p:spPr>
          <a:xfrm>
            <a:off x="127000" y="251517"/>
            <a:ext cx="11938000" cy="6423603"/>
          </a:xfrm>
          <a:prstGeom prst="rect">
            <a:avLst/>
          </a:prstGeom>
        </p:spPr>
      </p:pic>
      <p:cxnSp>
        <p:nvCxnSpPr>
          <p:cNvPr id="4" name="Straight Connector 3">
            <a:extLst>
              <a:ext uri="{FF2B5EF4-FFF2-40B4-BE49-F238E27FC236}">
                <a16:creationId xmlns:a16="http://schemas.microsoft.com/office/drawing/2014/main" id="{C92EF9F0-16D3-A12D-A42D-4B5BF6D637B5}"/>
              </a:ext>
            </a:extLst>
          </p:cNvPr>
          <p:cNvCxnSpPr>
            <a:cxnSpLocks/>
          </p:cNvCxnSpPr>
          <p:nvPr/>
        </p:nvCxnSpPr>
        <p:spPr>
          <a:xfrm>
            <a:off x="683402" y="1671200"/>
            <a:ext cx="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534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683402" y="911687"/>
            <a:ext cx="2418080" cy="543821"/>
          </a:xfrm>
        </p:spPr>
        <p:txBody>
          <a:bodyPr>
            <a:normAutofit/>
          </a:bodyPr>
          <a:lstStyle/>
          <a:p>
            <a:r>
              <a:rPr lang="en-US" sz="3200" dirty="0">
                <a:solidFill>
                  <a:srgbClr val="131A22"/>
                </a:solidFill>
                <a:latin typeface="Segoe UI Semibold" panose="020B0702040204020203" pitchFamily="34" charset="0"/>
                <a:cs typeface="Segoe UI Semibold" panose="020B0702040204020203" pitchFamily="34" charset="0"/>
              </a:rPr>
              <a:t>Conclusion</a:t>
            </a:r>
            <a:endParaRPr lang="en-IN" sz="3200" dirty="0">
              <a:solidFill>
                <a:srgbClr val="131A22"/>
              </a:solidFill>
              <a:latin typeface="Segoe UI Semibold" panose="020B0702040204020203" pitchFamily="34" charset="0"/>
              <a:cs typeface="Segoe UI Semibold" panose="020B0702040204020203" pitchFamily="34" charset="0"/>
            </a:endParaRPr>
          </a:p>
        </p:txBody>
      </p:sp>
      <p:cxnSp>
        <p:nvCxnSpPr>
          <p:cNvPr id="4" name="Straight Connector 3">
            <a:extLst>
              <a:ext uri="{FF2B5EF4-FFF2-40B4-BE49-F238E27FC236}">
                <a16:creationId xmlns:a16="http://schemas.microsoft.com/office/drawing/2014/main" id="{58E471F1-DE82-789F-D6A3-44DF5A206BA7}"/>
              </a:ext>
            </a:extLst>
          </p:cNvPr>
          <p:cNvCxnSpPr>
            <a:cxnSpLocks/>
          </p:cNvCxnSpPr>
          <p:nvPr/>
        </p:nvCxnSpPr>
        <p:spPr>
          <a:xfrm>
            <a:off x="683402" y="1671200"/>
            <a:ext cx="1065769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E53CF55-D0DE-541F-4B31-F7B6F2C45CB1}"/>
              </a:ext>
            </a:extLst>
          </p:cNvPr>
          <p:cNvSpPr txBox="1"/>
          <p:nvPr/>
        </p:nvSpPr>
        <p:spPr>
          <a:xfrm>
            <a:off x="850900" y="2096204"/>
            <a:ext cx="3220720"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Optimize Online Operations: Enhance website performance, user interface, and personalized recommendations to boost online sales.</a:t>
            </a:r>
          </a:p>
          <a:p>
            <a:pPr marL="285750" indent="-285750" algn="just">
              <a:buFont typeface="Arial" panose="020B0604020202020204" pitchFamily="34" charset="0"/>
              <a:buChar char="•"/>
            </a:pPr>
            <a:r>
              <a:rPr lang="en-US" sz="1600" dirty="0">
                <a:solidFill>
                  <a:srgbClr val="131A22"/>
                </a:solidFill>
              </a:rPr>
              <a:t>Leverage Offline Strategies: Strengthen in-store promotions and customer service to maintain and increase offline profit margins.</a:t>
            </a:r>
            <a:endParaRPr lang="en-IN" sz="1600" dirty="0">
              <a:solidFill>
                <a:srgbClr val="131A22"/>
              </a:solidFill>
            </a:endParaRPr>
          </a:p>
        </p:txBody>
      </p:sp>
      <p:sp>
        <p:nvSpPr>
          <p:cNvPr id="13" name="TextBox 12">
            <a:extLst>
              <a:ext uri="{FF2B5EF4-FFF2-40B4-BE49-F238E27FC236}">
                <a16:creationId xmlns:a16="http://schemas.microsoft.com/office/drawing/2014/main" id="{139C3F7A-0F04-28FA-6D9D-B0F05EF73CFF}"/>
              </a:ext>
            </a:extLst>
          </p:cNvPr>
          <p:cNvSpPr txBox="1"/>
          <p:nvPr/>
        </p:nvSpPr>
        <p:spPr>
          <a:xfrm>
            <a:off x="8084820" y="2096204"/>
            <a:ext cx="325628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Enhance Market Presence: Implement targeted marketing campaigns and localized strategies in Honduras, Myanmar, and Iran to sustain and boost revenue.</a:t>
            </a:r>
            <a:endParaRPr lang="en-IN" sz="1600" dirty="0">
              <a:solidFill>
                <a:srgbClr val="131A22"/>
              </a:solidFill>
            </a:endParaRPr>
          </a:p>
        </p:txBody>
      </p:sp>
      <p:sp>
        <p:nvSpPr>
          <p:cNvPr id="17" name="TextBox 16">
            <a:extLst>
              <a:ext uri="{FF2B5EF4-FFF2-40B4-BE49-F238E27FC236}">
                <a16:creationId xmlns:a16="http://schemas.microsoft.com/office/drawing/2014/main" id="{0B563D71-B948-0BA1-8147-18B10DF9ECA5}"/>
              </a:ext>
            </a:extLst>
          </p:cNvPr>
          <p:cNvSpPr txBox="1"/>
          <p:nvPr/>
        </p:nvSpPr>
        <p:spPr>
          <a:xfrm>
            <a:off x="4450080" y="2096204"/>
            <a:ext cx="325628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Reassess North America Strategies: Adjust strategies to identify growth opportunities and increase profitability in North America.</a:t>
            </a:r>
          </a:p>
        </p:txBody>
      </p:sp>
      <p:sp>
        <p:nvSpPr>
          <p:cNvPr id="25" name="TextBox 24">
            <a:extLst>
              <a:ext uri="{FF2B5EF4-FFF2-40B4-BE49-F238E27FC236}">
                <a16:creationId xmlns:a16="http://schemas.microsoft.com/office/drawing/2014/main" id="{BF0DBB3B-ABF3-084D-15C4-56589D251848}"/>
              </a:ext>
            </a:extLst>
          </p:cNvPr>
          <p:cNvSpPr txBox="1"/>
          <p:nvPr/>
        </p:nvSpPr>
        <p:spPr>
          <a:xfrm>
            <a:off x="8084820" y="3754353"/>
            <a:ext cx="325628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Optimize Item Prioritization: Allocate resources and marketing to high-priority items, reduce costs, and enhance appeal for critical priority items.</a:t>
            </a:r>
            <a:endParaRPr lang="en-IN" sz="1600" dirty="0">
              <a:solidFill>
                <a:srgbClr val="131A22"/>
              </a:solidFill>
            </a:endParaRPr>
          </a:p>
        </p:txBody>
      </p:sp>
      <p:sp>
        <p:nvSpPr>
          <p:cNvPr id="29" name="TextBox 28">
            <a:extLst>
              <a:ext uri="{FF2B5EF4-FFF2-40B4-BE49-F238E27FC236}">
                <a16:creationId xmlns:a16="http://schemas.microsoft.com/office/drawing/2014/main" id="{370F2637-2062-D7B0-9953-C87A7312463B}"/>
              </a:ext>
            </a:extLst>
          </p:cNvPr>
          <p:cNvSpPr txBox="1"/>
          <p:nvPr/>
        </p:nvSpPr>
        <p:spPr>
          <a:xfrm>
            <a:off x="850900" y="4650749"/>
            <a:ext cx="3256280"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Expand in High-Profit Regions: Focus on product offerings and marketing in Sub-Saharan Africa and Europe for higher profitability.</a:t>
            </a:r>
            <a:endParaRPr lang="en-IN" sz="1600" dirty="0">
              <a:solidFill>
                <a:srgbClr val="131A22"/>
              </a:solidFill>
            </a:endParaRPr>
          </a:p>
        </p:txBody>
      </p:sp>
      <p:sp>
        <p:nvSpPr>
          <p:cNvPr id="38" name="TextBox 37">
            <a:extLst>
              <a:ext uri="{FF2B5EF4-FFF2-40B4-BE49-F238E27FC236}">
                <a16:creationId xmlns:a16="http://schemas.microsoft.com/office/drawing/2014/main" id="{80A41481-0494-E327-B733-9A76606D5826}"/>
              </a:ext>
            </a:extLst>
          </p:cNvPr>
          <p:cNvSpPr txBox="1"/>
          <p:nvPr/>
        </p:nvSpPr>
        <p:spPr>
          <a:xfrm>
            <a:off x="4450080" y="3584295"/>
            <a:ext cx="325628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rgbClr val="131A22"/>
                </a:solidFill>
                <a:effectLst/>
                <a:highlight>
                  <a:srgbClr val="FFFFFF"/>
                </a:highlight>
                <a:latin typeface="Inter"/>
              </a:rPr>
              <a:t>Boost Sales in Key Categories: Increase profitability in household items, fruits, and cosmetics through promotions, product enhancements, and innovation.</a:t>
            </a:r>
            <a:endParaRPr lang="en-IN" sz="1600" dirty="0">
              <a:solidFill>
                <a:srgbClr val="131A22"/>
              </a:solidFill>
            </a:endParaRPr>
          </a:p>
        </p:txBody>
      </p:sp>
      <p:cxnSp>
        <p:nvCxnSpPr>
          <p:cNvPr id="39" name="Straight Connector 38">
            <a:extLst>
              <a:ext uri="{FF2B5EF4-FFF2-40B4-BE49-F238E27FC236}">
                <a16:creationId xmlns:a16="http://schemas.microsoft.com/office/drawing/2014/main" id="{BBC28EF4-678B-1472-33A1-09BB5C048003}"/>
              </a:ext>
            </a:extLst>
          </p:cNvPr>
          <p:cNvCxnSpPr>
            <a:cxnSpLocks/>
          </p:cNvCxnSpPr>
          <p:nvPr/>
        </p:nvCxnSpPr>
        <p:spPr>
          <a:xfrm>
            <a:off x="4257040"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4E530E-EB8F-AE6C-13A9-5D9CD4EF9631}"/>
              </a:ext>
            </a:extLst>
          </p:cNvPr>
          <p:cNvCxnSpPr>
            <a:cxnSpLocks/>
          </p:cNvCxnSpPr>
          <p:nvPr/>
        </p:nvCxnSpPr>
        <p:spPr>
          <a:xfrm>
            <a:off x="7995920" y="342900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A56CB20-3858-3A9D-F660-91F4900BF780}"/>
              </a:ext>
            </a:extLst>
          </p:cNvPr>
          <p:cNvGrpSpPr/>
          <p:nvPr/>
        </p:nvGrpSpPr>
        <p:grpSpPr>
          <a:xfrm>
            <a:off x="7813041" y="3467417"/>
            <a:ext cx="5349723" cy="4899343"/>
            <a:chOff x="7209974" y="2968105"/>
            <a:chExt cx="6029903" cy="5581556"/>
          </a:xfrm>
        </p:grpSpPr>
        <p:sp>
          <p:nvSpPr>
            <p:cNvPr id="10" name="Oval 9">
              <a:extLst>
                <a:ext uri="{FF2B5EF4-FFF2-40B4-BE49-F238E27FC236}">
                  <a16:creationId xmlns:a16="http://schemas.microsoft.com/office/drawing/2014/main" id="{F254BFC1-553D-3B4C-9C26-2A151696707E}"/>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a:extLst>
                <a:ext uri="{FF2B5EF4-FFF2-40B4-BE49-F238E27FC236}">
                  <a16:creationId xmlns:a16="http://schemas.microsoft.com/office/drawing/2014/main" id="{9C0D2D56-B19B-A3E4-8604-858A3B1ECDCA}"/>
                </a:ext>
              </a:extLst>
            </p:cNvPr>
            <p:cNvGrpSpPr/>
            <p:nvPr/>
          </p:nvGrpSpPr>
          <p:grpSpPr>
            <a:xfrm>
              <a:off x="7209974" y="3112270"/>
              <a:ext cx="6029903" cy="5437391"/>
              <a:chOff x="7209974" y="3112270"/>
              <a:chExt cx="6029903" cy="5437391"/>
            </a:xfrm>
          </p:grpSpPr>
          <p:sp>
            <p:nvSpPr>
              <p:cNvPr id="19" name="Wave 18">
                <a:extLst>
                  <a:ext uri="{FF2B5EF4-FFF2-40B4-BE49-F238E27FC236}">
                    <a16:creationId xmlns:a16="http://schemas.microsoft.com/office/drawing/2014/main" id="{8CA7DFE3-09FD-C0A2-8236-EE4E4865BF33}"/>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Wave 19">
                <a:extLst>
                  <a:ext uri="{FF2B5EF4-FFF2-40B4-BE49-F238E27FC236}">
                    <a16:creationId xmlns:a16="http://schemas.microsoft.com/office/drawing/2014/main" id="{4C1B1B2C-E9E2-BCB2-3A48-6B60B43C7F3C}"/>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ADF8AD82-2100-10A7-74B1-8C1DA3015BD6}"/>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0EACE1D0-066D-1F01-6D77-F9108CE06929}"/>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CBEB5F73-1DB0-39F8-AC8B-353DD9A323EC}"/>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0438CB3A-4FCA-C67F-8ECB-695EA47E5928}"/>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24E2F069-D89C-458E-90AB-B15203583614}"/>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4" name="Group 33">
            <a:extLst>
              <a:ext uri="{FF2B5EF4-FFF2-40B4-BE49-F238E27FC236}">
                <a16:creationId xmlns:a16="http://schemas.microsoft.com/office/drawing/2014/main" id="{4A6A1289-2BB6-E297-223D-C61A97735A86}"/>
              </a:ext>
            </a:extLst>
          </p:cNvPr>
          <p:cNvGrpSpPr/>
          <p:nvPr/>
        </p:nvGrpSpPr>
        <p:grpSpPr>
          <a:xfrm rot="190775">
            <a:off x="-791650" y="-1595655"/>
            <a:ext cx="5048619" cy="4566302"/>
            <a:chOff x="-1054695" y="-1685792"/>
            <a:chExt cx="6242418" cy="5586340"/>
          </a:xfrm>
        </p:grpSpPr>
        <p:sp>
          <p:nvSpPr>
            <p:cNvPr id="41" name="Wave 40">
              <a:extLst>
                <a:ext uri="{FF2B5EF4-FFF2-40B4-BE49-F238E27FC236}">
                  <a16:creationId xmlns:a16="http://schemas.microsoft.com/office/drawing/2014/main" id="{961E1A99-0FC0-16D3-D8A4-4BFF3B7311AA}"/>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Wave 41">
              <a:extLst>
                <a:ext uri="{FF2B5EF4-FFF2-40B4-BE49-F238E27FC236}">
                  <a16:creationId xmlns:a16="http://schemas.microsoft.com/office/drawing/2014/main" id="{CD518CD9-9AAD-9236-2FF3-DCD36004F386}"/>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7DA79B07-4A59-D7F2-4207-1D61426E3E3A}"/>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467CC295-EF23-1E69-41E0-AB8FBA7E6146}"/>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00EB06BC-55DC-CA1D-BBD7-90D550B75C79}"/>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50496E4D-670B-0386-A7F4-F93F60D74345}"/>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E039DA66-B0EA-5CC5-255C-3230A2A6405F}"/>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EC317F37-2656-D8BC-18E2-2DDB2A4C628F}"/>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233801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randombar(horizontal)">
                                      <p:cBhvr>
                                        <p:cTn id="13" dur="500"/>
                                        <p:tgtEl>
                                          <p:spTgt spid="2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randombar(horizontal)">
                                      <p:cBhvr>
                                        <p:cTn id="19" dur="500"/>
                                        <p:tgtEl>
                                          <p:spTgt spid="3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randombar(horizontal)">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3" grpId="0"/>
      <p:bldP spid="17" grpId="0"/>
      <p:bldP spid="25" grpId="0"/>
      <p:bldP spid="29"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1539982" y="3206855"/>
            <a:ext cx="9144000" cy="803295"/>
          </a:xfrm>
        </p:spPr>
        <p:txBody>
          <a:bodyPr>
            <a:normAutofit/>
          </a:bodyPr>
          <a:lstStyle/>
          <a:p>
            <a:r>
              <a:rPr lang="en-IN" sz="4400" dirty="0">
                <a:latin typeface="Segoe UI Semibold" panose="020B0702040204020203" pitchFamily="34" charset="0"/>
                <a:cs typeface="Segoe UI Semibold" panose="020B0702040204020203" pitchFamily="34" charset="0"/>
              </a:rPr>
              <a:t> </a:t>
            </a:r>
            <a:r>
              <a:rPr lang="en-IN" sz="4400" dirty="0">
                <a:solidFill>
                  <a:srgbClr val="131A22"/>
                </a:solidFill>
                <a:latin typeface="Segoe UI Semibold" panose="020B0702040204020203" pitchFamily="34" charset="0"/>
                <a:cs typeface="Segoe UI Semibold" panose="020B0702040204020203" pitchFamily="34" charset="0"/>
              </a:rPr>
              <a:t>Sales Data Analysis</a:t>
            </a:r>
          </a:p>
        </p:txBody>
      </p:sp>
      <p:grpSp>
        <p:nvGrpSpPr>
          <p:cNvPr id="34" name="Group 33">
            <a:extLst>
              <a:ext uri="{FF2B5EF4-FFF2-40B4-BE49-F238E27FC236}">
                <a16:creationId xmlns:a16="http://schemas.microsoft.com/office/drawing/2014/main" id="{6AE156B7-E8FC-B786-8E1D-7735AF510085}"/>
              </a:ext>
            </a:extLst>
          </p:cNvPr>
          <p:cNvGrpSpPr/>
          <p:nvPr/>
        </p:nvGrpSpPr>
        <p:grpSpPr>
          <a:xfrm>
            <a:off x="-1054695" y="-1685792"/>
            <a:ext cx="6242418" cy="5586340"/>
            <a:chOff x="-1054695" y="-1685792"/>
            <a:chExt cx="6242418" cy="5586340"/>
          </a:xfrm>
        </p:grpSpPr>
        <p:sp>
          <p:nvSpPr>
            <p:cNvPr id="8" name="Wave 7">
              <a:extLst>
                <a:ext uri="{FF2B5EF4-FFF2-40B4-BE49-F238E27FC236}">
                  <a16:creationId xmlns:a16="http://schemas.microsoft.com/office/drawing/2014/main" id="{229BD64C-BA86-F478-4562-9F46CF6EF494}"/>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Wave 14">
              <a:extLst>
                <a:ext uri="{FF2B5EF4-FFF2-40B4-BE49-F238E27FC236}">
                  <a16:creationId xmlns:a16="http://schemas.microsoft.com/office/drawing/2014/main" id="{BA11FBBA-ADBF-646F-EEDC-93D41A86E4E4}"/>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1519A01-6ED2-890E-773C-E6B1FBCE7CAB}"/>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55A77B25-2450-B7F0-39A6-CB9BA90973FE}"/>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BF3BBF54-4FFC-CD1B-AC52-9E1234C17F57}"/>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D5C917C-08CA-4371-19EA-FA4438338532}"/>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C6F2FB80-979E-EE1F-7938-F3D63567284A}"/>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33E6D6A4-F37E-7667-E03D-432EEA4E54BF}"/>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8442D484-3738-6632-E6B4-AE4F2A7C6F0B}"/>
              </a:ext>
            </a:extLst>
          </p:cNvPr>
          <p:cNvGrpSpPr/>
          <p:nvPr/>
        </p:nvGrpSpPr>
        <p:grpSpPr>
          <a:xfrm>
            <a:off x="7209974" y="2968105"/>
            <a:ext cx="6029903" cy="5581556"/>
            <a:chOff x="7209974" y="2968105"/>
            <a:chExt cx="6029903" cy="5581556"/>
          </a:xfrm>
        </p:grpSpPr>
        <p:sp>
          <p:nvSpPr>
            <p:cNvPr id="27" name="Oval 26">
              <a:extLst>
                <a:ext uri="{FF2B5EF4-FFF2-40B4-BE49-F238E27FC236}">
                  <a16:creationId xmlns:a16="http://schemas.microsoft.com/office/drawing/2014/main" id="{E3894640-305D-96BF-E588-071F713A72D2}"/>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roup 38">
              <a:extLst>
                <a:ext uri="{FF2B5EF4-FFF2-40B4-BE49-F238E27FC236}">
                  <a16:creationId xmlns:a16="http://schemas.microsoft.com/office/drawing/2014/main" id="{DB302BAF-7206-6DDD-C6DC-9FD90C71D6E0}"/>
                </a:ext>
              </a:extLst>
            </p:cNvPr>
            <p:cNvGrpSpPr/>
            <p:nvPr/>
          </p:nvGrpSpPr>
          <p:grpSpPr>
            <a:xfrm>
              <a:off x="7209974" y="3112270"/>
              <a:ext cx="6029903" cy="5437391"/>
              <a:chOff x="7209974" y="3112270"/>
              <a:chExt cx="6029903" cy="5437391"/>
            </a:xfrm>
          </p:grpSpPr>
          <p:sp>
            <p:nvSpPr>
              <p:cNvPr id="10" name="Wave 9">
                <a:extLst>
                  <a:ext uri="{FF2B5EF4-FFF2-40B4-BE49-F238E27FC236}">
                    <a16:creationId xmlns:a16="http://schemas.microsoft.com/office/drawing/2014/main" id="{CCFF5701-FB42-CB85-6E41-4C4D06785DC5}"/>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Wave 15">
                <a:extLst>
                  <a:ext uri="{FF2B5EF4-FFF2-40B4-BE49-F238E27FC236}">
                    <a16:creationId xmlns:a16="http://schemas.microsoft.com/office/drawing/2014/main" id="{5ECB8EB5-F240-1BBC-5255-5BE990B6FE1E}"/>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1CC94A15-DC25-CAAE-BD1F-ECC6243876BA}"/>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9E1A973B-6DDF-DBBF-F5F5-EF398DE97B3E}"/>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4F4A74CB-90F8-D328-4C7B-B4F90418CC59}"/>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B111D239-B7BE-D6A6-8DDB-4073D558D722}"/>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BFF5A2C5-6834-250A-9DDE-90E1AC103F66}"/>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36" name="Picture 35">
            <a:extLst>
              <a:ext uri="{FF2B5EF4-FFF2-40B4-BE49-F238E27FC236}">
                <a16:creationId xmlns:a16="http://schemas.microsoft.com/office/drawing/2014/main" id="{63806C60-414D-51E3-4661-93594D42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498" y="1762178"/>
            <a:ext cx="3630084" cy="1603287"/>
          </a:xfrm>
          <a:prstGeom prst="rect">
            <a:avLst/>
          </a:prstGeom>
        </p:spPr>
      </p:pic>
      <p:cxnSp>
        <p:nvCxnSpPr>
          <p:cNvPr id="37" name="Straight Connector 36">
            <a:extLst>
              <a:ext uri="{FF2B5EF4-FFF2-40B4-BE49-F238E27FC236}">
                <a16:creationId xmlns:a16="http://schemas.microsoft.com/office/drawing/2014/main" id="{CE7C0B5D-B8C9-05D4-4BA3-C94D2D510878}"/>
              </a:ext>
            </a:extLst>
          </p:cNvPr>
          <p:cNvCxnSpPr>
            <a:cxnSpLocks/>
          </p:cNvCxnSpPr>
          <p:nvPr/>
        </p:nvCxnSpPr>
        <p:spPr>
          <a:xfrm>
            <a:off x="673242" y="2753038"/>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07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63806C60-414D-51E3-4661-93594D42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878" y="-3378578"/>
            <a:ext cx="12144194" cy="5589343"/>
          </a:xfrm>
          <a:prstGeom prst="rect">
            <a:avLst/>
          </a:prstGeom>
        </p:spPr>
      </p:pic>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673242" y="1653544"/>
            <a:ext cx="5237563" cy="803295"/>
          </a:xfrm>
        </p:spPr>
        <p:txBody>
          <a:bodyPr>
            <a:normAutofit/>
          </a:bodyPr>
          <a:lstStyle/>
          <a:p>
            <a:r>
              <a:rPr lang="en-IN" sz="4400" dirty="0">
                <a:solidFill>
                  <a:srgbClr val="131A22"/>
                </a:solidFill>
                <a:latin typeface="Segoe UI Semibold" panose="020B0702040204020203" pitchFamily="34" charset="0"/>
                <a:cs typeface="Segoe UI Semibold" panose="020B0702040204020203" pitchFamily="34" charset="0"/>
              </a:rPr>
              <a:t> Problem Statement</a:t>
            </a:r>
          </a:p>
        </p:txBody>
      </p:sp>
      <p:cxnSp>
        <p:nvCxnSpPr>
          <p:cNvPr id="4" name="Straight Connector 3">
            <a:extLst>
              <a:ext uri="{FF2B5EF4-FFF2-40B4-BE49-F238E27FC236}">
                <a16:creationId xmlns:a16="http://schemas.microsoft.com/office/drawing/2014/main" id="{58E471F1-DE82-789F-D6A3-44DF5A206BA7}"/>
              </a:ext>
            </a:extLst>
          </p:cNvPr>
          <p:cNvCxnSpPr/>
          <p:nvPr/>
        </p:nvCxnSpPr>
        <p:spPr>
          <a:xfrm>
            <a:off x="862054" y="2741463"/>
            <a:ext cx="694675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8C51CB-D2A9-BEDE-0DCB-D0D65BC34D12}"/>
              </a:ext>
            </a:extLst>
          </p:cNvPr>
          <p:cNvSpPr txBox="1"/>
          <p:nvPr/>
        </p:nvSpPr>
        <p:spPr>
          <a:xfrm>
            <a:off x="949878" y="3266070"/>
            <a:ext cx="7472762" cy="1631216"/>
          </a:xfrm>
          <a:prstGeom prst="rect">
            <a:avLst/>
          </a:prstGeom>
          <a:noFill/>
        </p:spPr>
        <p:txBody>
          <a:bodyPr wrap="square" rtlCol="0">
            <a:spAutoFit/>
          </a:bodyPr>
          <a:lstStyle/>
          <a:p>
            <a:pPr algn="just"/>
            <a:r>
              <a:rPr lang="en-US" sz="2000" dirty="0">
                <a:solidFill>
                  <a:srgbClr val="131A22"/>
                </a:solidFill>
                <a:latin typeface="Segoe UI Semibold" panose="020B0702040204020203" pitchFamily="34" charset="0"/>
                <a:cs typeface="Segoe UI Semibold" panose="020B0702040204020203" pitchFamily="34" charset="0"/>
              </a:rPr>
              <a:t>Sales management has gained importance to meet increasing competition and the need for improved distribution methods to reduce costs and increase profits. Sales management today is the most important function in a commercial and business enterprise.</a:t>
            </a:r>
            <a:endParaRPr lang="en-IN" sz="2000" dirty="0">
              <a:solidFill>
                <a:srgbClr val="131A22"/>
              </a:solidFill>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EC8C1E01-15DB-DE6F-E412-2E1DB4E90E32}"/>
              </a:ext>
            </a:extLst>
          </p:cNvPr>
          <p:cNvPicPr>
            <a:picLocks noChangeAspect="1"/>
          </p:cNvPicPr>
          <p:nvPr/>
        </p:nvPicPr>
        <p:blipFill>
          <a:blip r:embed="rId4">
            <a:alphaModFix amt="0"/>
          </a:blip>
          <a:stretch>
            <a:fillRect/>
          </a:stretch>
        </p:blipFill>
        <p:spPr>
          <a:xfrm>
            <a:off x="6002673" y="2247683"/>
            <a:ext cx="164448" cy="4163277"/>
          </a:xfrm>
          <a:prstGeom prst="rect">
            <a:avLst/>
          </a:prstGeom>
        </p:spPr>
      </p:pic>
      <p:grpSp>
        <p:nvGrpSpPr>
          <p:cNvPr id="11" name="Group 10">
            <a:extLst>
              <a:ext uri="{FF2B5EF4-FFF2-40B4-BE49-F238E27FC236}">
                <a16:creationId xmlns:a16="http://schemas.microsoft.com/office/drawing/2014/main" id="{86E47479-7821-7632-0B45-F7E234AC1C37}"/>
              </a:ext>
            </a:extLst>
          </p:cNvPr>
          <p:cNvGrpSpPr/>
          <p:nvPr/>
        </p:nvGrpSpPr>
        <p:grpSpPr>
          <a:xfrm>
            <a:off x="7209974" y="2968105"/>
            <a:ext cx="6029903" cy="5581556"/>
            <a:chOff x="7209974" y="2968105"/>
            <a:chExt cx="6029903" cy="5581556"/>
          </a:xfrm>
        </p:grpSpPr>
        <p:sp>
          <p:nvSpPr>
            <p:cNvPr id="12" name="Oval 11">
              <a:extLst>
                <a:ext uri="{FF2B5EF4-FFF2-40B4-BE49-F238E27FC236}">
                  <a16:creationId xmlns:a16="http://schemas.microsoft.com/office/drawing/2014/main" id="{77502344-A014-5A58-39C7-DEA0945C5C0A}"/>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D91EC099-AD1D-9040-0EDF-1D133F77DFDB}"/>
                </a:ext>
              </a:extLst>
            </p:cNvPr>
            <p:cNvGrpSpPr/>
            <p:nvPr/>
          </p:nvGrpSpPr>
          <p:grpSpPr>
            <a:xfrm>
              <a:off x="7209974" y="3112270"/>
              <a:ext cx="6029903" cy="5437391"/>
              <a:chOff x="7209974" y="3112270"/>
              <a:chExt cx="6029903" cy="5437391"/>
            </a:xfrm>
          </p:grpSpPr>
          <p:sp>
            <p:nvSpPr>
              <p:cNvPr id="14" name="Wave 13">
                <a:extLst>
                  <a:ext uri="{FF2B5EF4-FFF2-40B4-BE49-F238E27FC236}">
                    <a16:creationId xmlns:a16="http://schemas.microsoft.com/office/drawing/2014/main" id="{04F669B3-3136-9F81-6124-D64799F9F396}"/>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Wave 16">
                <a:extLst>
                  <a:ext uri="{FF2B5EF4-FFF2-40B4-BE49-F238E27FC236}">
                    <a16:creationId xmlns:a16="http://schemas.microsoft.com/office/drawing/2014/main" id="{7142AF5A-D0D8-BD72-E0AA-062725A4AD4B}"/>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34658C13-F4D3-4EE6-B0E3-252F58F4A718}"/>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8E98F15C-B6E0-0464-DEE6-B7970D45ABBD}"/>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ABE3079D-42DD-D3A3-B9F7-55304A4CA9DC}"/>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96631849-4B14-57C2-BB86-F73289F37257}"/>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7CFD11D9-1EBF-B007-3ABF-1B82F66F93B9}"/>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1492621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568960" y="355245"/>
            <a:ext cx="8168640" cy="543821"/>
          </a:xfrm>
        </p:spPr>
        <p:txBody>
          <a:bodyPr>
            <a:normAutofit/>
          </a:bodyPr>
          <a:lstStyle/>
          <a:p>
            <a:r>
              <a:rPr lang="en-IN" sz="3200" dirty="0">
                <a:solidFill>
                  <a:srgbClr val="131A22"/>
                </a:solidFill>
                <a:latin typeface="Segoe UI Semibold" panose="020B0702040204020203" pitchFamily="34" charset="0"/>
                <a:cs typeface="Segoe UI Semibold" panose="020B0702040204020203" pitchFamily="34" charset="0"/>
              </a:rPr>
              <a:t> </a:t>
            </a:r>
            <a:r>
              <a:rPr lang="en-US" sz="3200" dirty="0">
                <a:solidFill>
                  <a:srgbClr val="131A22"/>
                </a:solidFill>
                <a:latin typeface="Segoe UI Semibold" panose="020B0702040204020203" pitchFamily="34" charset="0"/>
                <a:cs typeface="Segoe UI Semibold" panose="020B0702040204020203" pitchFamily="34" charset="0"/>
              </a:rPr>
              <a:t>Revenue and Profit Analysis (2012 vs. 2016)</a:t>
            </a:r>
            <a:endParaRPr lang="en-IN" sz="3200" dirty="0">
              <a:solidFill>
                <a:srgbClr val="131A22"/>
              </a:solidFill>
              <a:latin typeface="Segoe UI Semibold" panose="020B0702040204020203" pitchFamily="34" charset="0"/>
              <a:cs typeface="Segoe UI Semibold" panose="020B0702040204020203" pitchFamily="34" charset="0"/>
            </a:endParaRPr>
          </a:p>
        </p:txBody>
      </p:sp>
      <p:cxnSp>
        <p:nvCxnSpPr>
          <p:cNvPr id="4" name="Straight Connector 3">
            <a:extLst>
              <a:ext uri="{FF2B5EF4-FFF2-40B4-BE49-F238E27FC236}">
                <a16:creationId xmlns:a16="http://schemas.microsoft.com/office/drawing/2014/main" id="{58E471F1-DE82-789F-D6A3-44DF5A206BA7}"/>
              </a:ext>
            </a:extLst>
          </p:cNvPr>
          <p:cNvCxnSpPr/>
          <p:nvPr/>
        </p:nvCxnSpPr>
        <p:spPr>
          <a:xfrm>
            <a:off x="683402" y="1066478"/>
            <a:ext cx="694675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8C51CB-D2A9-BEDE-0DCB-D0D65BC34D12}"/>
              </a:ext>
            </a:extLst>
          </p:cNvPr>
          <p:cNvSpPr txBox="1"/>
          <p:nvPr/>
        </p:nvSpPr>
        <p:spPr>
          <a:xfrm>
            <a:off x="683402" y="1195416"/>
            <a:ext cx="10898998" cy="923330"/>
          </a:xfrm>
          <a:prstGeom prst="rect">
            <a:avLst/>
          </a:prstGeom>
          <a:noFill/>
        </p:spPr>
        <p:txBody>
          <a:bodyPr wrap="square" rtlCol="0">
            <a:spAutoFit/>
          </a:bodyPr>
          <a:lstStyle/>
          <a:p>
            <a:pPr algn="just"/>
            <a:r>
              <a:rPr lang="en-US" dirty="0">
                <a:solidFill>
                  <a:srgbClr val="131A22"/>
                </a:solidFill>
              </a:rPr>
              <a:t>As observed from the graph, the revenue in the year 2012 was $31.90 million, and the profit was $9.21 million. By 2016, both metrics had significantly decreased. The revenue dropped to $12.37 million, and the profit decreased to $4.90 million. This represents a substantial decline of 62.5% in both revenue and profit over the four-year period.</a:t>
            </a:r>
            <a:endParaRPr lang="en-IN" dirty="0">
              <a:solidFill>
                <a:srgbClr val="131A22"/>
              </a:solidFill>
              <a:latin typeface="Segoe UI Semibold" panose="020B0702040204020203" pitchFamily="34" charset="0"/>
              <a:cs typeface="Segoe UI Semibold" panose="020B0702040204020203" pitchFamily="34" charset="0"/>
            </a:endParaRPr>
          </a:p>
        </p:txBody>
      </p:sp>
      <p:pic>
        <p:nvPicPr>
          <p:cNvPr id="10" name="Picture 9">
            <a:extLst>
              <a:ext uri="{FF2B5EF4-FFF2-40B4-BE49-F238E27FC236}">
                <a16:creationId xmlns:a16="http://schemas.microsoft.com/office/drawing/2014/main" id="{C9A4C709-0703-E8DD-DB7A-5BAE7F83DD2C}"/>
              </a:ext>
            </a:extLst>
          </p:cNvPr>
          <p:cNvPicPr>
            <a:picLocks noChangeAspect="1"/>
          </p:cNvPicPr>
          <p:nvPr/>
        </p:nvPicPr>
        <p:blipFill>
          <a:blip r:embed="rId3"/>
          <a:stretch>
            <a:fillRect/>
          </a:stretch>
        </p:blipFill>
        <p:spPr>
          <a:xfrm>
            <a:off x="1439826" y="2247683"/>
            <a:ext cx="9290141" cy="4163277"/>
          </a:xfrm>
          <a:prstGeom prst="rect">
            <a:avLst/>
          </a:prstGeom>
        </p:spPr>
      </p:pic>
      <p:cxnSp>
        <p:nvCxnSpPr>
          <p:cNvPr id="11" name="Straight Connector 10">
            <a:extLst>
              <a:ext uri="{FF2B5EF4-FFF2-40B4-BE49-F238E27FC236}">
                <a16:creationId xmlns:a16="http://schemas.microsoft.com/office/drawing/2014/main" id="{38BD10CA-F823-E6A3-0CFD-A55E0852A4C4}"/>
              </a:ext>
            </a:extLst>
          </p:cNvPr>
          <p:cNvCxnSpPr>
            <a:cxnSpLocks/>
          </p:cNvCxnSpPr>
          <p:nvPr/>
        </p:nvCxnSpPr>
        <p:spPr>
          <a:xfrm>
            <a:off x="683402" y="1066478"/>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2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683402" y="393720"/>
            <a:ext cx="2418080" cy="543821"/>
          </a:xfrm>
        </p:spPr>
        <p:txBody>
          <a:bodyPr>
            <a:normAutofit/>
          </a:bodyPr>
          <a:lstStyle/>
          <a:p>
            <a:r>
              <a:rPr lang="en-US" sz="3200" dirty="0">
                <a:solidFill>
                  <a:srgbClr val="131A22"/>
                </a:solidFill>
                <a:latin typeface="Segoe UI Semibold" panose="020B0702040204020203" pitchFamily="34" charset="0"/>
                <a:cs typeface="Segoe UI Semibold" panose="020B0702040204020203" pitchFamily="34" charset="0"/>
              </a:rPr>
              <a:t>Key Metrics</a:t>
            </a:r>
            <a:endParaRPr lang="en-IN" sz="3200" dirty="0">
              <a:solidFill>
                <a:srgbClr val="131A22"/>
              </a:solidFill>
              <a:latin typeface="Segoe UI Semibold" panose="020B0702040204020203" pitchFamily="34" charset="0"/>
              <a:cs typeface="Segoe UI Semibold" panose="020B0702040204020203" pitchFamily="34" charset="0"/>
            </a:endParaRPr>
          </a:p>
        </p:txBody>
      </p:sp>
      <p:cxnSp>
        <p:nvCxnSpPr>
          <p:cNvPr id="4" name="Straight Connector 3">
            <a:extLst>
              <a:ext uri="{FF2B5EF4-FFF2-40B4-BE49-F238E27FC236}">
                <a16:creationId xmlns:a16="http://schemas.microsoft.com/office/drawing/2014/main" id="{58E471F1-DE82-789F-D6A3-44DF5A206BA7}"/>
              </a:ext>
            </a:extLst>
          </p:cNvPr>
          <p:cNvCxnSpPr>
            <a:cxnSpLocks/>
          </p:cNvCxnSpPr>
          <p:nvPr/>
        </p:nvCxnSpPr>
        <p:spPr>
          <a:xfrm>
            <a:off x="683402" y="1066478"/>
            <a:ext cx="10657698"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3FB00BDD-A287-35B8-7692-2D2B50BEBF70}"/>
              </a:ext>
            </a:extLst>
          </p:cNvPr>
          <p:cNvGrpSpPr/>
          <p:nvPr/>
        </p:nvGrpSpPr>
        <p:grpSpPr>
          <a:xfrm>
            <a:off x="886460" y="1503680"/>
            <a:ext cx="3220720" cy="1846659"/>
            <a:chOff x="914400" y="1828800"/>
            <a:chExt cx="3220720" cy="1846659"/>
          </a:xfrm>
        </p:grpSpPr>
        <p:sp>
          <p:nvSpPr>
            <p:cNvPr id="3" name="TextBox 2">
              <a:extLst>
                <a:ext uri="{FF2B5EF4-FFF2-40B4-BE49-F238E27FC236}">
                  <a16:creationId xmlns:a16="http://schemas.microsoft.com/office/drawing/2014/main" id="{DBB709E1-D106-8F75-EF16-5E910B4ECFEA}"/>
                </a:ext>
              </a:extLst>
            </p:cNvPr>
            <p:cNvSpPr txBox="1"/>
            <p:nvPr/>
          </p:nvSpPr>
          <p:spPr>
            <a:xfrm>
              <a:off x="914400" y="1828800"/>
              <a:ext cx="1544320" cy="523220"/>
            </a:xfrm>
            <a:prstGeom prst="rect">
              <a:avLst/>
            </a:prstGeom>
            <a:noFill/>
          </p:spPr>
          <p:txBody>
            <a:bodyPr wrap="square" rtlCol="0">
              <a:spAutoFit/>
            </a:bodyPr>
            <a:lstStyle/>
            <a:p>
              <a:r>
                <a:rPr lang="en-IN" sz="2800" b="1" dirty="0">
                  <a:solidFill>
                    <a:srgbClr val="131A22"/>
                  </a:solidFill>
                  <a:latin typeface="Segoe UI Semibold" panose="020B0702040204020203" pitchFamily="34" charset="0"/>
                  <a:cs typeface="Segoe UI Semibold" panose="020B0702040204020203" pitchFamily="34" charset="0"/>
                </a:rPr>
                <a:t>$137m+</a:t>
              </a:r>
            </a:p>
          </p:txBody>
        </p:sp>
        <p:sp>
          <p:nvSpPr>
            <p:cNvPr id="5" name="TextBox 4">
              <a:extLst>
                <a:ext uri="{FF2B5EF4-FFF2-40B4-BE49-F238E27FC236}">
                  <a16:creationId xmlns:a16="http://schemas.microsoft.com/office/drawing/2014/main" id="{4C590A52-F7BF-CA0F-6F95-717B0138E38C}"/>
                </a:ext>
              </a:extLst>
            </p:cNvPr>
            <p:cNvSpPr txBox="1"/>
            <p:nvPr/>
          </p:nvSpPr>
          <p:spPr>
            <a:xfrm>
              <a:off x="914400" y="2352020"/>
              <a:ext cx="1544320" cy="369332"/>
            </a:xfrm>
            <a:prstGeom prst="rect">
              <a:avLst/>
            </a:prstGeom>
            <a:noFill/>
          </p:spPr>
          <p:txBody>
            <a:bodyPr wrap="square" rtlCol="0">
              <a:spAutoFit/>
            </a:bodyPr>
            <a:lstStyle/>
            <a:p>
              <a:r>
                <a:rPr lang="en-IN" dirty="0">
                  <a:solidFill>
                    <a:srgbClr val="131A22"/>
                  </a:solidFill>
                </a:rPr>
                <a:t>Total Revenue</a:t>
              </a:r>
            </a:p>
          </p:txBody>
        </p:sp>
        <p:sp>
          <p:nvSpPr>
            <p:cNvPr id="7" name="TextBox 6">
              <a:extLst>
                <a:ext uri="{FF2B5EF4-FFF2-40B4-BE49-F238E27FC236}">
                  <a16:creationId xmlns:a16="http://schemas.microsoft.com/office/drawing/2014/main" id="{9E53CF55-D0DE-541F-4B31-F7B6F2C45CB1}"/>
                </a:ext>
              </a:extLst>
            </p:cNvPr>
            <p:cNvSpPr txBox="1"/>
            <p:nvPr/>
          </p:nvSpPr>
          <p:spPr>
            <a:xfrm>
              <a:off x="914400" y="2721352"/>
              <a:ext cx="3220720" cy="954107"/>
            </a:xfrm>
            <a:prstGeom prst="rect">
              <a:avLst/>
            </a:prstGeom>
            <a:noFill/>
          </p:spPr>
          <p:txBody>
            <a:bodyPr wrap="square" rtlCol="0">
              <a:spAutoFit/>
            </a:bodyPr>
            <a:lstStyle/>
            <a:p>
              <a:pPr algn="just"/>
              <a:r>
                <a:rPr lang="en-US" sz="1400" dirty="0">
                  <a:solidFill>
                    <a:srgbClr val="131A22"/>
                  </a:solidFill>
                </a:rPr>
                <a:t>Overall income generated from the sale of various products and services on the Amazon platform. This includes the sales of physical goods and digital products</a:t>
              </a:r>
              <a:endParaRPr lang="en-IN" sz="1400" dirty="0">
                <a:solidFill>
                  <a:srgbClr val="131A22"/>
                </a:solidFill>
              </a:endParaRPr>
            </a:p>
          </p:txBody>
        </p:sp>
      </p:grpSp>
      <p:grpSp>
        <p:nvGrpSpPr>
          <p:cNvPr id="9" name="Group 8">
            <a:extLst>
              <a:ext uri="{FF2B5EF4-FFF2-40B4-BE49-F238E27FC236}">
                <a16:creationId xmlns:a16="http://schemas.microsoft.com/office/drawing/2014/main" id="{D270832D-E824-1FBC-F4F9-B53EB90DC5E5}"/>
              </a:ext>
            </a:extLst>
          </p:cNvPr>
          <p:cNvGrpSpPr/>
          <p:nvPr/>
        </p:nvGrpSpPr>
        <p:grpSpPr>
          <a:xfrm>
            <a:off x="8084820" y="1503680"/>
            <a:ext cx="3256280" cy="1846659"/>
            <a:chOff x="914400" y="1828800"/>
            <a:chExt cx="3256280" cy="1846659"/>
          </a:xfrm>
        </p:grpSpPr>
        <p:sp>
          <p:nvSpPr>
            <p:cNvPr id="11" name="TextBox 10">
              <a:extLst>
                <a:ext uri="{FF2B5EF4-FFF2-40B4-BE49-F238E27FC236}">
                  <a16:creationId xmlns:a16="http://schemas.microsoft.com/office/drawing/2014/main" id="{B9B627B4-F050-3482-99F9-10BF681FB9AC}"/>
                </a:ext>
              </a:extLst>
            </p:cNvPr>
            <p:cNvSpPr txBox="1"/>
            <p:nvPr/>
          </p:nvSpPr>
          <p:spPr>
            <a:xfrm>
              <a:off x="914400" y="1828800"/>
              <a:ext cx="1701800" cy="523220"/>
            </a:xfrm>
            <a:prstGeom prst="rect">
              <a:avLst/>
            </a:prstGeom>
            <a:noFill/>
          </p:spPr>
          <p:txBody>
            <a:bodyPr wrap="square" rtlCol="0">
              <a:spAutoFit/>
            </a:bodyPr>
            <a:lstStyle/>
            <a:p>
              <a:r>
                <a:rPr lang="en-IN" sz="2800" b="1" dirty="0">
                  <a:solidFill>
                    <a:srgbClr val="131A22"/>
                  </a:solidFill>
                  <a:latin typeface="Segoe UI Semibold" panose="020B0702040204020203" pitchFamily="34" charset="0"/>
                  <a:cs typeface="Segoe UI Semibold" panose="020B0702040204020203" pitchFamily="34" charset="0"/>
                </a:rPr>
                <a:t>$440m+</a:t>
              </a:r>
            </a:p>
          </p:txBody>
        </p:sp>
        <p:sp>
          <p:nvSpPr>
            <p:cNvPr id="12" name="TextBox 11">
              <a:extLst>
                <a:ext uri="{FF2B5EF4-FFF2-40B4-BE49-F238E27FC236}">
                  <a16:creationId xmlns:a16="http://schemas.microsoft.com/office/drawing/2014/main" id="{245028B9-D3AC-BDE1-0737-BEE3342823A8}"/>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Average Profit/Order</a:t>
              </a:r>
            </a:p>
          </p:txBody>
        </p:sp>
        <p:sp>
          <p:nvSpPr>
            <p:cNvPr id="13" name="TextBox 12">
              <a:extLst>
                <a:ext uri="{FF2B5EF4-FFF2-40B4-BE49-F238E27FC236}">
                  <a16:creationId xmlns:a16="http://schemas.microsoft.com/office/drawing/2014/main" id="{139C3F7A-0F04-28FA-6D9D-B0F05EF73CFF}"/>
                </a:ext>
              </a:extLst>
            </p:cNvPr>
            <p:cNvSpPr txBox="1"/>
            <p:nvPr/>
          </p:nvSpPr>
          <p:spPr>
            <a:xfrm>
              <a:off x="914400" y="2721352"/>
              <a:ext cx="3256280" cy="954107"/>
            </a:xfrm>
            <a:prstGeom prst="rect">
              <a:avLst/>
            </a:prstGeom>
            <a:noFill/>
          </p:spPr>
          <p:txBody>
            <a:bodyPr wrap="square" rtlCol="0">
              <a:spAutoFit/>
            </a:bodyPr>
            <a:lstStyle/>
            <a:p>
              <a:pPr algn="just"/>
              <a:r>
                <a:rPr lang="en-US" sz="1400" dirty="0">
                  <a:solidFill>
                    <a:srgbClr val="131A22"/>
                  </a:solidFill>
                </a:rPr>
                <a:t>represents the average amount of profit earned from each customer order after all costs and expenses have been accounted for.</a:t>
              </a:r>
              <a:endParaRPr lang="en-IN" sz="1400" dirty="0">
                <a:solidFill>
                  <a:srgbClr val="131A22"/>
                </a:solidFill>
              </a:endParaRPr>
            </a:p>
          </p:txBody>
        </p:sp>
      </p:grpSp>
      <p:grpSp>
        <p:nvGrpSpPr>
          <p:cNvPr id="14" name="Group 13">
            <a:extLst>
              <a:ext uri="{FF2B5EF4-FFF2-40B4-BE49-F238E27FC236}">
                <a16:creationId xmlns:a16="http://schemas.microsoft.com/office/drawing/2014/main" id="{2AD4CEAB-EAAA-ED3F-58F4-1C21DD31B1FB}"/>
              </a:ext>
            </a:extLst>
          </p:cNvPr>
          <p:cNvGrpSpPr/>
          <p:nvPr/>
        </p:nvGrpSpPr>
        <p:grpSpPr>
          <a:xfrm>
            <a:off x="4467860" y="1503680"/>
            <a:ext cx="3256280" cy="1846659"/>
            <a:chOff x="914400" y="1828800"/>
            <a:chExt cx="3256280" cy="1846659"/>
          </a:xfrm>
        </p:grpSpPr>
        <p:sp>
          <p:nvSpPr>
            <p:cNvPr id="15" name="TextBox 14">
              <a:extLst>
                <a:ext uri="{FF2B5EF4-FFF2-40B4-BE49-F238E27FC236}">
                  <a16:creationId xmlns:a16="http://schemas.microsoft.com/office/drawing/2014/main" id="{3C7BA285-1C2C-5F85-E726-D8663CB4FE2B}"/>
                </a:ext>
              </a:extLst>
            </p:cNvPr>
            <p:cNvSpPr txBox="1"/>
            <p:nvPr/>
          </p:nvSpPr>
          <p:spPr>
            <a:xfrm>
              <a:off x="914400" y="1828800"/>
              <a:ext cx="1544320" cy="523220"/>
            </a:xfrm>
            <a:prstGeom prst="rect">
              <a:avLst/>
            </a:prstGeom>
            <a:noFill/>
          </p:spPr>
          <p:txBody>
            <a:bodyPr wrap="square" rtlCol="0">
              <a:spAutoFit/>
            </a:bodyPr>
            <a:lstStyle/>
            <a:p>
              <a:r>
                <a:rPr lang="en-IN" sz="2800" b="1" dirty="0">
                  <a:solidFill>
                    <a:srgbClr val="131A22"/>
                  </a:solidFill>
                  <a:latin typeface="Segoe UI Semibold" panose="020B0702040204020203" pitchFamily="34" charset="0"/>
                  <a:cs typeface="Segoe UI Semibold" panose="020B0702040204020203" pitchFamily="34" charset="0"/>
                </a:rPr>
                <a:t>$44m+</a:t>
              </a:r>
            </a:p>
          </p:txBody>
        </p:sp>
        <p:sp>
          <p:nvSpPr>
            <p:cNvPr id="16" name="TextBox 15">
              <a:extLst>
                <a:ext uri="{FF2B5EF4-FFF2-40B4-BE49-F238E27FC236}">
                  <a16:creationId xmlns:a16="http://schemas.microsoft.com/office/drawing/2014/main" id="{A0E48264-2F80-662A-EB3B-1CBC672A33F5}"/>
                </a:ext>
              </a:extLst>
            </p:cNvPr>
            <p:cNvSpPr txBox="1"/>
            <p:nvPr/>
          </p:nvSpPr>
          <p:spPr>
            <a:xfrm>
              <a:off x="914400" y="2352020"/>
              <a:ext cx="1544320" cy="369332"/>
            </a:xfrm>
            <a:prstGeom prst="rect">
              <a:avLst/>
            </a:prstGeom>
            <a:noFill/>
          </p:spPr>
          <p:txBody>
            <a:bodyPr wrap="square" rtlCol="0">
              <a:spAutoFit/>
            </a:bodyPr>
            <a:lstStyle/>
            <a:p>
              <a:r>
                <a:rPr lang="en-IN" dirty="0">
                  <a:solidFill>
                    <a:srgbClr val="131A22"/>
                  </a:solidFill>
                </a:rPr>
                <a:t>Total Profit</a:t>
              </a:r>
            </a:p>
          </p:txBody>
        </p:sp>
        <p:sp>
          <p:nvSpPr>
            <p:cNvPr id="17" name="TextBox 16">
              <a:extLst>
                <a:ext uri="{FF2B5EF4-FFF2-40B4-BE49-F238E27FC236}">
                  <a16:creationId xmlns:a16="http://schemas.microsoft.com/office/drawing/2014/main" id="{0B563D71-B948-0BA1-8147-18B10DF9ECA5}"/>
                </a:ext>
              </a:extLst>
            </p:cNvPr>
            <p:cNvSpPr txBox="1"/>
            <p:nvPr/>
          </p:nvSpPr>
          <p:spPr>
            <a:xfrm>
              <a:off x="914400" y="2721352"/>
              <a:ext cx="3256280" cy="954107"/>
            </a:xfrm>
            <a:prstGeom prst="rect">
              <a:avLst/>
            </a:prstGeom>
            <a:noFill/>
          </p:spPr>
          <p:txBody>
            <a:bodyPr wrap="square" rtlCol="0">
              <a:spAutoFit/>
            </a:bodyPr>
            <a:lstStyle/>
            <a:p>
              <a:pPr algn="just"/>
              <a:r>
                <a:rPr lang="en-US" sz="1400" dirty="0">
                  <a:solidFill>
                    <a:srgbClr val="131A22"/>
                  </a:solidFill>
                </a:rPr>
                <a:t>Net earnings after all expenses have been deducted from the total revenue. This includes the costs associated with manufacturing, purchasing, etc.</a:t>
              </a:r>
              <a:endParaRPr lang="en-IN" sz="1400" dirty="0">
                <a:solidFill>
                  <a:srgbClr val="131A22"/>
                </a:solidFill>
              </a:endParaRPr>
            </a:p>
          </p:txBody>
        </p:sp>
      </p:grpSp>
      <p:grpSp>
        <p:nvGrpSpPr>
          <p:cNvPr id="22" name="Group 21">
            <a:extLst>
              <a:ext uri="{FF2B5EF4-FFF2-40B4-BE49-F238E27FC236}">
                <a16:creationId xmlns:a16="http://schemas.microsoft.com/office/drawing/2014/main" id="{2F1B27B3-85BC-9D69-000B-D926D53C5CF6}"/>
              </a:ext>
            </a:extLst>
          </p:cNvPr>
          <p:cNvGrpSpPr/>
          <p:nvPr/>
        </p:nvGrpSpPr>
        <p:grpSpPr>
          <a:xfrm>
            <a:off x="4467860" y="3719671"/>
            <a:ext cx="3256280" cy="1846659"/>
            <a:chOff x="914400" y="1828800"/>
            <a:chExt cx="3256280" cy="1846659"/>
          </a:xfrm>
        </p:grpSpPr>
        <p:sp>
          <p:nvSpPr>
            <p:cNvPr id="23" name="TextBox 22">
              <a:extLst>
                <a:ext uri="{FF2B5EF4-FFF2-40B4-BE49-F238E27FC236}">
                  <a16:creationId xmlns:a16="http://schemas.microsoft.com/office/drawing/2014/main" id="{45D11B77-8CFB-A555-BEC7-6A20273FEF1B}"/>
                </a:ext>
              </a:extLst>
            </p:cNvPr>
            <p:cNvSpPr txBox="1"/>
            <p:nvPr/>
          </p:nvSpPr>
          <p:spPr>
            <a:xfrm>
              <a:off x="914400" y="1828800"/>
              <a:ext cx="1701800" cy="523220"/>
            </a:xfrm>
            <a:prstGeom prst="rect">
              <a:avLst/>
            </a:prstGeom>
            <a:noFill/>
          </p:spPr>
          <p:txBody>
            <a:bodyPr wrap="square" rtlCol="0">
              <a:spAutoFit/>
            </a:bodyPr>
            <a:lstStyle/>
            <a:p>
              <a:r>
                <a:rPr lang="en-IN" sz="2800" b="1" dirty="0">
                  <a:latin typeface="Segoe UI Semibold" panose="020B0702040204020203" pitchFamily="34" charset="0"/>
                  <a:cs typeface="Segoe UI Semibold" panose="020B0702040204020203" pitchFamily="34" charset="0"/>
                </a:rPr>
                <a:t>10+</a:t>
              </a:r>
            </a:p>
          </p:txBody>
        </p:sp>
        <p:sp>
          <p:nvSpPr>
            <p:cNvPr id="24" name="TextBox 23">
              <a:extLst>
                <a:ext uri="{FF2B5EF4-FFF2-40B4-BE49-F238E27FC236}">
                  <a16:creationId xmlns:a16="http://schemas.microsoft.com/office/drawing/2014/main" id="{E8C3BAD7-F2B9-5ECA-0236-1546600484F9}"/>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Products</a:t>
              </a:r>
            </a:p>
          </p:txBody>
        </p:sp>
        <p:sp>
          <p:nvSpPr>
            <p:cNvPr id="25" name="TextBox 24">
              <a:extLst>
                <a:ext uri="{FF2B5EF4-FFF2-40B4-BE49-F238E27FC236}">
                  <a16:creationId xmlns:a16="http://schemas.microsoft.com/office/drawing/2014/main" id="{BF0DBB3B-ABF3-084D-15C4-56589D251848}"/>
                </a:ext>
              </a:extLst>
            </p:cNvPr>
            <p:cNvSpPr txBox="1"/>
            <p:nvPr/>
          </p:nvSpPr>
          <p:spPr>
            <a:xfrm>
              <a:off x="914400" y="2721352"/>
              <a:ext cx="3256280" cy="954107"/>
            </a:xfrm>
            <a:prstGeom prst="rect">
              <a:avLst/>
            </a:prstGeom>
            <a:noFill/>
          </p:spPr>
          <p:txBody>
            <a:bodyPr wrap="square" rtlCol="0">
              <a:spAutoFit/>
            </a:bodyPr>
            <a:lstStyle/>
            <a:p>
              <a:pPr algn="just"/>
              <a:r>
                <a:rPr lang="en-US" sz="1400" dirty="0">
                  <a:solidFill>
                    <a:srgbClr val="131A22"/>
                  </a:solidFill>
                </a:rPr>
                <a:t>Denotes the specific nature or genre of the product, such as Baby Food, Cereal, Office Supplies, Fruits, Vegetable, Household, or Clothes, etc.</a:t>
              </a:r>
              <a:endParaRPr lang="en-IN" sz="1400" dirty="0">
                <a:solidFill>
                  <a:srgbClr val="131A22"/>
                </a:solidFill>
              </a:endParaRPr>
            </a:p>
          </p:txBody>
        </p:sp>
      </p:grpSp>
      <p:grpSp>
        <p:nvGrpSpPr>
          <p:cNvPr id="26" name="Group 25">
            <a:extLst>
              <a:ext uri="{FF2B5EF4-FFF2-40B4-BE49-F238E27FC236}">
                <a16:creationId xmlns:a16="http://schemas.microsoft.com/office/drawing/2014/main" id="{90FE1641-FA74-D0BF-FFB8-FF56567A6B0B}"/>
              </a:ext>
            </a:extLst>
          </p:cNvPr>
          <p:cNvGrpSpPr/>
          <p:nvPr/>
        </p:nvGrpSpPr>
        <p:grpSpPr>
          <a:xfrm>
            <a:off x="850900" y="3719671"/>
            <a:ext cx="3256280" cy="1846659"/>
            <a:chOff x="914400" y="1828800"/>
            <a:chExt cx="3256280" cy="1846659"/>
          </a:xfrm>
        </p:grpSpPr>
        <p:sp>
          <p:nvSpPr>
            <p:cNvPr id="27" name="TextBox 26">
              <a:extLst>
                <a:ext uri="{FF2B5EF4-FFF2-40B4-BE49-F238E27FC236}">
                  <a16:creationId xmlns:a16="http://schemas.microsoft.com/office/drawing/2014/main" id="{C80BF93E-0EFF-1AEB-CF7E-BD88501001A4}"/>
                </a:ext>
              </a:extLst>
            </p:cNvPr>
            <p:cNvSpPr txBox="1"/>
            <p:nvPr/>
          </p:nvSpPr>
          <p:spPr>
            <a:xfrm>
              <a:off x="914400" y="1828800"/>
              <a:ext cx="1701800" cy="523220"/>
            </a:xfrm>
            <a:prstGeom prst="rect">
              <a:avLst/>
            </a:prstGeom>
            <a:noFill/>
          </p:spPr>
          <p:txBody>
            <a:bodyPr wrap="square" rtlCol="0">
              <a:spAutoFit/>
            </a:bodyPr>
            <a:lstStyle/>
            <a:p>
              <a:r>
                <a:rPr lang="en-IN" sz="2800" b="1" dirty="0">
                  <a:latin typeface="Segoe UI Semibold" panose="020B0702040204020203" pitchFamily="34" charset="0"/>
                  <a:cs typeface="Segoe UI Semibold" panose="020B0702040204020203" pitchFamily="34" charset="0"/>
                </a:rPr>
                <a:t>510K+</a:t>
              </a:r>
            </a:p>
          </p:txBody>
        </p:sp>
        <p:sp>
          <p:nvSpPr>
            <p:cNvPr id="28" name="TextBox 27">
              <a:extLst>
                <a:ext uri="{FF2B5EF4-FFF2-40B4-BE49-F238E27FC236}">
                  <a16:creationId xmlns:a16="http://schemas.microsoft.com/office/drawing/2014/main" id="{134BD7E3-D1FC-6679-C9E4-9FE3BB4012A9}"/>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Units Sold</a:t>
              </a:r>
            </a:p>
          </p:txBody>
        </p:sp>
        <p:sp>
          <p:nvSpPr>
            <p:cNvPr id="29" name="TextBox 28">
              <a:extLst>
                <a:ext uri="{FF2B5EF4-FFF2-40B4-BE49-F238E27FC236}">
                  <a16:creationId xmlns:a16="http://schemas.microsoft.com/office/drawing/2014/main" id="{370F2637-2062-D7B0-9953-C87A7312463B}"/>
                </a:ext>
              </a:extLst>
            </p:cNvPr>
            <p:cNvSpPr txBox="1"/>
            <p:nvPr/>
          </p:nvSpPr>
          <p:spPr>
            <a:xfrm>
              <a:off x="914400" y="2721352"/>
              <a:ext cx="3256280" cy="954107"/>
            </a:xfrm>
            <a:prstGeom prst="rect">
              <a:avLst/>
            </a:prstGeom>
            <a:noFill/>
          </p:spPr>
          <p:txBody>
            <a:bodyPr wrap="square" rtlCol="0">
              <a:spAutoFit/>
            </a:bodyPr>
            <a:lstStyle/>
            <a:p>
              <a:pPr algn="just"/>
              <a:r>
                <a:rPr lang="en-US" sz="1400" dirty="0">
                  <a:solidFill>
                    <a:srgbClr val="131A22"/>
                  </a:solidFill>
                </a:rPr>
                <a:t>Provides insight that indicates how many units of each product have been purchased by customers. It evaluates the popularity of products and sales trends.</a:t>
              </a:r>
              <a:endParaRPr lang="en-IN" sz="1400" dirty="0">
                <a:solidFill>
                  <a:srgbClr val="131A22"/>
                </a:solidFill>
              </a:endParaRPr>
            </a:p>
          </p:txBody>
        </p:sp>
      </p:grpSp>
      <p:grpSp>
        <p:nvGrpSpPr>
          <p:cNvPr id="35" name="Group 34">
            <a:extLst>
              <a:ext uri="{FF2B5EF4-FFF2-40B4-BE49-F238E27FC236}">
                <a16:creationId xmlns:a16="http://schemas.microsoft.com/office/drawing/2014/main" id="{23257DCC-D881-0C18-CAA8-B383B8830A5B}"/>
              </a:ext>
            </a:extLst>
          </p:cNvPr>
          <p:cNvGrpSpPr/>
          <p:nvPr/>
        </p:nvGrpSpPr>
        <p:grpSpPr>
          <a:xfrm>
            <a:off x="8084820" y="3719671"/>
            <a:ext cx="3256280" cy="1846659"/>
            <a:chOff x="914400" y="1828800"/>
            <a:chExt cx="3256280" cy="1846659"/>
          </a:xfrm>
        </p:grpSpPr>
        <p:sp>
          <p:nvSpPr>
            <p:cNvPr id="36" name="TextBox 35">
              <a:extLst>
                <a:ext uri="{FF2B5EF4-FFF2-40B4-BE49-F238E27FC236}">
                  <a16:creationId xmlns:a16="http://schemas.microsoft.com/office/drawing/2014/main" id="{CD59FEA4-F79F-3887-8813-FF5D2C1153CE}"/>
                </a:ext>
              </a:extLst>
            </p:cNvPr>
            <p:cNvSpPr txBox="1"/>
            <p:nvPr/>
          </p:nvSpPr>
          <p:spPr>
            <a:xfrm>
              <a:off x="914400" y="1828800"/>
              <a:ext cx="1701800" cy="523220"/>
            </a:xfrm>
            <a:prstGeom prst="rect">
              <a:avLst/>
            </a:prstGeom>
            <a:noFill/>
          </p:spPr>
          <p:txBody>
            <a:bodyPr wrap="square" rtlCol="0">
              <a:spAutoFit/>
            </a:bodyPr>
            <a:lstStyle/>
            <a:p>
              <a:r>
                <a:rPr lang="en-IN" sz="2800" b="1" dirty="0">
                  <a:latin typeface="Segoe UI Semibold" panose="020B0702040204020203" pitchFamily="34" charset="0"/>
                  <a:cs typeface="Segoe UI Semibold" panose="020B0702040204020203" pitchFamily="34" charset="0"/>
                </a:rPr>
                <a:t>100</a:t>
              </a:r>
            </a:p>
          </p:txBody>
        </p:sp>
        <p:sp>
          <p:nvSpPr>
            <p:cNvPr id="37" name="TextBox 36">
              <a:extLst>
                <a:ext uri="{FF2B5EF4-FFF2-40B4-BE49-F238E27FC236}">
                  <a16:creationId xmlns:a16="http://schemas.microsoft.com/office/drawing/2014/main" id="{6910453F-425E-4FC7-DC89-5224544EDA26}"/>
                </a:ext>
              </a:extLst>
            </p:cNvPr>
            <p:cNvSpPr txBox="1"/>
            <p:nvPr/>
          </p:nvSpPr>
          <p:spPr>
            <a:xfrm>
              <a:off x="914400" y="2352020"/>
              <a:ext cx="2199640" cy="369332"/>
            </a:xfrm>
            <a:prstGeom prst="rect">
              <a:avLst/>
            </a:prstGeom>
            <a:noFill/>
          </p:spPr>
          <p:txBody>
            <a:bodyPr wrap="square" rtlCol="0">
              <a:spAutoFit/>
            </a:bodyPr>
            <a:lstStyle/>
            <a:p>
              <a:r>
                <a:rPr lang="en-IN" dirty="0">
                  <a:solidFill>
                    <a:srgbClr val="131A22"/>
                  </a:solidFill>
                </a:rPr>
                <a:t>Total Orders</a:t>
              </a:r>
            </a:p>
          </p:txBody>
        </p:sp>
        <p:sp>
          <p:nvSpPr>
            <p:cNvPr id="38" name="TextBox 37">
              <a:extLst>
                <a:ext uri="{FF2B5EF4-FFF2-40B4-BE49-F238E27FC236}">
                  <a16:creationId xmlns:a16="http://schemas.microsoft.com/office/drawing/2014/main" id="{80A41481-0494-E327-B733-9A76606D5826}"/>
                </a:ext>
              </a:extLst>
            </p:cNvPr>
            <p:cNvSpPr txBox="1"/>
            <p:nvPr/>
          </p:nvSpPr>
          <p:spPr>
            <a:xfrm>
              <a:off x="914400" y="2721352"/>
              <a:ext cx="3256280" cy="954107"/>
            </a:xfrm>
            <a:prstGeom prst="rect">
              <a:avLst/>
            </a:prstGeom>
            <a:noFill/>
          </p:spPr>
          <p:txBody>
            <a:bodyPr wrap="square" rtlCol="0">
              <a:spAutoFit/>
            </a:bodyPr>
            <a:lstStyle/>
            <a:p>
              <a:pPr algn="just"/>
              <a:r>
                <a:rPr lang="en-US" sz="1400" b="0" i="0" dirty="0">
                  <a:solidFill>
                    <a:srgbClr val="131A22"/>
                  </a:solidFill>
                  <a:effectLst/>
                  <a:highlight>
                    <a:srgbClr val="FFFFFF"/>
                  </a:highlight>
                  <a:latin typeface="Inter"/>
                </a:rPr>
                <a:t>Insight into sales activity helps assess customer engagement, track sales trends, and evaluate marketing and sales strategies.</a:t>
              </a:r>
              <a:endParaRPr lang="en-IN" sz="1400" dirty="0">
                <a:solidFill>
                  <a:srgbClr val="131A22"/>
                </a:solidFill>
              </a:endParaRPr>
            </a:p>
          </p:txBody>
        </p:sp>
      </p:grpSp>
      <p:cxnSp>
        <p:nvCxnSpPr>
          <p:cNvPr id="39" name="Straight Connector 38">
            <a:extLst>
              <a:ext uri="{FF2B5EF4-FFF2-40B4-BE49-F238E27FC236}">
                <a16:creationId xmlns:a16="http://schemas.microsoft.com/office/drawing/2014/main" id="{BBC28EF4-678B-1472-33A1-09BB5C048003}"/>
              </a:ext>
            </a:extLst>
          </p:cNvPr>
          <p:cNvCxnSpPr>
            <a:cxnSpLocks/>
          </p:cNvCxnSpPr>
          <p:nvPr/>
        </p:nvCxnSpPr>
        <p:spPr>
          <a:xfrm>
            <a:off x="4257040" y="3429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44E530E-EB8F-AE6C-13A9-5D9CD4EF9631}"/>
              </a:ext>
            </a:extLst>
          </p:cNvPr>
          <p:cNvCxnSpPr>
            <a:cxnSpLocks/>
          </p:cNvCxnSpPr>
          <p:nvPr/>
        </p:nvCxnSpPr>
        <p:spPr>
          <a:xfrm>
            <a:off x="7995920" y="342900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7BF5A799-DEDF-8479-D86D-E4318CEC8B47}"/>
              </a:ext>
            </a:extLst>
          </p:cNvPr>
          <p:cNvGrpSpPr/>
          <p:nvPr/>
        </p:nvGrpSpPr>
        <p:grpSpPr>
          <a:xfrm rot="190775">
            <a:off x="-5640440" y="-1597118"/>
            <a:ext cx="5101377" cy="4565223"/>
            <a:chOff x="-1054695" y="-1685792"/>
            <a:chExt cx="6242418" cy="5586340"/>
          </a:xfrm>
        </p:grpSpPr>
        <p:sp>
          <p:nvSpPr>
            <p:cNvPr id="65" name="Wave 64">
              <a:extLst>
                <a:ext uri="{FF2B5EF4-FFF2-40B4-BE49-F238E27FC236}">
                  <a16:creationId xmlns:a16="http://schemas.microsoft.com/office/drawing/2014/main" id="{9CB332A3-7248-8881-3DD9-4E4209D6A647}"/>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Wave 65">
              <a:extLst>
                <a:ext uri="{FF2B5EF4-FFF2-40B4-BE49-F238E27FC236}">
                  <a16:creationId xmlns:a16="http://schemas.microsoft.com/office/drawing/2014/main" id="{646833EC-0F77-B1C0-898A-8B3A532E5921}"/>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Oval 66">
              <a:extLst>
                <a:ext uri="{FF2B5EF4-FFF2-40B4-BE49-F238E27FC236}">
                  <a16:creationId xmlns:a16="http://schemas.microsoft.com/office/drawing/2014/main" id="{49B0B709-7C4E-EB84-F239-F300A692759B}"/>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a:extLst>
                <a:ext uri="{FF2B5EF4-FFF2-40B4-BE49-F238E27FC236}">
                  <a16:creationId xmlns:a16="http://schemas.microsoft.com/office/drawing/2014/main" id="{958FA5BB-1107-F8D2-6CCD-17F22A0EC40B}"/>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a:extLst>
                <a:ext uri="{FF2B5EF4-FFF2-40B4-BE49-F238E27FC236}">
                  <a16:creationId xmlns:a16="http://schemas.microsoft.com/office/drawing/2014/main" id="{25691C6A-08C9-783D-D2E2-643EEF1AE8CB}"/>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B39F464D-67C1-4590-0C8A-D6E7CCCC3C28}"/>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BE96D2B8-4153-A775-C58E-7724B8354D97}"/>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651C9382-84F3-8853-5A9A-2C2B8FBE6A33}"/>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3" name="Group 72">
            <a:extLst>
              <a:ext uri="{FF2B5EF4-FFF2-40B4-BE49-F238E27FC236}">
                <a16:creationId xmlns:a16="http://schemas.microsoft.com/office/drawing/2014/main" id="{371C823D-3D27-8518-ED7A-AC97DC290D88}"/>
              </a:ext>
            </a:extLst>
          </p:cNvPr>
          <p:cNvGrpSpPr/>
          <p:nvPr/>
        </p:nvGrpSpPr>
        <p:grpSpPr>
          <a:xfrm>
            <a:off x="12340001" y="3467417"/>
            <a:ext cx="5371313" cy="4971935"/>
            <a:chOff x="7209974" y="2968105"/>
            <a:chExt cx="6029903" cy="5581556"/>
          </a:xfrm>
        </p:grpSpPr>
        <p:sp>
          <p:nvSpPr>
            <p:cNvPr id="74" name="Oval 73">
              <a:extLst>
                <a:ext uri="{FF2B5EF4-FFF2-40B4-BE49-F238E27FC236}">
                  <a16:creationId xmlns:a16="http://schemas.microsoft.com/office/drawing/2014/main" id="{FCD56759-D390-E56A-74C8-3306F13C497E}"/>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5" name="Group 74">
              <a:extLst>
                <a:ext uri="{FF2B5EF4-FFF2-40B4-BE49-F238E27FC236}">
                  <a16:creationId xmlns:a16="http://schemas.microsoft.com/office/drawing/2014/main" id="{DAAC7CEE-21E2-00C0-01F5-C2B18B4AC804}"/>
                </a:ext>
              </a:extLst>
            </p:cNvPr>
            <p:cNvGrpSpPr/>
            <p:nvPr/>
          </p:nvGrpSpPr>
          <p:grpSpPr>
            <a:xfrm>
              <a:off x="7209974" y="3112270"/>
              <a:ext cx="6029903" cy="5437391"/>
              <a:chOff x="7209974" y="3112270"/>
              <a:chExt cx="6029903" cy="5437391"/>
            </a:xfrm>
          </p:grpSpPr>
          <p:sp>
            <p:nvSpPr>
              <p:cNvPr id="76" name="Wave 75">
                <a:extLst>
                  <a:ext uri="{FF2B5EF4-FFF2-40B4-BE49-F238E27FC236}">
                    <a16:creationId xmlns:a16="http://schemas.microsoft.com/office/drawing/2014/main" id="{279615DB-50B6-7EFA-BC9D-4912B2D8F701}"/>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Wave 76">
                <a:extLst>
                  <a:ext uri="{FF2B5EF4-FFF2-40B4-BE49-F238E27FC236}">
                    <a16:creationId xmlns:a16="http://schemas.microsoft.com/office/drawing/2014/main" id="{175A18CD-1EC3-85DC-CB9B-FE982FE047A2}"/>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D4008684-B259-1414-9D77-43F133B2E159}"/>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89F19CA6-124B-A7BD-4B10-9D09EB2DA952}"/>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5EBEB686-F2BF-8E86-1E88-7915B9A895A1}"/>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19402DB0-1078-5653-A0D9-68CE9A4F4B89}"/>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A8B43BA8-B43B-8BE7-5B7F-A6E4AA877E9E}"/>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85" name="Straight Connector 84">
            <a:extLst>
              <a:ext uri="{FF2B5EF4-FFF2-40B4-BE49-F238E27FC236}">
                <a16:creationId xmlns:a16="http://schemas.microsoft.com/office/drawing/2014/main" id="{62FC0E43-2108-102A-A9EC-C35BCB1DF496}"/>
              </a:ext>
            </a:extLst>
          </p:cNvPr>
          <p:cNvCxnSpPr>
            <a:cxnSpLocks/>
          </p:cNvCxnSpPr>
          <p:nvPr/>
        </p:nvCxnSpPr>
        <p:spPr>
          <a:xfrm flipH="1">
            <a:off x="6319777" y="1066478"/>
            <a:ext cx="5021323"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10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75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75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750"/>
                                        <p:tgtEl>
                                          <p:spTgt spid="9"/>
                                        </p:tgtEl>
                                      </p:cBhvr>
                                    </p:animEffect>
                                  </p:childTnLst>
                                </p:cTn>
                              </p:par>
                              <p:par>
                                <p:cTn id="14" presetID="14" presetClass="entr" presetSubtype="1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randombar(horizontal)">
                                      <p:cBhvr>
                                        <p:cTn id="16" dur="750"/>
                                        <p:tgtEl>
                                          <p:spTgt spid="26"/>
                                        </p:tgtEl>
                                      </p:cBhvr>
                                    </p:animEffect>
                                  </p:childTnLst>
                                </p:cTn>
                              </p:par>
                              <p:par>
                                <p:cTn id="17" presetID="14" presetClass="entr" presetSubtype="1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randombar(horizontal)">
                                      <p:cBhvr>
                                        <p:cTn id="19" dur="750"/>
                                        <p:tgtEl>
                                          <p:spTgt spid="22"/>
                                        </p:tgtEl>
                                      </p:cBhvr>
                                    </p:animEffect>
                                  </p:childTnLst>
                                </p:cTn>
                              </p:par>
                              <p:par>
                                <p:cTn id="20" presetID="14" presetClass="entr" presetSubtype="1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randombar(horizontal)">
                                      <p:cBhvr>
                                        <p:cTn id="22" dur="750"/>
                                        <p:tgtEl>
                                          <p:spTgt spid="35"/>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randombar(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8967474" y="883539"/>
            <a:ext cx="2296158" cy="690210"/>
          </a:xfrm>
        </p:spPr>
        <p:txBody>
          <a:bodyPr>
            <a:noAutofit/>
          </a:bodyPr>
          <a:lstStyle/>
          <a:p>
            <a:r>
              <a:rPr lang="en-US" sz="2400" dirty="0">
                <a:latin typeface="Segoe UI Semibold" panose="020B0702040204020203" pitchFamily="34" charset="0"/>
                <a:cs typeface="Segoe UI Semibold" panose="020B0702040204020203" pitchFamily="34" charset="0"/>
              </a:rPr>
              <a:t>Total Profit by </a:t>
            </a:r>
            <a:br>
              <a:rPr lang="en-US" sz="2400" dirty="0">
                <a:latin typeface="Segoe UI Semibold" panose="020B0702040204020203" pitchFamily="34" charset="0"/>
                <a:cs typeface="Segoe UI Semibold" panose="020B0702040204020203" pitchFamily="34" charset="0"/>
              </a:rPr>
            </a:br>
            <a:r>
              <a:rPr lang="en-US" sz="2400" dirty="0">
                <a:latin typeface="Segoe UI Semibold" panose="020B0702040204020203" pitchFamily="34" charset="0"/>
                <a:cs typeface="Segoe UI Semibold" panose="020B0702040204020203" pitchFamily="34" charset="0"/>
              </a:rPr>
              <a:t>Sales Channel</a:t>
            </a:r>
            <a:endParaRPr lang="en-IN" sz="2400" dirty="0">
              <a:latin typeface="Segoe UI Semibold" panose="020B0702040204020203" pitchFamily="34" charset="0"/>
              <a:cs typeface="Segoe UI Semibold" panose="020B0702040204020203" pitchFamily="34" charset="0"/>
            </a:endParaRPr>
          </a:p>
        </p:txBody>
      </p:sp>
      <p:grpSp>
        <p:nvGrpSpPr>
          <p:cNvPr id="52" name="Group 51">
            <a:extLst>
              <a:ext uri="{FF2B5EF4-FFF2-40B4-BE49-F238E27FC236}">
                <a16:creationId xmlns:a16="http://schemas.microsoft.com/office/drawing/2014/main" id="{C0F0937A-C102-EF2E-2C05-A31C23062E00}"/>
              </a:ext>
            </a:extLst>
          </p:cNvPr>
          <p:cNvGrpSpPr/>
          <p:nvPr/>
        </p:nvGrpSpPr>
        <p:grpSpPr>
          <a:xfrm>
            <a:off x="8295640" y="2026900"/>
            <a:ext cx="3256280" cy="2209958"/>
            <a:chOff x="886460" y="2026900"/>
            <a:chExt cx="3256280" cy="2209958"/>
          </a:xfrm>
        </p:grpSpPr>
        <p:grpSp>
          <p:nvGrpSpPr>
            <p:cNvPr id="8" name="Group 7">
              <a:extLst>
                <a:ext uri="{FF2B5EF4-FFF2-40B4-BE49-F238E27FC236}">
                  <a16:creationId xmlns:a16="http://schemas.microsoft.com/office/drawing/2014/main" id="{3FB00BDD-A287-35B8-7692-2D2B50BEBF70}"/>
                </a:ext>
              </a:extLst>
            </p:cNvPr>
            <p:cNvGrpSpPr/>
            <p:nvPr/>
          </p:nvGrpSpPr>
          <p:grpSpPr>
            <a:xfrm>
              <a:off x="886460" y="2026900"/>
              <a:ext cx="3220720" cy="954107"/>
              <a:chOff x="914400" y="2352020"/>
              <a:chExt cx="3220720" cy="954107"/>
            </a:xfrm>
          </p:grpSpPr>
          <p:sp>
            <p:nvSpPr>
              <p:cNvPr id="5" name="TextBox 4">
                <a:extLst>
                  <a:ext uri="{FF2B5EF4-FFF2-40B4-BE49-F238E27FC236}">
                    <a16:creationId xmlns:a16="http://schemas.microsoft.com/office/drawing/2014/main" id="{4C590A52-F7BF-CA0F-6F95-717B0138E38C}"/>
                  </a:ext>
                </a:extLst>
              </p:cNvPr>
              <p:cNvSpPr txBox="1"/>
              <p:nvPr/>
            </p:nvSpPr>
            <p:spPr>
              <a:xfrm>
                <a:off x="914400" y="2352020"/>
                <a:ext cx="1544320" cy="369332"/>
              </a:xfrm>
              <a:prstGeom prst="rect">
                <a:avLst/>
              </a:prstGeom>
              <a:noFill/>
            </p:spPr>
            <p:txBody>
              <a:bodyPr wrap="square" rtlCol="0">
                <a:spAutoFit/>
              </a:bodyPr>
              <a:lstStyle/>
              <a:p>
                <a:r>
                  <a:rPr lang="en-IN" b="1" dirty="0">
                    <a:solidFill>
                      <a:srgbClr val="131A22"/>
                    </a:solidFill>
                  </a:rPr>
                  <a:t>Offline Sales:</a:t>
                </a:r>
              </a:p>
            </p:txBody>
          </p:sp>
          <p:sp>
            <p:nvSpPr>
              <p:cNvPr id="7" name="TextBox 6">
                <a:extLst>
                  <a:ext uri="{FF2B5EF4-FFF2-40B4-BE49-F238E27FC236}">
                    <a16:creationId xmlns:a16="http://schemas.microsoft.com/office/drawing/2014/main" id="{9E53CF55-D0DE-541F-4B31-F7B6F2C45CB1}"/>
                  </a:ext>
                </a:extLst>
              </p:cNvPr>
              <p:cNvSpPr txBox="1"/>
              <p:nvPr/>
            </p:nvSpPr>
            <p:spPr>
              <a:xfrm>
                <a:off x="914400" y="2721352"/>
                <a:ext cx="322072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Contribute </a:t>
                </a:r>
                <a:r>
                  <a:rPr lang="en-US" sz="1600" b="1" dirty="0">
                    <a:solidFill>
                      <a:srgbClr val="131A22"/>
                    </a:solidFill>
                  </a:rPr>
                  <a:t>56.42% </a:t>
                </a:r>
                <a:r>
                  <a:rPr lang="en-US" sz="1600" dirty="0">
                    <a:solidFill>
                      <a:srgbClr val="131A22"/>
                    </a:solidFill>
                  </a:rPr>
                  <a:t>of total profit.</a:t>
                </a:r>
              </a:p>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$24.92 million.</a:t>
                </a:r>
                <a:endParaRPr lang="en-IN" sz="1600" b="1" dirty="0">
                  <a:solidFill>
                    <a:srgbClr val="131A22"/>
                  </a:solidFill>
                </a:endParaRPr>
              </a:p>
            </p:txBody>
          </p:sp>
        </p:grpSp>
        <p:grpSp>
          <p:nvGrpSpPr>
            <p:cNvPr id="26" name="Group 25">
              <a:extLst>
                <a:ext uri="{FF2B5EF4-FFF2-40B4-BE49-F238E27FC236}">
                  <a16:creationId xmlns:a16="http://schemas.microsoft.com/office/drawing/2014/main" id="{90FE1641-FA74-D0BF-FFB8-FF56567A6B0B}"/>
                </a:ext>
              </a:extLst>
            </p:cNvPr>
            <p:cNvGrpSpPr/>
            <p:nvPr/>
          </p:nvGrpSpPr>
          <p:grpSpPr>
            <a:xfrm>
              <a:off x="886460" y="3282751"/>
              <a:ext cx="3256280" cy="954107"/>
              <a:chOff x="914400" y="2352020"/>
              <a:chExt cx="3256280" cy="954107"/>
            </a:xfrm>
          </p:grpSpPr>
          <p:sp>
            <p:nvSpPr>
              <p:cNvPr id="28" name="TextBox 27">
                <a:extLst>
                  <a:ext uri="{FF2B5EF4-FFF2-40B4-BE49-F238E27FC236}">
                    <a16:creationId xmlns:a16="http://schemas.microsoft.com/office/drawing/2014/main" id="{134BD7E3-D1FC-6679-C9E4-9FE3BB4012A9}"/>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Online Sales:</a:t>
                </a:r>
              </a:p>
            </p:txBody>
          </p:sp>
          <p:sp>
            <p:nvSpPr>
              <p:cNvPr id="29" name="TextBox 28">
                <a:extLst>
                  <a:ext uri="{FF2B5EF4-FFF2-40B4-BE49-F238E27FC236}">
                    <a16:creationId xmlns:a16="http://schemas.microsoft.com/office/drawing/2014/main" id="{370F2637-2062-D7B0-9953-C87A7312463B}"/>
                  </a:ext>
                </a:extLst>
              </p:cNvPr>
              <p:cNvSpPr txBox="1"/>
              <p:nvPr/>
            </p:nvSpPr>
            <p:spPr>
              <a:xfrm>
                <a:off x="914400" y="2721352"/>
                <a:ext cx="3256280"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Contribute </a:t>
                </a:r>
                <a:r>
                  <a:rPr lang="en-US" sz="1600" b="1" dirty="0">
                    <a:solidFill>
                      <a:srgbClr val="131A22"/>
                    </a:solidFill>
                  </a:rPr>
                  <a:t>43.58% </a:t>
                </a:r>
                <a:r>
                  <a:rPr lang="en-US" sz="1600" dirty="0">
                    <a:solidFill>
                      <a:srgbClr val="131A22"/>
                    </a:solidFill>
                  </a:rPr>
                  <a:t>of total profit.</a:t>
                </a:r>
              </a:p>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$19.25 million</a:t>
                </a:r>
                <a:r>
                  <a:rPr lang="en-US" sz="1600" b="1" dirty="0"/>
                  <a:t>.</a:t>
                </a:r>
                <a:endParaRPr lang="en-IN" sz="1600" b="1" dirty="0"/>
              </a:p>
            </p:txBody>
          </p:sp>
        </p:grpSp>
      </p:grpSp>
      <p:cxnSp>
        <p:nvCxnSpPr>
          <p:cNvPr id="18" name="Straight Connector 17">
            <a:extLst>
              <a:ext uri="{FF2B5EF4-FFF2-40B4-BE49-F238E27FC236}">
                <a16:creationId xmlns:a16="http://schemas.microsoft.com/office/drawing/2014/main" id="{212520E0-C499-EF22-8FC7-7AD3D8DFB64D}"/>
              </a:ext>
            </a:extLst>
          </p:cNvPr>
          <p:cNvCxnSpPr/>
          <p:nvPr/>
        </p:nvCxnSpPr>
        <p:spPr>
          <a:xfrm>
            <a:off x="4257040" y="833120"/>
            <a:ext cx="0" cy="523240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AAEC4D-0315-2C7F-3798-0B4772EA69C1}"/>
              </a:ext>
            </a:extLst>
          </p:cNvPr>
          <p:cNvCxnSpPr/>
          <p:nvPr/>
        </p:nvCxnSpPr>
        <p:spPr>
          <a:xfrm>
            <a:off x="7995920" y="833120"/>
            <a:ext cx="0" cy="523240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D0277040-0930-1B33-7E12-D02115C69A7C}"/>
              </a:ext>
            </a:extLst>
          </p:cNvPr>
          <p:cNvSpPr txBox="1">
            <a:spLocks/>
          </p:cNvSpPr>
          <p:nvPr/>
        </p:nvSpPr>
        <p:spPr>
          <a:xfrm>
            <a:off x="1219200" y="895262"/>
            <a:ext cx="2418080" cy="6902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Segoe UI Semibold" panose="020B0702040204020203" pitchFamily="34" charset="0"/>
                <a:cs typeface="Segoe UI Semibold" panose="020B0702040204020203" pitchFamily="34" charset="0"/>
              </a:rPr>
              <a:t>Total Profit by </a:t>
            </a:r>
            <a:br>
              <a:rPr lang="en-US" sz="2400" dirty="0">
                <a:latin typeface="Segoe UI Semibold" panose="020B0702040204020203" pitchFamily="34" charset="0"/>
                <a:cs typeface="Segoe UI Semibold" panose="020B0702040204020203" pitchFamily="34" charset="0"/>
              </a:rPr>
            </a:br>
            <a:r>
              <a:rPr lang="en-US" sz="2400" dirty="0">
                <a:latin typeface="Segoe UI Semibold" panose="020B0702040204020203" pitchFamily="34" charset="0"/>
                <a:cs typeface="Segoe UI Semibold" panose="020B0702040204020203" pitchFamily="34" charset="0"/>
              </a:rPr>
              <a:t>Region</a:t>
            </a:r>
            <a:endParaRPr lang="en-IN" sz="2400" dirty="0">
              <a:latin typeface="Segoe UI Semibold" panose="020B0702040204020203" pitchFamily="34" charset="0"/>
              <a:cs typeface="Segoe UI Semibold" panose="020B0702040204020203" pitchFamily="34" charset="0"/>
            </a:endParaRPr>
          </a:p>
        </p:txBody>
      </p:sp>
      <p:sp>
        <p:nvSpPr>
          <p:cNvPr id="31" name="Title 1">
            <a:extLst>
              <a:ext uri="{FF2B5EF4-FFF2-40B4-BE49-F238E27FC236}">
                <a16:creationId xmlns:a16="http://schemas.microsoft.com/office/drawing/2014/main" id="{5D250947-8900-84B5-0DFA-18A957308002}"/>
              </a:ext>
            </a:extLst>
          </p:cNvPr>
          <p:cNvSpPr txBox="1">
            <a:spLocks/>
          </p:cNvSpPr>
          <p:nvPr/>
        </p:nvSpPr>
        <p:spPr>
          <a:xfrm>
            <a:off x="4958080" y="833120"/>
            <a:ext cx="2418080" cy="7406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Segoe UI Semibold" panose="020B0702040204020203" pitchFamily="34" charset="0"/>
                <a:cs typeface="Segoe UI Semibold" panose="020B0702040204020203" pitchFamily="34" charset="0"/>
              </a:rPr>
              <a:t>Total Profit by </a:t>
            </a:r>
            <a:br>
              <a:rPr lang="en-US" sz="2400" dirty="0">
                <a:latin typeface="Segoe UI Semibold" panose="020B0702040204020203" pitchFamily="34" charset="0"/>
                <a:cs typeface="Segoe UI Semibold" panose="020B0702040204020203" pitchFamily="34" charset="0"/>
              </a:rPr>
            </a:br>
            <a:r>
              <a:rPr lang="en-US" sz="2400" dirty="0">
                <a:latin typeface="Segoe UI Semibold" panose="020B0702040204020203" pitchFamily="34" charset="0"/>
                <a:cs typeface="Segoe UI Semibold" panose="020B0702040204020203" pitchFamily="34" charset="0"/>
              </a:rPr>
              <a:t>Priority</a:t>
            </a:r>
            <a:endParaRPr lang="en-IN" sz="2400" dirty="0">
              <a:latin typeface="Segoe UI Semibold" panose="020B0702040204020203" pitchFamily="34" charset="0"/>
              <a:cs typeface="Segoe UI Semibold" panose="020B0702040204020203" pitchFamily="34" charset="0"/>
            </a:endParaRPr>
          </a:p>
        </p:txBody>
      </p:sp>
      <p:grpSp>
        <p:nvGrpSpPr>
          <p:cNvPr id="53" name="Group 52">
            <a:extLst>
              <a:ext uri="{FF2B5EF4-FFF2-40B4-BE49-F238E27FC236}">
                <a16:creationId xmlns:a16="http://schemas.microsoft.com/office/drawing/2014/main" id="{C11B5031-3A56-DA9C-D81F-8284697C77D8}"/>
              </a:ext>
            </a:extLst>
          </p:cNvPr>
          <p:cNvGrpSpPr/>
          <p:nvPr/>
        </p:nvGrpSpPr>
        <p:grpSpPr>
          <a:xfrm>
            <a:off x="859789" y="2026900"/>
            <a:ext cx="3256281" cy="3785652"/>
            <a:chOff x="4467859" y="2026900"/>
            <a:chExt cx="3256281" cy="3785652"/>
          </a:xfrm>
        </p:grpSpPr>
        <p:grpSp>
          <p:nvGrpSpPr>
            <p:cNvPr id="14" name="Group 13">
              <a:extLst>
                <a:ext uri="{FF2B5EF4-FFF2-40B4-BE49-F238E27FC236}">
                  <a16:creationId xmlns:a16="http://schemas.microsoft.com/office/drawing/2014/main" id="{2AD4CEAB-EAAA-ED3F-58F4-1C21DD31B1FB}"/>
                </a:ext>
              </a:extLst>
            </p:cNvPr>
            <p:cNvGrpSpPr/>
            <p:nvPr/>
          </p:nvGrpSpPr>
          <p:grpSpPr>
            <a:xfrm>
              <a:off x="4467859" y="2026900"/>
              <a:ext cx="3256281" cy="1200329"/>
              <a:chOff x="914399" y="2352020"/>
              <a:chExt cx="3256281" cy="1200329"/>
            </a:xfrm>
          </p:grpSpPr>
          <p:sp>
            <p:nvSpPr>
              <p:cNvPr id="16" name="TextBox 15">
                <a:extLst>
                  <a:ext uri="{FF2B5EF4-FFF2-40B4-BE49-F238E27FC236}">
                    <a16:creationId xmlns:a16="http://schemas.microsoft.com/office/drawing/2014/main" id="{A0E48264-2F80-662A-EB3B-1CBC672A33F5}"/>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Sub-Saharan Africa:</a:t>
                </a:r>
              </a:p>
            </p:txBody>
          </p:sp>
          <p:sp>
            <p:nvSpPr>
              <p:cNvPr id="17" name="TextBox 16">
                <a:extLst>
                  <a:ext uri="{FF2B5EF4-FFF2-40B4-BE49-F238E27FC236}">
                    <a16:creationId xmlns:a16="http://schemas.microsoft.com/office/drawing/2014/main" id="{0B563D71-B948-0BA1-8147-18B10DF9ECA5}"/>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$12.2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contributing region to total profit.</a:t>
                </a:r>
                <a:endParaRPr lang="en-IN" sz="1600" dirty="0">
                  <a:solidFill>
                    <a:srgbClr val="131A22"/>
                  </a:solidFill>
                </a:endParaRPr>
              </a:p>
            </p:txBody>
          </p:sp>
        </p:grpSp>
        <p:grpSp>
          <p:nvGrpSpPr>
            <p:cNvPr id="22" name="Group 21">
              <a:extLst>
                <a:ext uri="{FF2B5EF4-FFF2-40B4-BE49-F238E27FC236}">
                  <a16:creationId xmlns:a16="http://schemas.microsoft.com/office/drawing/2014/main" id="{2F1B27B3-85BC-9D69-000B-D926D53C5CF6}"/>
                </a:ext>
              </a:extLst>
            </p:cNvPr>
            <p:cNvGrpSpPr/>
            <p:nvPr/>
          </p:nvGrpSpPr>
          <p:grpSpPr>
            <a:xfrm>
              <a:off x="4467860" y="3288784"/>
              <a:ext cx="3256280" cy="1200329"/>
              <a:chOff x="914400" y="2352020"/>
              <a:chExt cx="3256280" cy="1200329"/>
            </a:xfrm>
          </p:grpSpPr>
          <p:sp>
            <p:nvSpPr>
              <p:cNvPr id="24" name="TextBox 23">
                <a:extLst>
                  <a:ext uri="{FF2B5EF4-FFF2-40B4-BE49-F238E27FC236}">
                    <a16:creationId xmlns:a16="http://schemas.microsoft.com/office/drawing/2014/main" id="{E8C3BAD7-F2B9-5ECA-0236-1546600484F9}"/>
                  </a:ext>
                </a:extLst>
              </p:cNvPr>
              <p:cNvSpPr txBox="1"/>
              <p:nvPr/>
            </p:nvSpPr>
            <p:spPr>
              <a:xfrm>
                <a:off x="914400" y="2352020"/>
                <a:ext cx="2199640" cy="369332"/>
              </a:xfrm>
              <a:prstGeom prst="rect">
                <a:avLst/>
              </a:prstGeom>
              <a:noFill/>
            </p:spPr>
            <p:txBody>
              <a:bodyPr wrap="square" rtlCol="0">
                <a:spAutoFit/>
              </a:bodyPr>
              <a:lstStyle/>
              <a:p>
                <a:r>
                  <a:rPr lang="en-IN" b="1" dirty="0"/>
                  <a:t>Europe:</a:t>
                </a:r>
              </a:p>
            </p:txBody>
          </p:sp>
          <p:sp>
            <p:nvSpPr>
              <p:cNvPr id="25" name="TextBox 24">
                <a:extLst>
                  <a:ext uri="{FF2B5EF4-FFF2-40B4-BE49-F238E27FC236}">
                    <a16:creationId xmlns:a16="http://schemas.microsoft.com/office/drawing/2014/main" id="{BF0DBB3B-ABF3-084D-15C4-56589D251848}"/>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$11.1 million.</a:t>
                </a:r>
              </a:p>
              <a:p>
                <a:pPr marL="285750" indent="-285750" algn="just">
                  <a:buFont typeface="Arial" panose="020B0604020202020204" pitchFamily="34" charset="0"/>
                  <a:buChar char="•"/>
                </a:pPr>
                <a:r>
                  <a:rPr lang="en-US" sz="1600" b="1" dirty="0">
                    <a:solidFill>
                      <a:srgbClr val="131A22"/>
                    </a:solidFill>
                  </a:rPr>
                  <a:t>Second highest </a:t>
                </a:r>
                <a:r>
                  <a:rPr lang="en-US" sz="1600" dirty="0">
                    <a:solidFill>
                      <a:srgbClr val="131A22"/>
                    </a:solidFill>
                  </a:rPr>
                  <a:t>contributing region to total profit</a:t>
                </a:r>
                <a:r>
                  <a:rPr lang="en-US" sz="1600" dirty="0"/>
                  <a:t>.</a:t>
                </a:r>
                <a:endParaRPr lang="en-IN" sz="1600" dirty="0"/>
              </a:p>
            </p:txBody>
          </p:sp>
        </p:grpSp>
        <p:grpSp>
          <p:nvGrpSpPr>
            <p:cNvPr id="39" name="Group 38">
              <a:extLst>
                <a:ext uri="{FF2B5EF4-FFF2-40B4-BE49-F238E27FC236}">
                  <a16:creationId xmlns:a16="http://schemas.microsoft.com/office/drawing/2014/main" id="{36C9DE5F-DBB6-1FEC-5A14-CE89A87E7D81}"/>
                </a:ext>
              </a:extLst>
            </p:cNvPr>
            <p:cNvGrpSpPr/>
            <p:nvPr/>
          </p:nvGrpSpPr>
          <p:grpSpPr>
            <a:xfrm>
              <a:off x="4467860" y="4612223"/>
              <a:ext cx="3256280" cy="1200329"/>
              <a:chOff x="914400" y="2352020"/>
              <a:chExt cx="3256280" cy="1200329"/>
            </a:xfrm>
          </p:grpSpPr>
          <p:sp>
            <p:nvSpPr>
              <p:cNvPr id="40" name="TextBox 39">
                <a:extLst>
                  <a:ext uri="{FF2B5EF4-FFF2-40B4-BE49-F238E27FC236}">
                    <a16:creationId xmlns:a16="http://schemas.microsoft.com/office/drawing/2014/main" id="{6C8D1D2A-2718-3072-C945-DF8B2731D434}"/>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North America</a:t>
                </a:r>
                <a:r>
                  <a:rPr lang="en-IN" b="1" dirty="0"/>
                  <a:t>:</a:t>
                </a:r>
              </a:p>
            </p:txBody>
          </p:sp>
          <p:sp>
            <p:nvSpPr>
              <p:cNvPr id="41" name="TextBox 40">
                <a:extLst>
                  <a:ext uri="{FF2B5EF4-FFF2-40B4-BE49-F238E27FC236}">
                    <a16:creationId xmlns:a16="http://schemas.microsoft.com/office/drawing/2014/main" id="{CD9C68FB-0104-6D89-5F4F-FED2DAB08B8E}"/>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$1.5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contributing region to total profit.</a:t>
                </a:r>
                <a:endParaRPr lang="en-IN" sz="1600" dirty="0">
                  <a:solidFill>
                    <a:srgbClr val="131A22"/>
                  </a:solidFill>
                </a:endParaRPr>
              </a:p>
            </p:txBody>
          </p:sp>
        </p:grpSp>
      </p:grpSp>
      <p:grpSp>
        <p:nvGrpSpPr>
          <p:cNvPr id="54" name="Group 53">
            <a:extLst>
              <a:ext uri="{FF2B5EF4-FFF2-40B4-BE49-F238E27FC236}">
                <a16:creationId xmlns:a16="http://schemas.microsoft.com/office/drawing/2014/main" id="{372F1962-7351-3AE3-EA1D-B3DE0C7445DE}"/>
              </a:ext>
            </a:extLst>
          </p:cNvPr>
          <p:cNvGrpSpPr/>
          <p:nvPr/>
        </p:nvGrpSpPr>
        <p:grpSpPr>
          <a:xfrm>
            <a:off x="4556760" y="2026900"/>
            <a:ext cx="3256281" cy="3785652"/>
            <a:chOff x="8186419" y="2026900"/>
            <a:chExt cx="3256281" cy="3785652"/>
          </a:xfrm>
        </p:grpSpPr>
        <p:grpSp>
          <p:nvGrpSpPr>
            <p:cNvPr id="42" name="Group 41">
              <a:extLst>
                <a:ext uri="{FF2B5EF4-FFF2-40B4-BE49-F238E27FC236}">
                  <a16:creationId xmlns:a16="http://schemas.microsoft.com/office/drawing/2014/main" id="{F4F990B7-8C9B-1D42-605C-13E5BED28AA0}"/>
                </a:ext>
              </a:extLst>
            </p:cNvPr>
            <p:cNvGrpSpPr/>
            <p:nvPr/>
          </p:nvGrpSpPr>
          <p:grpSpPr>
            <a:xfrm>
              <a:off x="8186419" y="2026900"/>
              <a:ext cx="3256281" cy="1200329"/>
              <a:chOff x="914399" y="2352020"/>
              <a:chExt cx="3256281" cy="1200329"/>
            </a:xfrm>
          </p:grpSpPr>
          <p:sp>
            <p:nvSpPr>
              <p:cNvPr id="43" name="TextBox 42">
                <a:extLst>
                  <a:ext uri="{FF2B5EF4-FFF2-40B4-BE49-F238E27FC236}">
                    <a16:creationId xmlns:a16="http://schemas.microsoft.com/office/drawing/2014/main" id="{8994A779-E416-2231-9100-0A05EC7B9B89}"/>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High Priority:</a:t>
                </a:r>
              </a:p>
            </p:txBody>
          </p:sp>
          <p:sp>
            <p:nvSpPr>
              <p:cNvPr id="44" name="TextBox 43">
                <a:extLst>
                  <a:ext uri="{FF2B5EF4-FFF2-40B4-BE49-F238E27FC236}">
                    <a16:creationId xmlns:a16="http://schemas.microsoft.com/office/drawing/2014/main" id="{D6756982-AECF-3468-BF6D-3546BCE48C3E}"/>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$16.9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contributing priority  level.</a:t>
                </a:r>
                <a:endParaRPr lang="en-IN" sz="1600" dirty="0">
                  <a:solidFill>
                    <a:srgbClr val="131A22"/>
                  </a:solidFill>
                </a:endParaRPr>
              </a:p>
            </p:txBody>
          </p:sp>
        </p:grpSp>
        <p:grpSp>
          <p:nvGrpSpPr>
            <p:cNvPr id="45" name="Group 44">
              <a:extLst>
                <a:ext uri="{FF2B5EF4-FFF2-40B4-BE49-F238E27FC236}">
                  <a16:creationId xmlns:a16="http://schemas.microsoft.com/office/drawing/2014/main" id="{9BB34234-D08C-3D15-4FDC-C3AF551F4957}"/>
                </a:ext>
              </a:extLst>
            </p:cNvPr>
            <p:cNvGrpSpPr/>
            <p:nvPr/>
          </p:nvGrpSpPr>
          <p:grpSpPr>
            <a:xfrm>
              <a:off x="8186420" y="3288784"/>
              <a:ext cx="3256280" cy="1200329"/>
              <a:chOff x="914400" y="2352020"/>
              <a:chExt cx="3256280" cy="1200329"/>
            </a:xfrm>
          </p:grpSpPr>
          <p:sp>
            <p:nvSpPr>
              <p:cNvPr id="46" name="TextBox 45">
                <a:extLst>
                  <a:ext uri="{FF2B5EF4-FFF2-40B4-BE49-F238E27FC236}">
                    <a16:creationId xmlns:a16="http://schemas.microsoft.com/office/drawing/2014/main" id="{55C2F457-3654-D53C-C86C-900EC82211B0}"/>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Low Priority</a:t>
                </a:r>
                <a:r>
                  <a:rPr lang="en-IN" b="1" dirty="0"/>
                  <a:t>:</a:t>
                </a:r>
              </a:p>
            </p:txBody>
          </p:sp>
          <p:sp>
            <p:nvSpPr>
              <p:cNvPr id="47" name="TextBox 46">
                <a:extLst>
                  <a:ext uri="{FF2B5EF4-FFF2-40B4-BE49-F238E27FC236}">
                    <a16:creationId xmlns:a16="http://schemas.microsoft.com/office/drawing/2014/main" id="{3B35D5F8-1A64-6FC9-4DD7-28AFE19E8DD3}"/>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$10.9 million.</a:t>
                </a:r>
              </a:p>
              <a:p>
                <a:pPr marL="285750" indent="-285750" algn="just">
                  <a:buFont typeface="Arial" panose="020B0604020202020204" pitchFamily="34" charset="0"/>
                  <a:buChar char="•"/>
                </a:pPr>
                <a:r>
                  <a:rPr lang="en-US" sz="1600" b="1" dirty="0">
                    <a:solidFill>
                      <a:srgbClr val="131A22"/>
                    </a:solidFill>
                  </a:rPr>
                  <a:t>Second highest </a:t>
                </a:r>
                <a:r>
                  <a:rPr lang="en-US" sz="1600" dirty="0">
                    <a:solidFill>
                      <a:srgbClr val="131A22"/>
                    </a:solidFill>
                  </a:rPr>
                  <a:t>contributing priority level</a:t>
                </a:r>
                <a:r>
                  <a:rPr lang="en-US" sz="1600" dirty="0"/>
                  <a:t>.</a:t>
                </a:r>
                <a:endParaRPr lang="en-IN" sz="1600" dirty="0"/>
              </a:p>
            </p:txBody>
          </p:sp>
        </p:grpSp>
        <p:grpSp>
          <p:nvGrpSpPr>
            <p:cNvPr id="48" name="Group 47">
              <a:extLst>
                <a:ext uri="{FF2B5EF4-FFF2-40B4-BE49-F238E27FC236}">
                  <a16:creationId xmlns:a16="http://schemas.microsoft.com/office/drawing/2014/main" id="{8FC4D4CB-BD21-3DA9-6115-C888C5B2F762}"/>
                </a:ext>
              </a:extLst>
            </p:cNvPr>
            <p:cNvGrpSpPr/>
            <p:nvPr/>
          </p:nvGrpSpPr>
          <p:grpSpPr>
            <a:xfrm>
              <a:off x="8186420" y="4612223"/>
              <a:ext cx="3256280" cy="1200329"/>
              <a:chOff x="914400" y="2352020"/>
              <a:chExt cx="3256280" cy="1200329"/>
            </a:xfrm>
          </p:grpSpPr>
          <p:sp>
            <p:nvSpPr>
              <p:cNvPr id="49" name="TextBox 48">
                <a:extLst>
                  <a:ext uri="{FF2B5EF4-FFF2-40B4-BE49-F238E27FC236}">
                    <a16:creationId xmlns:a16="http://schemas.microsoft.com/office/drawing/2014/main" id="{6F9137CF-5582-2E6C-60BB-B306D1F2A29B}"/>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Critical Priority:</a:t>
                </a:r>
              </a:p>
            </p:txBody>
          </p:sp>
          <p:sp>
            <p:nvSpPr>
              <p:cNvPr id="50" name="TextBox 49">
                <a:extLst>
                  <a:ext uri="{FF2B5EF4-FFF2-40B4-BE49-F238E27FC236}">
                    <a16:creationId xmlns:a16="http://schemas.microsoft.com/office/drawing/2014/main" id="{53C56C49-4C7E-E23B-712C-DFC4C4693B78}"/>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$6.7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contributing priority   level.</a:t>
                </a:r>
                <a:endParaRPr lang="en-IN" sz="1600" dirty="0">
                  <a:solidFill>
                    <a:srgbClr val="131A22"/>
                  </a:solidFill>
                </a:endParaRPr>
              </a:p>
            </p:txBody>
          </p:sp>
        </p:grpSp>
      </p:grpSp>
      <p:grpSp>
        <p:nvGrpSpPr>
          <p:cNvPr id="3" name="Group 2">
            <a:extLst>
              <a:ext uri="{FF2B5EF4-FFF2-40B4-BE49-F238E27FC236}">
                <a16:creationId xmlns:a16="http://schemas.microsoft.com/office/drawing/2014/main" id="{31AF9262-EF54-51C8-61A9-F946622F01DE}"/>
              </a:ext>
            </a:extLst>
          </p:cNvPr>
          <p:cNvGrpSpPr/>
          <p:nvPr/>
        </p:nvGrpSpPr>
        <p:grpSpPr>
          <a:xfrm rot="190775">
            <a:off x="-844337" y="-1597118"/>
            <a:ext cx="5101377" cy="4565223"/>
            <a:chOff x="-1054695" y="-1685792"/>
            <a:chExt cx="6242418" cy="5586340"/>
          </a:xfrm>
        </p:grpSpPr>
        <p:sp>
          <p:nvSpPr>
            <p:cNvPr id="4" name="Wave 3">
              <a:extLst>
                <a:ext uri="{FF2B5EF4-FFF2-40B4-BE49-F238E27FC236}">
                  <a16:creationId xmlns:a16="http://schemas.microsoft.com/office/drawing/2014/main" id="{2DD14764-F53D-350C-5E84-56CDDB59BC4C}"/>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Wave 5">
              <a:extLst>
                <a:ext uri="{FF2B5EF4-FFF2-40B4-BE49-F238E27FC236}">
                  <a16:creationId xmlns:a16="http://schemas.microsoft.com/office/drawing/2014/main" id="{F66995B2-CDBB-24B3-1EE2-1ED239C9C13F}"/>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1C3FB559-16D6-4F89-9E99-F04B58737B69}"/>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D246374-F452-B713-8E45-51550A77BFC2}"/>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960E3BC-9005-CB06-518F-90D6FCE10200}"/>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C5B2B707-401F-9E89-A63A-2851A9D66F64}"/>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6317A155-DF09-1036-B259-E165FC36BA8B}"/>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92F9B246-D19D-0E4B-B281-F79E6CC77E4D}"/>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19">
            <a:extLst>
              <a:ext uri="{FF2B5EF4-FFF2-40B4-BE49-F238E27FC236}">
                <a16:creationId xmlns:a16="http://schemas.microsoft.com/office/drawing/2014/main" id="{5962D7BA-DCE8-FB06-C86F-ABB7708A547A}"/>
              </a:ext>
            </a:extLst>
          </p:cNvPr>
          <p:cNvGrpSpPr/>
          <p:nvPr/>
        </p:nvGrpSpPr>
        <p:grpSpPr>
          <a:xfrm>
            <a:off x="7791451" y="3467417"/>
            <a:ext cx="5371313" cy="4971935"/>
            <a:chOff x="7209974" y="2968105"/>
            <a:chExt cx="6029903" cy="5581556"/>
          </a:xfrm>
        </p:grpSpPr>
        <p:sp>
          <p:nvSpPr>
            <p:cNvPr id="21" name="Oval 20">
              <a:extLst>
                <a:ext uri="{FF2B5EF4-FFF2-40B4-BE49-F238E27FC236}">
                  <a16:creationId xmlns:a16="http://schemas.microsoft.com/office/drawing/2014/main" id="{EEBDD795-EF9D-F084-CECA-60B80476548D}"/>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F5B64723-4FD8-9CAE-DF20-095053FD7D32}"/>
                </a:ext>
              </a:extLst>
            </p:cNvPr>
            <p:cNvGrpSpPr/>
            <p:nvPr/>
          </p:nvGrpSpPr>
          <p:grpSpPr>
            <a:xfrm>
              <a:off x="7209974" y="3112270"/>
              <a:ext cx="6029903" cy="5437391"/>
              <a:chOff x="7209974" y="3112270"/>
              <a:chExt cx="6029903" cy="5437391"/>
            </a:xfrm>
          </p:grpSpPr>
          <p:sp>
            <p:nvSpPr>
              <p:cNvPr id="27" name="Wave 26">
                <a:extLst>
                  <a:ext uri="{FF2B5EF4-FFF2-40B4-BE49-F238E27FC236}">
                    <a16:creationId xmlns:a16="http://schemas.microsoft.com/office/drawing/2014/main" id="{EA321501-1502-7240-37B5-EEDA47569C7A}"/>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Wave 31">
                <a:extLst>
                  <a:ext uri="{FF2B5EF4-FFF2-40B4-BE49-F238E27FC236}">
                    <a16:creationId xmlns:a16="http://schemas.microsoft.com/office/drawing/2014/main" id="{AD856B5A-E08A-670C-B7B4-B030FDD9437A}"/>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6CA825D3-F12E-4E2E-4F68-9AA0F90489EE}"/>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B5F907D7-6D66-9B77-8192-B9BA61F00036}"/>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F0F37382-A114-C266-EF0F-9BBCA38FEF8D}"/>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C1AE17BE-1269-9579-1BB8-21F581875AD3}"/>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FEBB220A-9AD5-3E3C-9AE1-0E92C85727C1}"/>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3213162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anim calcmode="lin" valueType="num">
                                      <p:cBhvr>
                                        <p:cTn id="18" dur="500" fill="hold"/>
                                        <p:tgtEl>
                                          <p:spTgt spid="30"/>
                                        </p:tgtEl>
                                        <p:attrNameLst>
                                          <p:attrName>ppt_x</p:attrName>
                                        </p:attrNameLst>
                                      </p:cBhvr>
                                      <p:tavLst>
                                        <p:tav tm="0">
                                          <p:val>
                                            <p:strVal val="#ppt_x"/>
                                          </p:val>
                                        </p:tav>
                                        <p:tav tm="100000">
                                          <p:val>
                                            <p:strVal val="#ppt_x"/>
                                          </p:val>
                                        </p:tav>
                                      </p:tavLst>
                                    </p:anim>
                                    <p:anim calcmode="lin" valueType="num">
                                      <p:cBhvr>
                                        <p:cTn id="19" dur="5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750"/>
                                        <p:tgtEl>
                                          <p:spTgt spid="53"/>
                                        </p:tgtEl>
                                      </p:cBhvr>
                                    </p:animEffect>
                                    <p:anim calcmode="lin" valueType="num">
                                      <p:cBhvr>
                                        <p:cTn id="23" dur="750" fill="hold"/>
                                        <p:tgtEl>
                                          <p:spTgt spid="53"/>
                                        </p:tgtEl>
                                        <p:attrNameLst>
                                          <p:attrName>ppt_x</p:attrName>
                                        </p:attrNameLst>
                                      </p:cBhvr>
                                      <p:tavLst>
                                        <p:tav tm="0">
                                          <p:val>
                                            <p:strVal val="#ppt_x"/>
                                          </p:val>
                                        </p:tav>
                                        <p:tav tm="100000">
                                          <p:val>
                                            <p:strVal val="#ppt_x"/>
                                          </p:val>
                                        </p:tav>
                                      </p:tavLst>
                                    </p:anim>
                                    <p:anim calcmode="lin" valueType="num">
                                      <p:cBhvr>
                                        <p:cTn id="24" dur="750" fill="hold"/>
                                        <p:tgtEl>
                                          <p:spTgt spid="5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750"/>
                                        <p:tgtEl>
                                          <p:spTgt spid="54"/>
                                        </p:tgtEl>
                                      </p:cBhvr>
                                    </p:animEffect>
                                    <p:anim calcmode="lin" valueType="num">
                                      <p:cBhvr>
                                        <p:cTn id="28" dur="750" fill="hold"/>
                                        <p:tgtEl>
                                          <p:spTgt spid="54"/>
                                        </p:tgtEl>
                                        <p:attrNameLst>
                                          <p:attrName>ppt_x</p:attrName>
                                        </p:attrNameLst>
                                      </p:cBhvr>
                                      <p:tavLst>
                                        <p:tav tm="0">
                                          <p:val>
                                            <p:strVal val="#ppt_x"/>
                                          </p:val>
                                        </p:tav>
                                        <p:tav tm="100000">
                                          <p:val>
                                            <p:strVal val="#ppt_x"/>
                                          </p:val>
                                        </p:tav>
                                      </p:tavLst>
                                    </p:anim>
                                    <p:anim calcmode="lin" valueType="num">
                                      <p:cBhvr>
                                        <p:cTn id="29" dur="750" fill="hold"/>
                                        <p:tgtEl>
                                          <p:spTgt spid="5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50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750"/>
                                        <p:tgtEl>
                                          <p:spTgt spid="52"/>
                                        </p:tgtEl>
                                      </p:cBhvr>
                                    </p:animEffect>
                                    <p:anim calcmode="lin" valueType="num">
                                      <p:cBhvr>
                                        <p:cTn id="33" dur="750" fill="hold"/>
                                        <p:tgtEl>
                                          <p:spTgt spid="52"/>
                                        </p:tgtEl>
                                        <p:attrNameLst>
                                          <p:attrName>ppt_x</p:attrName>
                                        </p:attrNameLst>
                                      </p:cBhvr>
                                      <p:tavLst>
                                        <p:tav tm="0">
                                          <p:val>
                                            <p:strVal val="#ppt_x"/>
                                          </p:val>
                                        </p:tav>
                                        <p:tav tm="100000">
                                          <p:val>
                                            <p:strVal val="#ppt_x"/>
                                          </p:val>
                                        </p:tav>
                                      </p:tavLst>
                                    </p:anim>
                                    <p:anim calcmode="lin" valueType="num">
                                      <p:cBhvr>
                                        <p:cTn id="34" dur="75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321DA40-08C3-3E50-A2CA-0939A8D7AFE4}"/>
              </a:ext>
            </a:extLst>
          </p:cNvPr>
          <p:cNvSpPr>
            <a:spLocks noGrp="1"/>
          </p:cNvSpPr>
          <p:nvPr>
            <p:ph type="ctrTitle"/>
          </p:nvPr>
        </p:nvSpPr>
        <p:spPr/>
        <p:txBody>
          <a:bodyPr/>
          <a:lstStyle/>
          <a:p>
            <a:endParaRPr lang="en-IN"/>
          </a:p>
        </p:txBody>
      </p:sp>
      <p:pic>
        <p:nvPicPr>
          <p:cNvPr id="19" name="Picture 18">
            <a:extLst>
              <a:ext uri="{FF2B5EF4-FFF2-40B4-BE49-F238E27FC236}">
                <a16:creationId xmlns:a16="http://schemas.microsoft.com/office/drawing/2014/main" id="{70CB2234-66DC-435D-11E7-C4351A29C992}"/>
              </a:ext>
            </a:extLst>
          </p:cNvPr>
          <p:cNvPicPr>
            <a:picLocks noChangeAspect="1"/>
          </p:cNvPicPr>
          <p:nvPr/>
        </p:nvPicPr>
        <p:blipFill>
          <a:blip r:embed="rId3"/>
          <a:stretch>
            <a:fillRect/>
          </a:stretch>
        </p:blipFill>
        <p:spPr>
          <a:xfrm>
            <a:off x="299720" y="268371"/>
            <a:ext cx="11592560" cy="6244189"/>
          </a:xfrm>
          <a:prstGeom prst="rect">
            <a:avLst/>
          </a:prstGeom>
        </p:spPr>
      </p:pic>
      <p:cxnSp>
        <p:nvCxnSpPr>
          <p:cNvPr id="20" name="Straight Connector 19">
            <a:extLst>
              <a:ext uri="{FF2B5EF4-FFF2-40B4-BE49-F238E27FC236}">
                <a16:creationId xmlns:a16="http://schemas.microsoft.com/office/drawing/2014/main" id="{96DB256A-EF2B-B157-1D09-A2040BAC3D64}"/>
              </a:ext>
            </a:extLst>
          </p:cNvPr>
          <p:cNvCxnSpPr>
            <a:cxnSpLocks/>
          </p:cNvCxnSpPr>
          <p:nvPr/>
        </p:nvCxnSpPr>
        <p:spPr>
          <a:xfrm>
            <a:off x="4257040" y="3048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A8685A9-7EBB-0BDE-199A-01279AFCF59F}"/>
              </a:ext>
            </a:extLst>
          </p:cNvPr>
          <p:cNvCxnSpPr>
            <a:cxnSpLocks/>
          </p:cNvCxnSpPr>
          <p:nvPr/>
        </p:nvCxnSpPr>
        <p:spPr>
          <a:xfrm>
            <a:off x="4257040" y="3088640"/>
            <a:ext cx="0" cy="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50BADF-959C-A2C1-F5B7-408B87304A32}"/>
              </a:ext>
            </a:extLst>
          </p:cNvPr>
          <p:cNvCxnSpPr>
            <a:cxnSpLocks/>
          </p:cNvCxnSpPr>
          <p:nvPr/>
        </p:nvCxnSpPr>
        <p:spPr>
          <a:xfrm>
            <a:off x="7995920" y="3188970"/>
            <a:ext cx="0" cy="3429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583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3E52-016F-400C-49A4-D24D77E87349}"/>
              </a:ext>
            </a:extLst>
          </p:cNvPr>
          <p:cNvSpPr>
            <a:spLocks noGrp="1"/>
          </p:cNvSpPr>
          <p:nvPr>
            <p:ph type="ctrTitle"/>
          </p:nvPr>
        </p:nvSpPr>
        <p:spPr>
          <a:xfrm>
            <a:off x="8967474" y="883539"/>
            <a:ext cx="2296158" cy="690210"/>
          </a:xfrm>
        </p:spPr>
        <p:txBody>
          <a:bodyPr>
            <a:noAutofit/>
          </a:bodyPr>
          <a:lstStyle/>
          <a:p>
            <a:r>
              <a:rPr lang="en-US" sz="2400" dirty="0">
                <a:solidFill>
                  <a:srgbClr val="131A22"/>
                </a:solidFill>
                <a:latin typeface="Segoe UI Semibold" panose="020B0702040204020203" pitchFamily="34" charset="0"/>
                <a:cs typeface="Segoe UI Semibold" panose="020B0702040204020203" pitchFamily="34" charset="0"/>
              </a:rPr>
              <a:t>Profit by Item Types</a:t>
            </a:r>
            <a:endParaRPr lang="en-IN" sz="2400" dirty="0">
              <a:solidFill>
                <a:srgbClr val="131A22"/>
              </a:solidFill>
              <a:latin typeface="Segoe UI Semibold" panose="020B0702040204020203" pitchFamily="34" charset="0"/>
              <a:cs typeface="Segoe UI Semibold" panose="020B0702040204020203" pitchFamily="34" charset="0"/>
            </a:endParaRPr>
          </a:p>
        </p:txBody>
      </p:sp>
      <p:cxnSp>
        <p:nvCxnSpPr>
          <p:cNvPr id="18" name="Straight Connector 17">
            <a:extLst>
              <a:ext uri="{FF2B5EF4-FFF2-40B4-BE49-F238E27FC236}">
                <a16:creationId xmlns:a16="http://schemas.microsoft.com/office/drawing/2014/main" id="{212520E0-C499-EF22-8FC7-7AD3D8DFB64D}"/>
              </a:ext>
            </a:extLst>
          </p:cNvPr>
          <p:cNvCxnSpPr/>
          <p:nvPr/>
        </p:nvCxnSpPr>
        <p:spPr>
          <a:xfrm>
            <a:off x="4257040" y="833120"/>
            <a:ext cx="0" cy="523240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AAEC4D-0315-2C7F-3798-0B4772EA69C1}"/>
              </a:ext>
            </a:extLst>
          </p:cNvPr>
          <p:cNvCxnSpPr/>
          <p:nvPr/>
        </p:nvCxnSpPr>
        <p:spPr>
          <a:xfrm>
            <a:off x="7995920" y="833120"/>
            <a:ext cx="0" cy="5232400"/>
          </a:xfrm>
          <a:prstGeom prst="line">
            <a:avLst/>
          </a:prstGeom>
          <a:ln>
            <a:solidFill>
              <a:srgbClr val="131A22"/>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D0277040-0930-1B33-7E12-D02115C69A7C}"/>
              </a:ext>
            </a:extLst>
          </p:cNvPr>
          <p:cNvSpPr txBox="1">
            <a:spLocks/>
          </p:cNvSpPr>
          <p:nvPr/>
        </p:nvSpPr>
        <p:spPr>
          <a:xfrm>
            <a:off x="1219200" y="895262"/>
            <a:ext cx="2418080" cy="6902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131A22"/>
                </a:solidFill>
                <a:latin typeface="Segoe UI Semibold" panose="020B0702040204020203" pitchFamily="34" charset="0"/>
                <a:cs typeface="Segoe UI Semibold" panose="020B0702040204020203" pitchFamily="34" charset="0"/>
              </a:rPr>
              <a:t>Revenue by </a:t>
            </a:r>
            <a:br>
              <a:rPr lang="en-US" sz="2400" dirty="0">
                <a:solidFill>
                  <a:srgbClr val="131A22"/>
                </a:solidFill>
                <a:latin typeface="Segoe UI Semibold" panose="020B0702040204020203" pitchFamily="34" charset="0"/>
                <a:cs typeface="Segoe UI Semibold" panose="020B0702040204020203" pitchFamily="34" charset="0"/>
              </a:rPr>
            </a:br>
            <a:r>
              <a:rPr lang="en-US" sz="2400" dirty="0">
                <a:solidFill>
                  <a:srgbClr val="131A22"/>
                </a:solidFill>
                <a:latin typeface="Segoe UI Semibold" panose="020B0702040204020203" pitchFamily="34" charset="0"/>
                <a:cs typeface="Segoe UI Semibold" panose="020B0702040204020203" pitchFamily="34" charset="0"/>
              </a:rPr>
              <a:t>Country</a:t>
            </a:r>
            <a:endParaRPr lang="en-IN" sz="2400" dirty="0">
              <a:solidFill>
                <a:srgbClr val="131A22"/>
              </a:solidFill>
              <a:latin typeface="Segoe UI Semibold" panose="020B0702040204020203" pitchFamily="34" charset="0"/>
              <a:cs typeface="Segoe UI Semibold" panose="020B0702040204020203" pitchFamily="34" charset="0"/>
            </a:endParaRPr>
          </a:p>
        </p:txBody>
      </p:sp>
      <p:sp>
        <p:nvSpPr>
          <p:cNvPr id="31" name="Title 1">
            <a:extLst>
              <a:ext uri="{FF2B5EF4-FFF2-40B4-BE49-F238E27FC236}">
                <a16:creationId xmlns:a16="http://schemas.microsoft.com/office/drawing/2014/main" id="{5D250947-8900-84B5-0DFA-18A957308002}"/>
              </a:ext>
            </a:extLst>
          </p:cNvPr>
          <p:cNvSpPr txBox="1">
            <a:spLocks/>
          </p:cNvSpPr>
          <p:nvPr/>
        </p:nvSpPr>
        <p:spPr>
          <a:xfrm>
            <a:off x="4958080" y="833120"/>
            <a:ext cx="2418080" cy="7406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131A22"/>
                </a:solidFill>
                <a:latin typeface="Segoe UI Semibold" panose="020B0702040204020203" pitchFamily="34" charset="0"/>
                <a:cs typeface="Segoe UI Semibold" panose="020B0702040204020203" pitchFamily="34" charset="0"/>
              </a:rPr>
              <a:t>Profit by </a:t>
            </a:r>
            <a:br>
              <a:rPr lang="en-US" sz="2400" dirty="0">
                <a:solidFill>
                  <a:srgbClr val="131A22"/>
                </a:solidFill>
                <a:latin typeface="Segoe UI Semibold" panose="020B0702040204020203" pitchFamily="34" charset="0"/>
                <a:cs typeface="Segoe UI Semibold" panose="020B0702040204020203" pitchFamily="34" charset="0"/>
              </a:rPr>
            </a:br>
            <a:r>
              <a:rPr lang="en-US" sz="2400" dirty="0">
                <a:solidFill>
                  <a:srgbClr val="131A22"/>
                </a:solidFill>
                <a:latin typeface="Segoe UI Semibold" panose="020B0702040204020203" pitchFamily="34" charset="0"/>
                <a:cs typeface="Segoe UI Semibold" panose="020B0702040204020203" pitchFamily="34" charset="0"/>
              </a:rPr>
              <a:t>Country</a:t>
            </a:r>
            <a:endParaRPr lang="en-IN" sz="2400" dirty="0">
              <a:solidFill>
                <a:srgbClr val="131A22"/>
              </a:solidFill>
              <a:latin typeface="Segoe UI Semibold" panose="020B0702040204020203" pitchFamily="34" charset="0"/>
              <a:cs typeface="Segoe UI Semibold" panose="020B0702040204020203" pitchFamily="34" charset="0"/>
            </a:endParaRPr>
          </a:p>
        </p:txBody>
      </p:sp>
      <p:grpSp>
        <p:nvGrpSpPr>
          <p:cNvPr id="53" name="Group 52">
            <a:extLst>
              <a:ext uri="{FF2B5EF4-FFF2-40B4-BE49-F238E27FC236}">
                <a16:creationId xmlns:a16="http://schemas.microsoft.com/office/drawing/2014/main" id="{C11B5031-3A56-DA9C-D81F-8284697C77D8}"/>
              </a:ext>
            </a:extLst>
          </p:cNvPr>
          <p:cNvGrpSpPr/>
          <p:nvPr/>
        </p:nvGrpSpPr>
        <p:grpSpPr>
          <a:xfrm>
            <a:off x="859789" y="2026900"/>
            <a:ext cx="3256281" cy="3785652"/>
            <a:chOff x="4467859" y="2026900"/>
            <a:chExt cx="3256281" cy="3785652"/>
          </a:xfrm>
        </p:grpSpPr>
        <p:grpSp>
          <p:nvGrpSpPr>
            <p:cNvPr id="14" name="Group 13">
              <a:extLst>
                <a:ext uri="{FF2B5EF4-FFF2-40B4-BE49-F238E27FC236}">
                  <a16:creationId xmlns:a16="http://schemas.microsoft.com/office/drawing/2014/main" id="{2AD4CEAB-EAAA-ED3F-58F4-1C21DD31B1FB}"/>
                </a:ext>
              </a:extLst>
            </p:cNvPr>
            <p:cNvGrpSpPr/>
            <p:nvPr/>
          </p:nvGrpSpPr>
          <p:grpSpPr>
            <a:xfrm>
              <a:off x="4467859" y="2026900"/>
              <a:ext cx="3256281" cy="1200329"/>
              <a:chOff x="914399" y="2352020"/>
              <a:chExt cx="3256281" cy="1200329"/>
            </a:xfrm>
          </p:grpSpPr>
          <p:sp>
            <p:nvSpPr>
              <p:cNvPr id="16" name="TextBox 15">
                <a:extLst>
                  <a:ext uri="{FF2B5EF4-FFF2-40B4-BE49-F238E27FC236}">
                    <a16:creationId xmlns:a16="http://schemas.microsoft.com/office/drawing/2014/main" id="{A0E48264-2F80-662A-EB3B-1CBC672A33F5}"/>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Honduras:</a:t>
                </a:r>
              </a:p>
            </p:txBody>
          </p:sp>
          <p:sp>
            <p:nvSpPr>
              <p:cNvPr id="17" name="TextBox 16">
                <a:extLst>
                  <a:ext uri="{FF2B5EF4-FFF2-40B4-BE49-F238E27FC236}">
                    <a16:creationId xmlns:a16="http://schemas.microsoft.com/office/drawing/2014/main" id="{0B563D71-B948-0BA1-8147-18B10DF9ECA5}"/>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Revenue: </a:t>
                </a:r>
                <a:r>
                  <a:rPr lang="en-US" sz="1600" b="1" dirty="0">
                    <a:solidFill>
                      <a:srgbClr val="131A22"/>
                    </a:solidFill>
                  </a:rPr>
                  <a:t>$6.3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revenue - generating country</a:t>
                </a:r>
                <a:endParaRPr lang="en-IN" sz="1600" dirty="0">
                  <a:solidFill>
                    <a:srgbClr val="131A22"/>
                  </a:solidFill>
                </a:endParaRPr>
              </a:p>
            </p:txBody>
          </p:sp>
        </p:grpSp>
        <p:grpSp>
          <p:nvGrpSpPr>
            <p:cNvPr id="22" name="Group 21">
              <a:extLst>
                <a:ext uri="{FF2B5EF4-FFF2-40B4-BE49-F238E27FC236}">
                  <a16:creationId xmlns:a16="http://schemas.microsoft.com/office/drawing/2014/main" id="{2F1B27B3-85BC-9D69-000B-D926D53C5CF6}"/>
                </a:ext>
              </a:extLst>
            </p:cNvPr>
            <p:cNvGrpSpPr/>
            <p:nvPr/>
          </p:nvGrpSpPr>
          <p:grpSpPr>
            <a:xfrm>
              <a:off x="4467860" y="3288784"/>
              <a:ext cx="3256280" cy="1200329"/>
              <a:chOff x="914400" y="2352020"/>
              <a:chExt cx="3256280" cy="1200329"/>
            </a:xfrm>
          </p:grpSpPr>
          <p:sp>
            <p:nvSpPr>
              <p:cNvPr id="24" name="TextBox 23">
                <a:extLst>
                  <a:ext uri="{FF2B5EF4-FFF2-40B4-BE49-F238E27FC236}">
                    <a16:creationId xmlns:a16="http://schemas.microsoft.com/office/drawing/2014/main" id="{E8C3BAD7-F2B9-5ECA-0236-1546600484F9}"/>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Myanmar:</a:t>
                </a:r>
              </a:p>
            </p:txBody>
          </p:sp>
          <p:sp>
            <p:nvSpPr>
              <p:cNvPr id="25" name="TextBox 24">
                <a:extLst>
                  <a:ext uri="{FF2B5EF4-FFF2-40B4-BE49-F238E27FC236}">
                    <a16:creationId xmlns:a16="http://schemas.microsoft.com/office/drawing/2014/main" id="{BF0DBB3B-ABF3-084D-15C4-56589D251848}"/>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Revenue: </a:t>
                </a:r>
                <a:r>
                  <a:rPr lang="en-US" sz="1600" b="1" dirty="0">
                    <a:solidFill>
                      <a:srgbClr val="131A22"/>
                    </a:solidFill>
                  </a:rPr>
                  <a:t>$6.1 million</a:t>
                </a:r>
              </a:p>
              <a:p>
                <a:pPr marL="285750" indent="-285750" algn="just">
                  <a:buFont typeface="Arial" panose="020B0604020202020204" pitchFamily="34" charset="0"/>
                  <a:buChar char="•"/>
                </a:pPr>
                <a:r>
                  <a:rPr lang="en-US" sz="1600" b="1" dirty="0">
                    <a:solidFill>
                      <a:srgbClr val="131A22"/>
                    </a:solidFill>
                  </a:rPr>
                  <a:t>Second highest </a:t>
                </a:r>
                <a:r>
                  <a:rPr lang="en-US" sz="1600" dirty="0">
                    <a:solidFill>
                      <a:srgbClr val="131A22"/>
                    </a:solidFill>
                  </a:rPr>
                  <a:t>revenue -generating country</a:t>
                </a:r>
                <a:endParaRPr lang="en-IN" sz="1600" dirty="0">
                  <a:solidFill>
                    <a:srgbClr val="131A22"/>
                  </a:solidFill>
                </a:endParaRPr>
              </a:p>
            </p:txBody>
          </p:sp>
        </p:grpSp>
        <p:grpSp>
          <p:nvGrpSpPr>
            <p:cNvPr id="39" name="Group 38">
              <a:extLst>
                <a:ext uri="{FF2B5EF4-FFF2-40B4-BE49-F238E27FC236}">
                  <a16:creationId xmlns:a16="http://schemas.microsoft.com/office/drawing/2014/main" id="{36C9DE5F-DBB6-1FEC-5A14-CE89A87E7D81}"/>
                </a:ext>
              </a:extLst>
            </p:cNvPr>
            <p:cNvGrpSpPr/>
            <p:nvPr/>
          </p:nvGrpSpPr>
          <p:grpSpPr>
            <a:xfrm>
              <a:off x="4467860" y="4612223"/>
              <a:ext cx="3256280" cy="1200329"/>
              <a:chOff x="914400" y="2352020"/>
              <a:chExt cx="3256280" cy="1200329"/>
            </a:xfrm>
          </p:grpSpPr>
          <p:sp>
            <p:nvSpPr>
              <p:cNvPr id="40" name="TextBox 39">
                <a:extLst>
                  <a:ext uri="{FF2B5EF4-FFF2-40B4-BE49-F238E27FC236}">
                    <a16:creationId xmlns:a16="http://schemas.microsoft.com/office/drawing/2014/main" id="{6C8D1D2A-2718-3072-C945-DF8B2731D434}"/>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Iran:</a:t>
                </a:r>
              </a:p>
            </p:txBody>
          </p:sp>
          <p:sp>
            <p:nvSpPr>
              <p:cNvPr id="41" name="TextBox 40">
                <a:extLst>
                  <a:ext uri="{FF2B5EF4-FFF2-40B4-BE49-F238E27FC236}">
                    <a16:creationId xmlns:a16="http://schemas.microsoft.com/office/drawing/2014/main" id="{CD9C68FB-0104-6D89-5F4F-FED2DAB08B8E}"/>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Revenue: </a:t>
                </a:r>
                <a:r>
                  <a:rPr lang="en-US" sz="1600" b="1" dirty="0">
                    <a:solidFill>
                      <a:srgbClr val="131A22"/>
                    </a:solidFill>
                  </a:rPr>
                  <a:t>$2.8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revenue - generating country</a:t>
                </a:r>
                <a:endParaRPr lang="en-IN" sz="1600" dirty="0">
                  <a:solidFill>
                    <a:srgbClr val="131A22"/>
                  </a:solidFill>
                </a:endParaRPr>
              </a:p>
            </p:txBody>
          </p:sp>
        </p:grpSp>
      </p:grpSp>
      <p:grpSp>
        <p:nvGrpSpPr>
          <p:cNvPr id="54" name="Group 53">
            <a:extLst>
              <a:ext uri="{FF2B5EF4-FFF2-40B4-BE49-F238E27FC236}">
                <a16:creationId xmlns:a16="http://schemas.microsoft.com/office/drawing/2014/main" id="{372F1962-7351-3AE3-EA1D-B3DE0C7445DE}"/>
              </a:ext>
            </a:extLst>
          </p:cNvPr>
          <p:cNvGrpSpPr/>
          <p:nvPr/>
        </p:nvGrpSpPr>
        <p:grpSpPr>
          <a:xfrm>
            <a:off x="4556760" y="2026900"/>
            <a:ext cx="3256281" cy="3785652"/>
            <a:chOff x="8186419" y="2026900"/>
            <a:chExt cx="3256281" cy="3785652"/>
          </a:xfrm>
        </p:grpSpPr>
        <p:grpSp>
          <p:nvGrpSpPr>
            <p:cNvPr id="42" name="Group 41">
              <a:extLst>
                <a:ext uri="{FF2B5EF4-FFF2-40B4-BE49-F238E27FC236}">
                  <a16:creationId xmlns:a16="http://schemas.microsoft.com/office/drawing/2014/main" id="{F4F990B7-8C9B-1D42-605C-13E5BED28AA0}"/>
                </a:ext>
              </a:extLst>
            </p:cNvPr>
            <p:cNvGrpSpPr/>
            <p:nvPr/>
          </p:nvGrpSpPr>
          <p:grpSpPr>
            <a:xfrm>
              <a:off x="8186419" y="2026900"/>
              <a:ext cx="3256281" cy="1200329"/>
              <a:chOff x="914399" y="2352020"/>
              <a:chExt cx="3256281" cy="1200329"/>
            </a:xfrm>
          </p:grpSpPr>
          <p:sp>
            <p:nvSpPr>
              <p:cNvPr id="43" name="TextBox 42">
                <a:extLst>
                  <a:ext uri="{FF2B5EF4-FFF2-40B4-BE49-F238E27FC236}">
                    <a16:creationId xmlns:a16="http://schemas.microsoft.com/office/drawing/2014/main" id="{8994A779-E416-2231-9100-0A05EC7B9B89}"/>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Djibouti:</a:t>
                </a:r>
              </a:p>
            </p:txBody>
          </p:sp>
          <p:sp>
            <p:nvSpPr>
              <p:cNvPr id="44" name="TextBox 43">
                <a:extLst>
                  <a:ext uri="{FF2B5EF4-FFF2-40B4-BE49-F238E27FC236}">
                    <a16:creationId xmlns:a16="http://schemas.microsoft.com/office/drawing/2014/main" id="{D6756982-AECF-3468-BF6D-3546BCE48C3E}"/>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$2.4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profit - generating  country</a:t>
                </a:r>
                <a:endParaRPr lang="en-IN" sz="1600" dirty="0">
                  <a:solidFill>
                    <a:srgbClr val="131A22"/>
                  </a:solidFill>
                </a:endParaRPr>
              </a:p>
            </p:txBody>
          </p:sp>
        </p:grpSp>
        <p:grpSp>
          <p:nvGrpSpPr>
            <p:cNvPr id="45" name="Group 44">
              <a:extLst>
                <a:ext uri="{FF2B5EF4-FFF2-40B4-BE49-F238E27FC236}">
                  <a16:creationId xmlns:a16="http://schemas.microsoft.com/office/drawing/2014/main" id="{9BB34234-D08C-3D15-4FDC-C3AF551F4957}"/>
                </a:ext>
              </a:extLst>
            </p:cNvPr>
            <p:cNvGrpSpPr/>
            <p:nvPr/>
          </p:nvGrpSpPr>
          <p:grpSpPr>
            <a:xfrm>
              <a:off x="8186420" y="3288784"/>
              <a:ext cx="3256280" cy="1200329"/>
              <a:chOff x="914400" y="2352020"/>
              <a:chExt cx="3256280" cy="1200329"/>
            </a:xfrm>
          </p:grpSpPr>
          <p:sp>
            <p:nvSpPr>
              <p:cNvPr id="46" name="TextBox 45">
                <a:extLst>
                  <a:ext uri="{FF2B5EF4-FFF2-40B4-BE49-F238E27FC236}">
                    <a16:creationId xmlns:a16="http://schemas.microsoft.com/office/drawing/2014/main" id="{55C2F457-3654-D53C-C86C-900EC82211B0}"/>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Myanmar:</a:t>
                </a:r>
              </a:p>
            </p:txBody>
          </p:sp>
          <p:sp>
            <p:nvSpPr>
              <p:cNvPr id="47" name="TextBox 46">
                <a:extLst>
                  <a:ext uri="{FF2B5EF4-FFF2-40B4-BE49-F238E27FC236}">
                    <a16:creationId xmlns:a16="http://schemas.microsoft.com/office/drawing/2014/main" id="{3B35D5F8-1A64-6FC9-4DD7-28AFE19E8DD3}"/>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$1.8 million</a:t>
                </a:r>
              </a:p>
              <a:p>
                <a:pPr marL="285750" indent="-285750" algn="just">
                  <a:buFont typeface="Arial" panose="020B0604020202020204" pitchFamily="34" charset="0"/>
                  <a:buChar char="•"/>
                </a:pPr>
                <a:r>
                  <a:rPr lang="en-US" sz="1600" b="1" dirty="0">
                    <a:solidFill>
                      <a:srgbClr val="131A22"/>
                    </a:solidFill>
                  </a:rPr>
                  <a:t>Second</a:t>
                </a:r>
                <a:r>
                  <a:rPr lang="en-US" sz="1600" dirty="0">
                    <a:solidFill>
                      <a:srgbClr val="131A22"/>
                    </a:solidFill>
                  </a:rPr>
                  <a:t> </a:t>
                </a:r>
                <a:r>
                  <a:rPr lang="en-US" sz="1600" b="1" dirty="0">
                    <a:solidFill>
                      <a:srgbClr val="131A22"/>
                    </a:solidFill>
                  </a:rPr>
                  <a:t>highest</a:t>
                </a:r>
                <a:r>
                  <a:rPr lang="en-US" sz="1600" dirty="0">
                    <a:solidFill>
                      <a:srgbClr val="131A22"/>
                    </a:solidFill>
                  </a:rPr>
                  <a:t> profit-generating country</a:t>
                </a:r>
                <a:endParaRPr lang="en-IN" sz="1600" dirty="0">
                  <a:solidFill>
                    <a:srgbClr val="131A22"/>
                  </a:solidFill>
                </a:endParaRPr>
              </a:p>
            </p:txBody>
          </p:sp>
        </p:grpSp>
        <p:grpSp>
          <p:nvGrpSpPr>
            <p:cNvPr id="48" name="Group 47">
              <a:extLst>
                <a:ext uri="{FF2B5EF4-FFF2-40B4-BE49-F238E27FC236}">
                  <a16:creationId xmlns:a16="http://schemas.microsoft.com/office/drawing/2014/main" id="{8FC4D4CB-BD21-3DA9-6115-C888C5B2F762}"/>
                </a:ext>
              </a:extLst>
            </p:cNvPr>
            <p:cNvGrpSpPr/>
            <p:nvPr/>
          </p:nvGrpSpPr>
          <p:grpSpPr>
            <a:xfrm>
              <a:off x="8186420" y="4612223"/>
              <a:ext cx="3256280" cy="1200329"/>
              <a:chOff x="914400" y="2352020"/>
              <a:chExt cx="3256280" cy="1200329"/>
            </a:xfrm>
          </p:grpSpPr>
          <p:sp>
            <p:nvSpPr>
              <p:cNvPr id="49" name="TextBox 48">
                <a:extLst>
                  <a:ext uri="{FF2B5EF4-FFF2-40B4-BE49-F238E27FC236}">
                    <a16:creationId xmlns:a16="http://schemas.microsoft.com/office/drawing/2014/main" id="{6F9137CF-5582-2E6C-60BB-B306D1F2A29B}"/>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Norway:</a:t>
                </a:r>
              </a:p>
            </p:txBody>
          </p:sp>
          <p:sp>
            <p:nvSpPr>
              <p:cNvPr id="50" name="TextBox 49">
                <a:extLst>
                  <a:ext uri="{FF2B5EF4-FFF2-40B4-BE49-F238E27FC236}">
                    <a16:creationId xmlns:a16="http://schemas.microsoft.com/office/drawing/2014/main" id="{53C56C49-4C7E-E23B-712C-DFC4C4693B78}"/>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$0.79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profit - generating country</a:t>
                </a:r>
                <a:endParaRPr lang="en-IN" sz="1600" dirty="0">
                  <a:solidFill>
                    <a:srgbClr val="131A22"/>
                  </a:solidFill>
                </a:endParaRPr>
              </a:p>
            </p:txBody>
          </p:sp>
        </p:grpSp>
      </p:grpSp>
      <p:grpSp>
        <p:nvGrpSpPr>
          <p:cNvPr id="3" name="Group 2">
            <a:extLst>
              <a:ext uri="{FF2B5EF4-FFF2-40B4-BE49-F238E27FC236}">
                <a16:creationId xmlns:a16="http://schemas.microsoft.com/office/drawing/2014/main" id="{58CDEECA-168A-DAE6-6007-F829C328D72A}"/>
              </a:ext>
            </a:extLst>
          </p:cNvPr>
          <p:cNvGrpSpPr/>
          <p:nvPr/>
        </p:nvGrpSpPr>
        <p:grpSpPr>
          <a:xfrm>
            <a:off x="8432801" y="2026900"/>
            <a:ext cx="3256281" cy="3785652"/>
            <a:chOff x="8186419" y="2026900"/>
            <a:chExt cx="3256281" cy="3785652"/>
          </a:xfrm>
        </p:grpSpPr>
        <p:grpSp>
          <p:nvGrpSpPr>
            <p:cNvPr id="4" name="Group 3">
              <a:extLst>
                <a:ext uri="{FF2B5EF4-FFF2-40B4-BE49-F238E27FC236}">
                  <a16:creationId xmlns:a16="http://schemas.microsoft.com/office/drawing/2014/main" id="{5E2B7AF6-1AC8-02E4-CD64-D6A373AAEE8B}"/>
                </a:ext>
              </a:extLst>
            </p:cNvPr>
            <p:cNvGrpSpPr/>
            <p:nvPr/>
          </p:nvGrpSpPr>
          <p:grpSpPr>
            <a:xfrm>
              <a:off x="8186419" y="2026900"/>
              <a:ext cx="3256281" cy="1200329"/>
              <a:chOff x="914399" y="2352020"/>
              <a:chExt cx="3256281" cy="1200329"/>
            </a:xfrm>
          </p:grpSpPr>
          <p:sp>
            <p:nvSpPr>
              <p:cNvPr id="15" name="TextBox 14">
                <a:extLst>
                  <a:ext uri="{FF2B5EF4-FFF2-40B4-BE49-F238E27FC236}">
                    <a16:creationId xmlns:a16="http://schemas.microsoft.com/office/drawing/2014/main" id="{A62ABFC7-6550-C6D4-B1D9-66A2ADDF5366}"/>
                  </a:ext>
                </a:extLst>
              </p:cNvPr>
              <p:cNvSpPr txBox="1"/>
              <p:nvPr/>
            </p:nvSpPr>
            <p:spPr>
              <a:xfrm>
                <a:off x="914399" y="2352020"/>
                <a:ext cx="2199639" cy="369332"/>
              </a:xfrm>
              <a:prstGeom prst="rect">
                <a:avLst/>
              </a:prstGeom>
              <a:noFill/>
            </p:spPr>
            <p:txBody>
              <a:bodyPr wrap="square" rtlCol="0">
                <a:spAutoFit/>
              </a:bodyPr>
              <a:lstStyle/>
              <a:p>
                <a:r>
                  <a:rPr lang="en-IN" b="1" dirty="0">
                    <a:solidFill>
                      <a:srgbClr val="131A22"/>
                    </a:solidFill>
                  </a:rPr>
                  <a:t>Cosmetics:</a:t>
                </a:r>
              </a:p>
            </p:txBody>
          </p:sp>
          <p:sp>
            <p:nvSpPr>
              <p:cNvPr id="20" name="TextBox 19">
                <a:extLst>
                  <a:ext uri="{FF2B5EF4-FFF2-40B4-BE49-F238E27FC236}">
                    <a16:creationId xmlns:a16="http://schemas.microsoft.com/office/drawing/2014/main" id="{CF1F2AE7-F5EA-81A4-C72B-C1B54C10E2AD}"/>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$15 million</a:t>
                </a:r>
              </a:p>
              <a:p>
                <a:pPr marL="285750" indent="-285750" algn="just">
                  <a:buFont typeface="Arial" panose="020B0604020202020204" pitchFamily="34" charset="0"/>
                  <a:buChar char="•"/>
                </a:pPr>
                <a:r>
                  <a:rPr lang="en-US" sz="1600" b="1" dirty="0">
                    <a:solidFill>
                      <a:srgbClr val="131A22"/>
                    </a:solidFill>
                  </a:rPr>
                  <a:t>Highest</a:t>
                </a:r>
                <a:r>
                  <a:rPr lang="en-US" sz="1600" dirty="0">
                    <a:solidFill>
                      <a:srgbClr val="131A22"/>
                    </a:solidFill>
                  </a:rPr>
                  <a:t> profit-generating item type</a:t>
                </a:r>
                <a:endParaRPr lang="en-IN" sz="1600" dirty="0">
                  <a:solidFill>
                    <a:srgbClr val="131A22"/>
                  </a:solidFill>
                </a:endParaRPr>
              </a:p>
            </p:txBody>
          </p:sp>
        </p:grpSp>
        <p:grpSp>
          <p:nvGrpSpPr>
            <p:cNvPr id="6" name="Group 5">
              <a:extLst>
                <a:ext uri="{FF2B5EF4-FFF2-40B4-BE49-F238E27FC236}">
                  <a16:creationId xmlns:a16="http://schemas.microsoft.com/office/drawing/2014/main" id="{6F036E87-2F8C-80C2-33E4-90BD7280C541}"/>
                </a:ext>
              </a:extLst>
            </p:cNvPr>
            <p:cNvGrpSpPr/>
            <p:nvPr/>
          </p:nvGrpSpPr>
          <p:grpSpPr>
            <a:xfrm>
              <a:off x="8186420" y="3288784"/>
              <a:ext cx="3256280" cy="1200329"/>
              <a:chOff x="914400" y="2352020"/>
              <a:chExt cx="3256280" cy="1200329"/>
            </a:xfrm>
          </p:grpSpPr>
          <p:sp>
            <p:nvSpPr>
              <p:cNvPr id="12" name="TextBox 11">
                <a:extLst>
                  <a:ext uri="{FF2B5EF4-FFF2-40B4-BE49-F238E27FC236}">
                    <a16:creationId xmlns:a16="http://schemas.microsoft.com/office/drawing/2014/main" id="{42ED03B5-93FE-C6A4-6A98-B36270C75439}"/>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Household:</a:t>
                </a:r>
              </a:p>
            </p:txBody>
          </p:sp>
          <p:sp>
            <p:nvSpPr>
              <p:cNvPr id="13" name="TextBox 12">
                <a:extLst>
                  <a:ext uri="{FF2B5EF4-FFF2-40B4-BE49-F238E27FC236}">
                    <a16:creationId xmlns:a16="http://schemas.microsoft.com/office/drawing/2014/main" id="{7E035FC6-8C60-AB18-0C22-A4682B698BFB}"/>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$7 million</a:t>
                </a:r>
              </a:p>
              <a:p>
                <a:pPr marL="285750" indent="-285750" algn="just">
                  <a:buFont typeface="Arial" panose="020B0604020202020204" pitchFamily="34" charset="0"/>
                  <a:buChar char="•"/>
                </a:pPr>
                <a:r>
                  <a:rPr lang="en-US" sz="1600" b="1" dirty="0">
                    <a:solidFill>
                      <a:srgbClr val="131A22"/>
                    </a:solidFill>
                  </a:rPr>
                  <a:t>Second highest</a:t>
                </a:r>
                <a:r>
                  <a:rPr lang="en-US" sz="1600" dirty="0">
                    <a:solidFill>
                      <a:srgbClr val="131A22"/>
                    </a:solidFill>
                  </a:rPr>
                  <a:t> profit-generating item type</a:t>
                </a:r>
                <a:endParaRPr lang="en-IN" sz="1600" dirty="0">
                  <a:solidFill>
                    <a:srgbClr val="131A22"/>
                  </a:solidFill>
                </a:endParaRPr>
              </a:p>
            </p:txBody>
          </p:sp>
        </p:grpSp>
        <p:grpSp>
          <p:nvGrpSpPr>
            <p:cNvPr id="9" name="Group 8">
              <a:extLst>
                <a:ext uri="{FF2B5EF4-FFF2-40B4-BE49-F238E27FC236}">
                  <a16:creationId xmlns:a16="http://schemas.microsoft.com/office/drawing/2014/main" id="{D12CDA8C-65E2-AF97-83A4-FB591B54FC10}"/>
                </a:ext>
              </a:extLst>
            </p:cNvPr>
            <p:cNvGrpSpPr/>
            <p:nvPr/>
          </p:nvGrpSpPr>
          <p:grpSpPr>
            <a:xfrm>
              <a:off x="8186420" y="4612223"/>
              <a:ext cx="3256280" cy="1200329"/>
              <a:chOff x="914400" y="2352020"/>
              <a:chExt cx="3256280" cy="1200329"/>
            </a:xfrm>
          </p:grpSpPr>
          <p:sp>
            <p:nvSpPr>
              <p:cNvPr id="10" name="TextBox 9">
                <a:extLst>
                  <a:ext uri="{FF2B5EF4-FFF2-40B4-BE49-F238E27FC236}">
                    <a16:creationId xmlns:a16="http://schemas.microsoft.com/office/drawing/2014/main" id="{AA83FCF4-03B3-3D9E-7A0E-527645DA93E8}"/>
                  </a:ext>
                </a:extLst>
              </p:cNvPr>
              <p:cNvSpPr txBox="1"/>
              <p:nvPr/>
            </p:nvSpPr>
            <p:spPr>
              <a:xfrm>
                <a:off x="914400" y="2352020"/>
                <a:ext cx="2199640" cy="369332"/>
              </a:xfrm>
              <a:prstGeom prst="rect">
                <a:avLst/>
              </a:prstGeom>
              <a:noFill/>
            </p:spPr>
            <p:txBody>
              <a:bodyPr wrap="square" rtlCol="0">
                <a:spAutoFit/>
              </a:bodyPr>
              <a:lstStyle/>
              <a:p>
                <a:r>
                  <a:rPr lang="en-IN" b="1" dirty="0">
                    <a:solidFill>
                      <a:srgbClr val="131A22"/>
                    </a:solidFill>
                  </a:rPr>
                  <a:t>Fruits:</a:t>
                </a:r>
              </a:p>
            </p:txBody>
          </p:sp>
          <p:sp>
            <p:nvSpPr>
              <p:cNvPr id="11" name="TextBox 10">
                <a:extLst>
                  <a:ext uri="{FF2B5EF4-FFF2-40B4-BE49-F238E27FC236}">
                    <a16:creationId xmlns:a16="http://schemas.microsoft.com/office/drawing/2014/main" id="{F6C2FD45-4C89-BF28-993B-ECA33CB4DC77}"/>
                  </a:ext>
                </a:extLst>
              </p:cNvPr>
              <p:cNvSpPr txBox="1"/>
              <p:nvPr/>
            </p:nvSpPr>
            <p:spPr>
              <a:xfrm>
                <a:off x="914400" y="2721352"/>
                <a:ext cx="3256280"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rgbClr val="131A22"/>
                    </a:solidFill>
                  </a:rPr>
                  <a:t>Total Profit: </a:t>
                </a:r>
                <a:r>
                  <a:rPr lang="en-US" sz="1600" b="1" dirty="0">
                    <a:solidFill>
                      <a:srgbClr val="131A22"/>
                    </a:solidFill>
                  </a:rPr>
                  <a:t>$0.12 million</a:t>
                </a:r>
              </a:p>
              <a:p>
                <a:pPr marL="285750" indent="-285750" algn="just">
                  <a:buFont typeface="Arial" panose="020B0604020202020204" pitchFamily="34" charset="0"/>
                  <a:buChar char="•"/>
                </a:pPr>
                <a:r>
                  <a:rPr lang="en-US" sz="1600" b="1" dirty="0">
                    <a:solidFill>
                      <a:srgbClr val="131A22"/>
                    </a:solidFill>
                  </a:rPr>
                  <a:t>Lowest</a:t>
                </a:r>
                <a:r>
                  <a:rPr lang="en-US" sz="1600" dirty="0">
                    <a:solidFill>
                      <a:srgbClr val="131A22"/>
                    </a:solidFill>
                  </a:rPr>
                  <a:t> profit-generating item type</a:t>
                </a:r>
                <a:endParaRPr lang="en-IN" sz="1600" dirty="0">
                  <a:solidFill>
                    <a:srgbClr val="131A22"/>
                  </a:solidFill>
                </a:endParaRPr>
              </a:p>
            </p:txBody>
          </p:sp>
        </p:grpSp>
      </p:grpSp>
      <p:grpSp>
        <p:nvGrpSpPr>
          <p:cNvPr id="21" name="Group 20">
            <a:extLst>
              <a:ext uri="{FF2B5EF4-FFF2-40B4-BE49-F238E27FC236}">
                <a16:creationId xmlns:a16="http://schemas.microsoft.com/office/drawing/2014/main" id="{7F5849C4-809D-F24D-7DE2-6A062F5DAD54}"/>
              </a:ext>
            </a:extLst>
          </p:cNvPr>
          <p:cNvGrpSpPr/>
          <p:nvPr/>
        </p:nvGrpSpPr>
        <p:grpSpPr>
          <a:xfrm rot="190775">
            <a:off x="-791650" y="-1595655"/>
            <a:ext cx="5048619" cy="4566302"/>
            <a:chOff x="-1054695" y="-1685792"/>
            <a:chExt cx="6242418" cy="5586340"/>
          </a:xfrm>
        </p:grpSpPr>
        <p:sp>
          <p:nvSpPr>
            <p:cNvPr id="23" name="Wave 22">
              <a:extLst>
                <a:ext uri="{FF2B5EF4-FFF2-40B4-BE49-F238E27FC236}">
                  <a16:creationId xmlns:a16="http://schemas.microsoft.com/office/drawing/2014/main" id="{37ED6153-D4E6-2A36-043E-41259E0C9E60}"/>
                </a:ext>
              </a:extLst>
            </p:cNvPr>
            <p:cNvSpPr/>
            <p:nvPr/>
          </p:nvSpPr>
          <p:spPr>
            <a:xfrm rot="20025060">
              <a:off x="-675819" y="-1130037"/>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Wave 26">
              <a:extLst>
                <a:ext uri="{FF2B5EF4-FFF2-40B4-BE49-F238E27FC236}">
                  <a16:creationId xmlns:a16="http://schemas.microsoft.com/office/drawing/2014/main" id="{49C7E8C6-EE9B-F933-47F4-3F83F73716FB}"/>
                </a:ext>
              </a:extLst>
            </p:cNvPr>
            <p:cNvSpPr/>
            <p:nvPr/>
          </p:nvSpPr>
          <p:spPr>
            <a:xfrm rot="17954746">
              <a:off x="-1993187" y="-747300"/>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B1C41E8C-58BA-E71C-67E4-5E07D7FFA674}"/>
                </a:ext>
              </a:extLst>
            </p:cNvPr>
            <p:cNvSpPr/>
            <p:nvPr/>
          </p:nvSpPr>
          <p:spPr>
            <a:xfrm>
              <a:off x="4186576" y="-269186"/>
              <a:ext cx="600689" cy="538371"/>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9D864CE6-2624-32EC-C49C-56541ACDA9F0}"/>
                </a:ext>
              </a:extLst>
            </p:cNvPr>
            <p:cNvSpPr/>
            <p:nvPr/>
          </p:nvSpPr>
          <p:spPr>
            <a:xfrm>
              <a:off x="4587035" y="-19038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2FA16E8-DB07-7788-20C5-AB03568BA12D}"/>
                </a:ext>
              </a:extLst>
            </p:cNvPr>
            <p:cNvSpPr/>
            <p:nvPr/>
          </p:nvSpPr>
          <p:spPr>
            <a:xfrm>
              <a:off x="4787264" y="-163862"/>
              <a:ext cx="400459" cy="32772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6281F60F-E0F9-38B8-6620-B030F9EEF714}"/>
                </a:ext>
              </a:extLst>
            </p:cNvPr>
            <p:cNvSpPr/>
            <p:nvPr/>
          </p:nvSpPr>
          <p:spPr>
            <a:xfrm>
              <a:off x="-288075" y="2869829"/>
              <a:ext cx="576150" cy="65824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AD38D8ED-A386-19B0-0305-68730108A0B7}"/>
                </a:ext>
              </a:extLst>
            </p:cNvPr>
            <p:cNvSpPr/>
            <p:nvPr/>
          </p:nvSpPr>
          <p:spPr>
            <a:xfrm>
              <a:off x="-200231" y="3335012"/>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F83B0E28-447C-D9C1-CA28-5430805E225D}"/>
                </a:ext>
              </a:extLst>
            </p:cNvPr>
            <p:cNvSpPr/>
            <p:nvPr/>
          </p:nvSpPr>
          <p:spPr>
            <a:xfrm>
              <a:off x="-149431" y="3602038"/>
              <a:ext cx="301830" cy="298510"/>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 name="Group 37">
            <a:extLst>
              <a:ext uri="{FF2B5EF4-FFF2-40B4-BE49-F238E27FC236}">
                <a16:creationId xmlns:a16="http://schemas.microsoft.com/office/drawing/2014/main" id="{1B2EB6C3-FAAD-A392-38ED-5C4869F43E90}"/>
              </a:ext>
            </a:extLst>
          </p:cNvPr>
          <p:cNvGrpSpPr/>
          <p:nvPr/>
        </p:nvGrpSpPr>
        <p:grpSpPr>
          <a:xfrm>
            <a:off x="7813041" y="3467417"/>
            <a:ext cx="5349723" cy="4899343"/>
            <a:chOff x="7209974" y="2968105"/>
            <a:chExt cx="6029903" cy="5581556"/>
          </a:xfrm>
        </p:grpSpPr>
        <p:sp>
          <p:nvSpPr>
            <p:cNvPr id="51" name="Oval 50">
              <a:extLst>
                <a:ext uri="{FF2B5EF4-FFF2-40B4-BE49-F238E27FC236}">
                  <a16:creationId xmlns:a16="http://schemas.microsoft.com/office/drawing/2014/main" id="{DD54E2F8-2A22-E2FA-0469-763FE77D8A12}"/>
                </a:ext>
              </a:extLst>
            </p:cNvPr>
            <p:cNvSpPr/>
            <p:nvPr/>
          </p:nvSpPr>
          <p:spPr>
            <a:xfrm>
              <a:off x="12039970" y="2968105"/>
              <a:ext cx="304059" cy="288329"/>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a:extLst>
                <a:ext uri="{FF2B5EF4-FFF2-40B4-BE49-F238E27FC236}">
                  <a16:creationId xmlns:a16="http://schemas.microsoft.com/office/drawing/2014/main" id="{13BE9EE9-2E02-2226-DA08-79EEAF2479A6}"/>
                </a:ext>
              </a:extLst>
            </p:cNvPr>
            <p:cNvGrpSpPr/>
            <p:nvPr/>
          </p:nvGrpSpPr>
          <p:grpSpPr>
            <a:xfrm>
              <a:off x="7209974" y="3112270"/>
              <a:ext cx="6029903" cy="5437391"/>
              <a:chOff x="7209974" y="3112270"/>
              <a:chExt cx="6029903" cy="5437391"/>
            </a:xfrm>
          </p:grpSpPr>
          <p:sp>
            <p:nvSpPr>
              <p:cNvPr id="56" name="Wave 55">
                <a:extLst>
                  <a:ext uri="{FF2B5EF4-FFF2-40B4-BE49-F238E27FC236}">
                    <a16:creationId xmlns:a16="http://schemas.microsoft.com/office/drawing/2014/main" id="{E04C1DF2-5A03-D2F4-F8F2-A0DC0597197E}"/>
                  </a:ext>
                </a:extLst>
              </p:cNvPr>
              <p:cNvSpPr/>
              <p:nvPr/>
            </p:nvSpPr>
            <p:spPr>
              <a:xfrm rot="20025060">
                <a:off x="8134577" y="5343539"/>
                <a:ext cx="4719606" cy="2651574"/>
              </a:xfrm>
              <a:prstGeom prst="wave">
                <a:avLst/>
              </a:prstGeom>
              <a:solidFill>
                <a:srgbClr val="131A22"/>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Wave 56">
                <a:extLst>
                  <a:ext uri="{FF2B5EF4-FFF2-40B4-BE49-F238E27FC236}">
                    <a16:creationId xmlns:a16="http://schemas.microsoft.com/office/drawing/2014/main" id="{485DEEA4-8E57-52B9-6503-FA814DDD610B}"/>
                  </a:ext>
                </a:extLst>
              </p:cNvPr>
              <p:cNvSpPr/>
              <p:nvPr/>
            </p:nvSpPr>
            <p:spPr>
              <a:xfrm rot="17954746">
                <a:off x="9686834" y="4996617"/>
                <a:ext cx="4491536" cy="2614551"/>
              </a:xfrm>
              <a:prstGeom prst="wave">
                <a:avLst/>
              </a:prstGeom>
              <a:solidFill>
                <a:srgbClr val="232F3E"/>
              </a:solidFill>
              <a:ln>
                <a:solidFill>
                  <a:srgbClr val="131A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6F1C92DC-FC0C-6E56-464F-8CADD28DBB77}"/>
                  </a:ext>
                </a:extLst>
              </p:cNvPr>
              <p:cNvSpPr/>
              <p:nvPr/>
            </p:nvSpPr>
            <p:spPr>
              <a:xfrm>
                <a:off x="11935890" y="3335012"/>
                <a:ext cx="520269" cy="60321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30771F7D-72AA-D818-47F7-9FD2E34623F3}"/>
                  </a:ext>
                </a:extLst>
              </p:cNvPr>
              <p:cNvSpPr/>
              <p:nvPr/>
            </p:nvSpPr>
            <p:spPr>
              <a:xfrm>
                <a:off x="11991770" y="3112270"/>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FD96B7A4-8EB9-ED48-45ED-05BEDE824653}"/>
                  </a:ext>
                </a:extLst>
              </p:cNvPr>
              <p:cNvSpPr/>
              <p:nvPr/>
            </p:nvSpPr>
            <p:spPr>
              <a:xfrm>
                <a:off x="7209974" y="6710667"/>
                <a:ext cx="303828" cy="294666"/>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CF947638-0E44-6CB9-B937-A0FBFC71F827}"/>
                  </a:ext>
                </a:extLst>
              </p:cNvPr>
              <p:cNvSpPr/>
              <p:nvPr/>
            </p:nvSpPr>
            <p:spPr>
              <a:xfrm>
                <a:off x="7408353" y="6664933"/>
                <a:ext cx="400459" cy="386133"/>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2FB722A6-0B6D-042F-6E2E-D8F8A656E405}"/>
                  </a:ext>
                </a:extLst>
              </p:cNvPr>
              <p:cNvSpPr/>
              <p:nvPr/>
            </p:nvSpPr>
            <p:spPr>
              <a:xfrm>
                <a:off x="7619250" y="6599131"/>
                <a:ext cx="572767" cy="517738"/>
              </a:xfrm>
              <a:prstGeom prst="ellipse">
                <a:avLst/>
              </a:prstGeom>
              <a:solidFill>
                <a:srgbClr val="FF99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3854620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randombar(horizontal)">
                                      <p:cBhvr>
                                        <p:cTn id="10" dur="500"/>
                                        <p:tgtEl>
                                          <p:spTgt spid="3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randombar(horizontal)">
                                      <p:cBhvr>
                                        <p:cTn id="13" dur="500"/>
                                        <p:tgtEl>
                                          <p:spTgt spid="30"/>
                                        </p:tgtEl>
                                      </p:cBhvr>
                                    </p:animEffect>
                                  </p:childTnLst>
                                </p:cTn>
                              </p:par>
                              <p:par>
                                <p:cTn id="14" presetID="14" presetClass="entr" presetSubtype="1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randombar(horizontal)">
                                      <p:cBhvr>
                                        <p:cTn id="16" dur="500"/>
                                        <p:tgtEl>
                                          <p:spTgt spid="53"/>
                                        </p:tgtEl>
                                      </p:cBhvr>
                                    </p:animEffect>
                                  </p:childTnLst>
                                </p:cTn>
                              </p:par>
                              <p:par>
                                <p:cTn id="17" presetID="14" presetClass="entr" presetSubtype="1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randombar(horizontal)">
                                      <p:cBhvr>
                                        <p:cTn id="19" dur="500"/>
                                        <p:tgtEl>
                                          <p:spTgt spid="54"/>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321DA40-08C3-3E50-A2CA-0939A8D7AFE4}"/>
              </a:ext>
            </a:extLst>
          </p:cNvPr>
          <p:cNvSpPr>
            <a:spLocks noGrp="1"/>
          </p:cNvSpPr>
          <p:nvPr>
            <p:ph type="ctrTitle"/>
          </p:nvPr>
        </p:nvSpPr>
        <p:spPr/>
        <p:txBody>
          <a:bodyPr/>
          <a:lstStyle/>
          <a:p>
            <a:endParaRPr lang="en-IN"/>
          </a:p>
        </p:txBody>
      </p:sp>
      <p:cxnSp>
        <p:nvCxnSpPr>
          <p:cNvPr id="20" name="Straight Connector 19">
            <a:extLst>
              <a:ext uri="{FF2B5EF4-FFF2-40B4-BE49-F238E27FC236}">
                <a16:creationId xmlns:a16="http://schemas.microsoft.com/office/drawing/2014/main" id="{96DB256A-EF2B-B157-1D09-A2040BAC3D64}"/>
              </a:ext>
            </a:extLst>
          </p:cNvPr>
          <p:cNvCxnSpPr>
            <a:cxnSpLocks/>
          </p:cNvCxnSpPr>
          <p:nvPr/>
        </p:nvCxnSpPr>
        <p:spPr>
          <a:xfrm>
            <a:off x="4257040" y="3048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5FC177B-A2CC-31BB-2115-EFF36E4C5E33}"/>
              </a:ext>
            </a:extLst>
          </p:cNvPr>
          <p:cNvCxnSpPr>
            <a:cxnSpLocks/>
          </p:cNvCxnSpPr>
          <p:nvPr/>
        </p:nvCxnSpPr>
        <p:spPr>
          <a:xfrm>
            <a:off x="7995920" y="3088640"/>
            <a:ext cx="0" cy="16256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A96D8CC-ADD9-8453-C802-CE8EF0B56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65" y="225512"/>
            <a:ext cx="11791869" cy="6337848"/>
          </a:xfrm>
          <a:prstGeom prst="rect">
            <a:avLst/>
          </a:prstGeom>
        </p:spPr>
      </p:pic>
    </p:spTree>
    <p:extLst>
      <p:ext uri="{BB962C8B-B14F-4D97-AF65-F5344CB8AC3E}">
        <p14:creationId xmlns:p14="http://schemas.microsoft.com/office/powerpoint/2010/main" val="3445519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377777A-50A3-4EE9-BC53-CEF708B8B913}" vid="{40BEE0AA-BF69-4C69-ABD1-FECA70A571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333</TotalTime>
  <Words>736</Words>
  <Application>Microsoft Office PowerPoint</Application>
  <PresentationFormat>Widescreen</PresentationFormat>
  <Paragraphs>100</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Inter</vt:lpstr>
      <vt:lpstr>Segoe UI Semibold</vt:lpstr>
      <vt:lpstr>Theme1</vt:lpstr>
      <vt:lpstr> Sales Data Analysis</vt:lpstr>
      <vt:lpstr> Sales Data Analysis</vt:lpstr>
      <vt:lpstr> Problem Statement</vt:lpstr>
      <vt:lpstr> Revenue and Profit Analysis (2012 vs. 2016)</vt:lpstr>
      <vt:lpstr>Key Metrics</vt:lpstr>
      <vt:lpstr>Total Profit by  Sales Channel</vt:lpstr>
      <vt:lpstr>PowerPoint Presentation</vt:lpstr>
      <vt:lpstr>Profit by Item Types</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Jugal Kshatriya</dc:creator>
  <cp:lastModifiedBy>Jugal Kshatriya</cp:lastModifiedBy>
  <cp:revision>5</cp:revision>
  <dcterms:created xsi:type="dcterms:W3CDTF">2024-08-07T13:07:45Z</dcterms:created>
  <dcterms:modified xsi:type="dcterms:W3CDTF">2024-08-07T18:41:33Z</dcterms:modified>
</cp:coreProperties>
</file>