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8" r:id="rId2"/>
    <p:sldId id="271" r:id="rId3"/>
    <p:sldId id="257" r:id="rId4"/>
    <p:sldId id="259" r:id="rId5"/>
    <p:sldId id="260" r:id="rId6"/>
    <p:sldId id="263" r:id="rId7"/>
    <p:sldId id="269" r:id="rId8"/>
    <p:sldId id="261" r:id="rId9"/>
    <p:sldId id="270"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A22"/>
    <a:srgbClr val="CCCCCC"/>
    <a:srgbClr val="232F3E"/>
    <a:srgbClr val="FF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1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D0BEF-C11E-4E53-8387-8999B8FE0598}" type="datetimeFigureOut">
              <a:rPr lang="en-IN" smtClean="0"/>
              <a:t>08-08-2024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1B84D-DA95-4A66-B05A-200661335348}" type="slidenum">
              <a:rPr lang="en-IN" smtClean="0"/>
              <a:t>‹#›</a:t>
            </a:fld>
            <a:endParaRPr lang="en-IN"/>
          </a:p>
        </p:txBody>
      </p:sp>
    </p:spTree>
    <p:extLst>
      <p:ext uri="{BB962C8B-B14F-4D97-AF65-F5344CB8AC3E}">
        <p14:creationId xmlns:p14="http://schemas.microsoft.com/office/powerpoint/2010/main" val="106364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1</a:t>
            </a:fld>
            <a:endParaRPr lang="en-IN"/>
          </a:p>
        </p:txBody>
      </p:sp>
    </p:spTree>
    <p:extLst>
      <p:ext uri="{BB962C8B-B14F-4D97-AF65-F5344CB8AC3E}">
        <p14:creationId xmlns:p14="http://schemas.microsoft.com/office/powerpoint/2010/main" val="1551303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10</a:t>
            </a:fld>
            <a:endParaRPr lang="en-IN"/>
          </a:p>
        </p:txBody>
      </p:sp>
    </p:spTree>
    <p:extLst>
      <p:ext uri="{BB962C8B-B14F-4D97-AF65-F5344CB8AC3E}">
        <p14:creationId xmlns:p14="http://schemas.microsoft.com/office/powerpoint/2010/main" val="3723173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13</a:t>
            </a:fld>
            <a:endParaRPr lang="en-IN"/>
          </a:p>
        </p:txBody>
      </p:sp>
    </p:spTree>
    <p:extLst>
      <p:ext uri="{BB962C8B-B14F-4D97-AF65-F5344CB8AC3E}">
        <p14:creationId xmlns:p14="http://schemas.microsoft.com/office/powerpoint/2010/main" val="224736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2</a:t>
            </a:fld>
            <a:endParaRPr lang="en-IN"/>
          </a:p>
        </p:txBody>
      </p:sp>
    </p:spTree>
    <p:extLst>
      <p:ext uri="{BB962C8B-B14F-4D97-AF65-F5344CB8AC3E}">
        <p14:creationId xmlns:p14="http://schemas.microsoft.com/office/powerpoint/2010/main" val="291468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3</a:t>
            </a:fld>
            <a:endParaRPr lang="en-IN"/>
          </a:p>
        </p:txBody>
      </p:sp>
    </p:spTree>
    <p:extLst>
      <p:ext uri="{BB962C8B-B14F-4D97-AF65-F5344CB8AC3E}">
        <p14:creationId xmlns:p14="http://schemas.microsoft.com/office/powerpoint/2010/main" val="2386960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4</a:t>
            </a:fld>
            <a:endParaRPr lang="en-IN"/>
          </a:p>
        </p:txBody>
      </p:sp>
    </p:spTree>
    <p:extLst>
      <p:ext uri="{BB962C8B-B14F-4D97-AF65-F5344CB8AC3E}">
        <p14:creationId xmlns:p14="http://schemas.microsoft.com/office/powerpoint/2010/main" val="427906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5</a:t>
            </a:fld>
            <a:endParaRPr lang="en-IN"/>
          </a:p>
        </p:txBody>
      </p:sp>
    </p:spTree>
    <p:extLst>
      <p:ext uri="{BB962C8B-B14F-4D97-AF65-F5344CB8AC3E}">
        <p14:creationId xmlns:p14="http://schemas.microsoft.com/office/powerpoint/2010/main" val="1941694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6</a:t>
            </a:fld>
            <a:endParaRPr lang="en-IN"/>
          </a:p>
        </p:txBody>
      </p:sp>
    </p:spTree>
    <p:extLst>
      <p:ext uri="{BB962C8B-B14F-4D97-AF65-F5344CB8AC3E}">
        <p14:creationId xmlns:p14="http://schemas.microsoft.com/office/powerpoint/2010/main" val="1977963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7</a:t>
            </a:fld>
            <a:endParaRPr lang="en-IN"/>
          </a:p>
        </p:txBody>
      </p:sp>
    </p:spTree>
    <p:extLst>
      <p:ext uri="{BB962C8B-B14F-4D97-AF65-F5344CB8AC3E}">
        <p14:creationId xmlns:p14="http://schemas.microsoft.com/office/powerpoint/2010/main" val="1850786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8</a:t>
            </a:fld>
            <a:endParaRPr lang="en-IN"/>
          </a:p>
        </p:txBody>
      </p:sp>
    </p:spTree>
    <p:extLst>
      <p:ext uri="{BB962C8B-B14F-4D97-AF65-F5344CB8AC3E}">
        <p14:creationId xmlns:p14="http://schemas.microsoft.com/office/powerpoint/2010/main" val="3307921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9</a:t>
            </a:fld>
            <a:endParaRPr lang="en-IN"/>
          </a:p>
        </p:txBody>
      </p:sp>
    </p:spTree>
    <p:extLst>
      <p:ext uri="{BB962C8B-B14F-4D97-AF65-F5344CB8AC3E}">
        <p14:creationId xmlns:p14="http://schemas.microsoft.com/office/powerpoint/2010/main" val="231952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4FBC-2CBF-4068-2B3B-42C88129F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9D6F28-D3FA-EBAC-BB0E-6B63C5D92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A71ACD-1F9C-A8F1-1BC3-B55A6FD16D91}"/>
              </a:ext>
            </a:extLst>
          </p:cNvPr>
          <p:cNvSpPr>
            <a:spLocks noGrp="1"/>
          </p:cNvSpPr>
          <p:nvPr>
            <p:ph type="dt" sz="half" idx="10"/>
          </p:nvPr>
        </p:nvSpPr>
        <p:spPr/>
        <p:txBody>
          <a:bodyPr/>
          <a:lstStyle/>
          <a:p>
            <a:fld id="{8171E659-9091-4CA4-9FCE-038FEA50BD1A}" type="datetimeFigureOut">
              <a:rPr lang="en-IN" smtClean="0"/>
              <a:t>08-08-2024</a:t>
            </a:fld>
            <a:endParaRPr lang="en-IN"/>
          </a:p>
        </p:txBody>
      </p:sp>
      <p:sp>
        <p:nvSpPr>
          <p:cNvPr id="5" name="Footer Placeholder 4">
            <a:extLst>
              <a:ext uri="{FF2B5EF4-FFF2-40B4-BE49-F238E27FC236}">
                <a16:creationId xmlns:a16="http://schemas.microsoft.com/office/drawing/2014/main" id="{0C5250E1-BF4E-C883-478A-3B5D863070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37435-6201-7EDC-CB32-2D822A424F66}"/>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1586623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6563-E394-C1FB-BB0D-DC5C7E3268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C67B2C-C5BA-E7A8-E293-C13964D996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1E1F4C-36A7-581B-02C1-818D58D8C6D1}"/>
              </a:ext>
            </a:extLst>
          </p:cNvPr>
          <p:cNvSpPr>
            <a:spLocks noGrp="1"/>
          </p:cNvSpPr>
          <p:nvPr>
            <p:ph type="dt" sz="half" idx="10"/>
          </p:nvPr>
        </p:nvSpPr>
        <p:spPr/>
        <p:txBody>
          <a:bodyPr/>
          <a:lstStyle/>
          <a:p>
            <a:fld id="{8171E659-9091-4CA4-9FCE-038FEA50BD1A}" type="datetimeFigureOut">
              <a:rPr lang="en-IN" smtClean="0"/>
              <a:t>08-08-2024</a:t>
            </a:fld>
            <a:endParaRPr lang="en-IN"/>
          </a:p>
        </p:txBody>
      </p:sp>
      <p:sp>
        <p:nvSpPr>
          <p:cNvPr id="5" name="Footer Placeholder 4">
            <a:extLst>
              <a:ext uri="{FF2B5EF4-FFF2-40B4-BE49-F238E27FC236}">
                <a16:creationId xmlns:a16="http://schemas.microsoft.com/office/drawing/2014/main" id="{2C0FE28A-F64B-9B5D-1823-C82CB5E30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0E0725-1DEE-3491-041F-4945F1C75E93}"/>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2096430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6A4387-64CB-18E6-A06F-67FCD5A47B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3A296B-602D-DC96-54A4-612092EEE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ABE47-787E-13FF-8D1D-1B449FC1F2CF}"/>
              </a:ext>
            </a:extLst>
          </p:cNvPr>
          <p:cNvSpPr>
            <a:spLocks noGrp="1"/>
          </p:cNvSpPr>
          <p:nvPr>
            <p:ph type="dt" sz="half" idx="10"/>
          </p:nvPr>
        </p:nvSpPr>
        <p:spPr/>
        <p:txBody>
          <a:bodyPr/>
          <a:lstStyle/>
          <a:p>
            <a:fld id="{8171E659-9091-4CA4-9FCE-038FEA50BD1A}" type="datetimeFigureOut">
              <a:rPr lang="en-IN" smtClean="0"/>
              <a:t>08-08-2024</a:t>
            </a:fld>
            <a:endParaRPr lang="en-IN"/>
          </a:p>
        </p:txBody>
      </p:sp>
      <p:sp>
        <p:nvSpPr>
          <p:cNvPr id="5" name="Footer Placeholder 4">
            <a:extLst>
              <a:ext uri="{FF2B5EF4-FFF2-40B4-BE49-F238E27FC236}">
                <a16:creationId xmlns:a16="http://schemas.microsoft.com/office/drawing/2014/main" id="{FFFDAFFE-63B4-F61B-D4BA-9BB03C2EA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270C2-015A-0478-5FD9-335CA864C708}"/>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2189660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8714-7EA9-FC59-2184-1A08A4A4C0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23CEFF-A9C0-BF40-7CA0-9A00EEBF33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E81683-6771-58E4-A8D2-7A080D6287FB}"/>
              </a:ext>
            </a:extLst>
          </p:cNvPr>
          <p:cNvSpPr>
            <a:spLocks noGrp="1"/>
          </p:cNvSpPr>
          <p:nvPr>
            <p:ph type="dt" sz="half" idx="10"/>
          </p:nvPr>
        </p:nvSpPr>
        <p:spPr/>
        <p:txBody>
          <a:bodyPr/>
          <a:lstStyle/>
          <a:p>
            <a:fld id="{8171E659-9091-4CA4-9FCE-038FEA50BD1A}" type="datetimeFigureOut">
              <a:rPr lang="en-IN" smtClean="0"/>
              <a:t>08-08-2024</a:t>
            </a:fld>
            <a:endParaRPr lang="en-IN"/>
          </a:p>
        </p:txBody>
      </p:sp>
      <p:sp>
        <p:nvSpPr>
          <p:cNvPr id="5" name="Footer Placeholder 4">
            <a:extLst>
              <a:ext uri="{FF2B5EF4-FFF2-40B4-BE49-F238E27FC236}">
                <a16:creationId xmlns:a16="http://schemas.microsoft.com/office/drawing/2014/main" id="{F9EC7B10-F557-A0A7-C02C-3EC8F0772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1CCF62-9335-FBDE-A656-AAD93060D3EF}"/>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386717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F625-128F-BFF7-03A8-E929D47EBD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3C8A31-2783-8C09-E959-B8D9513E2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DB709-7D4D-061E-520C-897E4D33D614}"/>
              </a:ext>
            </a:extLst>
          </p:cNvPr>
          <p:cNvSpPr>
            <a:spLocks noGrp="1"/>
          </p:cNvSpPr>
          <p:nvPr>
            <p:ph type="dt" sz="half" idx="10"/>
          </p:nvPr>
        </p:nvSpPr>
        <p:spPr/>
        <p:txBody>
          <a:bodyPr/>
          <a:lstStyle/>
          <a:p>
            <a:fld id="{8171E659-9091-4CA4-9FCE-038FEA50BD1A}" type="datetimeFigureOut">
              <a:rPr lang="en-IN" smtClean="0"/>
              <a:t>08-08-2024</a:t>
            </a:fld>
            <a:endParaRPr lang="en-IN"/>
          </a:p>
        </p:txBody>
      </p:sp>
      <p:sp>
        <p:nvSpPr>
          <p:cNvPr id="5" name="Footer Placeholder 4">
            <a:extLst>
              <a:ext uri="{FF2B5EF4-FFF2-40B4-BE49-F238E27FC236}">
                <a16:creationId xmlns:a16="http://schemas.microsoft.com/office/drawing/2014/main" id="{BAE4418B-64F6-711F-A3CA-572F3D3A1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53412-179A-9237-5686-DEA4C45DA718}"/>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347280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333F-CF26-AA59-4C68-259E7F9DEA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8A60C8-CBDE-1974-3A73-F792D6F381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042B68-BFBD-BC8A-F015-E6E68B8A03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BE2FA3-FF6C-7936-EA8A-2DD0D9266B64}"/>
              </a:ext>
            </a:extLst>
          </p:cNvPr>
          <p:cNvSpPr>
            <a:spLocks noGrp="1"/>
          </p:cNvSpPr>
          <p:nvPr>
            <p:ph type="dt" sz="half" idx="10"/>
          </p:nvPr>
        </p:nvSpPr>
        <p:spPr/>
        <p:txBody>
          <a:bodyPr/>
          <a:lstStyle/>
          <a:p>
            <a:fld id="{8171E659-9091-4CA4-9FCE-038FEA50BD1A}" type="datetimeFigureOut">
              <a:rPr lang="en-IN" smtClean="0"/>
              <a:t>08-08-2024</a:t>
            </a:fld>
            <a:endParaRPr lang="en-IN"/>
          </a:p>
        </p:txBody>
      </p:sp>
      <p:sp>
        <p:nvSpPr>
          <p:cNvPr id="6" name="Footer Placeholder 5">
            <a:extLst>
              <a:ext uri="{FF2B5EF4-FFF2-40B4-BE49-F238E27FC236}">
                <a16:creationId xmlns:a16="http://schemas.microsoft.com/office/drawing/2014/main" id="{D4965C7A-88C9-2377-9E2B-D7C772FD20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DB5BF2-7AD5-56EF-D261-9B5DB03EAE9D}"/>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3601082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B17D-2437-AF42-0B6A-623254803C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BC1CA0-E873-1733-F6B8-75BE512EF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4A88C-DE76-DE2A-E87D-70864F92BD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D6C922-8917-BE3A-C444-99258E06E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663C32-BA54-471E-2C15-DAE4A8078F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96CA32-B306-5CE0-ED16-141C3ADD8F7B}"/>
              </a:ext>
            </a:extLst>
          </p:cNvPr>
          <p:cNvSpPr>
            <a:spLocks noGrp="1"/>
          </p:cNvSpPr>
          <p:nvPr>
            <p:ph type="dt" sz="half" idx="10"/>
          </p:nvPr>
        </p:nvSpPr>
        <p:spPr/>
        <p:txBody>
          <a:bodyPr/>
          <a:lstStyle/>
          <a:p>
            <a:fld id="{8171E659-9091-4CA4-9FCE-038FEA50BD1A}" type="datetimeFigureOut">
              <a:rPr lang="en-IN" smtClean="0"/>
              <a:t>08-08-2024</a:t>
            </a:fld>
            <a:endParaRPr lang="en-IN"/>
          </a:p>
        </p:txBody>
      </p:sp>
      <p:sp>
        <p:nvSpPr>
          <p:cNvPr id="8" name="Footer Placeholder 7">
            <a:extLst>
              <a:ext uri="{FF2B5EF4-FFF2-40B4-BE49-F238E27FC236}">
                <a16:creationId xmlns:a16="http://schemas.microsoft.com/office/drawing/2014/main" id="{1FD55328-884C-F376-DDD1-84D87B865A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8161E7-6F0F-F15B-303B-273C4CA75EDB}"/>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3522961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BA1F-7DEF-1F60-9138-C47AA6FB7F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584830-F37F-639E-1DCF-D22AF8A4028C}"/>
              </a:ext>
            </a:extLst>
          </p:cNvPr>
          <p:cNvSpPr>
            <a:spLocks noGrp="1"/>
          </p:cNvSpPr>
          <p:nvPr>
            <p:ph type="dt" sz="half" idx="10"/>
          </p:nvPr>
        </p:nvSpPr>
        <p:spPr/>
        <p:txBody>
          <a:bodyPr/>
          <a:lstStyle/>
          <a:p>
            <a:fld id="{8171E659-9091-4CA4-9FCE-038FEA50BD1A}" type="datetimeFigureOut">
              <a:rPr lang="en-IN" smtClean="0"/>
              <a:t>08-08-2024</a:t>
            </a:fld>
            <a:endParaRPr lang="en-IN"/>
          </a:p>
        </p:txBody>
      </p:sp>
      <p:sp>
        <p:nvSpPr>
          <p:cNvPr id="4" name="Footer Placeholder 3">
            <a:extLst>
              <a:ext uri="{FF2B5EF4-FFF2-40B4-BE49-F238E27FC236}">
                <a16:creationId xmlns:a16="http://schemas.microsoft.com/office/drawing/2014/main" id="{E1AB6A00-E3C6-7754-8D32-D83CD00ABD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266C69-8ED9-31CB-59E1-DA913682F9B3}"/>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992536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26B8BE-D5E4-839C-62C4-5B041673B27F}"/>
              </a:ext>
            </a:extLst>
          </p:cNvPr>
          <p:cNvSpPr>
            <a:spLocks noGrp="1"/>
          </p:cNvSpPr>
          <p:nvPr>
            <p:ph type="dt" sz="half" idx="10"/>
          </p:nvPr>
        </p:nvSpPr>
        <p:spPr/>
        <p:txBody>
          <a:bodyPr/>
          <a:lstStyle/>
          <a:p>
            <a:fld id="{8171E659-9091-4CA4-9FCE-038FEA50BD1A}" type="datetimeFigureOut">
              <a:rPr lang="en-IN" smtClean="0"/>
              <a:t>08-08-2024</a:t>
            </a:fld>
            <a:endParaRPr lang="en-IN"/>
          </a:p>
        </p:txBody>
      </p:sp>
      <p:sp>
        <p:nvSpPr>
          <p:cNvPr id="3" name="Footer Placeholder 2">
            <a:extLst>
              <a:ext uri="{FF2B5EF4-FFF2-40B4-BE49-F238E27FC236}">
                <a16:creationId xmlns:a16="http://schemas.microsoft.com/office/drawing/2014/main" id="{8A623F83-5A92-DDAE-822E-3542183F4F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D54DFF-C7A9-6F96-A3EB-DF1B3F8D96D8}"/>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2119557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4841-1A99-DE7C-3048-E35DA88E8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086FBC-DCEC-AB79-EFC5-8BF66301B6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64E4B9-AE29-310D-DA6B-9F59AF733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02F83-6C92-F564-62BE-C6F3DC18DD95}"/>
              </a:ext>
            </a:extLst>
          </p:cNvPr>
          <p:cNvSpPr>
            <a:spLocks noGrp="1"/>
          </p:cNvSpPr>
          <p:nvPr>
            <p:ph type="dt" sz="half" idx="10"/>
          </p:nvPr>
        </p:nvSpPr>
        <p:spPr/>
        <p:txBody>
          <a:bodyPr/>
          <a:lstStyle/>
          <a:p>
            <a:fld id="{8171E659-9091-4CA4-9FCE-038FEA50BD1A}" type="datetimeFigureOut">
              <a:rPr lang="en-IN" smtClean="0"/>
              <a:t>08-08-2024</a:t>
            </a:fld>
            <a:endParaRPr lang="en-IN"/>
          </a:p>
        </p:txBody>
      </p:sp>
      <p:sp>
        <p:nvSpPr>
          <p:cNvPr id="6" name="Footer Placeholder 5">
            <a:extLst>
              <a:ext uri="{FF2B5EF4-FFF2-40B4-BE49-F238E27FC236}">
                <a16:creationId xmlns:a16="http://schemas.microsoft.com/office/drawing/2014/main" id="{EECA93B6-511D-5BB8-E362-78D0F5E0AB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4FB98A-7BFB-23BB-DB19-C657F48CC808}"/>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4289389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A771-E155-3D2C-821C-9407E1C63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61BF9D-AD15-AF3A-96E6-42F667C4B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61CBED0A-1766-F712-D2A2-1B5C5DE17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A5E36-D31C-8CB7-2E13-F0E6C83A1226}"/>
              </a:ext>
            </a:extLst>
          </p:cNvPr>
          <p:cNvSpPr>
            <a:spLocks noGrp="1"/>
          </p:cNvSpPr>
          <p:nvPr>
            <p:ph type="dt" sz="half" idx="10"/>
          </p:nvPr>
        </p:nvSpPr>
        <p:spPr/>
        <p:txBody>
          <a:bodyPr/>
          <a:lstStyle/>
          <a:p>
            <a:fld id="{8171E659-9091-4CA4-9FCE-038FEA50BD1A}" type="datetimeFigureOut">
              <a:rPr lang="en-IN" smtClean="0"/>
              <a:t>08-08-2024</a:t>
            </a:fld>
            <a:endParaRPr lang="en-IN"/>
          </a:p>
        </p:txBody>
      </p:sp>
      <p:sp>
        <p:nvSpPr>
          <p:cNvPr id="6" name="Footer Placeholder 5">
            <a:extLst>
              <a:ext uri="{FF2B5EF4-FFF2-40B4-BE49-F238E27FC236}">
                <a16:creationId xmlns:a16="http://schemas.microsoft.com/office/drawing/2014/main" id="{803E3B12-691A-E01F-6E7B-7E4AD9083A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1ABDA-C041-71C1-EBAC-683832EF1FFF}"/>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963484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CE6336-23B0-F0DB-6931-8D23BD7D3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830EDC-FFDC-1D17-C320-429572B6AB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F6630E-1F13-9597-683A-2779EAE139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71E659-9091-4CA4-9FCE-038FEA50BD1A}" type="datetimeFigureOut">
              <a:rPr lang="en-IN" smtClean="0"/>
              <a:t>08-08-2024</a:t>
            </a:fld>
            <a:endParaRPr lang="en-IN"/>
          </a:p>
        </p:txBody>
      </p:sp>
      <p:sp>
        <p:nvSpPr>
          <p:cNvPr id="5" name="Footer Placeholder 4">
            <a:extLst>
              <a:ext uri="{FF2B5EF4-FFF2-40B4-BE49-F238E27FC236}">
                <a16:creationId xmlns:a16="http://schemas.microsoft.com/office/drawing/2014/main" id="{398D7FBA-5BE0-CC53-C312-7059A1A8AD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7CEDB5-32C2-A173-2E4C-7C866568F7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19439-325C-4D89-9731-22C20CCFFF88}" type="slidenum">
              <a:rPr lang="en-IN" smtClean="0"/>
              <a:t>‹#›</a:t>
            </a:fld>
            <a:endParaRPr lang="en-IN"/>
          </a:p>
        </p:txBody>
      </p:sp>
    </p:spTree>
    <p:extLst>
      <p:ext uri="{BB962C8B-B14F-4D97-AF65-F5344CB8AC3E}">
        <p14:creationId xmlns:p14="http://schemas.microsoft.com/office/powerpoint/2010/main" val="3760378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6.sv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4.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3.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svg"/><Relationship Id="rId9"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16.svg"/><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2.xml"/><Relationship Id="rId6" Type="http://schemas.openxmlformats.org/officeDocument/2006/relationships/image" Target="../media/image16.svg"/><Relationship Id="rId5" Type="http://schemas.openxmlformats.org/officeDocument/2006/relationships/image" Target="../media/image15.sv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6.sv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1548418" y="3481676"/>
            <a:ext cx="9144000" cy="803295"/>
          </a:xfrm>
        </p:spPr>
        <p:txBody>
          <a:bodyPr>
            <a:normAutofit/>
          </a:bodyPr>
          <a:lstStyle/>
          <a:p>
            <a:r>
              <a:rPr lang="en-IN" sz="4400" dirty="0">
                <a:solidFill>
                  <a:schemeClr val="bg1"/>
                </a:solidFill>
                <a:latin typeface="Segoe UI Semibold" panose="020B0702040204020203" pitchFamily="34" charset="0"/>
                <a:cs typeface="Segoe UI Semibold" panose="020B0702040204020203" pitchFamily="34" charset="0"/>
              </a:rPr>
              <a:t> Sales Data Analysis</a:t>
            </a:r>
          </a:p>
        </p:txBody>
      </p:sp>
      <p:cxnSp>
        <p:nvCxnSpPr>
          <p:cNvPr id="37" name="Straight Connector 36">
            <a:extLst>
              <a:ext uri="{FF2B5EF4-FFF2-40B4-BE49-F238E27FC236}">
                <a16:creationId xmlns:a16="http://schemas.microsoft.com/office/drawing/2014/main" id="{CE7C0B5D-B8C9-05D4-4BA3-C94D2D510878}"/>
              </a:ext>
            </a:extLst>
          </p:cNvPr>
          <p:cNvCxnSpPr>
            <a:cxnSpLocks/>
          </p:cNvCxnSpPr>
          <p:nvPr/>
        </p:nvCxnSpPr>
        <p:spPr>
          <a:xfrm>
            <a:off x="673242" y="2753038"/>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85398D0-3197-3E7F-1DD2-1E8856193162}"/>
              </a:ext>
            </a:extLst>
          </p:cNvPr>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268934" y="2036999"/>
            <a:ext cx="3630084" cy="1603287"/>
          </a:xfrm>
          <a:prstGeom prst="rect">
            <a:avLst/>
          </a:prstGeom>
        </p:spPr>
      </p:pic>
      <p:pic>
        <p:nvPicPr>
          <p:cNvPr id="18" name="Graphic 17">
            <a:extLst>
              <a:ext uri="{FF2B5EF4-FFF2-40B4-BE49-F238E27FC236}">
                <a16:creationId xmlns:a16="http://schemas.microsoft.com/office/drawing/2014/main" id="{CB0F946A-316A-FFE3-104E-3C432E67E0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700000">
            <a:off x="-5757127" y="-7253563"/>
            <a:ext cx="6537488" cy="13074906"/>
          </a:xfrm>
          <a:prstGeom prst="rect">
            <a:avLst/>
          </a:prstGeom>
        </p:spPr>
      </p:pic>
      <p:pic>
        <p:nvPicPr>
          <p:cNvPr id="31" name="Graphic 30">
            <a:extLst>
              <a:ext uri="{FF2B5EF4-FFF2-40B4-BE49-F238E27FC236}">
                <a16:creationId xmlns:a16="http://schemas.microsoft.com/office/drawing/2014/main" id="{E3CD3DCA-E1D5-24D3-5CE2-BD15447DAE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500000">
            <a:off x="11215455" y="1146978"/>
            <a:ext cx="6537488" cy="13074906"/>
          </a:xfrm>
          <a:prstGeom prst="rect">
            <a:avLst/>
          </a:prstGeom>
        </p:spPr>
      </p:pic>
      <p:pic>
        <p:nvPicPr>
          <p:cNvPr id="32" name="Graphic 31">
            <a:extLst>
              <a:ext uri="{FF2B5EF4-FFF2-40B4-BE49-F238E27FC236}">
                <a16:creationId xmlns:a16="http://schemas.microsoft.com/office/drawing/2014/main" id="{C4631C8A-CCCB-C4DD-F22D-2E1F8C3685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500000">
            <a:off x="8672458" y="3868757"/>
            <a:ext cx="212362" cy="559862"/>
          </a:xfrm>
          <a:prstGeom prst="rect">
            <a:avLst/>
          </a:prstGeom>
        </p:spPr>
      </p:pic>
      <p:pic>
        <p:nvPicPr>
          <p:cNvPr id="33" name="Graphic 32">
            <a:extLst>
              <a:ext uri="{FF2B5EF4-FFF2-40B4-BE49-F238E27FC236}">
                <a16:creationId xmlns:a16="http://schemas.microsoft.com/office/drawing/2014/main" id="{BA097A2F-2F3A-657D-DEAF-BB8D263DE6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700000">
            <a:off x="3111316" y="2363996"/>
            <a:ext cx="154058" cy="406152"/>
          </a:xfrm>
          <a:prstGeom prst="rect">
            <a:avLst/>
          </a:prstGeom>
        </p:spPr>
      </p:pic>
      <p:sp>
        <p:nvSpPr>
          <p:cNvPr id="35" name="Rectangle 34">
            <a:extLst>
              <a:ext uri="{FF2B5EF4-FFF2-40B4-BE49-F238E27FC236}">
                <a16:creationId xmlns:a16="http://schemas.microsoft.com/office/drawing/2014/main" id="{A4FB6557-E9FA-7F8F-D0EF-87EC96FB9573}"/>
              </a:ext>
            </a:extLst>
          </p:cNvPr>
          <p:cNvSpPr/>
          <p:nvPr/>
        </p:nvSpPr>
        <p:spPr>
          <a:xfrm>
            <a:off x="2832652" y="2166730"/>
            <a:ext cx="695739" cy="8032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75BB78FE-9077-D4C4-16E4-0E2A4EA1C998}"/>
              </a:ext>
            </a:extLst>
          </p:cNvPr>
          <p:cNvSpPr/>
          <p:nvPr/>
        </p:nvSpPr>
        <p:spPr>
          <a:xfrm>
            <a:off x="8505616" y="3747040"/>
            <a:ext cx="695739" cy="8032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24075893"/>
      </p:ext>
    </p:extLst>
  </p:cSld>
  <p:clrMapOvr>
    <a:masterClrMapping/>
  </p:clrMapOvr>
  <mc:AlternateContent xmlns:mc="http://schemas.openxmlformats.org/markup-compatibility/2006">
    <mc:Choice xmlns:p159="http://schemas.microsoft.com/office/powerpoint/2015/09/main" Requires="p159">
      <p:transition advClick="0" advTm="10">
        <p159:morph option="byObject"/>
      </p:transition>
    </mc:Choice>
    <mc:Fallback>
      <p:transition advClick="0" advTm="1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321DA40-08C3-3E50-A2CA-0939A8D7AFE4}"/>
              </a:ext>
            </a:extLst>
          </p:cNvPr>
          <p:cNvSpPr>
            <a:spLocks noGrp="1"/>
          </p:cNvSpPr>
          <p:nvPr>
            <p:ph type="ctrTitle"/>
          </p:nvPr>
        </p:nvSpPr>
        <p:spPr/>
        <p:txBody>
          <a:bodyPr/>
          <a:lstStyle/>
          <a:p>
            <a:endParaRPr lang="en-IN"/>
          </a:p>
        </p:txBody>
      </p:sp>
      <p:cxnSp>
        <p:nvCxnSpPr>
          <p:cNvPr id="20" name="Straight Connector 19">
            <a:extLst>
              <a:ext uri="{FF2B5EF4-FFF2-40B4-BE49-F238E27FC236}">
                <a16:creationId xmlns:a16="http://schemas.microsoft.com/office/drawing/2014/main" id="{96DB256A-EF2B-B157-1D09-A2040BAC3D64}"/>
              </a:ext>
            </a:extLst>
          </p:cNvPr>
          <p:cNvCxnSpPr>
            <a:cxnSpLocks/>
          </p:cNvCxnSpPr>
          <p:nvPr/>
        </p:nvCxnSpPr>
        <p:spPr>
          <a:xfrm>
            <a:off x="4257040" y="3048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5FC177B-A2CC-31BB-2115-EFF36E4C5E33}"/>
              </a:ext>
            </a:extLst>
          </p:cNvPr>
          <p:cNvCxnSpPr>
            <a:cxnSpLocks/>
          </p:cNvCxnSpPr>
          <p:nvPr/>
        </p:nvCxnSpPr>
        <p:spPr>
          <a:xfrm>
            <a:off x="7995920" y="3088640"/>
            <a:ext cx="0" cy="16256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0DD7877-DA00-D484-67EC-DD8F0F17B684}"/>
              </a:ext>
            </a:extLst>
          </p:cNvPr>
          <p:cNvPicPr>
            <a:picLocks noChangeAspect="1"/>
          </p:cNvPicPr>
          <p:nvPr/>
        </p:nvPicPr>
        <p:blipFill>
          <a:blip r:embed="rId3"/>
          <a:stretch>
            <a:fillRect/>
          </a:stretch>
        </p:blipFill>
        <p:spPr>
          <a:xfrm>
            <a:off x="349096" y="226411"/>
            <a:ext cx="11649864" cy="6405177"/>
          </a:xfrm>
          <a:prstGeom prst="rect">
            <a:avLst/>
          </a:prstGeom>
        </p:spPr>
      </p:pic>
    </p:spTree>
    <p:extLst>
      <p:ext uri="{BB962C8B-B14F-4D97-AF65-F5344CB8AC3E}">
        <p14:creationId xmlns:p14="http://schemas.microsoft.com/office/powerpoint/2010/main" val="3445519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860788-1E05-A67A-F8D8-06F0D10B7AE6}"/>
              </a:ext>
            </a:extLst>
          </p:cNvPr>
          <p:cNvPicPr>
            <a:picLocks noChangeAspect="1"/>
          </p:cNvPicPr>
          <p:nvPr/>
        </p:nvPicPr>
        <p:blipFill>
          <a:blip r:embed="rId2"/>
          <a:stretch>
            <a:fillRect/>
          </a:stretch>
        </p:blipFill>
        <p:spPr>
          <a:xfrm>
            <a:off x="223520" y="204805"/>
            <a:ext cx="11744960" cy="6448390"/>
          </a:xfrm>
          <a:prstGeom prst="rect">
            <a:avLst/>
          </a:prstGeom>
        </p:spPr>
      </p:pic>
    </p:spTree>
    <p:extLst>
      <p:ext uri="{BB962C8B-B14F-4D97-AF65-F5344CB8AC3E}">
        <p14:creationId xmlns:p14="http://schemas.microsoft.com/office/powerpoint/2010/main" val="4203834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92EF9F0-16D3-A12D-A42D-4B5BF6D637B5}"/>
              </a:ext>
            </a:extLst>
          </p:cNvPr>
          <p:cNvCxnSpPr>
            <a:cxnSpLocks/>
          </p:cNvCxnSpPr>
          <p:nvPr/>
        </p:nvCxnSpPr>
        <p:spPr>
          <a:xfrm>
            <a:off x="683402" y="1671200"/>
            <a:ext cx="0"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5CFE795-D73E-CC0D-C47E-399D50242D70}"/>
              </a:ext>
            </a:extLst>
          </p:cNvPr>
          <p:cNvPicPr>
            <a:picLocks noChangeAspect="1"/>
          </p:cNvPicPr>
          <p:nvPr/>
        </p:nvPicPr>
        <p:blipFill>
          <a:blip r:embed="rId2"/>
          <a:stretch>
            <a:fillRect/>
          </a:stretch>
        </p:blipFill>
        <p:spPr>
          <a:xfrm>
            <a:off x="182880" y="208280"/>
            <a:ext cx="11639637" cy="6441440"/>
          </a:xfrm>
          <a:prstGeom prst="rect">
            <a:avLst/>
          </a:prstGeom>
        </p:spPr>
      </p:pic>
      <p:pic>
        <p:nvPicPr>
          <p:cNvPr id="7" name="Picture 6">
            <a:extLst>
              <a:ext uri="{FF2B5EF4-FFF2-40B4-BE49-F238E27FC236}">
                <a16:creationId xmlns:a16="http://schemas.microsoft.com/office/drawing/2014/main" id="{C264E6F2-A3A8-BFE5-CE2D-2C447C3BC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054" y="818714"/>
            <a:ext cx="987506" cy="1448882"/>
          </a:xfrm>
          <a:prstGeom prst="rect">
            <a:avLst/>
          </a:prstGeom>
        </p:spPr>
      </p:pic>
      <p:pic>
        <p:nvPicPr>
          <p:cNvPr id="2" name="Graphic 1">
            <a:extLst>
              <a:ext uri="{FF2B5EF4-FFF2-40B4-BE49-F238E27FC236}">
                <a16:creationId xmlns:a16="http://schemas.microsoft.com/office/drawing/2014/main" id="{AF43AB12-B47A-64DB-D5CA-F42394E11B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49885" y="-334222"/>
            <a:ext cx="1022330" cy="177576"/>
          </a:xfrm>
          <a:prstGeom prst="rect">
            <a:avLst/>
          </a:prstGeom>
        </p:spPr>
      </p:pic>
      <p:pic>
        <p:nvPicPr>
          <p:cNvPr id="3" name="Graphic 2">
            <a:extLst>
              <a:ext uri="{FF2B5EF4-FFF2-40B4-BE49-F238E27FC236}">
                <a16:creationId xmlns:a16="http://schemas.microsoft.com/office/drawing/2014/main" id="{59914AF4-8BAC-C45F-1E21-5BFDFD55A1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4013025">
            <a:off x="10807971" y="5380813"/>
            <a:ext cx="2191486" cy="4753084"/>
          </a:xfrm>
          <a:prstGeom prst="rect">
            <a:avLst/>
          </a:prstGeom>
        </p:spPr>
      </p:pic>
    </p:spTree>
    <p:extLst>
      <p:ext uri="{BB962C8B-B14F-4D97-AF65-F5344CB8AC3E}">
        <p14:creationId xmlns:p14="http://schemas.microsoft.com/office/powerpoint/2010/main" val="1301534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683402" y="1198926"/>
            <a:ext cx="2418080" cy="543821"/>
          </a:xfrm>
        </p:spPr>
        <p:txBody>
          <a:bodyPr>
            <a:normAutofit/>
          </a:bodyPr>
          <a:lstStyle/>
          <a:p>
            <a:r>
              <a:rPr lang="en-US" sz="3200" dirty="0">
                <a:solidFill>
                  <a:srgbClr val="131A22"/>
                </a:solidFill>
                <a:latin typeface="Segoe UI Semibold" panose="020B0702040204020203" pitchFamily="34" charset="0"/>
                <a:cs typeface="Segoe UI Semibold" panose="020B0702040204020203" pitchFamily="34" charset="0"/>
              </a:rPr>
              <a:t>Conclusion</a:t>
            </a:r>
            <a:endParaRPr lang="en-IN" sz="3200" dirty="0">
              <a:solidFill>
                <a:srgbClr val="131A22"/>
              </a:solidFill>
              <a:latin typeface="Segoe UI Semibold" panose="020B0702040204020203" pitchFamily="34" charset="0"/>
              <a:cs typeface="Segoe UI Semibold" panose="020B0702040204020203" pitchFamily="34" charset="0"/>
            </a:endParaRPr>
          </a:p>
        </p:txBody>
      </p:sp>
      <p:cxnSp>
        <p:nvCxnSpPr>
          <p:cNvPr id="4" name="Straight Connector 3">
            <a:extLst>
              <a:ext uri="{FF2B5EF4-FFF2-40B4-BE49-F238E27FC236}">
                <a16:creationId xmlns:a16="http://schemas.microsoft.com/office/drawing/2014/main" id="{58E471F1-DE82-789F-D6A3-44DF5A206BA7}"/>
              </a:ext>
            </a:extLst>
          </p:cNvPr>
          <p:cNvCxnSpPr>
            <a:cxnSpLocks/>
          </p:cNvCxnSpPr>
          <p:nvPr/>
        </p:nvCxnSpPr>
        <p:spPr>
          <a:xfrm>
            <a:off x="683402" y="1950600"/>
            <a:ext cx="10657698"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E53CF55-D0DE-541F-4B31-F7B6F2C45CB1}"/>
              </a:ext>
            </a:extLst>
          </p:cNvPr>
          <p:cNvSpPr txBox="1"/>
          <p:nvPr/>
        </p:nvSpPr>
        <p:spPr>
          <a:xfrm>
            <a:off x="789940" y="2282441"/>
            <a:ext cx="1014222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rgbClr val="131A22"/>
                </a:solidFill>
              </a:rPr>
              <a:t>Diversification: </a:t>
            </a:r>
            <a:r>
              <a:rPr lang="en-US" dirty="0">
                <a:solidFill>
                  <a:srgbClr val="131A22"/>
                </a:solidFill>
              </a:rPr>
              <a:t>Explore diversifying crops to balance production across seasons and reduce dependency on a few key crops.</a:t>
            </a:r>
          </a:p>
          <a:p>
            <a:pPr marL="285750" indent="-285750" algn="just">
              <a:buFont typeface="Arial" panose="020B0604020202020204" pitchFamily="34" charset="0"/>
              <a:buChar char="•"/>
            </a:pPr>
            <a:r>
              <a:rPr lang="en-US" b="1" dirty="0">
                <a:solidFill>
                  <a:srgbClr val="131A22"/>
                </a:solidFill>
              </a:rPr>
              <a:t>Technology Integration: </a:t>
            </a:r>
            <a:r>
              <a:rPr lang="en-US" dirty="0">
                <a:solidFill>
                  <a:srgbClr val="131A22"/>
                </a:solidFill>
              </a:rPr>
              <a:t>Utilize advanced agricultural technologies and practices to boost yields for the highest-producing crops.</a:t>
            </a:r>
          </a:p>
          <a:p>
            <a:pPr marL="285750" indent="-285750" algn="just">
              <a:buFont typeface="Arial" panose="020B0604020202020204" pitchFamily="34" charset="0"/>
              <a:buChar char="•"/>
            </a:pPr>
            <a:r>
              <a:rPr lang="en-US" b="1" dirty="0">
                <a:solidFill>
                  <a:srgbClr val="131A22"/>
                </a:solidFill>
              </a:rPr>
              <a:t>Resource Management: </a:t>
            </a:r>
            <a:r>
              <a:rPr lang="en-US" dirty="0">
                <a:solidFill>
                  <a:srgbClr val="131A22"/>
                </a:solidFill>
              </a:rPr>
              <a:t>Improve resource allocation and management to enhance production efficiency for lesser-producing crops.</a:t>
            </a:r>
          </a:p>
          <a:p>
            <a:pPr marL="285750" indent="-285750" algn="just">
              <a:buFont typeface="Arial" panose="020B0604020202020204" pitchFamily="34" charset="0"/>
              <a:buChar char="•"/>
            </a:pPr>
            <a:r>
              <a:rPr lang="en-US" b="1" dirty="0">
                <a:solidFill>
                  <a:srgbClr val="131A22"/>
                </a:solidFill>
              </a:rPr>
              <a:t>Market Analysis: </a:t>
            </a:r>
            <a:r>
              <a:rPr lang="en-US" dirty="0">
                <a:solidFill>
                  <a:srgbClr val="131A22"/>
                </a:solidFill>
              </a:rPr>
              <a:t>Conduct regular market analysis to align production with demand trends and optimize profit margins.</a:t>
            </a:r>
          </a:p>
          <a:p>
            <a:pPr marL="285750" indent="-285750" algn="just">
              <a:buFont typeface="Arial" panose="020B0604020202020204" pitchFamily="34" charset="0"/>
              <a:buChar char="•"/>
            </a:pPr>
            <a:r>
              <a:rPr lang="en-US" b="1" dirty="0">
                <a:solidFill>
                  <a:srgbClr val="131A22"/>
                </a:solidFill>
              </a:rPr>
              <a:t>Sustainability Practices: </a:t>
            </a:r>
            <a:r>
              <a:rPr lang="en-US" dirty="0">
                <a:solidFill>
                  <a:srgbClr val="131A22"/>
                </a:solidFill>
              </a:rPr>
              <a:t>Implement sustainable farming practices to maintain long-term production capacity and environmental health.</a:t>
            </a:r>
          </a:p>
        </p:txBody>
      </p:sp>
      <p:cxnSp>
        <p:nvCxnSpPr>
          <p:cNvPr id="39" name="Straight Connector 38">
            <a:extLst>
              <a:ext uri="{FF2B5EF4-FFF2-40B4-BE49-F238E27FC236}">
                <a16:creationId xmlns:a16="http://schemas.microsoft.com/office/drawing/2014/main" id="{BBC28EF4-678B-1472-33A1-09BB5C048003}"/>
              </a:ext>
            </a:extLst>
          </p:cNvPr>
          <p:cNvCxnSpPr>
            <a:cxnSpLocks/>
          </p:cNvCxnSpPr>
          <p:nvPr/>
        </p:nvCxnSpPr>
        <p:spPr>
          <a:xfrm>
            <a:off x="4257040" y="3429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4E530E-EB8F-AE6C-13A9-5D9CD4EF9631}"/>
              </a:ext>
            </a:extLst>
          </p:cNvPr>
          <p:cNvCxnSpPr>
            <a:cxnSpLocks/>
          </p:cNvCxnSpPr>
          <p:nvPr/>
        </p:nvCxnSpPr>
        <p:spPr>
          <a:xfrm>
            <a:off x="7995920" y="3429000"/>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98C6FB47-A3F6-F3A5-29F0-13CEB5A6A0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4020" y="224983"/>
            <a:ext cx="5814060" cy="1009886"/>
          </a:xfrm>
          <a:prstGeom prst="rect">
            <a:avLst/>
          </a:prstGeom>
        </p:spPr>
      </p:pic>
      <p:pic>
        <p:nvPicPr>
          <p:cNvPr id="13" name="Graphic 12">
            <a:extLst>
              <a:ext uri="{FF2B5EF4-FFF2-40B4-BE49-F238E27FC236}">
                <a16:creationId xmlns:a16="http://schemas.microsoft.com/office/drawing/2014/main" id="{43F05DE6-81F2-41A4-1489-A05207F193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4013025">
            <a:off x="8312530" y="1895563"/>
            <a:ext cx="3311408" cy="7182065"/>
          </a:xfrm>
          <a:prstGeom prst="rect">
            <a:avLst/>
          </a:prstGeom>
        </p:spPr>
      </p:pic>
    </p:spTree>
    <p:extLst>
      <p:ext uri="{BB962C8B-B14F-4D97-AF65-F5344CB8AC3E}">
        <p14:creationId xmlns:p14="http://schemas.microsoft.com/office/powerpoint/2010/main" val="3233801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4" presetClass="entr" presetSubtype="10"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1524000" y="2833028"/>
            <a:ext cx="9144000" cy="1191943"/>
          </a:xfrm>
        </p:spPr>
        <p:txBody>
          <a:bodyPr>
            <a:normAutofit fontScale="90000"/>
          </a:bodyPr>
          <a:lstStyle/>
          <a:p>
            <a:r>
              <a:rPr lang="en-IN" sz="4400" dirty="0">
                <a:latin typeface="Segoe UI Semibold" panose="020B0702040204020203" pitchFamily="34" charset="0"/>
                <a:cs typeface="Segoe UI Semibold" panose="020B0702040204020203" pitchFamily="34" charset="0"/>
              </a:rPr>
              <a:t> </a:t>
            </a:r>
            <a:r>
              <a:rPr lang="en-IN" sz="4400" dirty="0">
                <a:solidFill>
                  <a:srgbClr val="131A22"/>
                </a:solidFill>
                <a:latin typeface="Segoe UI Semibold" panose="020B0702040204020203" pitchFamily="34" charset="0"/>
                <a:cs typeface="Segoe UI Semibold" panose="020B0702040204020203" pitchFamily="34" charset="0"/>
              </a:rPr>
              <a:t>Crop Production Analysis</a:t>
            </a:r>
            <a:br>
              <a:rPr lang="en-IN" sz="4400" dirty="0">
                <a:solidFill>
                  <a:srgbClr val="131A22"/>
                </a:solidFill>
                <a:latin typeface="Segoe UI Semibold" panose="020B0702040204020203" pitchFamily="34" charset="0"/>
                <a:cs typeface="Segoe UI Semibold" panose="020B0702040204020203" pitchFamily="34" charset="0"/>
              </a:rPr>
            </a:br>
            <a:r>
              <a:rPr lang="en-IN" sz="4400" dirty="0">
                <a:solidFill>
                  <a:srgbClr val="131A22"/>
                </a:solidFill>
                <a:latin typeface="Segoe UI Semibold" panose="020B0702040204020203" pitchFamily="34" charset="0"/>
                <a:cs typeface="Segoe UI Semibold" panose="020B0702040204020203" pitchFamily="34" charset="0"/>
              </a:rPr>
              <a:t>in India</a:t>
            </a:r>
          </a:p>
        </p:txBody>
      </p:sp>
      <p:pic>
        <p:nvPicPr>
          <p:cNvPr id="3" name="Graphic 2">
            <a:extLst>
              <a:ext uri="{FF2B5EF4-FFF2-40B4-BE49-F238E27FC236}">
                <a16:creationId xmlns:a16="http://schemas.microsoft.com/office/drawing/2014/main" id="{AA15A15C-564E-ABFA-A7A2-3C2EBB2F18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700000">
            <a:off x="-2617687" y="-7253563"/>
            <a:ext cx="6537488" cy="13074906"/>
          </a:xfrm>
          <a:prstGeom prst="rect">
            <a:avLst/>
          </a:prstGeom>
        </p:spPr>
      </p:pic>
      <p:pic>
        <p:nvPicPr>
          <p:cNvPr id="5" name="Graphic 4">
            <a:extLst>
              <a:ext uri="{FF2B5EF4-FFF2-40B4-BE49-F238E27FC236}">
                <a16:creationId xmlns:a16="http://schemas.microsoft.com/office/drawing/2014/main" id="{6D5A8CB8-D80C-9484-7F66-3452F8FABB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3500000">
            <a:off x="8517975" y="1146978"/>
            <a:ext cx="6537488" cy="13074906"/>
          </a:xfrm>
          <a:prstGeom prst="rect">
            <a:avLst/>
          </a:prstGeom>
        </p:spPr>
      </p:pic>
      <p:pic>
        <p:nvPicPr>
          <p:cNvPr id="12" name="Graphic 11">
            <a:extLst>
              <a:ext uri="{FF2B5EF4-FFF2-40B4-BE49-F238E27FC236}">
                <a16:creationId xmlns:a16="http://schemas.microsoft.com/office/drawing/2014/main" id="{AD24CE03-E554-FE68-1A16-EF339AF040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3500000">
            <a:off x="8072120" y="2286048"/>
            <a:ext cx="1413038" cy="3725280"/>
          </a:xfrm>
          <a:prstGeom prst="rect">
            <a:avLst/>
          </a:prstGeom>
        </p:spPr>
      </p:pic>
      <p:pic>
        <p:nvPicPr>
          <p:cNvPr id="13" name="Graphic 12">
            <a:extLst>
              <a:ext uri="{FF2B5EF4-FFF2-40B4-BE49-F238E27FC236}">
                <a16:creationId xmlns:a16="http://schemas.microsoft.com/office/drawing/2014/main" id="{853A1AB4-F8D4-72C9-E7CF-6263986226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700000">
            <a:off x="2481826" y="704432"/>
            <a:ext cx="1413038" cy="3725280"/>
          </a:xfrm>
          <a:prstGeom prst="rect">
            <a:avLst/>
          </a:prstGeom>
        </p:spPr>
      </p:pic>
      <p:cxnSp>
        <p:nvCxnSpPr>
          <p:cNvPr id="14" name="Straight Connector 13">
            <a:extLst>
              <a:ext uri="{FF2B5EF4-FFF2-40B4-BE49-F238E27FC236}">
                <a16:creationId xmlns:a16="http://schemas.microsoft.com/office/drawing/2014/main" id="{7037799D-CEBD-7006-F64C-2C466BF0D7F5}"/>
              </a:ext>
            </a:extLst>
          </p:cNvPr>
          <p:cNvCxnSpPr>
            <a:cxnSpLocks/>
          </p:cNvCxnSpPr>
          <p:nvPr/>
        </p:nvCxnSpPr>
        <p:spPr>
          <a:xfrm>
            <a:off x="949878" y="2247683"/>
            <a:ext cx="0"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151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716280" y="1374979"/>
            <a:ext cx="5251971" cy="803295"/>
          </a:xfrm>
        </p:spPr>
        <p:txBody>
          <a:bodyPr>
            <a:normAutofit/>
          </a:bodyPr>
          <a:lstStyle/>
          <a:p>
            <a:r>
              <a:rPr lang="en-IN" sz="4400" dirty="0">
                <a:solidFill>
                  <a:srgbClr val="131A22"/>
                </a:solidFill>
                <a:latin typeface="Segoe UI Semibold" panose="020B0702040204020203" pitchFamily="34" charset="0"/>
                <a:cs typeface="Segoe UI Semibold" panose="020B0702040204020203" pitchFamily="34" charset="0"/>
              </a:rPr>
              <a:t> Problem Statement</a:t>
            </a:r>
          </a:p>
        </p:txBody>
      </p:sp>
      <p:cxnSp>
        <p:nvCxnSpPr>
          <p:cNvPr id="4" name="Straight Connector 3">
            <a:extLst>
              <a:ext uri="{FF2B5EF4-FFF2-40B4-BE49-F238E27FC236}">
                <a16:creationId xmlns:a16="http://schemas.microsoft.com/office/drawing/2014/main" id="{58E471F1-DE82-789F-D6A3-44DF5A206BA7}"/>
              </a:ext>
            </a:extLst>
          </p:cNvPr>
          <p:cNvCxnSpPr/>
          <p:nvPr/>
        </p:nvCxnSpPr>
        <p:spPr>
          <a:xfrm>
            <a:off x="949878" y="2247683"/>
            <a:ext cx="6946758"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E8C51CB-D2A9-BEDE-0DCB-D0D65BC34D12}"/>
              </a:ext>
            </a:extLst>
          </p:cNvPr>
          <p:cNvSpPr txBox="1"/>
          <p:nvPr/>
        </p:nvSpPr>
        <p:spPr>
          <a:xfrm>
            <a:off x="869760" y="2484619"/>
            <a:ext cx="10196983" cy="2862322"/>
          </a:xfrm>
          <a:prstGeom prst="rect">
            <a:avLst/>
          </a:prstGeom>
          <a:noFill/>
        </p:spPr>
        <p:txBody>
          <a:bodyPr wrap="square" rtlCol="0">
            <a:spAutoFit/>
          </a:bodyPr>
          <a:lstStyle/>
          <a:p>
            <a:pPr algn="just"/>
            <a:r>
              <a:rPr lang="en-US" sz="2000" dirty="0">
                <a:solidFill>
                  <a:srgbClr val="131A22"/>
                </a:solidFill>
                <a:latin typeface="Segoe UI Semibold" panose="020B0702040204020203" pitchFamily="34" charset="0"/>
                <a:cs typeface="Segoe UI Semibold" panose="020B0702040204020203" pitchFamily="34" charset="0"/>
              </a:rPr>
              <a:t>As a vital part of the overall supply chain, the Agriculture business domain is expected to evolve highly in the upcoming years via the developments, which are taking place on the side of the Future Internet. This paper presents a novel Business-to-Business collaboration platform from the agri-food sector perspective, which aims to effectively and flexibly facilitate the collaboration of numerous stakeholders belonging to associated business domains.</a:t>
            </a:r>
            <a:r>
              <a:rPr lang="en-US" sz="2000" dirty="0"/>
              <a:t> </a:t>
            </a:r>
            <a:r>
              <a:rPr lang="en-US" sz="2000" dirty="0">
                <a:solidFill>
                  <a:srgbClr val="131A22"/>
                </a:solidFill>
                <a:latin typeface="Segoe UI Semibold" panose="020B0702040204020203" pitchFamily="34" charset="0"/>
                <a:cs typeface="Segoe UI Semibold" panose="020B0702040204020203" pitchFamily="34" charset="0"/>
              </a:rPr>
              <a:t>This dataset provides a huge amount of information on crop production in India over several years. Based on the Information the ultimate goal would be to predict crop production and find important insights highlighting key indicators and metrics that influence crop production. </a:t>
            </a:r>
            <a:endParaRPr lang="en-IN" sz="2000" dirty="0">
              <a:solidFill>
                <a:srgbClr val="131A22"/>
              </a:solidFill>
              <a:latin typeface="Segoe UI Semibold" panose="020B0702040204020203" pitchFamily="34" charset="0"/>
              <a:cs typeface="Segoe UI Semibold" panose="020B0702040204020203" pitchFamily="34" charset="0"/>
            </a:endParaRPr>
          </a:p>
        </p:txBody>
      </p:sp>
      <p:pic>
        <p:nvPicPr>
          <p:cNvPr id="9" name="Picture 8">
            <a:extLst>
              <a:ext uri="{FF2B5EF4-FFF2-40B4-BE49-F238E27FC236}">
                <a16:creationId xmlns:a16="http://schemas.microsoft.com/office/drawing/2014/main" id="{EC8C1E01-15DB-DE6F-E412-2E1DB4E90E32}"/>
              </a:ext>
            </a:extLst>
          </p:cNvPr>
          <p:cNvPicPr>
            <a:picLocks noChangeAspect="1"/>
          </p:cNvPicPr>
          <p:nvPr/>
        </p:nvPicPr>
        <p:blipFill>
          <a:blip r:embed="rId3">
            <a:alphaModFix amt="0"/>
          </a:blip>
          <a:stretch>
            <a:fillRect/>
          </a:stretch>
        </p:blipFill>
        <p:spPr>
          <a:xfrm>
            <a:off x="6002673" y="2247683"/>
            <a:ext cx="164448" cy="4163277"/>
          </a:xfrm>
          <a:prstGeom prst="rect">
            <a:avLst/>
          </a:prstGeom>
        </p:spPr>
      </p:pic>
      <p:pic>
        <p:nvPicPr>
          <p:cNvPr id="3" name="Graphic 2">
            <a:extLst>
              <a:ext uri="{FF2B5EF4-FFF2-40B4-BE49-F238E27FC236}">
                <a16:creationId xmlns:a16="http://schemas.microsoft.com/office/drawing/2014/main" id="{A69B4FD4-3442-F907-2DB5-F86A793D03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3600000">
            <a:off x="697796" y="-1451066"/>
            <a:ext cx="1853832" cy="4887372"/>
          </a:xfrm>
          <a:prstGeom prst="rect">
            <a:avLst/>
          </a:prstGeom>
        </p:spPr>
      </p:pic>
      <p:pic>
        <p:nvPicPr>
          <p:cNvPr id="5" name="Graphic 4">
            <a:extLst>
              <a:ext uri="{FF2B5EF4-FFF2-40B4-BE49-F238E27FC236}">
                <a16:creationId xmlns:a16="http://schemas.microsoft.com/office/drawing/2014/main" id="{F143A9E8-E18D-BE76-E29A-B39D37035E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500000">
            <a:off x="10091522" y="3366014"/>
            <a:ext cx="1682517" cy="4435724"/>
          </a:xfrm>
          <a:prstGeom prst="rect">
            <a:avLst/>
          </a:prstGeom>
        </p:spPr>
      </p:pic>
      <p:pic>
        <p:nvPicPr>
          <p:cNvPr id="7" name="Graphic 6">
            <a:extLst>
              <a:ext uri="{FF2B5EF4-FFF2-40B4-BE49-F238E27FC236}">
                <a16:creationId xmlns:a16="http://schemas.microsoft.com/office/drawing/2014/main" id="{C069D22E-0279-C07E-9B4A-DCB8D01888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700000">
            <a:off x="-5154998" y="-7253562"/>
            <a:ext cx="6537488" cy="13074906"/>
          </a:xfrm>
          <a:prstGeom prst="rect">
            <a:avLst/>
          </a:prstGeom>
        </p:spPr>
      </p:pic>
      <p:pic>
        <p:nvPicPr>
          <p:cNvPr id="8" name="Graphic 7">
            <a:extLst>
              <a:ext uri="{FF2B5EF4-FFF2-40B4-BE49-F238E27FC236}">
                <a16:creationId xmlns:a16="http://schemas.microsoft.com/office/drawing/2014/main" id="{C1DD3DA0-5823-897C-734F-91033110720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500000">
            <a:off x="11169735" y="1146977"/>
            <a:ext cx="6537488" cy="13074906"/>
          </a:xfrm>
          <a:prstGeom prst="rect">
            <a:avLst/>
          </a:prstGeom>
        </p:spPr>
      </p:pic>
      <p:pic>
        <p:nvPicPr>
          <p:cNvPr id="10" name="Graphic 9">
            <a:extLst>
              <a:ext uri="{FF2B5EF4-FFF2-40B4-BE49-F238E27FC236}">
                <a16:creationId xmlns:a16="http://schemas.microsoft.com/office/drawing/2014/main" id="{385D318A-D520-F9F2-2F3F-DB55451510B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4769656" y="462537"/>
            <a:ext cx="45720" cy="89768"/>
          </a:xfrm>
          <a:prstGeom prst="rect">
            <a:avLst/>
          </a:prstGeom>
        </p:spPr>
      </p:pic>
      <p:pic>
        <p:nvPicPr>
          <p:cNvPr id="19" name="Graphic 18">
            <a:extLst>
              <a:ext uri="{FF2B5EF4-FFF2-40B4-BE49-F238E27FC236}">
                <a16:creationId xmlns:a16="http://schemas.microsoft.com/office/drawing/2014/main" id="{B26C4903-4919-1857-FE0A-5C68A37FF1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231971">
            <a:off x="4907832" y="503990"/>
            <a:ext cx="45720" cy="89768"/>
          </a:xfrm>
          <a:prstGeom prst="rect">
            <a:avLst/>
          </a:prstGeom>
        </p:spPr>
      </p:pic>
      <p:sp>
        <p:nvSpPr>
          <p:cNvPr id="16" name="Rectangle 15">
            <a:extLst>
              <a:ext uri="{FF2B5EF4-FFF2-40B4-BE49-F238E27FC236}">
                <a16:creationId xmlns:a16="http://schemas.microsoft.com/office/drawing/2014/main" id="{6E5BF333-355A-E076-A7F9-DBF6D0FD95BB}"/>
              </a:ext>
            </a:extLst>
          </p:cNvPr>
          <p:cNvSpPr/>
          <p:nvPr/>
        </p:nvSpPr>
        <p:spPr>
          <a:xfrm>
            <a:off x="4723936" y="377952"/>
            <a:ext cx="359951" cy="372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a:extLst>
              <a:ext uri="{FF2B5EF4-FFF2-40B4-BE49-F238E27FC236}">
                <a16:creationId xmlns:a16="http://schemas.microsoft.com/office/drawing/2014/main" id="{A1091D90-822E-9D79-BA3A-8882DFD1E8E8}"/>
              </a:ext>
            </a:extLst>
          </p:cNvPr>
          <p:cNvCxnSpPr>
            <a:cxnSpLocks/>
          </p:cNvCxnSpPr>
          <p:nvPr/>
        </p:nvCxnSpPr>
        <p:spPr>
          <a:xfrm>
            <a:off x="800100" y="1097748"/>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6216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3E3BCCCB-39A3-36AF-4A57-2C8373B304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4400000" flipH="1" flipV="1">
            <a:off x="2065485" y="29202"/>
            <a:ext cx="532752" cy="1707254"/>
          </a:xfrm>
          <a:prstGeom prst="rect">
            <a:avLst/>
          </a:prstGeom>
        </p:spPr>
      </p:pic>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683402" y="375961"/>
            <a:ext cx="3856004" cy="543821"/>
          </a:xfrm>
        </p:spPr>
        <p:txBody>
          <a:bodyPr>
            <a:normAutofit/>
          </a:bodyPr>
          <a:lstStyle/>
          <a:p>
            <a:r>
              <a:rPr lang="en-US" sz="3200" dirty="0">
                <a:solidFill>
                  <a:srgbClr val="131A22"/>
                </a:solidFill>
                <a:latin typeface="Segoe UI Semibold" panose="020B0702040204020203" pitchFamily="34" charset="0"/>
                <a:cs typeface="Segoe UI Semibold" panose="020B0702040204020203" pitchFamily="34" charset="0"/>
              </a:rPr>
              <a:t>Production by Years</a:t>
            </a:r>
            <a:endParaRPr lang="en-IN" sz="3200" dirty="0">
              <a:solidFill>
                <a:srgbClr val="131A22"/>
              </a:solidFill>
              <a:latin typeface="Segoe UI Semibold" panose="020B0702040204020203" pitchFamily="34" charset="0"/>
              <a:cs typeface="Segoe UI Semibold" panose="020B0702040204020203" pitchFamily="34" charset="0"/>
            </a:endParaRPr>
          </a:p>
        </p:txBody>
      </p:sp>
      <p:sp>
        <p:nvSpPr>
          <p:cNvPr id="6" name="TextBox 5">
            <a:extLst>
              <a:ext uri="{FF2B5EF4-FFF2-40B4-BE49-F238E27FC236}">
                <a16:creationId xmlns:a16="http://schemas.microsoft.com/office/drawing/2014/main" id="{BE8C51CB-D2A9-BEDE-0DCB-D0D65BC34D12}"/>
              </a:ext>
            </a:extLst>
          </p:cNvPr>
          <p:cNvSpPr txBox="1"/>
          <p:nvPr/>
        </p:nvSpPr>
        <p:spPr>
          <a:xfrm>
            <a:off x="683402" y="1195416"/>
            <a:ext cx="10898998" cy="923330"/>
          </a:xfrm>
          <a:prstGeom prst="rect">
            <a:avLst/>
          </a:prstGeom>
          <a:noFill/>
        </p:spPr>
        <p:txBody>
          <a:bodyPr wrap="square" rtlCol="0">
            <a:spAutoFit/>
          </a:bodyPr>
          <a:lstStyle/>
          <a:p>
            <a:pPr algn="just"/>
            <a:r>
              <a:rPr lang="en-US" b="1" dirty="0">
                <a:solidFill>
                  <a:srgbClr val="131A22"/>
                </a:solidFill>
              </a:rPr>
              <a:t>1995</a:t>
            </a:r>
            <a:r>
              <a:rPr lang="en-US" dirty="0">
                <a:solidFill>
                  <a:srgbClr val="131A22"/>
                </a:solidFill>
              </a:rPr>
              <a:t>: Production was </a:t>
            </a:r>
            <a:r>
              <a:rPr lang="en-US" b="1" dirty="0">
                <a:solidFill>
                  <a:srgbClr val="131A22"/>
                </a:solidFill>
              </a:rPr>
              <a:t>850 million </a:t>
            </a:r>
            <a:r>
              <a:rPr lang="en-US" dirty="0">
                <a:solidFill>
                  <a:srgbClr val="131A22"/>
                </a:solidFill>
              </a:rPr>
              <a:t>units.</a:t>
            </a:r>
          </a:p>
          <a:p>
            <a:pPr algn="just"/>
            <a:r>
              <a:rPr lang="en-US" b="1" dirty="0">
                <a:solidFill>
                  <a:srgbClr val="131A22"/>
                </a:solidFill>
              </a:rPr>
              <a:t>2011</a:t>
            </a:r>
            <a:r>
              <a:rPr lang="en-US" dirty="0">
                <a:solidFill>
                  <a:srgbClr val="131A22"/>
                </a:solidFill>
              </a:rPr>
              <a:t>: Production increased to </a:t>
            </a:r>
            <a:r>
              <a:rPr lang="en-US" b="1" dirty="0">
                <a:solidFill>
                  <a:srgbClr val="131A22"/>
                </a:solidFill>
              </a:rPr>
              <a:t>14.3 billion </a:t>
            </a:r>
            <a:r>
              <a:rPr lang="en-US" dirty="0">
                <a:solidFill>
                  <a:srgbClr val="131A22"/>
                </a:solidFill>
              </a:rPr>
              <a:t>units, representing a </a:t>
            </a:r>
            <a:r>
              <a:rPr lang="en-US" b="1" dirty="0">
                <a:solidFill>
                  <a:srgbClr val="131A22"/>
                </a:solidFill>
              </a:rPr>
              <a:t>1,582% increase</a:t>
            </a:r>
            <a:r>
              <a:rPr lang="en-US" dirty="0">
                <a:solidFill>
                  <a:srgbClr val="131A22"/>
                </a:solidFill>
              </a:rPr>
              <a:t> from </a:t>
            </a:r>
            <a:r>
              <a:rPr lang="en-US" b="1" dirty="0">
                <a:solidFill>
                  <a:srgbClr val="131A22"/>
                </a:solidFill>
              </a:rPr>
              <a:t>1995</a:t>
            </a:r>
            <a:r>
              <a:rPr lang="en-US" dirty="0">
                <a:solidFill>
                  <a:srgbClr val="131A22"/>
                </a:solidFill>
              </a:rPr>
              <a:t>.</a:t>
            </a:r>
          </a:p>
          <a:p>
            <a:pPr algn="just"/>
            <a:r>
              <a:rPr lang="en-US" b="1" dirty="0">
                <a:solidFill>
                  <a:srgbClr val="131A22"/>
                </a:solidFill>
              </a:rPr>
              <a:t>2014</a:t>
            </a:r>
            <a:r>
              <a:rPr lang="en-US" dirty="0">
                <a:solidFill>
                  <a:srgbClr val="131A22"/>
                </a:solidFill>
              </a:rPr>
              <a:t>: Production decreased to </a:t>
            </a:r>
            <a:r>
              <a:rPr lang="en-US" b="1" dirty="0">
                <a:solidFill>
                  <a:srgbClr val="131A22"/>
                </a:solidFill>
              </a:rPr>
              <a:t>8.66 billion </a:t>
            </a:r>
            <a:r>
              <a:rPr lang="en-US" dirty="0">
                <a:solidFill>
                  <a:srgbClr val="131A22"/>
                </a:solidFill>
              </a:rPr>
              <a:t>units, reflecting a </a:t>
            </a:r>
            <a:r>
              <a:rPr lang="en-US" b="1" dirty="0">
                <a:solidFill>
                  <a:srgbClr val="131A22"/>
                </a:solidFill>
              </a:rPr>
              <a:t>39.44% decrease</a:t>
            </a:r>
            <a:r>
              <a:rPr lang="en-US" dirty="0">
                <a:solidFill>
                  <a:srgbClr val="131A22"/>
                </a:solidFill>
              </a:rPr>
              <a:t> from </a:t>
            </a:r>
            <a:r>
              <a:rPr lang="en-US" b="1" dirty="0">
                <a:solidFill>
                  <a:srgbClr val="131A22"/>
                </a:solidFill>
              </a:rPr>
              <a:t>2011</a:t>
            </a:r>
            <a:r>
              <a:rPr lang="en-US" dirty="0">
                <a:solidFill>
                  <a:srgbClr val="131A22"/>
                </a:solidFill>
              </a:rPr>
              <a:t>.</a:t>
            </a:r>
            <a:endParaRPr lang="en-IN" dirty="0">
              <a:solidFill>
                <a:srgbClr val="131A22"/>
              </a:solidFill>
              <a:latin typeface="Segoe UI Semibold" panose="020B0702040204020203" pitchFamily="34" charset="0"/>
              <a:cs typeface="Segoe UI Semibold" panose="020B0702040204020203" pitchFamily="34" charset="0"/>
            </a:endParaRPr>
          </a:p>
        </p:txBody>
      </p:sp>
      <p:cxnSp>
        <p:nvCxnSpPr>
          <p:cNvPr id="11" name="Straight Connector 10">
            <a:extLst>
              <a:ext uri="{FF2B5EF4-FFF2-40B4-BE49-F238E27FC236}">
                <a16:creationId xmlns:a16="http://schemas.microsoft.com/office/drawing/2014/main" id="{38BD10CA-F823-E6A3-0CFD-A55E0852A4C4}"/>
              </a:ext>
            </a:extLst>
          </p:cNvPr>
          <p:cNvCxnSpPr>
            <a:cxnSpLocks/>
          </p:cNvCxnSpPr>
          <p:nvPr/>
        </p:nvCxnSpPr>
        <p:spPr>
          <a:xfrm>
            <a:off x="683402" y="1066478"/>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27AB7B4-C05A-1284-42F2-085544697955}"/>
              </a:ext>
            </a:extLst>
          </p:cNvPr>
          <p:cNvPicPr>
            <a:picLocks noChangeAspect="1"/>
          </p:cNvPicPr>
          <p:nvPr/>
        </p:nvPicPr>
        <p:blipFill>
          <a:blip r:embed="rId5"/>
          <a:stretch>
            <a:fillRect/>
          </a:stretch>
        </p:blipFill>
        <p:spPr>
          <a:xfrm>
            <a:off x="683402" y="2247683"/>
            <a:ext cx="10898998" cy="4391638"/>
          </a:xfrm>
          <a:prstGeom prst="rect">
            <a:avLst/>
          </a:prstGeom>
        </p:spPr>
      </p:pic>
      <p:pic>
        <p:nvPicPr>
          <p:cNvPr id="7" name="Graphic 6">
            <a:extLst>
              <a:ext uri="{FF2B5EF4-FFF2-40B4-BE49-F238E27FC236}">
                <a16:creationId xmlns:a16="http://schemas.microsoft.com/office/drawing/2014/main" id="{6AA57C8A-356E-CB1B-6BCB-5AB54112B21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539406" y="10462"/>
            <a:ext cx="506220" cy="993918"/>
          </a:xfrm>
          <a:prstGeom prst="rect">
            <a:avLst/>
          </a:prstGeom>
        </p:spPr>
      </p:pic>
      <p:pic>
        <p:nvPicPr>
          <p:cNvPr id="8" name="Graphic 7">
            <a:extLst>
              <a:ext uri="{FF2B5EF4-FFF2-40B4-BE49-F238E27FC236}">
                <a16:creationId xmlns:a16="http://schemas.microsoft.com/office/drawing/2014/main" id="{1518D493-ED60-ABD0-F245-736F87E31D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231971">
            <a:off x="4677582" y="51915"/>
            <a:ext cx="506220" cy="993918"/>
          </a:xfrm>
          <a:prstGeom prst="rect">
            <a:avLst/>
          </a:prstGeom>
        </p:spPr>
      </p:pic>
      <p:cxnSp>
        <p:nvCxnSpPr>
          <p:cNvPr id="12" name="Straight Connector 11">
            <a:extLst>
              <a:ext uri="{FF2B5EF4-FFF2-40B4-BE49-F238E27FC236}">
                <a16:creationId xmlns:a16="http://schemas.microsoft.com/office/drawing/2014/main" id="{687691D9-D8D6-E27C-0753-1FB80A000046}"/>
              </a:ext>
            </a:extLst>
          </p:cNvPr>
          <p:cNvCxnSpPr>
            <a:cxnSpLocks/>
          </p:cNvCxnSpPr>
          <p:nvPr/>
        </p:nvCxnSpPr>
        <p:spPr>
          <a:xfrm>
            <a:off x="683402" y="1066478"/>
            <a:ext cx="0"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pic>
        <p:nvPicPr>
          <p:cNvPr id="20" name="Graphic 19">
            <a:extLst>
              <a:ext uri="{FF2B5EF4-FFF2-40B4-BE49-F238E27FC236}">
                <a16:creationId xmlns:a16="http://schemas.microsoft.com/office/drawing/2014/main" id="{B21151B1-45B0-1AA2-6DEA-72E4963E005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3800089">
            <a:off x="9711615" y="4320567"/>
            <a:ext cx="546456" cy="1185204"/>
          </a:xfrm>
          <a:prstGeom prst="rect">
            <a:avLst/>
          </a:prstGeom>
        </p:spPr>
      </p:pic>
      <p:cxnSp>
        <p:nvCxnSpPr>
          <p:cNvPr id="21" name="Straight Connector 20">
            <a:extLst>
              <a:ext uri="{FF2B5EF4-FFF2-40B4-BE49-F238E27FC236}">
                <a16:creationId xmlns:a16="http://schemas.microsoft.com/office/drawing/2014/main" id="{D2778222-250B-CCE2-1752-E1808CEB01BC}"/>
              </a:ext>
            </a:extLst>
          </p:cNvPr>
          <p:cNvCxnSpPr/>
          <p:nvPr/>
        </p:nvCxnSpPr>
        <p:spPr>
          <a:xfrm>
            <a:off x="812718" y="1027023"/>
            <a:ext cx="6946758"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2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79381814-00CD-5A8C-6DDB-23A4C9614E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400000" flipH="1" flipV="1">
            <a:off x="1257377" y="-2560459"/>
            <a:ext cx="2148967" cy="6886576"/>
          </a:xfrm>
          <a:prstGeom prst="rect">
            <a:avLst/>
          </a:prstGeom>
        </p:spPr>
      </p:pic>
      <p:pic>
        <p:nvPicPr>
          <p:cNvPr id="6" name="Graphic 5">
            <a:extLst>
              <a:ext uri="{FF2B5EF4-FFF2-40B4-BE49-F238E27FC236}">
                <a16:creationId xmlns:a16="http://schemas.microsoft.com/office/drawing/2014/main" id="{B7BF09FE-C0C4-5505-8853-5D01DCF5BEAA}"/>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rot="13800089">
            <a:off x="8329139" y="1322137"/>
            <a:ext cx="3311408" cy="7182065"/>
          </a:xfrm>
          <a:prstGeom prst="rect">
            <a:avLst/>
          </a:prstGeom>
        </p:spPr>
      </p:pic>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683402" y="393720"/>
            <a:ext cx="2418080" cy="543821"/>
          </a:xfrm>
        </p:spPr>
        <p:txBody>
          <a:bodyPr>
            <a:normAutofit/>
          </a:bodyPr>
          <a:lstStyle/>
          <a:p>
            <a:r>
              <a:rPr lang="en-US" sz="3200" dirty="0">
                <a:solidFill>
                  <a:srgbClr val="131A22"/>
                </a:solidFill>
                <a:latin typeface="Segoe UI Semibold" panose="020B0702040204020203" pitchFamily="34" charset="0"/>
                <a:cs typeface="Segoe UI Semibold" panose="020B0702040204020203" pitchFamily="34" charset="0"/>
              </a:rPr>
              <a:t>Key Metrics</a:t>
            </a:r>
            <a:endParaRPr lang="en-IN" sz="3200" dirty="0">
              <a:solidFill>
                <a:srgbClr val="131A22"/>
              </a:solidFill>
              <a:latin typeface="Segoe UI Semibold" panose="020B0702040204020203" pitchFamily="34" charset="0"/>
              <a:cs typeface="Segoe UI Semibold" panose="020B0702040204020203" pitchFamily="34" charset="0"/>
            </a:endParaRPr>
          </a:p>
        </p:txBody>
      </p:sp>
      <p:grpSp>
        <p:nvGrpSpPr>
          <p:cNvPr id="8" name="Group 7">
            <a:extLst>
              <a:ext uri="{FF2B5EF4-FFF2-40B4-BE49-F238E27FC236}">
                <a16:creationId xmlns:a16="http://schemas.microsoft.com/office/drawing/2014/main" id="{3FB00BDD-A287-35B8-7692-2D2B50BEBF70}"/>
              </a:ext>
            </a:extLst>
          </p:cNvPr>
          <p:cNvGrpSpPr/>
          <p:nvPr/>
        </p:nvGrpSpPr>
        <p:grpSpPr>
          <a:xfrm>
            <a:off x="886460" y="1503680"/>
            <a:ext cx="3220720" cy="1846659"/>
            <a:chOff x="914400" y="1828800"/>
            <a:chExt cx="3220720" cy="1846659"/>
          </a:xfrm>
        </p:grpSpPr>
        <p:sp>
          <p:nvSpPr>
            <p:cNvPr id="3" name="TextBox 2">
              <a:extLst>
                <a:ext uri="{FF2B5EF4-FFF2-40B4-BE49-F238E27FC236}">
                  <a16:creationId xmlns:a16="http://schemas.microsoft.com/office/drawing/2014/main" id="{DBB709E1-D106-8F75-EF16-5E910B4ECFEA}"/>
                </a:ext>
              </a:extLst>
            </p:cNvPr>
            <p:cNvSpPr txBox="1"/>
            <p:nvPr/>
          </p:nvSpPr>
          <p:spPr>
            <a:xfrm>
              <a:off x="914400" y="1828800"/>
              <a:ext cx="1544320" cy="523220"/>
            </a:xfrm>
            <a:prstGeom prst="rect">
              <a:avLst/>
            </a:prstGeom>
            <a:noFill/>
          </p:spPr>
          <p:txBody>
            <a:bodyPr wrap="square" rtlCol="0">
              <a:spAutoFit/>
            </a:bodyPr>
            <a:lstStyle/>
            <a:p>
              <a:r>
                <a:rPr lang="en-IN" sz="2800" b="1" dirty="0">
                  <a:solidFill>
                    <a:srgbClr val="131A22"/>
                  </a:solidFill>
                  <a:latin typeface="Segoe UI Semibold" panose="020B0702040204020203" pitchFamily="34" charset="0"/>
                  <a:cs typeface="Segoe UI Semibold" panose="020B0702040204020203" pitchFamily="34" charset="0"/>
                </a:rPr>
                <a:t>141bn+</a:t>
              </a:r>
            </a:p>
          </p:txBody>
        </p:sp>
        <p:sp>
          <p:nvSpPr>
            <p:cNvPr id="5" name="TextBox 4">
              <a:extLst>
                <a:ext uri="{FF2B5EF4-FFF2-40B4-BE49-F238E27FC236}">
                  <a16:creationId xmlns:a16="http://schemas.microsoft.com/office/drawing/2014/main" id="{4C590A52-F7BF-CA0F-6F95-717B0138E38C}"/>
                </a:ext>
              </a:extLst>
            </p:cNvPr>
            <p:cNvSpPr txBox="1"/>
            <p:nvPr/>
          </p:nvSpPr>
          <p:spPr>
            <a:xfrm>
              <a:off x="914400" y="2352020"/>
              <a:ext cx="1869440" cy="369332"/>
            </a:xfrm>
            <a:prstGeom prst="rect">
              <a:avLst/>
            </a:prstGeom>
            <a:noFill/>
          </p:spPr>
          <p:txBody>
            <a:bodyPr wrap="square" rtlCol="0">
              <a:spAutoFit/>
            </a:bodyPr>
            <a:lstStyle/>
            <a:p>
              <a:r>
                <a:rPr lang="en-IN" dirty="0">
                  <a:solidFill>
                    <a:srgbClr val="131A22"/>
                  </a:solidFill>
                </a:rPr>
                <a:t>Total Production</a:t>
              </a:r>
            </a:p>
          </p:txBody>
        </p:sp>
        <p:sp>
          <p:nvSpPr>
            <p:cNvPr id="7" name="TextBox 6">
              <a:extLst>
                <a:ext uri="{FF2B5EF4-FFF2-40B4-BE49-F238E27FC236}">
                  <a16:creationId xmlns:a16="http://schemas.microsoft.com/office/drawing/2014/main" id="{9E53CF55-D0DE-541F-4B31-F7B6F2C45CB1}"/>
                </a:ext>
              </a:extLst>
            </p:cNvPr>
            <p:cNvSpPr txBox="1"/>
            <p:nvPr/>
          </p:nvSpPr>
          <p:spPr>
            <a:xfrm>
              <a:off x="914400" y="2721352"/>
              <a:ext cx="3220720" cy="954107"/>
            </a:xfrm>
            <a:prstGeom prst="rect">
              <a:avLst/>
            </a:prstGeom>
            <a:noFill/>
          </p:spPr>
          <p:txBody>
            <a:bodyPr wrap="square" rtlCol="0">
              <a:spAutoFit/>
            </a:bodyPr>
            <a:lstStyle/>
            <a:p>
              <a:pPr algn="just"/>
              <a:r>
                <a:rPr lang="en-US" sz="1400" b="0" i="0" dirty="0">
                  <a:solidFill>
                    <a:srgbClr val="1C1C1C"/>
                  </a:solidFill>
                  <a:effectLst/>
                  <a:highlight>
                    <a:srgbClr val="FFFFFF"/>
                  </a:highlight>
                  <a:latin typeface="Inter"/>
                </a:rPr>
                <a:t>The overall quantity of harvested crops over a specific period includes grains, vegetables, fruits, and other plant-based products.</a:t>
              </a:r>
              <a:endParaRPr lang="en-IN" sz="1400" dirty="0">
                <a:solidFill>
                  <a:srgbClr val="131A22"/>
                </a:solidFill>
              </a:endParaRPr>
            </a:p>
          </p:txBody>
        </p:sp>
      </p:grpSp>
      <p:grpSp>
        <p:nvGrpSpPr>
          <p:cNvPr id="9" name="Group 8">
            <a:extLst>
              <a:ext uri="{FF2B5EF4-FFF2-40B4-BE49-F238E27FC236}">
                <a16:creationId xmlns:a16="http://schemas.microsoft.com/office/drawing/2014/main" id="{D270832D-E824-1FBC-F4F9-B53EB90DC5E5}"/>
              </a:ext>
            </a:extLst>
          </p:cNvPr>
          <p:cNvGrpSpPr/>
          <p:nvPr/>
        </p:nvGrpSpPr>
        <p:grpSpPr>
          <a:xfrm>
            <a:off x="7924895" y="1472902"/>
            <a:ext cx="3256280" cy="1846659"/>
            <a:chOff x="914400" y="1828800"/>
            <a:chExt cx="3256280" cy="1846659"/>
          </a:xfrm>
        </p:grpSpPr>
        <p:sp>
          <p:nvSpPr>
            <p:cNvPr id="11" name="TextBox 10">
              <a:extLst>
                <a:ext uri="{FF2B5EF4-FFF2-40B4-BE49-F238E27FC236}">
                  <a16:creationId xmlns:a16="http://schemas.microsoft.com/office/drawing/2014/main" id="{B9B627B4-F050-3482-99F9-10BF681FB9AC}"/>
                </a:ext>
              </a:extLst>
            </p:cNvPr>
            <p:cNvSpPr txBox="1"/>
            <p:nvPr/>
          </p:nvSpPr>
          <p:spPr>
            <a:xfrm>
              <a:off x="914400" y="1828800"/>
              <a:ext cx="1701800" cy="523220"/>
            </a:xfrm>
            <a:prstGeom prst="rect">
              <a:avLst/>
            </a:prstGeom>
            <a:noFill/>
          </p:spPr>
          <p:txBody>
            <a:bodyPr wrap="square" rtlCol="0">
              <a:spAutoFit/>
            </a:bodyPr>
            <a:lstStyle/>
            <a:p>
              <a:r>
                <a:rPr lang="en-IN" sz="2800" b="1" dirty="0">
                  <a:solidFill>
                    <a:srgbClr val="131A22"/>
                  </a:solidFill>
                  <a:latin typeface="Segoe UI Semibold" panose="020B0702040204020203" pitchFamily="34" charset="0"/>
                  <a:cs typeface="Segoe UI Semibold" panose="020B0702040204020203" pitchFamily="34" charset="0"/>
                </a:rPr>
                <a:t>100+</a:t>
              </a:r>
            </a:p>
          </p:txBody>
        </p:sp>
        <p:sp>
          <p:nvSpPr>
            <p:cNvPr id="12" name="TextBox 11">
              <a:extLst>
                <a:ext uri="{FF2B5EF4-FFF2-40B4-BE49-F238E27FC236}">
                  <a16:creationId xmlns:a16="http://schemas.microsoft.com/office/drawing/2014/main" id="{245028B9-D3AC-BDE1-0737-BEE3342823A8}"/>
                </a:ext>
              </a:extLst>
            </p:cNvPr>
            <p:cNvSpPr txBox="1"/>
            <p:nvPr/>
          </p:nvSpPr>
          <p:spPr>
            <a:xfrm>
              <a:off x="914400" y="2352020"/>
              <a:ext cx="2199640" cy="369332"/>
            </a:xfrm>
            <a:prstGeom prst="rect">
              <a:avLst/>
            </a:prstGeom>
            <a:noFill/>
          </p:spPr>
          <p:txBody>
            <a:bodyPr wrap="square" rtlCol="0">
              <a:spAutoFit/>
            </a:bodyPr>
            <a:lstStyle/>
            <a:p>
              <a:r>
                <a:rPr lang="en-IN" dirty="0">
                  <a:solidFill>
                    <a:srgbClr val="131A22"/>
                  </a:solidFill>
                </a:rPr>
                <a:t>Crop Types</a:t>
              </a:r>
            </a:p>
          </p:txBody>
        </p:sp>
        <p:sp>
          <p:nvSpPr>
            <p:cNvPr id="13" name="TextBox 12">
              <a:extLst>
                <a:ext uri="{FF2B5EF4-FFF2-40B4-BE49-F238E27FC236}">
                  <a16:creationId xmlns:a16="http://schemas.microsoft.com/office/drawing/2014/main" id="{139C3F7A-0F04-28FA-6D9D-B0F05EF73CFF}"/>
                </a:ext>
              </a:extLst>
            </p:cNvPr>
            <p:cNvSpPr txBox="1"/>
            <p:nvPr/>
          </p:nvSpPr>
          <p:spPr>
            <a:xfrm>
              <a:off x="914400" y="2721352"/>
              <a:ext cx="3256280" cy="954107"/>
            </a:xfrm>
            <a:prstGeom prst="rect">
              <a:avLst/>
            </a:prstGeom>
            <a:noFill/>
          </p:spPr>
          <p:txBody>
            <a:bodyPr wrap="square" rtlCol="0">
              <a:spAutoFit/>
            </a:bodyPr>
            <a:lstStyle/>
            <a:p>
              <a:pPr algn="just"/>
              <a:r>
                <a:rPr lang="en-IN" sz="1400" dirty="0"/>
                <a:t>This includes grains (e.g., rice, barley), fruits (e.g., bananas, coconuts), vegetables (e.g., tomatoes, potatoes), and others (e.g., sugarcane, cotton, and bajra).</a:t>
              </a:r>
              <a:endParaRPr lang="en-IN" sz="1400" dirty="0">
                <a:solidFill>
                  <a:srgbClr val="131A22"/>
                </a:solidFill>
              </a:endParaRPr>
            </a:p>
          </p:txBody>
        </p:sp>
      </p:grpSp>
      <p:grpSp>
        <p:nvGrpSpPr>
          <p:cNvPr id="14" name="Group 13">
            <a:extLst>
              <a:ext uri="{FF2B5EF4-FFF2-40B4-BE49-F238E27FC236}">
                <a16:creationId xmlns:a16="http://schemas.microsoft.com/office/drawing/2014/main" id="{2AD4CEAB-EAAA-ED3F-58F4-1C21DD31B1FB}"/>
              </a:ext>
            </a:extLst>
          </p:cNvPr>
          <p:cNvGrpSpPr/>
          <p:nvPr/>
        </p:nvGrpSpPr>
        <p:grpSpPr>
          <a:xfrm>
            <a:off x="4467860" y="1503680"/>
            <a:ext cx="3256280" cy="1846659"/>
            <a:chOff x="914400" y="1828800"/>
            <a:chExt cx="3256280" cy="1846659"/>
          </a:xfrm>
        </p:grpSpPr>
        <p:sp>
          <p:nvSpPr>
            <p:cNvPr id="15" name="TextBox 14">
              <a:extLst>
                <a:ext uri="{FF2B5EF4-FFF2-40B4-BE49-F238E27FC236}">
                  <a16:creationId xmlns:a16="http://schemas.microsoft.com/office/drawing/2014/main" id="{3C7BA285-1C2C-5F85-E726-D8663CB4FE2B}"/>
                </a:ext>
              </a:extLst>
            </p:cNvPr>
            <p:cNvSpPr txBox="1"/>
            <p:nvPr/>
          </p:nvSpPr>
          <p:spPr>
            <a:xfrm>
              <a:off x="914400" y="1828800"/>
              <a:ext cx="1544320" cy="523220"/>
            </a:xfrm>
            <a:prstGeom prst="rect">
              <a:avLst/>
            </a:prstGeom>
            <a:noFill/>
          </p:spPr>
          <p:txBody>
            <a:bodyPr wrap="square" rtlCol="0">
              <a:spAutoFit/>
            </a:bodyPr>
            <a:lstStyle/>
            <a:p>
              <a:r>
                <a:rPr lang="en-IN" sz="2800" b="1" dirty="0">
                  <a:solidFill>
                    <a:srgbClr val="131A22"/>
                  </a:solidFill>
                  <a:latin typeface="Segoe UI Semibold" panose="020B0702040204020203" pitchFamily="34" charset="0"/>
                  <a:cs typeface="Segoe UI Semibold" panose="020B0702040204020203" pitchFamily="34" charset="0"/>
                </a:rPr>
                <a:t>2.90bn+</a:t>
              </a:r>
            </a:p>
          </p:txBody>
        </p:sp>
        <p:sp>
          <p:nvSpPr>
            <p:cNvPr id="16" name="TextBox 15">
              <a:extLst>
                <a:ext uri="{FF2B5EF4-FFF2-40B4-BE49-F238E27FC236}">
                  <a16:creationId xmlns:a16="http://schemas.microsoft.com/office/drawing/2014/main" id="{A0E48264-2F80-662A-EB3B-1CBC672A33F5}"/>
                </a:ext>
              </a:extLst>
            </p:cNvPr>
            <p:cNvSpPr txBox="1"/>
            <p:nvPr/>
          </p:nvSpPr>
          <p:spPr>
            <a:xfrm>
              <a:off x="914400" y="2352020"/>
              <a:ext cx="1544320" cy="369332"/>
            </a:xfrm>
            <a:prstGeom prst="rect">
              <a:avLst/>
            </a:prstGeom>
            <a:noFill/>
          </p:spPr>
          <p:txBody>
            <a:bodyPr wrap="square" rtlCol="0">
              <a:spAutoFit/>
            </a:bodyPr>
            <a:lstStyle/>
            <a:p>
              <a:r>
                <a:rPr lang="en-IN" dirty="0">
                  <a:solidFill>
                    <a:srgbClr val="131A22"/>
                  </a:solidFill>
                </a:rPr>
                <a:t>Total Area</a:t>
              </a:r>
            </a:p>
          </p:txBody>
        </p:sp>
        <p:sp>
          <p:nvSpPr>
            <p:cNvPr id="17" name="TextBox 16">
              <a:extLst>
                <a:ext uri="{FF2B5EF4-FFF2-40B4-BE49-F238E27FC236}">
                  <a16:creationId xmlns:a16="http://schemas.microsoft.com/office/drawing/2014/main" id="{0B563D71-B948-0BA1-8147-18B10DF9ECA5}"/>
                </a:ext>
              </a:extLst>
            </p:cNvPr>
            <p:cNvSpPr txBox="1"/>
            <p:nvPr/>
          </p:nvSpPr>
          <p:spPr>
            <a:xfrm>
              <a:off x="914400" y="2721352"/>
              <a:ext cx="3256280" cy="954107"/>
            </a:xfrm>
            <a:prstGeom prst="rect">
              <a:avLst/>
            </a:prstGeom>
            <a:noFill/>
          </p:spPr>
          <p:txBody>
            <a:bodyPr wrap="square" rtlCol="0">
              <a:spAutoFit/>
            </a:bodyPr>
            <a:lstStyle/>
            <a:p>
              <a:pPr algn="just"/>
              <a:r>
                <a:rPr lang="en-US" sz="1400" b="0" i="0" dirty="0">
                  <a:solidFill>
                    <a:srgbClr val="1C1C1C"/>
                  </a:solidFill>
                  <a:effectLst/>
                  <a:highlight>
                    <a:srgbClr val="FFFFFF"/>
                  </a:highlight>
                  <a:latin typeface="Inter"/>
                </a:rPr>
                <a:t>Total area for agriculture, residential, commercial, and industrial activities, including farming, urban development, infrastructure, and natural reserves.</a:t>
              </a:r>
              <a:endParaRPr lang="en-IN" sz="1400" dirty="0">
                <a:solidFill>
                  <a:srgbClr val="131A22"/>
                </a:solidFill>
              </a:endParaRPr>
            </a:p>
          </p:txBody>
        </p:sp>
      </p:grpSp>
      <p:grpSp>
        <p:nvGrpSpPr>
          <p:cNvPr id="22" name="Group 21">
            <a:extLst>
              <a:ext uri="{FF2B5EF4-FFF2-40B4-BE49-F238E27FC236}">
                <a16:creationId xmlns:a16="http://schemas.microsoft.com/office/drawing/2014/main" id="{2F1B27B3-85BC-9D69-000B-D926D53C5CF6}"/>
              </a:ext>
            </a:extLst>
          </p:cNvPr>
          <p:cNvGrpSpPr/>
          <p:nvPr/>
        </p:nvGrpSpPr>
        <p:grpSpPr>
          <a:xfrm>
            <a:off x="4467860" y="3719671"/>
            <a:ext cx="3256280" cy="2062103"/>
            <a:chOff x="914400" y="1828800"/>
            <a:chExt cx="3256280" cy="2062103"/>
          </a:xfrm>
        </p:grpSpPr>
        <p:sp>
          <p:nvSpPr>
            <p:cNvPr id="23" name="TextBox 22">
              <a:extLst>
                <a:ext uri="{FF2B5EF4-FFF2-40B4-BE49-F238E27FC236}">
                  <a16:creationId xmlns:a16="http://schemas.microsoft.com/office/drawing/2014/main" id="{45D11B77-8CFB-A555-BEC7-6A20273FEF1B}"/>
                </a:ext>
              </a:extLst>
            </p:cNvPr>
            <p:cNvSpPr txBox="1"/>
            <p:nvPr/>
          </p:nvSpPr>
          <p:spPr>
            <a:xfrm>
              <a:off x="914400" y="1828800"/>
              <a:ext cx="1701800" cy="523220"/>
            </a:xfrm>
            <a:prstGeom prst="rect">
              <a:avLst/>
            </a:prstGeom>
            <a:noFill/>
          </p:spPr>
          <p:txBody>
            <a:bodyPr wrap="square" rtlCol="0">
              <a:spAutoFit/>
            </a:bodyPr>
            <a:lstStyle/>
            <a:p>
              <a:r>
                <a:rPr lang="en-IN" sz="2800" b="1" dirty="0">
                  <a:latin typeface="Segoe UI Semibold" panose="020B0702040204020203" pitchFamily="34" charset="0"/>
                  <a:cs typeface="Segoe UI Semibold" panose="020B0702040204020203" pitchFamily="34" charset="0"/>
                </a:rPr>
                <a:t>6</a:t>
              </a:r>
            </a:p>
          </p:txBody>
        </p:sp>
        <p:sp>
          <p:nvSpPr>
            <p:cNvPr id="24" name="TextBox 23">
              <a:extLst>
                <a:ext uri="{FF2B5EF4-FFF2-40B4-BE49-F238E27FC236}">
                  <a16:creationId xmlns:a16="http://schemas.microsoft.com/office/drawing/2014/main" id="{E8C3BAD7-F2B9-5ECA-0236-1546600484F9}"/>
                </a:ext>
              </a:extLst>
            </p:cNvPr>
            <p:cNvSpPr txBox="1"/>
            <p:nvPr/>
          </p:nvSpPr>
          <p:spPr>
            <a:xfrm>
              <a:off x="914400" y="2352020"/>
              <a:ext cx="2199640" cy="369332"/>
            </a:xfrm>
            <a:prstGeom prst="rect">
              <a:avLst/>
            </a:prstGeom>
            <a:noFill/>
          </p:spPr>
          <p:txBody>
            <a:bodyPr wrap="square" rtlCol="0">
              <a:spAutoFit/>
            </a:bodyPr>
            <a:lstStyle/>
            <a:p>
              <a:r>
                <a:rPr lang="en-IN" dirty="0">
                  <a:solidFill>
                    <a:srgbClr val="131A22"/>
                  </a:solidFill>
                </a:rPr>
                <a:t>Seasons</a:t>
              </a:r>
            </a:p>
          </p:txBody>
        </p:sp>
        <p:sp>
          <p:nvSpPr>
            <p:cNvPr id="25" name="TextBox 24">
              <a:extLst>
                <a:ext uri="{FF2B5EF4-FFF2-40B4-BE49-F238E27FC236}">
                  <a16:creationId xmlns:a16="http://schemas.microsoft.com/office/drawing/2014/main" id="{BF0DBB3B-ABF3-084D-15C4-56589D251848}"/>
                </a:ext>
              </a:extLst>
            </p:cNvPr>
            <p:cNvSpPr txBox="1"/>
            <p:nvPr/>
          </p:nvSpPr>
          <p:spPr>
            <a:xfrm>
              <a:off x="914400" y="2721352"/>
              <a:ext cx="3256280" cy="1169551"/>
            </a:xfrm>
            <a:prstGeom prst="rect">
              <a:avLst/>
            </a:prstGeom>
            <a:noFill/>
          </p:spPr>
          <p:txBody>
            <a:bodyPr wrap="square" rtlCol="0">
              <a:spAutoFit/>
            </a:bodyPr>
            <a:lstStyle/>
            <a:p>
              <a:pPr algn="just"/>
              <a:r>
                <a:rPr lang="en-US" sz="1400" dirty="0"/>
                <a:t>A diverse range of agricultural products is cultivated across distinct growing seasons, including crops that grow year-round.eg Autumn, Summer, Kharif, Rabi, Winter, and crops that grow the whole year</a:t>
              </a:r>
              <a:endParaRPr lang="en-IN" sz="1400" dirty="0">
                <a:solidFill>
                  <a:srgbClr val="131A22"/>
                </a:solidFill>
              </a:endParaRPr>
            </a:p>
          </p:txBody>
        </p:sp>
      </p:grpSp>
      <p:grpSp>
        <p:nvGrpSpPr>
          <p:cNvPr id="26" name="Group 25">
            <a:extLst>
              <a:ext uri="{FF2B5EF4-FFF2-40B4-BE49-F238E27FC236}">
                <a16:creationId xmlns:a16="http://schemas.microsoft.com/office/drawing/2014/main" id="{90FE1641-FA74-D0BF-FFB8-FF56567A6B0B}"/>
              </a:ext>
            </a:extLst>
          </p:cNvPr>
          <p:cNvGrpSpPr/>
          <p:nvPr/>
        </p:nvGrpSpPr>
        <p:grpSpPr>
          <a:xfrm>
            <a:off x="850900" y="3719671"/>
            <a:ext cx="3256280" cy="2062103"/>
            <a:chOff x="914400" y="1828800"/>
            <a:chExt cx="3256280" cy="2062103"/>
          </a:xfrm>
        </p:grpSpPr>
        <p:sp>
          <p:nvSpPr>
            <p:cNvPr id="27" name="TextBox 26">
              <a:extLst>
                <a:ext uri="{FF2B5EF4-FFF2-40B4-BE49-F238E27FC236}">
                  <a16:creationId xmlns:a16="http://schemas.microsoft.com/office/drawing/2014/main" id="{C80BF93E-0EFF-1AEB-CF7E-BD88501001A4}"/>
                </a:ext>
              </a:extLst>
            </p:cNvPr>
            <p:cNvSpPr txBox="1"/>
            <p:nvPr/>
          </p:nvSpPr>
          <p:spPr>
            <a:xfrm>
              <a:off x="914400" y="1828800"/>
              <a:ext cx="1701800" cy="523220"/>
            </a:xfrm>
            <a:prstGeom prst="rect">
              <a:avLst/>
            </a:prstGeom>
            <a:noFill/>
          </p:spPr>
          <p:txBody>
            <a:bodyPr wrap="square" rtlCol="0">
              <a:spAutoFit/>
            </a:bodyPr>
            <a:lstStyle/>
            <a:p>
              <a:r>
                <a:rPr lang="en-IN" sz="2800" b="1" dirty="0">
                  <a:latin typeface="Segoe UI Semibold" panose="020B0702040204020203" pitchFamily="34" charset="0"/>
                  <a:cs typeface="Segoe UI Semibold" panose="020B0702040204020203" pitchFamily="34" charset="0"/>
                </a:rPr>
                <a:t>42</a:t>
              </a:r>
            </a:p>
          </p:txBody>
        </p:sp>
        <p:sp>
          <p:nvSpPr>
            <p:cNvPr id="28" name="TextBox 27">
              <a:extLst>
                <a:ext uri="{FF2B5EF4-FFF2-40B4-BE49-F238E27FC236}">
                  <a16:creationId xmlns:a16="http://schemas.microsoft.com/office/drawing/2014/main" id="{134BD7E3-D1FC-6679-C9E4-9FE3BB4012A9}"/>
                </a:ext>
              </a:extLst>
            </p:cNvPr>
            <p:cNvSpPr txBox="1"/>
            <p:nvPr/>
          </p:nvSpPr>
          <p:spPr>
            <a:xfrm>
              <a:off x="914400" y="2352020"/>
              <a:ext cx="3119120" cy="369332"/>
            </a:xfrm>
            <a:prstGeom prst="rect">
              <a:avLst/>
            </a:prstGeom>
            <a:noFill/>
          </p:spPr>
          <p:txBody>
            <a:bodyPr wrap="square" rtlCol="0">
              <a:spAutoFit/>
            </a:bodyPr>
            <a:lstStyle/>
            <a:p>
              <a:r>
                <a:rPr lang="en-IN" dirty="0">
                  <a:solidFill>
                    <a:srgbClr val="131A22"/>
                  </a:solidFill>
                </a:rPr>
                <a:t>Average Production/Unit Area</a:t>
              </a:r>
            </a:p>
          </p:txBody>
        </p:sp>
        <p:sp>
          <p:nvSpPr>
            <p:cNvPr id="29" name="TextBox 28">
              <a:extLst>
                <a:ext uri="{FF2B5EF4-FFF2-40B4-BE49-F238E27FC236}">
                  <a16:creationId xmlns:a16="http://schemas.microsoft.com/office/drawing/2014/main" id="{370F2637-2062-D7B0-9953-C87A7312463B}"/>
                </a:ext>
              </a:extLst>
            </p:cNvPr>
            <p:cNvSpPr txBox="1"/>
            <p:nvPr/>
          </p:nvSpPr>
          <p:spPr>
            <a:xfrm>
              <a:off x="914400" y="2721352"/>
              <a:ext cx="3256280" cy="1169551"/>
            </a:xfrm>
            <a:prstGeom prst="rect">
              <a:avLst/>
            </a:prstGeom>
            <a:noFill/>
          </p:spPr>
          <p:txBody>
            <a:bodyPr wrap="square" rtlCol="0">
              <a:spAutoFit/>
            </a:bodyPr>
            <a:lstStyle/>
            <a:p>
              <a:pPr algn="just"/>
              <a:r>
                <a:rPr lang="en-US" sz="1400" b="0" i="0" dirty="0">
                  <a:solidFill>
                    <a:srgbClr val="1C1C1C"/>
                  </a:solidFill>
                  <a:effectLst/>
                  <a:highlight>
                    <a:srgbClr val="FFFFFF"/>
                  </a:highlight>
                  <a:latin typeface="Inter"/>
                </a:rPr>
                <a:t>The overall yield of crops is the amount harvested per unit of land area, typically measured in weight per hectare or acre. This metric reflects agricultural productivity and farming practices.</a:t>
              </a:r>
              <a:endParaRPr lang="en-IN" sz="1400" dirty="0">
                <a:solidFill>
                  <a:srgbClr val="131A22"/>
                </a:solidFill>
              </a:endParaRPr>
            </a:p>
          </p:txBody>
        </p:sp>
      </p:grpSp>
      <p:cxnSp>
        <p:nvCxnSpPr>
          <p:cNvPr id="39" name="Straight Connector 38">
            <a:extLst>
              <a:ext uri="{FF2B5EF4-FFF2-40B4-BE49-F238E27FC236}">
                <a16:creationId xmlns:a16="http://schemas.microsoft.com/office/drawing/2014/main" id="{BBC28EF4-678B-1472-33A1-09BB5C048003}"/>
              </a:ext>
            </a:extLst>
          </p:cNvPr>
          <p:cNvCxnSpPr>
            <a:cxnSpLocks/>
          </p:cNvCxnSpPr>
          <p:nvPr/>
        </p:nvCxnSpPr>
        <p:spPr>
          <a:xfrm>
            <a:off x="4257040" y="3429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4E530E-EB8F-AE6C-13A9-5D9CD4EF9631}"/>
              </a:ext>
            </a:extLst>
          </p:cNvPr>
          <p:cNvCxnSpPr>
            <a:cxnSpLocks/>
          </p:cNvCxnSpPr>
          <p:nvPr/>
        </p:nvCxnSpPr>
        <p:spPr>
          <a:xfrm>
            <a:off x="7995920" y="3429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7921970-A52E-C31D-EDCE-EB5E80EAB038}"/>
              </a:ext>
            </a:extLst>
          </p:cNvPr>
          <p:cNvCxnSpPr>
            <a:cxnSpLocks/>
          </p:cNvCxnSpPr>
          <p:nvPr/>
        </p:nvCxnSpPr>
        <p:spPr>
          <a:xfrm flipH="1">
            <a:off x="4518660" y="1035164"/>
            <a:ext cx="3107436"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D87FFBE-282B-BDA8-E4ED-2FF3DDEFCD4C}"/>
              </a:ext>
            </a:extLst>
          </p:cNvPr>
          <p:cNvCxnSpPr>
            <a:cxnSpLocks/>
          </p:cNvCxnSpPr>
          <p:nvPr/>
        </p:nvCxnSpPr>
        <p:spPr>
          <a:xfrm>
            <a:off x="850900" y="1035164"/>
            <a:ext cx="3667760"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10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50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8967474" y="883539"/>
            <a:ext cx="2296158" cy="690210"/>
          </a:xfrm>
        </p:spPr>
        <p:txBody>
          <a:bodyPr>
            <a:noAutofit/>
          </a:bodyPr>
          <a:lstStyle/>
          <a:p>
            <a:r>
              <a:rPr lang="en-US" sz="2400" dirty="0">
                <a:latin typeface="Segoe UI Semibold" panose="020B0702040204020203" pitchFamily="34" charset="0"/>
                <a:cs typeface="Segoe UI Semibold" panose="020B0702040204020203" pitchFamily="34" charset="0"/>
              </a:rPr>
              <a:t>Production by Season</a:t>
            </a:r>
            <a:endParaRPr lang="en-IN" sz="2400" dirty="0">
              <a:latin typeface="Segoe UI Semibold" panose="020B0702040204020203" pitchFamily="34" charset="0"/>
              <a:cs typeface="Segoe UI Semibold" panose="020B0702040204020203" pitchFamily="34" charset="0"/>
            </a:endParaRPr>
          </a:p>
        </p:txBody>
      </p:sp>
      <p:sp>
        <p:nvSpPr>
          <p:cNvPr id="30" name="Title 1">
            <a:extLst>
              <a:ext uri="{FF2B5EF4-FFF2-40B4-BE49-F238E27FC236}">
                <a16:creationId xmlns:a16="http://schemas.microsoft.com/office/drawing/2014/main" id="{D0277040-0930-1B33-7E12-D02115C69A7C}"/>
              </a:ext>
            </a:extLst>
          </p:cNvPr>
          <p:cNvSpPr txBox="1">
            <a:spLocks/>
          </p:cNvSpPr>
          <p:nvPr/>
        </p:nvSpPr>
        <p:spPr>
          <a:xfrm>
            <a:off x="1219200" y="895262"/>
            <a:ext cx="2418080" cy="69021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Segoe UI Semibold" panose="020B0702040204020203" pitchFamily="34" charset="0"/>
                <a:cs typeface="Segoe UI Semibold" panose="020B0702040204020203" pitchFamily="34" charset="0"/>
              </a:rPr>
              <a:t>Production by State</a:t>
            </a:r>
            <a:endParaRPr lang="en-IN" sz="2400" dirty="0">
              <a:latin typeface="Segoe UI Semibold" panose="020B0702040204020203" pitchFamily="34" charset="0"/>
              <a:cs typeface="Segoe UI Semibold" panose="020B0702040204020203" pitchFamily="34" charset="0"/>
            </a:endParaRPr>
          </a:p>
        </p:txBody>
      </p:sp>
      <p:sp>
        <p:nvSpPr>
          <p:cNvPr id="31" name="Title 1">
            <a:extLst>
              <a:ext uri="{FF2B5EF4-FFF2-40B4-BE49-F238E27FC236}">
                <a16:creationId xmlns:a16="http://schemas.microsoft.com/office/drawing/2014/main" id="{5D250947-8900-84B5-0DFA-18A957308002}"/>
              </a:ext>
            </a:extLst>
          </p:cNvPr>
          <p:cNvSpPr txBox="1">
            <a:spLocks/>
          </p:cNvSpPr>
          <p:nvPr/>
        </p:nvSpPr>
        <p:spPr>
          <a:xfrm>
            <a:off x="4958080" y="833120"/>
            <a:ext cx="2418080" cy="7406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Segoe UI Semibold" panose="020B0702040204020203" pitchFamily="34" charset="0"/>
                <a:cs typeface="Segoe UI Semibold" panose="020B0702040204020203" pitchFamily="34" charset="0"/>
              </a:rPr>
              <a:t>Production by District</a:t>
            </a:r>
            <a:endParaRPr lang="en-IN" sz="2400" dirty="0">
              <a:latin typeface="Segoe UI Semibold" panose="020B0702040204020203" pitchFamily="34" charset="0"/>
              <a:cs typeface="Segoe UI Semibold" panose="020B0702040204020203" pitchFamily="34" charset="0"/>
            </a:endParaRPr>
          </a:p>
        </p:txBody>
      </p:sp>
      <p:grpSp>
        <p:nvGrpSpPr>
          <p:cNvPr id="53" name="Group 52">
            <a:extLst>
              <a:ext uri="{FF2B5EF4-FFF2-40B4-BE49-F238E27FC236}">
                <a16:creationId xmlns:a16="http://schemas.microsoft.com/office/drawing/2014/main" id="{C11B5031-3A56-DA9C-D81F-8284697C77D8}"/>
              </a:ext>
            </a:extLst>
          </p:cNvPr>
          <p:cNvGrpSpPr/>
          <p:nvPr/>
        </p:nvGrpSpPr>
        <p:grpSpPr>
          <a:xfrm>
            <a:off x="857684" y="2026900"/>
            <a:ext cx="3340301" cy="3539430"/>
            <a:chOff x="4467859" y="2026900"/>
            <a:chExt cx="3340301" cy="3539430"/>
          </a:xfrm>
        </p:grpSpPr>
        <p:grpSp>
          <p:nvGrpSpPr>
            <p:cNvPr id="14" name="Group 13">
              <a:extLst>
                <a:ext uri="{FF2B5EF4-FFF2-40B4-BE49-F238E27FC236}">
                  <a16:creationId xmlns:a16="http://schemas.microsoft.com/office/drawing/2014/main" id="{2AD4CEAB-EAAA-ED3F-58F4-1C21DD31B1FB}"/>
                </a:ext>
              </a:extLst>
            </p:cNvPr>
            <p:cNvGrpSpPr/>
            <p:nvPr/>
          </p:nvGrpSpPr>
          <p:grpSpPr>
            <a:xfrm>
              <a:off x="4467859" y="2026900"/>
              <a:ext cx="3256281" cy="954107"/>
              <a:chOff x="914399" y="2352020"/>
              <a:chExt cx="3256281" cy="954107"/>
            </a:xfrm>
          </p:grpSpPr>
          <p:sp>
            <p:nvSpPr>
              <p:cNvPr id="16" name="TextBox 15">
                <a:extLst>
                  <a:ext uri="{FF2B5EF4-FFF2-40B4-BE49-F238E27FC236}">
                    <a16:creationId xmlns:a16="http://schemas.microsoft.com/office/drawing/2014/main" id="{A0E48264-2F80-662A-EB3B-1CBC672A33F5}"/>
                  </a:ext>
                </a:extLst>
              </p:cNvPr>
              <p:cNvSpPr txBox="1"/>
              <p:nvPr/>
            </p:nvSpPr>
            <p:spPr>
              <a:xfrm>
                <a:off x="914399" y="2352020"/>
                <a:ext cx="2199639" cy="369332"/>
              </a:xfrm>
              <a:prstGeom prst="rect">
                <a:avLst/>
              </a:prstGeom>
              <a:noFill/>
            </p:spPr>
            <p:txBody>
              <a:bodyPr wrap="square" rtlCol="0">
                <a:spAutoFit/>
              </a:bodyPr>
              <a:lstStyle/>
              <a:p>
                <a:r>
                  <a:rPr lang="en-IN" b="1" dirty="0">
                    <a:solidFill>
                      <a:srgbClr val="131A22"/>
                    </a:solidFill>
                  </a:rPr>
                  <a:t>Kerala:</a:t>
                </a:r>
              </a:p>
            </p:txBody>
          </p:sp>
          <p:sp>
            <p:nvSpPr>
              <p:cNvPr id="17" name="TextBox 16">
                <a:extLst>
                  <a:ext uri="{FF2B5EF4-FFF2-40B4-BE49-F238E27FC236}">
                    <a16:creationId xmlns:a16="http://schemas.microsoft.com/office/drawing/2014/main" id="{0B563D71-B948-0BA1-8147-18B10DF9ECA5}"/>
                  </a:ext>
                </a:extLst>
              </p:cNvPr>
              <p:cNvSpPr txBox="1"/>
              <p:nvPr/>
            </p:nvSpPr>
            <p:spPr>
              <a:xfrm>
                <a:off x="914400" y="2721352"/>
                <a:ext cx="3256280"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Production: </a:t>
                </a:r>
                <a:r>
                  <a:rPr lang="en-US" sz="1600" b="1" dirty="0">
                    <a:solidFill>
                      <a:srgbClr val="131A22"/>
                    </a:solidFill>
                  </a:rPr>
                  <a:t>97.88 billion</a:t>
                </a:r>
              </a:p>
              <a:p>
                <a:pPr marL="285750" indent="-285750" algn="just">
                  <a:buFont typeface="Arial" panose="020B0604020202020204" pitchFamily="34" charset="0"/>
                  <a:buChar char="•"/>
                </a:pPr>
                <a:r>
                  <a:rPr lang="en-US" sz="1600" b="1" dirty="0">
                    <a:solidFill>
                      <a:srgbClr val="131A22"/>
                    </a:solidFill>
                  </a:rPr>
                  <a:t>Highest</a:t>
                </a:r>
                <a:r>
                  <a:rPr lang="en-US" sz="1600" dirty="0">
                    <a:solidFill>
                      <a:srgbClr val="131A22"/>
                    </a:solidFill>
                  </a:rPr>
                  <a:t> producer of crops</a:t>
                </a:r>
                <a:endParaRPr lang="en-IN" sz="1600" dirty="0">
                  <a:solidFill>
                    <a:srgbClr val="131A22"/>
                  </a:solidFill>
                </a:endParaRPr>
              </a:p>
            </p:txBody>
          </p:sp>
        </p:grpSp>
        <p:grpSp>
          <p:nvGrpSpPr>
            <p:cNvPr id="22" name="Group 21">
              <a:extLst>
                <a:ext uri="{FF2B5EF4-FFF2-40B4-BE49-F238E27FC236}">
                  <a16:creationId xmlns:a16="http://schemas.microsoft.com/office/drawing/2014/main" id="{2F1B27B3-85BC-9D69-000B-D926D53C5CF6}"/>
                </a:ext>
              </a:extLst>
            </p:cNvPr>
            <p:cNvGrpSpPr/>
            <p:nvPr/>
          </p:nvGrpSpPr>
          <p:grpSpPr>
            <a:xfrm>
              <a:off x="4467859" y="3288784"/>
              <a:ext cx="3340301" cy="952717"/>
              <a:chOff x="914399" y="2352020"/>
              <a:chExt cx="3340301" cy="952717"/>
            </a:xfrm>
          </p:grpSpPr>
          <p:sp>
            <p:nvSpPr>
              <p:cNvPr id="24" name="TextBox 23">
                <a:extLst>
                  <a:ext uri="{FF2B5EF4-FFF2-40B4-BE49-F238E27FC236}">
                    <a16:creationId xmlns:a16="http://schemas.microsoft.com/office/drawing/2014/main" id="{E8C3BAD7-F2B9-5ECA-0236-1546600484F9}"/>
                  </a:ext>
                </a:extLst>
              </p:cNvPr>
              <p:cNvSpPr txBox="1"/>
              <p:nvPr/>
            </p:nvSpPr>
            <p:spPr>
              <a:xfrm>
                <a:off x="914400" y="2352020"/>
                <a:ext cx="2199640" cy="369332"/>
              </a:xfrm>
              <a:prstGeom prst="rect">
                <a:avLst/>
              </a:prstGeom>
              <a:noFill/>
            </p:spPr>
            <p:txBody>
              <a:bodyPr wrap="square" rtlCol="0">
                <a:spAutoFit/>
              </a:bodyPr>
              <a:lstStyle/>
              <a:p>
                <a:r>
                  <a:rPr lang="en-IN" b="1" dirty="0"/>
                  <a:t>Andhra Pradesh:</a:t>
                </a:r>
              </a:p>
            </p:txBody>
          </p:sp>
          <p:sp>
            <p:nvSpPr>
              <p:cNvPr id="25" name="TextBox 24">
                <a:extLst>
                  <a:ext uri="{FF2B5EF4-FFF2-40B4-BE49-F238E27FC236}">
                    <a16:creationId xmlns:a16="http://schemas.microsoft.com/office/drawing/2014/main" id="{BF0DBB3B-ABF3-084D-15C4-56589D251848}"/>
                  </a:ext>
                </a:extLst>
              </p:cNvPr>
              <p:cNvSpPr txBox="1"/>
              <p:nvPr/>
            </p:nvSpPr>
            <p:spPr>
              <a:xfrm>
                <a:off x="914399" y="2719962"/>
                <a:ext cx="3340301"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Production: </a:t>
                </a:r>
                <a:r>
                  <a:rPr lang="en-US" sz="1600" b="1" dirty="0">
                    <a:solidFill>
                      <a:srgbClr val="131A22"/>
                    </a:solidFill>
                  </a:rPr>
                  <a:t>17.32 billion</a:t>
                </a:r>
              </a:p>
              <a:p>
                <a:pPr marL="285750" indent="-285750" algn="just">
                  <a:buFont typeface="Arial" panose="020B0604020202020204" pitchFamily="34" charset="0"/>
                  <a:buChar char="•"/>
                </a:pPr>
                <a:r>
                  <a:rPr lang="en-US" sz="1600" b="1" dirty="0">
                    <a:solidFill>
                      <a:srgbClr val="131A22"/>
                    </a:solidFill>
                  </a:rPr>
                  <a:t>Second highest </a:t>
                </a:r>
                <a:r>
                  <a:rPr lang="en-US" sz="1600" dirty="0">
                    <a:solidFill>
                      <a:srgbClr val="131A22"/>
                    </a:solidFill>
                  </a:rPr>
                  <a:t>producer of crops</a:t>
                </a:r>
                <a:r>
                  <a:rPr lang="en-US" sz="1600" dirty="0"/>
                  <a:t>.</a:t>
                </a:r>
                <a:endParaRPr lang="en-IN" sz="1600" dirty="0"/>
              </a:p>
            </p:txBody>
          </p:sp>
        </p:grpSp>
        <p:grpSp>
          <p:nvGrpSpPr>
            <p:cNvPr id="39" name="Group 38">
              <a:extLst>
                <a:ext uri="{FF2B5EF4-FFF2-40B4-BE49-F238E27FC236}">
                  <a16:creationId xmlns:a16="http://schemas.microsoft.com/office/drawing/2014/main" id="{36C9DE5F-DBB6-1FEC-5A14-CE89A87E7D81}"/>
                </a:ext>
              </a:extLst>
            </p:cNvPr>
            <p:cNvGrpSpPr/>
            <p:nvPr/>
          </p:nvGrpSpPr>
          <p:grpSpPr>
            <a:xfrm>
              <a:off x="4467860" y="4612223"/>
              <a:ext cx="3256280" cy="954107"/>
              <a:chOff x="914400" y="2352020"/>
              <a:chExt cx="3256280" cy="954107"/>
            </a:xfrm>
          </p:grpSpPr>
          <p:sp>
            <p:nvSpPr>
              <p:cNvPr id="40" name="TextBox 39">
                <a:extLst>
                  <a:ext uri="{FF2B5EF4-FFF2-40B4-BE49-F238E27FC236}">
                    <a16:creationId xmlns:a16="http://schemas.microsoft.com/office/drawing/2014/main" id="{6C8D1D2A-2718-3072-C945-DF8B2731D434}"/>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Tamil Nadu:</a:t>
                </a:r>
                <a:endParaRPr lang="en-IN" b="1" dirty="0"/>
              </a:p>
            </p:txBody>
          </p:sp>
          <p:sp>
            <p:nvSpPr>
              <p:cNvPr id="41" name="TextBox 40">
                <a:extLst>
                  <a:ext uri="{FF2B5EF4-FFF2-40B4-BE49-F238E27FC236}">
                    <a16:creationId xmlns:a16="http://schemas.microsoft.com/office/drawing/2014/main" id="{CD9C68FB-0104-6D89-5F4F-FED2DAB08B8E}"/>
                  </a:ext>
                </a:extLst>
              </p:cNvPr>
              <p:cNvSpPr txBox="1"/>
              <p:nvPr/>
            </p:nvSpPr>
            <p:spPr>
              <a:xfrm>
                <a:off x="914400" y="2721352"/>
                <a:ext cx="3256280"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Production: </a:t>
                </a:r>
                <a:r>
                  <a:rPr lang="en-US" sz="1600" b="1" dirty="0">
                    <a:solidFill>
                      <a:srgbClr val="131A22"/>
                    </a:solidFill>
                  </a:rPr>
                  <a:t>12 billion</a:t>
                </a:r>
              </a:p>
              <a:p>
                <a:pPr marL="285750" indent="-285750" algn="just">
                  <a:buFont typeface="Arial" panose="020B0604020202020204" pitchFamily="34" charset="0"/>
                  <a:buChar char="•"/>
                </a:pPr>
                <a:r>
                  <a:rPr lang="en-US" sz="1600" b="1" dirty="0">
                    <a:solidFill>
                      <a:srgbClr val="131A22"/>
                    </a:solidFill>
                  </a:rPr>
                  <a:t>Third highest </a:t>
                </a:r>
                <a:r>
                  <a:rPr lang="en-US" sz="1600" dirty="0">
                    <a:solidFill>
                      <a:srgbClr val="131A22"/>
                    </a:solidFill>
                  </a:rPr>
                  <a:t>producer of crops</a:t>
                </a:r>
                <a:endParaRPr lang="en-IN" sz="1600" dirty="0">
                  <a:solidFill>
                    <a:srgbClr val="131A22"/>
                  </a:solidFill>
                </a:endParaRPr>
              </a:p>
            </p:txBody>
          </p:sp>
        </p:grpSp>
      </p:grpSp>
      <p:grpSp>
        <p:nvGrpSpPr>
          <p:cNvPr id="54" name="Group 53">
            <a:extLst>
              <a:ext uri="{FF2B5EF4-FFF2-40B4-BE49-F238E27FC236}">
                <a16:creationId xmlns:a16="http://schemas.microsoft.com/office/drawing/2014/main" id="{372F1962-7351-3AE3-EA1D-B3DE0C7445DE}"/>
              </a:ext>
            </a:extLst>
          </p:cNvPr>
          <p:cNvGrpSpPr/>
          <p:nvPr/>
        </p:nvGrpSpPr>
        <p:grpSpPr>
          <a:xfrm>
            <a:off x="4554655" y="2026900"/>
            <a:ext cx="3256281" cy="3539430"/>
            <a:chOff x="8186419" y="2026900"/>
            <a:chExt cx="3256281" cy="3539430"/>
          </a:xfrm>
        </p:grpSpPr>
        <p:grpSp>
          <p:nvGrpSpPr>
            <p:cNvPr id="42" name="Group 41">
              <a:extLst>
                <a:ext uri="{FF2B5EF4-FFF2-40B4-BE49-F238E27FC236}">
                  <a16:creationId xmlns:a16="http://schemas.microsoft.com/office/drawing/2014/main" id="{F4F990B7-8C9B-1D42-605C-13E5BED28AA0}"/>
                </a:ext>
              </a:extLst>
            </p:cNvPr>
            <p:cNvGrpSpPr/>
            <p:nvPr/>
          </p:nvGrpSpPr>
          <p:grpSpPr>
            <a:xfrm>
              <a:off x="8186419" y="2026900"/>
              <a:ext cx="3256281" cy="954107"/>
              <a:chOff x="914399" y="2352020"/>
              <a:chExt cx="3256281" cy="954107"/>
            </a:xfrm>
          </p:grpSpPr>
          <p:sp>
            <p:nvSpPr>
              <p:cNvPr id="43" name="TextBox 42">
                <a:extLst>
                  <a:ext uri="{FF2B5EF4-FFF2-40B4-BE49-F238E27FC236}">
                    <a16:creationId xmlns:a16="http://schemas.microsoft.com/office/drawing/2014/main" id="{8994A779-E416-2231-9100-0A05EC7B9B89}"/>
                  </a:ext>
                </a:extLst>
              </p:cNvPr>
              <p:cNvSpPr txBox="1"/>
              <p:nvPr/>
            </p:nvSpPr>
            <p:spPr>
              <a:xfrm>
                <a:off x="914399" y="2352020"/>
                <a:ext cx="2199639" cy="369332"/>
              </a:xfrm>
              <a:prstGeom prst="rect">
                <a:avLst/>
              </a:prstGeom>
              <a:noFill/>
            </p:spPr>
            <p:txBody>
              <a:bodyPr wrap="square" rtlCol="0">
                <a:spAutoFit/>
              </a:bodyPr>
              <a:lstStyle/>
              <a:p>
                <a:r>
                  <a:rPr lang="en-IN" b="1" dirty="0">
                    <a:solidFill>
                      <a:srgbClr val="131A22"/>
                    </a:solidFill>
                  </a:rPr>
                  <a:t>Kozhikode:</a:t>
                </a:r>
              </a:p>
            </p:txBody>
          </p:sp>
          <p:sp>
            <p:nvSpPr>
              <p:cNvPr id="44" name="TextBox 43">
                <a:extLst>
                  <a:ext uri="{FF2B5EF4-FFF2-40B4-BE49-F238E27FC236}">
                    <a16:creationId xmlns:a16="http://schemas.microsoft.com/office/drawing/2014/main" id="{D6756982-AECF-3468-BF6D-3546BCE48C3E}"/>
                  </a:ext>
                </a:extLst>
              </p:cNvPr>
              <p:cNvSpPr txBox="1"/>
              <p:nvPr/>
            </p:nvSpPr>
            <p:spPr>
              <a:xfrm>
                <a:off x="914400" y="2721352"/>
                <a:ext cx="3256280"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Production: </a:t>
                </a:r>
                <a:r>
                  <a:rPr lang="en-US" sz="1600" b="1" dirty="0">
                    <a:solidFill>
                      <a:srgbClr val="131A22"/>
                    </a:solidFill>
                  </a:rPr>
                  <a:t>15.28 billion</a:t>
                </a:r>
              </a:p>
              <a:p>
                <a:pPr marL="285750" indent="-285750" algn="just">
                  <a:buFont typeface="Arial" panose="020B0604020202020204" pitchFamily="34" charset="0"/>
                  <a:buChar char="•"/>
                </a:pPr>
                <a:r>
                  <a:rPr lang="en-US" sz="1600" b="1" dirty="0">
                    <a:solidFill>
                      <a:srgbClr val="131A22"/>
                    </a:solidFill>
                  </a:rPr>
                  <a:t>Highest</a:t>
                </a:r>
                <a:r>
                  <a:rPr lang="en-US" sz="1600" dirty="0">
                    <a:solidFill>
                      <a:srgbClr val="131A22"/>
                    </a:solidFill>
                  </a:rPr>
                  <a:t> producer of crops</a:t>
                </a:r>
                <a:endParaRPr lang="en-IN" sz="1600" dirty="0">
                  <a:solidFill>
                    <a:srgbClr val="131A22"/>
                  </a:solidFill>
                </a:endParaRPr>
              </a:p>
            </p:txBody>
          </p:sp>
        </p:grpSp>
        <p:grpSp>
          <p:nvGrpSpPr>
            <p:cNvPr id="45" name="Group 44">
              <a:extLst>
                <a:ext uri="{FF2B5EF4-FFF2-40B4-BE49-F238E27FC236}">
                  <a16:creationId xmlns:a16="http://schemas.microsoft.com/office/drawing/2014/main" id="{9BB34234-D08C-3D15-4FDC-C3AF551F4957}"/>
                </a:ext>
              </a:extLst>
            </p:cNvPr>
            <p:cNvGrpSpPr/>
            <p:nvPr/>
          </p:nvGrpSpPr>
          <p:grpSpPr>
            <a:xfrm>
              <a:off x="8186420" y="3288784"/>
              <a:ext cx="3256280" cy="954107"/>
              <a:chOff x="914400" y="2352020"/>
              <a:chExt cx="3256280" cy="954107"/>
            </a:xfrm>
          </p:grpSpPr>
          <p:sp>
            <p:nvSpPr>
              <p:cNvPr id="46" name="TextBox 45">
                <a:extLst>
                  <a:ext uri="{FF2B5EF4-FFF2-40B4-BE49-F238E27FC236}">
                    <a16:creationId xmlns:a16="http://schemas.microsoft.com/office/drawing/2014/main" id="{55C2F457-3654-D53C-C86C-900EC82211B0}"/>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Malappuram:</a:t>
                </a:r>
                <a:endParaRPr lang="en-IN" b="1" dirty="0"/>
              </a:p>
            </p:txBody>
          </p:sp>
          <p:sp>
            <p:nvSpPr>
              <p:cNvPr id="47" name="TextBox 46">
                <a:extLst>
                  <a:ext uri="{FF2B5EF4-FFF2-40B4-BE49-F238E27FC236}">
                    <a16:creationId xmlns:a16="http://schemas.microsoft.com/office/drawing/2014/main" id="{3B35D5F8-1A64-6FC9-4DD7-28AFE19E8DD3}"/>
                  </a:ext>
                </a:extLst>
              </p:cNvPr>
              <p:cNvSpPr txBox="1"/>
              <p:nvPr/>
            </p:nvSpPr>
            <p:spPr>
              <a:xfrm>
                <a:off x="914400" y="2721352"/>
                <a:ext cx="3256280"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Production: </a:t>
                </a:r>
                <a:r>
                  <a:rPr lang="en-US" sz="1600" b="1" dirty="0">
                    <a:solidFill>
                      <a:srgbClr val="131A22"/>
                    </a:solidFill>
                  </a:rPr>
                  <a:t>14.52 billion</a:t>
                </a:r>
              </a:p>
              <a:p>
                <a:pPr marL="285750" indent="-285750" algn="just">
                  <a:buFont typeface="Arial" panose="020B0604020202020204" pitchFamily="34" charset="0"/>
                  <a:buChar char="•"/>
                </a:pPr>
                <a:r>
                  <a:rPr lang="en-US" sz="1600" b="1" dirty="0">
                    <a:solidFill>
                      <a:srgbClr val="131A22"/>
                    </a:solidFill>
                  </a:rPr>
                  <a:t>Second highest </a:t>
                </a:r>
                <a:r>
                  <a:rPr lang="en-US" sz="1600" dirty="0">
                    <a:solidFill>
                      <a:srgbClr val="131A22"/>
                    </a:solidFill>
                  </a:rPr>
                  <a:t>producer of crops</a:t>
                </a:r>
                <a:endParaRPr lang="en-IN" sz="1600" dirty="0"/>
              </a:p>
            </p:txBody>
          </p:sp>
        </p:grpSp>
        <p:grpSp>
          <p:nvGrpSpPr>
            <p:cNvPr id="48" name="Group 47">
              <a:extLst>
                <a:ext uri="{FF2B5EF4-FFF2-40B4-BE49-F238E27FC236}">
                  <a16:creationId xmlns:a16="http://schemas.microsoft.com/office/drawing/2014/main" id="{8FC4D4CB-BD21-3DA9-6115-C888C5B2F762}"/>
                </a:ext>
              </a:extLst>
            </p:cNvPr>
            <p:cNvGrpSpPr/>
            <p:nvPr/>
          </p:nvGrpSpPr>
          <p:grpSpPr>
            <a:xfrm>
              <a:off x="8186419" y="4612223"/>
              <a:ext cx="3256281" cy="954107"/>
              <a:chOff x="914399" y="2352020"/>
              <a:chExt cx="3256281" cy="954107"/>
            </a:xfrm>
          </p:grpSpPr>
          <p:sp>
            <p:nvSpPr>
              <p:cNvPr id="49" name="TextBox 48">
                <a:extLst>
                  <a:ext uri="{FF2B5EF4-FFF2-40B4-BE49-F238E27FC236}">
                    <a16:creationId xmlns:a16="http://schemas.microsoft.com/office/drawing/2014/main" id="{6F9137CF-5582-2E6C-60BB-B306D1F2A29B}"/>
                  </a:ext>
                </a:extLst>
              </p:cNvPr>
              <p:cNvSpPr txBox="1"/>
              <p:nvPr/>
            </p:nvSpPr>
            <p:spPr>
              <a:xfrm>
                <a:off x="914399" y="2352020"/>
                <a:ext cx="2467605" cy="369332"/>
              </a:xfrm>
              <a:prstGeom prst="rect">
                <a:avLst/>
              </a:prstGeom>
              <a:noFill/>
            </p:spPr>
            <p:txBody>
              <a:bodyPr wrap="square" rtlCol="0">
                <a:spAutoFit/>
              </a:bodyPr>
              <a:lstStyle/>
              <a:p>
                <a:r>
                  <a:rPr lang="en-IN" b="1" dirty="0">
                    <a:solidFill>
                      <a:srgbClr val="131A22"/>
                    </a:solidFill>
                  </a:rPr>
                  <a:t>Thiruvananthapuram:</a:t>
                </a:r>
              </a:p>
            </p:txBody>
          </p:sp>
          <p:sp>
            <p:nvSpPr>
              <p:cNvPr id="50" name="TextBox 49">
                <a:extLst>
                  <a:ext uri="{FF2B5EF4-FFF2-40B4-BE49-F238E27FC236}">
                    <a16:creationId xmlns:a16="http://schemas.microsoft.com/office/drawing/2014/main" id="{53C56C49-4C7E-E23B-712C-DFC4C4693B78}"/>
                  </a:ext>
                </a:extLst>
              </p:cNvPr>
              <p:cNvSpPr txBox="1"/>
              <p:nvPr/>
            </p:nvSpPr>
            <p:spPr>
              <a:xfrm>
                <a:off x="914400" y="2721352"/>
                <a:ext cx="3256280"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Production: </a:t>
                </a:r>
                <a:r>
                  <a:rPr lang="en-US" sz="1600" b="1" dirty="0">
                    <a:solidFill>
                      <a:srgbClr val="131A22"/>
                    </a:solidFill>
                  </a:rPr>
                  <a:t>10 billion</a:t>
                </a:r>
              </a:p>
              <a:p>
                <a:pPr marL="285750" indent="-285750" algn="just">
                  <a:buFont typeface="Arial" panose="020B0604020202020204" pitchFamily="34" charset="0"/>
                  <a:buChar char="•"/>
                </a:pPr>
                <a:r>
                  <a:rPr lang="en-US" sz="1600" b="1" dirty="0">
                    <a:solidFill>
                      <a:srgbClr val="131A22"/>
                    </a:solidFill>
                  </a:rPr>
                  <a:t>Third highest </a:t>
                </a:r>
                <a:r>
                  <a:rPr lang="en-US" sz="1600" dirty="0">
                    <a:solidFill>
                      <a:srgbClr val="131A22"/>
                    </a:solidFill>
                  </a:rPr>
                  <a:t>producer of crops</a:t>
                </a:r>
                <a:endParaRPr lang="en-IN" sz="1600" dirty="0">
                  <a:solidFill>
                    <a:srgbClr val="131A22"/>
                  </a:solidFill>
                </a:endParaRPr>
              </a:p>
            </p:txBody>
          </p:sp>
        </p:grpSp>
      </p:grpSp>
      <p:grpSp>
        <p:nvGrpSpPr>
          <p:cNvPr id="38" name="Group 37">
            <a:extLst>
              <a:ext uri="{FF2B5EF4-FFF2-40B4-BE49-F238E27FC236}">
                <a16:creationId xmlns:a16="http://schemas.microsoft.com/office/drawing/2014/main" id="{D78AC483-CD1D-4D7A-9268-A96912EED93D}"/>
              </a:ext>
            </a:extLst>
          </p:cNvPr>
          <p:cNvGrpSpPr/>
          <p:nvPr/>
        </p:nvGrpSpPr>
        <p:grpSpPr>
          <a:xfrm>
            <a:off x="8487412" y="2016845"/>
            <a:ext cx="3256281" cy="3539430"/>
            <a:chOff x="8186419" y="2026900"/>
            <a:chExt cx="3256281" cy="3539430"/>
          </a:xfrm>
        </p:grpSpPr>
        <p:grpSp>
          <p:nvGrpSpPr>
            <p:cNvPr id="51" name="Group 50">
              <a:extLst>
                <a:ext uri="{FF2B5EF4-FFF2-40B4-BE49-F238E27FC236}">
                  <a16:creationId xmlns:a16="http://schemas.microsoft.com/office/drawing/2014/main" id="{923CADB8-7F56-C32D-48B3-4FAC8223D83A}"/>
                </a:ext>
              </a:extLst>
            </p:cNvPr>
            <p:cNvGrpSpPr/>
            <p:nvPr/>
          </p:nvGrpSpPr>
          <p:grpSpPr>
            <a:xfrm>
              <a:off x="8186419" y="2026900"/>
              <a:ext cx="3256281" cy="1200329"/>
              <a:chOff x="914399" y="2352020"/>
              <a:chExt cx="3256281" cy="1200329"/>
            </a:xfrm>
          </p:grpSpPr>
          <p:sp>
            <p:nvSpPr>
              <p:cNvPr id="61" name="TextBox 60">
                <a:extLst>
                  <a:ext uri="{FF2B5EF4-FFF2-40B4-BE49-F238E27FC236}">
                    <a16:creationId xmlns:a16="http://schemas.microsoft.com/office/drawing/2014/main" id="{0EA20206-6210-1261-BDC6-88A5F86FB059}"/>
                  </a:ext>
                </a:extLst>
              </p:cNvPr>
              <p:cNvSpPr txBox="1"/>
              <p:nvPr/>
            </p:nvSpPr>
            <p:spPr>
              <a:xfrm>
                <a:off x="914399" y="2352020"/>
                <a:ext cx="2199639" cy="369332"/>
              </a:xfrm>
              <a:prstGeom prst="rect">
                <a:avLst/>
              </a:prstGeom>
              <a:noFill/>
            </p:spPr>
            <p:txBody>
              <a:bodyPr wrap="square" rtlCol="0">
                <a:spAutoFit/>
              </a:bodyPr>
              <a:lstStyle/>
              <a:p>
                <a:r>
                  <a:rPr lang="en-IN" b="1" dirty="0">
                    <a:solidFill>
                      <a:srgbClr val="131A22"/>
                    </a:solidFill>
                  </a:rPr>
                  <a:t>Whole Year:</a:t>
                </a:r>
              </a:p>
            </p:txBody>
          </p:sp>
          <p:sp>
            <p:nvSpPr>
              <p:cNvPr id="62" name="TextBox 61">
                <a:extLst>
                  <a:ext uri="{FF2B5EF4-FFF2-40B4-BE49-F238E27FC236}">
                    <a16:creationId xmlns:a16="http://schemas.microsoft.com/office/drawing/2014/main" id="{F9065ABE-33CE-4050-D877-1824A306DA18}"/>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Production: </a:t>
                </a:r>
                <a:r>
                  <a:rPr lang="en-US" sz="1600" b="1" dirty="0">
                    <a:solidFill>
                      <a:srgbClr val="131A22"/>
                    </a:solidFill>
                  </a:rPr>
                  <a:t>134.42 billion</a:t>
                </a:r>
              </a:p>
              <a:p>
                <a:pPr marL="285750" indent="-285750" algn="just">
                  <a:buFont typeface="Arial" panose="020B0604020202020204" pitchFamily="34" charset="0"/>
                  <a:buChar char="•"/>
                </a:pPr>
                <a:r>
                  <a:rPr lang="en-US" sz="1600" b="1" dirty="0">
                    <a:solidFill>
                      <a:srgbClr val="131A22"/>
                    </a:solidFill>
                  </a:rPr>
                  <a:t>Highest</a:t>
                </a:r>
                <a:r>
                  <a:rPr lang="en-US" sz="1600" dirty="0">
                    <a:solidFill>
                      <a:srgbClr val="131A22"/>
                    </a:solidFill>
                  </a:rPr>
                  <a:t> production throughout the year </a:t>
                </a:r>
                <a:r>
                  <a:rPr lang="en-US" sz="1600" b="1" dirty="0">
                    <a:solidFill>
                      <a:srgbClr val="131A22"/>
                    </a:solidFill>
                  </a:rPr>
                  <a:t>Mostly Coconut</a:t>
                </a:r>
                <a:endParaRPr lang="en-IN" sz="1600" b="1" dirty="0">
                  <a:solidFill>
                    <a:srgbClr val="131A22"/>
                  </a:solidFill>
                </a:endParaRPr>
              </a:p>
            </p:txBody>
          </p:sp>
        </p:grpSp>
        <p:grpSp>
          <p:nvGrpSpPr>
            <p:cNvPr id="55" name="Group 54">
              <a:extLst>
                <a:ext uri="{FF2B5EF4-FFF2-40B4-BE49-F238E27FC236}">
                  <a16:creationId xmlns:a16="http://schemas.microsoft.com/office/drawing/2014/main" id="{EA6E65F8-9253-E209-E4F8-C977273260D0}"/>
                </a:ext>
              </a:extLst>
            </p:cNvPr>
            <p:cNvGrpSpPr/>
            <p:nvPr/>
          </p:nvGrpSpPr>
          <p:grpSpPr>
            <a:xfrm>
              <a:off x="8186419" y="3400562"/>
              <a:ext cx="3256280" cy="954107"/>
              <a:chOff x="914399" y="2463798"/>
              <a:chExt cx="3256280" cy="954107"/>
            </a:xfrm>
          </p:grpSpPr>
          <p:sp>
            <p:nvSpPr>
              <p:cNvPr id="59" name="TextBox 58">
                <a:extLst>
                  <a:ext uri="{FF2B5EF4-FFF2-40B4-BE49-F238E27FC236}">
                    <a16:creationId xmlns:a16="http://schemas.microsoft.com/office/drawing/2014/main" id="{BD7924B1-DBA2-07A1-6388-734893BB450B}"/>
                  </a:ext>
                </a:extLst>
              </p:cNvPr>
              <p:cNvSpPr txBox="1"/>
              <p:nvPr/>
            </p:nvSpPr>
            <p:spPr>
              <a:xfrm>
                <a:off x="914399" y="2463798"/>
                <a:ext cx="2199640" cy="369332"/>
              </a:xfrm>
              <a:prstGeom prst="rect">
                <a:avLst/>
              </a:prstGeom>
              <a:noFill/>
            </p:spPr>
            <p:txBody>
              <a:bodyPr wrap="square" rtlCol="0">
                <a:spAutoFit/>
              </a:bodyPr>
              <a:lstStyle/>
              <a:p>
                <a:r>
                  <a:rPr lang="en-IN" b="1" dirty="0">
                    <a:solidFill>
                      <a:srgbClr val="131A22"/>
                    </a:solidFill>
                  </a:rPr>
                  <a:t>Kharif Season:</a:t>
                </a:r>
                <a:endParaRPr lang="en-IN" b="1" dirty="0"/>
              </a:p>
            </p:txBody>
          </p:sp>
          <p:sp>
            <p:nvSpPr>
              <p:cNvPr id="60" name="TextBox 59">
                <a:extLst>
                  <a:ext uri="{FF2B5EF4-FFF2-40B4-BE49-F238E27FC236}">
                    <a16:creationId xmlns:a16="http://schemas.microsoft.com/office/drawing/2014/main" id="{97726C21-7BCE-AB92-6205-CCB60C52BEC6}"/>
                  </a:ext>
                </a:extLst>
              </p:cNvPr>
              <p:cNvSpPr txBox="1"/>
              <p:nvPr/>
            </p:nvSpPr>
            <p:spPr>
              <a:xfrm>
                <a:off x="914399" y="2833130"/>
                <a:ext cx="3256280"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Production: </a:t>
                </a:r>
                <a:r>
                  <a:rPr lang="en-US" sz="1600" b="1" dirty="0">
                    <a:solidFill>
                      <a:srgbClr val="131A22"/>
                    </a:solidFill>
                  </a:rPr>
                  <a:t>4 billion</a:t>
                </a:r>
              </a:p>
              <a:p>
                <a:pPr marL="285750" indent="-285750" algn="just">
                  <a:buFont typeface="Arial" panose="020B0604020202020204" pitchFamily="34" charset="0"/>
                  <a:buChar char="•"/>
                </a:pPr>
                <a:r>
                  <a:rPr lang="en-US" sz="1600" b="1" dirty="0">
                    <a:solidFill>
                      <a:srgbClr val="131A22"/>
                    </a:solidFill>
                  </a:rPr>
                  <a:t> Second-highest </a:t>
                </a:r>
                <a:r>
                  <a:rPr lang="en-US" sz="1600" dirty="0">
                    <a:solidFill>
                      <a:srgbClr val="131A22"/>
                    </a:solidFill>
                  </a:rPr>
                  <a:t>production</a:t>
                </a:r>
                <a:endParaRPr lang="en-IN" sz="1600" dirty="0"/>
              </a:p>
            </p:txBody>
          </p:sp>
        </p:grpSp>
        <p:grpSp>
          <p:nvGrpSpPr>
            <p:cNvPr id="56" name="Group 55">
              <a:extLst>
                <a:ext uri="{FF2B5EF4-FFF2-40B4-BE49-F238E27FC236}">
                  <a16:creationId xmlns:a16="http://schemas.microsoft.com/office/drawing/2014/main" id="{F70D3EF3-003B-DA99-7B49-D3A6862976CD}"/>
                </a:ext>
              </a:extLst>
            </p:cNvPr>
            <p:cNvGrpSpPr/>
            <p:nvPr/>
          </p:nvGrpSpPr>
          <p:grpSpPr>
            <a:xfrm>
              <a:off x="8186419" y="4612223"/>
              <a:ext cx="3256281" cy="954107"/>
              <a:chOff x="914399" y="2352020"/>
              <a:chExt cx="3256281" cy="954107"/>
            </a:xfrm>
          </p:grpSpPr>
          <p:sp>
            <p:nvSpPr>
              <p:cNvPr id="57" name="TextBox 56">
                <a:extLst>
                  <a:ext uri="{FF2B5EF4-FFF2-40B4-BE49-F238E27FC236}">
                    <a16:creationId xmlns:a16="http://schemas.microsoft.com/office/drawing/2014/main" id="{67CBF58F-B56F-E173-7498-D5CE079EC847}"/>
                  </a:ext>
                </a:extLst>
              </p:cNvPr>
              <p:cNvSpPr txBox="1"/>
              <p:nvPr/>
            </p:nvSpPr>
            <p:spPr>
              <a:xfrm>
                <a:off x="914399" y="2352020"/>
                <a:ext cx="2467605" cy="369332"/>
              </a:xfrm>
              <a:prstGeom prst="rect">
                <a:avLst/>
              </a:prstGeom>
              <a:noFill/>
            </p:spPr>
            <p:txBody>
              <a:bodyPr wrap="square" rtlCol="0">
                <a:spAutoFit/>
              </a:bodyPr>
              <a:lstStyle/>
              <a:p>
                <a:r>
                  <a:rPr lang="en-IN" b="1" dirty="0">
                    <a:solidFill>
                      <a:srgbClr val="131A22"/>
                    </a:solidFill>
                  </a:rPr>
                  <a:t>Rabi Season:</a:t>
                </a:r>
              </a:p>
            </p:txBody>
          </p:sp>
          <p:sp>
            <p:nvSpPr>
              <p:cNvPr id="58" name="TextBox 57">
                <a:extLst>
                  <a:ext uri="{FF2B5EF4-FFF2-40B4-BE49-F238E27FC236}">
                    <a16:creationId xmlns:a16="http://schemas.microsoft.com/office/drawing/2014/main" id="{0FE503E0-6FAF-B026-A184-ACEE16093FF1}"/>
                  </a:ext>
                </a:extLst>
              </p:cNvPr>
              <p:cNvSpPr txBox="1"/>
              <p:nvPr/>
            </p:nvSpPr>
            <p:spPr>
              <a:xfrm>
                <a:off x="914400" y="2721352"/>
                <a:ext cx="3256280"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Production: </a:t>
                </a:r>
                <a:r>
                  <a:rPr lang="en-US" sz="1600" b="1" dirty="0">
                    <a:solidFill>
                      <a:srgbClr val="131A22"/>
                    </a:solidFill>
                  </a:rPr>
                  <a:t>2 billion</a:t>
                </a:r>
              </a:p>
              <a:p>
                <a:pPr marL="285750" indent="-285750" algn="just">
                  <a:buFont typeface="Arial" panose="020B0604020202020204" pitchFamily="34" charset="0"/>
                  <a:buChar char="•"/>
                </a:pPr>
                <a:r>
                  <a:rPr lang="en-US" sz="1600" b="1" dirty="0">
                    <a:solidFill>
                      <a:srgbClr val="131A22"/>
                    </a:solidFill>
                  </a:rPr>
                  <a:t> Third-highest </a:t>
                </a:r>
                <a:r>
                  <a:rPr lang="en-US" sz="1600" dirty="0">
                    <a:solidFill>
                      <a:srgbClr val="131A22"/>
                    </a:solidFill>
                  </a:rPr>
                  <a:t>production</a:t>
                </a:r>
                <a:endParaRPr lang="en-IN" sz="1600" dirty="0">
                  <a:solidFill>
                    <a:srgbClr val="131A22"/>
                  </a:solidFill>
                </a:endParaRPr>
              </a:p>
            </p:txBody>
          </p:sp>
        </p:grpSp>
      </p:grpSp>
      <p:cxnSp>
        <p:nvCxnSpPr>
          <p:cNvPr id="7" name="Straight Connector 6">
            <a:extLst>
              <a:ext uri="{FF2B5EF4-FFF2-40B4-BE49-F238E27FC236}">
                <a16:creationId xmlns:a16="http://schemas.microsoft.com/office/drawing/2014/main" id="{1FCE18A0-13D2-2D31-D433-57BBE9A71E8F}"/>
              </a:ext>
            </a:extLst>
          </p:cNvPr>
          <p:cNvCxnSpPr>
            <a:cxnSpLocks/>
          </p:cNvCxnSpPr>
          <p:nvPr/>
        </p:nvCxnSpPr>
        <p:spPr>
          <a:xfrm flipV="1">
            <a:off x="4200090" y="875894"/>
            <a:ext cx="0" cy="4943563"/>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83425BF-F51E-3C30-6CD3-7627BACCE715}"/>
              </a:ext>
            </a:extLst>
          </p:cNvPr>
          <p:cNvCxnSpPr>
            <a:cxnSpLocks/>
          </p:cNvCxnSpPr>
          <p:nvPr/>
        </p:nvCxnSpPr>
        <p:spPr>
          <a:xfrm>
            <a:off x="7994016" y="883539"/>
            <a:ext cx="0" cy="4831461"/>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pic>
        <p:nvPicPr>
          <p:cNvPr id="64" name="Graphic 63">
            <a:extLst>
              <a:ext uri="{FF2B5EF4-FFF2-40B4-BE49-F238E27FC236}">
                <a16:creationId xmlns:a16="http://schemas.microsoft.com/office/drawing/2014/main" id="{0CA3687A-911D-E17D-B595-C67718B6CF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687812" flipH="1" flipV="1">
            <a:off x="800175" y="-2702063"/>
            <a:ext cx="2148967" cy="6886576"/>
          </a:xfrm>
          <a:prstGeom prst="rect">
            <a:avLst/>
          </a:prstGeom>
        </p:spPr>
      </p:pic>
      <p:pic>
        <p:nvPicPr>
          <p:cNvPr id="65" name="Graphic 64">
            <a:extLst>
              <a:ext uri="{FF2B5EF4-FFF2-40B4-BE49-F238E27FC236}">
                <a16:creationId xmlns:a16="http://schemas.microsoft.com/office/drawing/2014/main" id="{694D20A1-9121-52EC-32BD-33C1A59F96EE}"/>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rot="14013025">
            <a:off x="9031346" y="2120046"/>
            <a:ext cx="3311408" cy="7182065"/>
          </a:xfrm>
          <a:prstGeom prst="rect">
            <a:avLst/>
          </a:prstGeom>
        </p:spPr>
      </p:pic>
      <p:cxnSp>
        <p:nvCxnSpPr>
          <p:cNvPr id="68" name="Straight Connector 67">
            <a:extLst>
              <a:ext uri="{FF2B5EF4-FFF2-40B4-BE49-F238E27FC236}">
                <a16:creationId xmlns:a16="http://schemas.microsoft.com/office/drawing/2014/main" id="{6D3D08A1-1043-0BED-B07B-7F0F08907D25}"/>
              </a:ext>
            </a:extLst>
          </p:cNvPr>
          <p:cNvCxnSpPr>
            <a:cxnSpLocks/>
          </p:cNvCxnSpPr>
          <p:nvPr/>
        </p:nvCxnSpPr>
        <p:spPr>
          <a:xfrm>
            <a:off x="904535" y="1158240"/>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162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50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nodeType="withEffect">
                                  <p:stCondLst>
                                    <p:cond delay="50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500"/>
                                        <p:tgtEl>
                                          <p:spTgt spid="54"/>
                                        </p:tgtEl>
                                      </p:cBhvr>
                                    </p:animEffect>
                                  </p:childTnLst>
                                </p:cTn>
                              </p:par>
                              <p:par>
                                <p:cTn id="20" presetID="10" presetClass="entr" presetSubtype="0" fill="hold" nodeType="withEffect">
                                  <p:stCondLst>
                                    <p:cond delay="50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787576" y="845132"/>
            <a:ext cx="4132438" cy="543821"/>
          </a:xfrm>
        </p:spPr>
        <p:txBody>
          <a:bodyPr>
            <a:normAutofit fontScale="90000"/>
          </a:bodyPr>
          <a:lstStyle/>
          <a:p>
            <a:r>
              <a:rPr lang="en-US" sz="3200" dirty="0">
                <a:solidFill>
                  <a:srgbClr val="131A22"/>
                </a:solidFill>
                <a:latin typeface="Segoe UI Semibold" panose="020B0702040204020203" pitchFamily="34" charset="0"/>
                <a:cs typeface="Segoe UI Semibold" panose="020B0702040204020203" pitchFamily="34" charset="0"/>
              </a:rPr>
              <a:t>Production by Seasons</a:t>
            </a:r>
            <a:endParaRPr lang="en-IN" sz="3200" dirty="0">
              <a:solidFill>
                <a:srgbClr val="131A22"/>
              </a:solidFill>
              <a:latin typeface="Segoe UI Semibold" panose="020B0702040204020203" pitchFamily="34" charset="0"/>
              <a:cs typeface="Segoe UI Semibold" panose="020B0702040204020203" pitchFamily="34" charset="0"/>
            </a:endParaRPr>
          </a:p>
        </p:txBody>
      </p:sp>
      <p:grpSp>
        <p:nvGrpSpPr>
          <p:cNvPr id="8" name="Group 7">
            <a:extLst>
              <a:ext uri="{FF2B5EF4-FFF2-40B4-BE49-F238E27FC236}">
                <a16:creationId xmlns:a16="http://schemas.microsoft.com/office/drawing/2014/main" id="{3FB00BDD-A287-35B8-7692-2D2B50BEBF70}"/>
              </a:ext>
            </a:extLst>
          </p:cNvPr>
          <p:cNvGrpSpPr/>
          <p:nvPr/>
        </p:nvGrpSpPr>
        <p:grpSpPr>
          <a:xfrm>
            <a:off x="1008709" y="2000287"/>
            <a:ext cx="4296306" cy="2400657"/>
            <a:chOff x="914400" y="2352020"/>
            <a:chExt cx="3220720" cy="2400657"/>
          </a:xfrm>
        </p:grpSpPr>
        <p:sp>
          <p:nvSpPr>
            <p:cNvPr id="5" name="TextBox 4">
              <a:extLst>
                <a:ext uri="{FF2B5EF4-FFF2-40B4-BE49-F238E27FC236}">
                  <a16:creationId xmlns:a16="http://schemas.microsoft.com/office/drawing/2014/main" id="{4C590A52-F7BF-CA0F-6F95-717B0138E38C}"/>
                </a:ext>
              </a:extLst>
            </p:cNvPr>
            <p:cNvSpPr txBox="1"/>
            <p:nvPr/>
          </p:nvSpPr>
          <p:spPr>
            <a:xfrm>
              <a:off x="914400" y="2352020"/>
              <a:ext cx="2294786" cy="400110"/>
            </a:xfrm>
            <a:prstGeom prst="rect">
              <a:avLst/>
            </a:prstGeom>
            <a:noFill/>
          </p:spPr>
          <p:txBody>
            <a:bodyPr wrap="square" rtlCol="0">
              <a:spAutoFit/>
            </a:bodyPr>
            <a:lstStyle/>
            <a:p>
              <a:r>
                <a:rPr lang="en-IN" sz="2000" b="1" dirty="0">
                  <a:solidFill>
                    <a:srgbClr val="131A22"/>
                  </a:solidFill>
                  <a:latin typeface="Segoe UI Semibold" panose="020B0702040204020203" pitchFamily="34" charset="0"/>
                  <a:cs typeface="Segoe UI Semibold" panose="020B0702040204020203" pitchFamily="34" charset="0"/>
                </a:rPr>
                <a:t>Autumn Season:</a:t>
              </a:r>
            </a:p>
          </p:txBody>
        </p:sp>
        <p:sp>
          <p:nvSpPr>
            <p:cNvPr id="7" name="TextBox 6">
              <a:extLst>
                <a:ext uri="{FF2B5EF4-FFF2-40B4-BE49-F238E27FC236}">
                  <a16:creationId xmlns:a16="http://schemas.microsoft.com/office/drawing/2014/main" id="{9E53CF55-D0DE-541F-4B31-F7B6F2C45CB1}"/>
                </a:ext>
              </a:extLst>
            </p:cNvPr>
            <p:cNvSpPr txBox="1"/>
            <p:nvPr/>
          </p:nvSpPr>
          <p:spPr>
            <a:xfrm>
              <a:off x="914400" y="2721352"/>
              <a:ext cx="3220720" cy="2031325"/>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1C1C1C"/>
                  </a:solidFill>
                  <a:effectLst/>
                  <a:highlight>
                    <a:srgbClr val="FFFFFF"/>
                  </a:highlight>
                  <a:latin typeface="Inter"/>
                </a:rPr>
                <a:t>Total Production: 64 million</a:t>
              </a:r>
            </a:p>
            <a:p>
              <a:pPr marL="285750" indent="-285750" algn="just">
                <a:buFont typeface="Arial" panose="020B0604020202020204" pitchFamily="34" charset="0"/>
                <a:buChar char="•"/>
              </a:pPr>
              <a:r>
                <a:rPr lang="en-US" b="0" i="0" dirty="0">
                  <a:solidFill>
                    <a:srgbClr val="1C1C1C"/>
                  </a:solidFill>
                  <a:effectLst/>
                  <a:highlight>
                    <a:srgbClr val="FFFFFF"/>
                  </a:highlight>
                  <a:latin typeface="Inter"/>
                </a:rPr>
                <a:t>Highest Producer: Rice (51 million)</a:t>
              </a:r>
            </a:p>
            <a:p>
              <a:pPr marL="285750" indent="-285750" algn="just">
                <a:buFont typeface="Arial" panose="020B0604020202020204" pitchFamily="34" charset="0"/>
                <a:buChar char="•"/>
              </a:pPr>
              <a:r>
                <a:rPr lang="en-US" b="0" i="0" dirty="0">
                  <a:solidFill>
                    <a:srgbClr val="1C1C1C"/>
                  </a:solidFill>
                  <a:effectLst/>
                  <a:highlight>
                    <a:srgbClr val="FFFFFF"/>
                  </a:highlight>
                  <a:latin typeface="Inter"/>
                </a:rPr>
                <a:t>Second Highest: Maize (8 million)</a:t>
              </a:r>
            </a:p>
            <a:p>
              <a:pPr marL="285750" indent="-285750" algn="just">
                <a:buFont typeface="Arial" panose="020B0604020202020204" pitchFamily="34" charset="0"/>
                <a:buChar char="•"/>
              </a:pPr>
              <a:r>
                <a:rPr lang="en-US" b="0" i="0" dirty="0">
                  <a:solidFill>
                    <a:srgbClr val="1C1C1C"/>
                  </a:solidFill>
                  <a:effectLst/>
                  <a:highlight>
                    <a:srgbClr val="FFFFFF"/>
                  </a:highlight>
                  <a:latin typeface="Inter"/>
                </a:rPr>
                <a:t>Third Highest: Paddy (2 million)</a:t>
              </a:r>
              <a:endParaRPr lang="en-IN" dirty="0">
                <a:solidFill>
                  <a:srgbClr val="131A22"/>
                </a:solidFill>
              </a:endParaRPr>
            </a:p>
          </p:txBody>
        </p:sp>
      </p:grpSp>
      <p:cxnSp>
        <p:nvCxnSpPr>
          <p:cNvPr id="39" name="Straight Connector 38">
            <a:extLst>
              <a:ext uri="{FF2B5EF4-FFF2-40B4-BE49-F238E27FC236}">
                <a16:creationId xmlns:a16="http://schemas.microsoft.com/office/drawing/2014/main" id="{BBC28EF4-678B-1472-33A1-09BB5C048003}"/>
              </a:ext>
            </a:extLst>
          </p:cNvPr>
          <p:cNvCxnSpPr>
            <a:cxnSpLocks/>
          </p:cNvCxnSpPr>
          <p:nvPr/>
        </p:nvCxnSpPr>
        <p:spPr>
          <a:xfrm>
            <a:off x="4257040" y="3429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4E530E-EB8F-AE6C-13A9-5D9CD4EF9631}"/>
              </a:ext>
            </a:extLst>
          </p:cNvPr>
          <p:cNvCxnSpPr>
            <a:cxnSpLocks/>
          </p:cNvCxnSpPr>
          <p:nvPr/>
        </p:nvCxnSpPr>
        <p:spPr>
          <a:xfrm>
            <a:off x="7995920" y="3429000"/>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96448B7-AC88-05B4-2D29-D97C07B1421A}"/>
              </a:ext>
            </a:extLst>
          </p:cNvPr>
          <p:cNvGrpSpPr/>
          <p:nvPr/>
        </p:nvGrpSpPr>
        <p:grpSpPr>
          <a:xfrm>
            <a:off x="6063689" y="2000287"/>
            <a:ext cx="4542176" cy="2123658"/>
            <a:chOff x="914400" y="2352020"/>
            <a:chExt cx="3220720" cy="2123658"/>
          </a:xfrm>
        </p:grpSpPr>
        <p:sp>
          <p:nvSpPr>
            <p:cNvPr id="10" name="TextBox 9">
              <a:extLst>
                <a:ext uri="{FF2B5EF4-FFF2-40B4-BE49-F238E27FC236}">
                  <a16:creationId xmlns:a16="http://schemas.microsoft.com/office/drawing/2014/main" id="{F5C95D44-2E21-1ACC-9ACA-B801A5E2B5BC}"/>
                </a:ext>
              </a:extLst>
            </p:cNvPr>
            <p:cNvSpPr txBox="1"/>
            <p:nvPr/>
          </p:nvSpPr>
          <p:spPr>
            <a:xfrm>
              <a:off x="914400" y="2352020"/>
              <a:ext cx="1869440" cy="400110"/>
            </a:xfrm>
            <a:prstGeom prst="rect">
              <a:avLst/>
            </a:prstGeom>
            <a:noFill/>
          </p:spPr>
          <p:txBody>
            <a:bodyPr wrap="square" rtlCol="0">
              <a:spAutoFit/>
            </a:bodyPr>
            <a:lstStyle/>
            <a:p>
              <a:r>
                <a:rPr lang="en-IN" sz="2000" b="1" dirty="0">
                  <a:solidFill>
                    <a:srgbClr val="131A22"/>
                  </a:solidFill>
                  <a:latin typeface="Segoe UI Semibold" panose="020B0702040204020203" pitchFamily="34" charset="0"/>
                  <a:cs typeface="Segoe UI Semibold" panose="020B0702040204020203" pitchFamily="34" charset="0"/>
                </a:rPr>
                <a:t>Kharif Season:</a:t>
              </a:r>
            </a:p>
          </p:txBody>
        </p:sp>
        <p:sp>
          <p:nvSpPr>
            <p:cNvPr id="18" name="TextBox 17">
              <a:extLst>
                <a:ext uri="{FF2B5EF4-FFF2-40B4-BE49-F238E27FC236}">
                  <a16:creationId xmlns:a16="http://schemas.microsoft.com/office/drawing/2014/main" id="{97D44824-4D7D-7BBC-9C71-D13915E9615A}"/>
                </a:ext>
              </a:extLst>
            </p:cNvPr>
            <p:cNvSpPr txBox="1"/>
            <p:nvPr/>
          </p:nvSpPr>
          <p:spPr>
            <a:xfrm>
              <a:off x="914400" y="2721352"/>
              <a:ext cx="322072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1C1C1C"/>
                  </a:solidFill>
                  <a:effectLst/>
                  <a:highlight>
                    <a:srgbClr val="FFFFFF"/>
                  </a:highlight>
                  <a:latin typeface="Inter"/>
                </a:rPr>
                <a:t>Total Production: 4 billion</a:t>
              </a:r>
            </a:p>
            <a:p>
              <a:pPr marL="285750" indent="-285750" algn="just">
                <a:buFont typeface="Arial" panose="020B0604020202020204" pitchFamily="34" charset="0"/>
                <a:buChar char="•"/>
              </a:pPr>
              <a:r>
                <a:rPr lang="en-US" b="0" i="0" dirty="0">
                  <a:solidFill>
                    <a:srgbClr val="1C1C1C"/>
                  </a:solidFill>
                  <a:effectLst/>
                  <a:highlight>
                    <a:srgbClr val="FFFFFF"/>
                  </a:highlight>
                  <a:latin typeface="Inter"/>
                </a:rPr>
                <a:t>Highest Producer: Sugarcane (1.77 billion)</a:t>
              </a:r>
            </a:p>
            <a:p>
              <a:pPr marL="285750" indent="-285750" algn="just">
                <a:buFont typeface="Arial" panose="020B0604020202020204" pitchFamily="34" charset="0"/>
                <a:buChar char="•"/>
              </a:pPr>
              <a:r>
                <a:rPr lang="en-US" b="0" i="0" dirty="0">
                  <a:solidFill>
                    <a:srgbClr val="1C1C1C"/>
                  </a:solidFill>
                  <a:effectLst/>
                  <a:highlight>
                    <a:srgbClr val="FFFFFF"/>
                  </a:highlight>
                  <a:latin typeface="Inter"/>
                </a:rPr>
                <a:t>Second Highest: Rice (1 billion)</a:t>
              </a:r>
            </a:p>
            <a:p>
              <a:pPr marL="285750" indent="-285750" algn="just">
                <a:buFont typeface="Arial" panose="020B0604020202020204" pitchFamily="34" charset="0"/>
                <a:buChar char="•"/>
              </a:pPr>
              <a:r>
                <a:rPr lang="en-US" b="0" i="0" dirty="0">
                  <a:solidFill>
                    <a:srgbClr val="1C1C1C"/>
                  </a:solidFill>
                  <a:effectLst/>
                  <a:highlight>
                    <a:srgbClr val="FFFFFF"/>
                  </a:highlight>
                  <a:latin typeface="Inter"/>
                </a:rPr>
                <a:t>Third Highest: Cotton (281 million)</a:t>
              </a:r>
              <a:endParaRPr lang="en-IN" dirty="0">
                <a:solidFill>
                  <a:srgbClr val="131A22"/>
                </a:solidFill>
              </a:endParaRPr>
            </a:p>
          </p:txBody>
        </p:sp>
      </p:grpSp>
      <p:grpSp>
        <p:nvGrpSpPr>
          <p:cNvPr id="19" name="Group 18">
            <a:extLst>
              <a:ext uri="{FF2B5EF4-FFF2-40B4-BE49-F238E27FC236}">
                <a16:creationId xmlns:a16="http://schemas.microsoft.com/office/drawing/2014/main" id="{F84AA5E5-0BDF-D3BE-BAB3-01286DD61FA6}"/>
              </a:ext>
            </a:extLst>
          </p:cNvPr>
          <p:cNvGrpSpPr/>
          <p:nvPr/>
        </p:nvGrpSpPr>
        <p:grpSpPr>
          <a:xfrm>
            <a:off x="1008709" y="3834116"/>
            <a:ext cx="4181401" cy="2123658"/>
            <a:chOff x="914400" y="2352020"/>
            <a:chExt cx="3220720" cy="2123658"/>
          </a:xfrm>
        </p:grpSpPr>
        <p:sp>
          <p:nvSpPr>
            <p:cNvPr id="20" name="TextBox 19">
              <a:extLst>
                <a:ext uri="{FF2B5EF4-FFF2-40B4-BE49-F238E27FC236}">
                  <a16:creationId xmlns:a16="http://schemas.microsoft.com/office/drawing/2014/main" id="{0AEC1232-2D1F-A7DD-0DEC-A46BC26E609B}"/>
                </a:ext>
              </a:extLst>
            </p:cNvPr>
            <p:cNvSpPr txBox="1"/>
            <p:nvPr/>
          </p:nvSpPr>
          <p:spPr>
            <a:xfrm>
              <a:off x="914400" y="2352020"/>
              <a:ext cx="1869440" cy="400110"/>
            </a:xfrm>
            <a:prstGeom prst="rect">
              <a:avLst/>
            </a:prstGeom>
            <a:noFill/>
          </p:spPr>
          <p:txBody>
            <a:bodyPr wrap="square" rtlCol="0">
              <a:spAutoFit/>
            </a:bodyPr>
            <a:lstStyle/>
            <a:p>
              <a:r>
                <a:rPr lang="en-IN" sz="2000" b="1" dirty="0">
                  <a:solidFill>
                    <a:srgbClr val="131A22"/>
                  </a:solidFill>
                  <a:latin typeface="Segoe UI Semibold" panose="020B0702040204020203" pitchFamily="34" charset="0"/>
                  <a:cs typeface="Segoe UI Semibold" panose="020B0702040204020203" pitchFamily="34" charset="0"/>
                </a:rPr>
                <a:t>Rabi Season:</a:t>
              </a:r>
            </a:p>
          </p:txBody>
        </p:sp>
        <p:sp>
          <p:nvSpPr>
            <p:cNvPr id="21" name="TextBox 20">
              <a:extLst>
                <a:ext uri="{FF2B5EF4-FFF2-40B4-BE49-F238E27FC236}">
                  <a16:creationId xmlns:a16="http://schemas.microsoft.com/office/drawing/2014/main" id="{AE7C7404-F280-0605-DFCA-38CE653F1C83}"/>
                </a:ext>
              </a:extLst>
            </p:cNvPr>
            <p:cNvSpPr txBox="1"/>
            <p:nvPr/>
          </p:nvSpPr>
          <p:spPr>
            <a:xfrm>
              <a:off x="914400" y="2721352"/>
              <a:ext cx="322072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1C1C1C"/>
                  </a:solidFill>
                  <a:effectLst/>
                  <a:highlight>
                    <a:srgbClr val="FFFFFF"/>
                  </a:highlight>
                  <a:latin typeface="Inter"/>
                </a:rPr>
                <a:t>Total Production: 2 billion</a:t>
              </a:r>
            </a:p>
            <a:p>
              <a:pPr marL="285750" indent="-285750" algn="just">
                <a:buFont typeface="Arial" panose="020B0604020202020204" pitchFamily="34" charset="0"/>
                <a:buChar char="•"/>
              </a:pPr>
              <a:r>
                <a:rPr lang="en-US" b="0" i="0" dirty="0">
                  <a:solidFill>
                    <a:srgbClr val="1C1C1C"/>
                  </a:solidFill>
                  <a:effectLst/>
                  <a:highlight>
                    <a:srgbClr val="FFFFFF"/>
                  </a:highlight>
                  <a:latin typeface="Inter"/>
                </a:rPr>
                <a:t>Highest Producer: Wheat (1.32 billion)</a:t>
              </a:r>
            </a:p>
            <a:p>
              <a:pPr marL="285750" indent="-285750" algn="just">
                <a:buFont typeface="Arial" panose="020B0604020202020204" pitchFamily="34" charset="0"/>
                <a:buChar char="•"/>
              </a:pPr>
              <a:r>
                <a:rPr lang="en-US" b="0" i="0" dirty="0">
                  <a:solidFill>
                    <a:srgbClr val="1C1C1C"/>
                  </a:solidFill>
                  <a:effectLst/>
                  <a:highlight>
                    <a:srgbClr val="FFFFFF"/>
                  </a:highlight>
                  <a:latin typeface="Inter"/>
                </a:rPr>
                <a:t>Second Highest: Potato (200 million)</a:t>
              </a:r>
            </a:p>
            <a:p>
              <a:pPr marL="285750" indent="-285750" algn="just">
                <a:buFont typeface="Arial" panose="020B0604020202020204" pitchFamily="34" charset="0"/>
                <a:buChar char="•"/>
              </a:pPr>
              <a:r>
                <a:rPr lang="en-US" b="0" i="0" dirty="0">
                  <a:solidFill>
                    <a:srgbClr val="1C1C1C"/>
                  </a:solidFill>
                  <a:effectLst/>
                  <a:highlight>
                    <a:srgbClr val="FFFFFF"/>
                  </a:highlight>
                  <a:latin typeface="Inter"/>
                </a:rPr>
                <a:t>Third Highest: Gram (95 million)</a:t>
              </a:r>
              <a:endParaRPr lang="en-IN" dirty="0">
                <a:solidFill>
                  <a:srgbClr val="131A22"/>
                </a:solidFill>
              </a:endParaRPr>
            </a:p>
          </p:txBody>
        </p:sp>
      </p:grpSp>
      <p:grpSp>
        <p:nvGrpSpPr>
          <p:cNvPr id="30" name="Group 29">
            <a:extLst>
              <a:ext uri="{FF2B5EF4-FFF2-40B4-BE49-F238E27FC236}">
                <a16:creationId xmlns:a16="http://schemas.microsoft.com/office/drawing/2014/main" id="{E67A08B3-78C5-BF45-B87A-F5FB5AF75493}"/>
              </a:ext>
            </a:extLst>
          </p:cNvPr>
          <p:cNvGrpSpPr/>
          <p:nvPr/>
        </p:nvGrpSpPr>
        <p:grpSpPr>
          <a:xfrm>
            <a:off x="6127681" y="3834116"/>
            <a:ext cx="4471535" cy="2424183"/>
            <a:chOff x="914400" y="2352020"/>
            <a:chExt cx="3220720" cy="2279017"/>
          </a:xfrm>
        </p:grpSpPr>
        <p:sp>
          <p:nvSpPr>
            <p:cNvPr id="31" name="TextBox 30">
              <a:extLst>
                <a:ext uri="{FF2B5EF4-FFF2-40B4-BE49-F238E27FC236}">
                  <a16:creationId xmlns:a16="http://schemas.microsoft.com/office/drawing/2014/main" id="{E53FEDC6-86E9-C2DD-63FE-E9CB5A17E6BB}"/>
                </a:ext>
              </a:extLst>
            </p:cNvPr>
            <p:cNvSpPr txBox="1"/>
            <p:nvPr/>
          </p:nvSpPr>
          <p:spPr>
            <a:xfrm>
              <a:off x="914400" y="2352020"/>
              <a:ext cx="1869440" cy="376150"/>
            </a:xfrm>
            <a:prstGeom prst="rect">
              <a:avLst/>
            </a:prstGeom>
            <a:noFill/>
          </p:spPr>
          <p:txBody>
            <a:bodyPr wrap="square" rtlCol="0">
              <a:spAutoFit/>
            </a:bodyPr>
            <a:lstStyle/>
            <a:p>
              <a:r>
                <a:rPr lang="en-IN" sz="2000" b="1" dirty="0">
                  <a:solidFill>
                    <a:srgbClr val="131A22"/>
                  </a:solidFill>
                  <a:latin typeface="Segoe UI Semibold" panose="020B0702040204020203" pitchFamily="34" charset="0"/>
                  <a:cs typeface="Segoe UI Semibold" panose="020B0702040204020203" pitchFamily="34" charset="0"/>
                </a:rPr>
                <a:t>Whole Year:</a:t>
              </a:r>
            </a:p>
          </p:txBody>
        </p:sp>
        <p:sp>
          <p:nvSpPr>
            <p:cNvPr id="32" name="TextBox 31">
              <a:extLst>
                <a:ext uri="{FF2B5EF4-FFF2-40B4-BE49-F238E27FC236}">
                  <a16:creationId xmlns:a16="http://schemas.microsoft.com/office/drawing/2014/main" id="{F1D4E1A6-436E-7D85-EF2F-32F87D25499F}"/>
                </a:ext>
              </a:extLst>
            </p:cNvPr>
            <p:cNvSpPr txBox="1"/>
            <p:nvPr/>
          </p:nvSpPr>
          <p:spPr>
            <a:xfrm>
              <a:off x="914400" y="2721352"/>
              <a:ext cx="3220720" cy="1909685"/>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1C1C1C"/>
                  </a:solidFill>
                  <a:effectLst/>
                  <a:highlight>
                    <a:srgbClr val="FFFFFF"/>
                  </a:highlight>
                  <a:latin typeface="Inter"/>
                </a:rPr>
                <a:t>Total Production: 134 billion</a:t>
              </a:r>
            </a:p>
            <a:p>
              <a:pPr marL="285750" indent="-285750" algn="just">
                <a:buFont typeface="Arial" panose="020B0604020202020204" pitchFamily="34" charset="0"/>
                <a:buChar char="•"/>
              </a:pPr>
              <a:r>
                <a:rPr lang="en-US" b="0" i="0" dirty="0">
                  <a:solidFill>
                    <a:srgbClr val="1C1C1C"/>
                  </a:solidFill>
                  <a:effectLst/>
                  <a:highlight>
                    <a:srgbClr val="FFFFFF"/>
                  </a:highlight>
                  <a:latin typeface="Inter"/>
                </a:rPr>
                <a:t>Highest Producer: Coconut (129 billion)</a:t>
              </a:r>
            </a:p>
            <a:p>
              <a:pPr marL="285750" indent="-285750" algn="just">
                <a:buFont typeface="Arial" panose="020B0604020202020204" pitchFamily="34" charset="0"/>
                <a:buChar char="•"/>
              </a:pPr>
              <a:r>
                <a:rPr lang="en-US" b="0" i="0" dirty="0">
                  <a:solidFill>
                    <a:srgbClr val="1C1C1C"/>
                  </a:solidFill>
                  <a:effectLst/>
                  <a:highlight>
                    <a:srgbClr val="FFFFFF"/>
                  </a:highlight>
                  <a:latin typeface="Inter"/>
                </a:rPr>
                <a:t>Second Highest: Sugarcane (3.75 billion)</a:t>
              </a:r>
            </a:p>
            <a:p>
              <a:pPr marL="285750" indent="-285750" algn="just">
                <a:buFont typeface="Arial" panose="020B0604020202020204" pitchFamily="34" charset="0"/>
                <a:buChar char="•"/>
              </a:pPr>
              <a:r>
                <a:rPr lang="en-US" b="0" i="0" dirty="0">
                  <a:solidFill>
                    <a:srgbClr val="1C1C1C"/>
                  </a:solidFill>
                  <a:effectLst/>
                  <a:highlight>
                    <a:srgbClr val="FFFFFF"/>
                  </a:highlight>
                  <a:latin typeface="Inter"/>
                </a:rPr>
                <a:t>Third Highest: Potato (200 million)</a:t>
              </a:r>
              <a:endParaRPr lang="en-IN" dirty="0">
                <a:solidFill>
                  <a:srgbClr val="131A22"/>
                </a:solidFill>
              </a:endParaRPr>
            </a:p>
          </p:txBody>
        </p:sp>
      </p:grpSp>
      <p:cxnSp>
        <p:nvCxnSpPr>
          <p:cNvPr id="9" name="Straight Connector 8">
            <a:extLst>
              <a:ext uri="{FF2B5EF4-FFF2-40B4-BE49-F238E27FC236}">
                <a16:creationId xmlns:a16="http://schemas.microsoft.com/office/drawing/2014/main" id="{4E206965-A930-9BFB-9E48-B3BE00ACBCC0}"/>
              </a:ext>
            </a:extLst>
          </p:cNvPr>
          <p:cNvCxnSpPr/>
          <p:nvPr/>
        </p:nvCxnSpPr>
        <p:spPr>
          <a:xfrm>
            <a:off x="1008709" y="1609652"/>
            <a:ext cx="81886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4E454170-ADF9-D0B4-55DD-2E4E0B7729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3922376" flipH="1" flipV="1">
            <a:off x="854787" y="-2543063"/>
            <a:ext cx="2148967" cy="6886576"/>
          </a:xfrm>
          <a:prstGeom prst="rect">
            <a:avLst/>
          </a:prstGeom>
        </p:spPr>
      </p:pic>
      <p:pic>
        <p:nvPicPr>
          <p:cNvPr id="12" name="Graphic 11">
            <a:extLst>
              <a:ext uri="{FF2B5EF4-FFF2-40B4-BE49-F238E27FC236}">
                <a16:creationId xmlns:a16="http://schemas.microsoft.com/office/drawing/2014/main" id="{A907B133-3E19-0F15-B8A1-C9A1BE8B1B21}"/>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rot="14013025">
            <a:off x="8247641" y="1724581"/>
            <a:ext cx="3311408" cy="7182065"/>
          </a:xfrm>
          <a:prstGeom prst="rect">
            <a:avLst/>
          </a:prstGeom>
        </p:spPr>
      </p:pic>
    </p:spTree>
    <p:extLst>
      <p:ext uri="{BB962C8B-B14F-4D97-AF65-F5344CB8AC3E}">
        <p14:creationId xmlns:p14="http://schemas.microsoft.com/office/powerpoint/2010/main" val="985492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5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321DA40-08C3-3E50-A2CA-0939A8D7AFE4}"/>
              </a:ext>
            </a:extLst>
          </p:cNvPr>
          <p:cNvSpPr>
            <a:spLocks noGrp="1"/>
          </p:cNvSpPr>
          <p:nvPr>
            <p:ph type="ctrTitle"/>
          </p:nvPr>
        </p:nvSpPr>
        <p:spPr/>
        <p:txBody>
          <a:bodyPr/>
          <a:lstStyle/>
          <a:p>
            <a:endParaRPr lang="en-IN"/>
          </a:p>
        </p:txBody>
      </p:sp>
      <p:cxnSp>
        <p:nvCxnSpPr>
          <p:cNvPr id="20" name="Straight Connector 19">
            <a:extLst>
              <a:ext uri="{FF2B5EF4-FFF2-40B4-BE49-F238E27FC236}">
                <a16:creationId xmlns:a16="http://schemas.microsoft.com/office/drawing/2014/main" id="{96DB256A-EF2B-B157-1D09-A2040BAC3D64}"/>
              </a:ext>
            </a:extLst>
          </p:cNvPr>
          <p:cNvCxnSpPr>
            <a:cxnSpLocks/>
          </p:cNvCxnSpPr>
          <p:nvPr/>
        </p:nvCxnSpPr>
        <p:spPr>
          <a:xfrm>
            <a:off x="4257040" y="3048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A8685A9-7EBB-0BDE-199A-01279AFCF59F}"/>
              </a:ext>
            </a:extLst>
          </p:cNvPr>
          <p:cNvCxnSpPr>
            <a:cxnSpLocks/>
          </p:cNvCxnSpPr>
          <p:nvPr/>
        </p:nvCxnSpPr>
        <p:spPr>
          <a:xfrm>
            <a:off x="4257040" y="3088640"/>
            <a:ext cx="0"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F50BADF-959C-A2C1-F5B7-408B87304A32}"/>
              </a:ext>
            </a:extLst>
          </p:cNvPr>
          <p:cNvCxnSpPr>
            <a:cxnSpLocks/>
          </p:cNvCxnSpPr>
          <p:nvPr/>
        </p:nvCxnSpPr>
        <p:spPr>
          <a:xfrm>
            <a:off x="7995920" y="3188970"/>
            <a:ext cx="0" cy="3429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53070AA-7889-1963-CD0C-5FF1A2085B2F}"/>
              </a:ext>
            </a:extLst>
          </p:cNvPr>
          <p:cNvPicPr>
            <a:picLocks noChangeAspect="1"/>
          </p:cNvPicPr>
          <p:nvPr/>
        </p:nvPicPr>
        <p:blipFill>
          <a:blip r:embed="rId3"/>
          <a:stretch>
            <a:fillRect/>
          </a:stretch>
        </p:blipFill>
        <p:spPr>
          <a:xfrm>
            <a:off x="233855" y="221154"/>
            <a:ext cx="11724289" cy="6415691"/>
          </a:xfrm>
          <a:prstGeom prst="rect">
            <a:avLst/>
          </a:prstGeom>
        </p:spPr>
      </p:pic>
    </p:spTree>
    <p:extLst>
      <p:ext uri="{BB962C8B-B14F-4D97-AF65-F5344CB8AC3E}">
        <p14:creationId xmlns:p14="http://schemas.microsoft.com/office/powerpoint/2010/main" val="2926758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321DA40-08C3-3E50-A2CA-0939A8D7AFE4}"/>
              </a:ext>
            </a:extLst>
          </p:cNvPr>
          <p:cNvSpPr>
            <a:spLocks noGrp="1"/>
          </p:cNvSpPr>
          <p:nvPr>
            <p:ph type="ctrTitle"/>
          </p:nvPr>
        </p:nvSpPr>
        <p:spPr/>
        <p:txBody>
          <a:bodyPr/>
          <a:lstStyle/>
          <a:p>
            <a:endParaRPr lang="en-IN"/>
          </a:p>
        </p:txBody>
      </p:sp>
      <p:cxnSp>
        <p:nvCxnSpPr>
          <p:cNvPr id="20" name="Straight Connector 19">
            <a:extLst>
              <a:ext uri="{FF2B5EF4-FFF2-40B4-BE49-F238E27FC236}">
                <a16:creationId xmlns:a16="http://schemas.microsoft.com/office/drawing/2014/main" id="{96DB256A-EF2B-B157-1D09-A2040BAC3D64}"/>
              </a:ext>
            </a:extLst>
          </p:cNvPr>
          <p:cNvCxnSpPr>
            <a:cxnSpLocks/>
          </p:cNvCxnSpPr>
          <p:nvPr/>
        </p:nvCxnSpPr>
        <p:spPr>
          <a:xfrm>
            <a:off x="4257040" y="3048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A8685A9-7EBB-0BDE-199A-01279AFCF59F}"/>
              </a:ext>
            </a:extLst>
          </p:cNvPr>
          <p:cNvCxnSpPr>
            <a:cxnSpLocks/>
          </p:cNvCxnSpPr>
          <p:nvPr/>
        </p:nvCxnSpPr>
        <p:spPr>
          <a:xfrm>
            <a:off x="4257040" y="3088640"/>
            <a:ext cx="0"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F50BADF-959C-A2C1-F5B7-408B87304A32}"/>
              </a:ext>
            </a:extLst>
          </p:cNvPr>
          <p:cNvCxnSpPr>
            <a:cxnSpLocks/>
          </p:cNvCxnSpPr>
          <p:nvPr/>
        </p:nvCxnSpPr>
        <p:spPr>
          <a:xfrm>
            <a:off x="7995920" y="3188970"/>
            <a:ext cx="0" cy="3429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402AFE7-CC05-7A51-E834-94C2D6756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40" y="214427"/>
            <a:ext cx="11755120" cy="6429146"/>
          </a:xfrm>
          <a:prstGeom prst="rect">
            <a:avLst/>
          </a:prstGeom>
        </p:spPr>
      </p:pic>
    </p:spTree>
    <p:extLst>
      <p:ext uri="{BB962C8B-B14F-4D97-AF65-F5344CB8AC3E}">
        <p14:creationId xmlns:p14="http://schemas.microsoft.com/office/powerpoint/2010/main" val="872241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377777A-50A3-4EE9-BC53-CEF708B8B913}" vid="{40BEE0AA-BF69-4C69-ABD1-FECA70A571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762</TotalTime>
  <Words>707</Words>
  <Application>Microsoft Office PowerPoint</Application>
  <PresentationFormat>Widescreen</PresentationFormat>
  <Paragraphs>92</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Inter</vt:lpstr>
      <vt:lpstr>Segoe UI Semibold</vt:lpstr>
      <vt:lpstr>Theme1</vt:lpstr>
      <vt:lpstr> Sales Data Analysis</vt:lpstr>
      <vt:lpstr> Crop Production Analysis in India</vt:lpstr>
      <vt:lpstr> Problem Statement</vt:lpstr>
      <vt:lpstr>Production by Years</vt:lpstr>
      <vt:lpstr>Key Metrics</vt:lpstr>
      <vt:lpstr>Production by Season</vt:lpstr>
      <vt:lpstr>Production by Seasons</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Jugal Kshatriya</dc:creator>
  <cp:lastModifiedBy>Aakash Makawana</cp:lastModifiedBy>
  <cp:revision>15</cp:revision>
  <dcterms:created xsi:type="dcterms:W3CDTF">2024-08-07T13:07:45Z</dcterms:created>
  <dcterms:modified xsi:type="dcterms:W3CDTF">2024-08-08T17:33:44Z</dcterms:modified>
</cp:coreProperties>
</file>