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7" r:id="rId2"/>
    <p:sldId id="308" r:id="rId3"/>
    <p:sldId id="309" r:id="rId4"/>
    <p:sldId id="319" r:id="rId5"/>
    <p:sldId id="320" r:id="rId6"/>
    <p:sldId id="297" r:id="rId7"/>
    <p:sldId id="316" r:id="rId8"/>
    <p:sldId id="310" r:id="rId9"/>
    <p:sldId id="321" r:id="rId10"/>
    <p:sldId id="311" r:id="rId11"/>
    <p:sldId id="312" r:id="rId12"/>
    <p:sldId id="313" r:id="rId13"/>
    <p:sldId id="314" r:id="rId14"/>
    <p:sldId id="317" r:id="rId15"/>
    <p:sldId id="315" r:id="rId16"/>
    <p:sldId id="32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77F9A74-13F3-4C2B-B5F1-237186CB2631}">
  <a:tblStyle styleId="{477F9A74-13F3-4C2B-B5F1-237186CB263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FB6164C-0ED2-43A4-BCEC-C4D432C39BCC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6541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8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viewer?a=v&amp;pid=sites&amp;srcid=ZGVmYXVsdGRvbWFpbnxyb2Rzd2VicGFnZXN8Z3g6MzE4M2Q0ZDk2ZmZhY2M1Z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8HmWWZsSc0c" TargetMode="External"/><Relationship Id="rId7" Type="http://schemas.openxmlformats.org/officeDocument/2006/relationships/hyperlink" Target="http://business.outlookindia.com/dailyimages/060908/Olympics.gi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8HmWWZsSc0c" TargetMode="External"/><Relationship Id="rId5" Type="http://schemas.openxmlformats.org/officeDocument/2006/relationships/hyperlink" Target="http://uptenlist.com/wp-content/uploads/2012/06/2.-The-Cost-of-London-Olympics-2012-e1338908770751.jpg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cbssports.com/nfl/eye-on-football/24584008/nfl-super-bowl-host-city-bid-specifications-and-requirements-leak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ollege.holycross.edu/RePEc/hcx/Matheson_Padding.pdf" TargetMode="External"/><Relationship Id="rId5" Type="http://schemas.openxmlformats.org/officeDocument/2006/relationships/hyperlink" Target="http://www.usatoday.com/story/sports/nfl/2015/01/25/super-bowl-host-cities-economic-impact/22324109/" TargetMode="External"/><Relationship Id="rId4" Type="http://schemas.openxmlformats.org/officeDocument/2006/relationships/hyperlink" Target="http://www.citylab.com/politics/2015/01/the-burden-of-hosting-a-super-bowl/385004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72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Economic Impact of Sports</a:t>
            </a:r>
            <a:endParaRPr lang="en" sz="7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4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Chapters 14-15</a:t>
            </a:r>
            <a:endParaRPr lang="en" sz="4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“Need” For New Facilities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Incumbent franchises often demand new facilities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If the facility is not built, the franchise threatens to leave  their location</a:t>
            </a: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Example 1. L.A. Rams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Originally Cleveland Rams, moved to LA in 1946 </a:t>
            </a:r>
            <a:r>
              <a:rPr lang="en-US" sz="1400" dirty="0"/>
              <a:t>for the 103,000-seat Los Angeles Memorial </a:t>
            </a:r>
            <a:r>
              <a:rPr lang="en-US" sz="1400" dirty="0" smtClean="0"/>
              <a:t>Coliseum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Moved to Anaheim Stadium in 1980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Unable to secure a stadium in LA, they move to St. Louis, where they were promised the Edward Jones Dome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2016: New stadium is promised to the LA Rams. They move to LA Memorial Coliseum. Will move to the Inglewood Stadium in 2019</a:t>
            </a:r>
            <a:endParaRPr lang="en-US" sz="1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Example 2: Seahawks and Mariners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1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“Need” For New Facilities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Example 2: Seahawks and Mariners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Mariners </a:t>
            </a:r>
            <a:r>
              <a:rPr lang="en-US" sz="1400" dirty="0"/>
              <a:t>and Safeco </a:t>
            </a:r>
            <a:r>
              <a:rPr lang="en-US" sz="1400" dirty="0" smtClean="0"/>
              <a:t>Field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Vote </a:t>
            </a:r>
            <a:r>
              <a:rPr lang="en-US" sz="1400" dirty="0"/>
              <a:t>in King County (1995) on raising sales tax by </a:t>
            </a:r>
            <a:r>
              <a:rPr lang="en-US" sz="1400" dirty="0" smtClean="0"/>
              <a:t>0.5% </a:t>
            </a:r>
            <a:r>
              <a:rPr lang="en-US" sz="1400" dirty="0"/>
              <a:t>toward the cost of the new </a:t>
            </a:r>
            <a:r>
              <a:rPr lang="en-US" sz="1400" dirty="0" smtClean="0"/>
              <a:t>stadium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Vote </a:t>
            </a:r>
            <a:r>
              <a:rPr lang="en-US" sz="1400" dirty="0"/>
              <a:t>failed (50.1% to 49.9</a:t>
            </a:r>
            <a:r>
              <a:rPr lang="en-US" sz="1400" dirty="0" smtClean="0"/>
              <a:t>%)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Team </a:t>
            </a:r>
            <a:r>
              <a:rPr lang="en-US" sz="1400" dirty="0"/>
              <a:t>threatened to move </a:t>
            </a:r>
            <a:endParaRPr lang="en-US" sz="1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decision was made behind the scenes: Special funding package was passed in state </a:t>
            </a:r>
            <a:r>
              <a:rPr lang="en-US" sz="1400" dirty="0" smtClean="0"/>
              <a:t>legislature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Mariners</a:t>
            </a:r>
            <a:r>
              <a:rPr lang="en-US" sz="1400" dirty="0"/>
              <a:t>’ </a:t>
            </a:r>
            <a:r>
              <a:rPr lang="en-US" sz="1400" dirty="0" smtClean="0"/>
              <a:t>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Seahawks</a:t>
            </a:r>
            <a:r>
              <a:rPr lang="en-US" sz="1400" dirty="0"/>
              <a:t>’ New Stadium/Exhibition </a:t>
            </a:r>
            <a:r>
              <a:rPr lang="en-US" sz="1400" dirty="0" smtClean="0"/>
              <a:t>Center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the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Voting </a:t>
            </a:r>
            <a:r>
              <a:rPr lang="en-US" sz="1400" dirty="0"/>
              <a:t>on a “Complex” Simple Referendum – explain how the “simple” yes/no vote was actually </a:t>
            </a:r>
            <a:r>
              <a:rPr lang="en-US" sz="1400" dirty="0" smtClean="0"/>
              <a:t>confusing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Here </a:t>
            </a:r>
            <a:r>
              <a:rPr lang="en-US" sz="1400" dirty="0"/>
              <a:t>is the original voter’s pamphlet from that referendum: </a:t>
            </a:r>
            <a:r>
              <a:rPr lang="en-US" sz="1400" u="sng" dirty="0">
                <a:hlinkClick r:id="rId3"/>
              </a:rPr>
              <a:t>https://docs.google.com/viewer?a=v&amp;pid=sites&amp;srcid=ZGVmYXVsdGRvbWFpbnxyb2Rzd2VicGFnZXN8Z3g6MzE4M2Q0ZDk2ZmZhY2M1Zg</a:t>
            </a:r>
            <a:r>
              <a:rPr lang="en-US" sz="1400" dirty="0"/>
              <a:t> </a:t>
            </a:r>
            <a:endParaRPr lang="en-US" sz="1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vote passed 51.1% to 48.9</a:t>
            </a:r>
            <a:r>
              <a:rPr lang="en-US" sz="1400" dirty="0" smtClean="0"/>
              <a:t>%.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Team </a:t>
            </a:r>
            <a:r>
              <a:rPr lang="en-US" sz="1400" dirty="0"/>
              <a:t>moved to a new </a:t>
            </a:r>
            <a:r>
              <a:rPr lang="en-US" sz="1400" dirty="0" smtClean="0"/>
              <a:t>stadium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8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Stadium Revenues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Even though the cities may subsidize the stadiums, the clubs typically capture the revenues: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Parking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Naming rights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Concessions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Luxury seating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Personal seat licenses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Why these revenues are attractive to the club: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There are few (if any) costs required to generate these revenues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These revenues are typically not shared with the rest of the league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48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Winner’s Curse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The Winner’s Curse: The city may pay more than the franchise is worth, as a result of bidding (and being the highest bidder)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Why would the city want to be the highest bidder: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It may profit from the team more than the rival cities (if it is larger, has more residents, a suitable facility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It may have overestimated the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The bidding becomes a contest in and of itself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68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Numerical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Suppose there are two cities that want a professional team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City A: The demand for tickets is P = 100 – 0.001Q </a:t>
            </a:r>
          </a:p>
          <a:p>
            <a:r>
              <a:rPr lang="en-US" sz="1800" dirty="0" smtClean="0"/>
              <a:t>		marginal revenue is MR = 100 – 0.002Q and marginal cost MC =10</a:t>
            </a:r>
          </a:p>
          <a:p>
            <a:r>
              <a:rPr lang="en-US" sz="1800" dirty="0" smtClean="0"/>
              <a:t>As a result, locating to City A will maximize the profits by operating where MR= MC:</a:t>
            </a:r>
          </a:p>
          <a:p>
            <a:r>
              <a:rPr lang="en-US" sz="1800" dirty="0" smtClean="0"/>
              <a:t>		100 – 0.002 = 10      →  Q* = 45,000     →      P* = $55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	Max Profit = (55-10)*45,000 = $2,025,000</a:t>
            </a:r>
          </a:p>
          <a:p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City B: The demand for tickets </a:t>
            </a:r>
            <a:r>
              <a:rPr lang="en-US" sz="1800" dirty="0" smtClean="0"/>
              <a:t>is higher: </a:t>
            </a:r>
            <a:r>
              <a:rPr lang="en-US" sz="1800" dirty="0"/>
              <a:t>P = </a:t>
            </a:r>
            <a:r>
              <a:rPr lang="en-US" sz="1800" dirty="0" smtClean="0"/>
              <a:t>120 </a:t>
            </a:r>
            <a:r>
              <a:rPr lang="en-US" sz="1800" dirty="0"/>
              <a:t>– </a:t>
            </a:r>
            <a:r>
              <a:rPr lang="en-US" sz="1800" dirty="0" smtClean="0"/>
              <a:t>0.001Q </a:t>
            </a:r>
          </a:p>
          <a:p>
            <a:r>
              <a:rPr lang="en-US" sz="1800" dirty="0"/>
              <a:t>		</a:t>
            </a:r>
            <a:r>
              <a:rPr lang="en-US" sz="1800" dirty="0" smtClean="0"/>
              <a:t>marginal </a:t>
            </a:r>
            <a:r>
              <a:rPr lang="en-US" sz="1800" dirty="0"/>
              <a:t>revenue is MR = </a:t>
            </a:r>
            <a:r>
              <a:rPr lang="en-US" sz="1800" dirty="0" smtClean="0"/>
              <a:t>120 </a:t>
            </a:r>
            <a:r>
              <a:rPr lang="en-US" sz="1800" dirty="0"/>
              <a:t>– </a:t>
            </a:r>
            <a:r>
              <a:rPr lang="en-US" sz="1800" dirty="0" smtClean="0"/>
              <a:t>0.002Q </a:t>
            </a:r>
            <a:r>
              <a:rPr lang="en-US" sz="1800" dirty="0"/>
              <a:t>and marginal cost MC =10</a:t>
            </a:r>
          </a:p>
          <a:p>
            <a:r>
              <a:rPr lang="en-US" sz="1800" dirty="0"/>
              <a:t>As a result, locating to City A will maximize the profits by operating where MR= MC:</a:t>
            </a:r>
          </a:p>
          <a:p>
            <a:r>
              <a:rPr lang="en-US" sz="1800" dirty="0"/>
              <a:t>		</a:t>
            </a:r>
            <a:r>
              <a:rPr lang="en-US" sz="1800" dirty="0" smtClean="0"/>
              <a:t>120 </a:t>
            </a:r>
            <a:r>
              <a:rPr lang="en-US" sz="1800" dirty="0"/>
              <a:t>– 0.002 = 10      →  Q* = </a:t>
            </a:r>
            <a:r>
              <a:rPr lang="en-US" sz="1800" dirty="0" smtClean="0"/>
              <a:t>55,000     </a:t>
            </a:r>
            <a:r>
              <a:rPr lang="en-US" sz="1800" dirty="0"/>
              <a:t>→      P* = </a:t>
            </a:r>
            <a:r>
              <a:rPr lang="en-US" sz="1800" dirty="0" smtClean="0"/>
              <a:t>$65</a:t>
            </a:r>
            <a:endParaRPr lang="en-US" sz="1800" dirty="0"/>
          </a:p>
          <a:p>
            <a:r>
              <a:rPr lang="en-US" sz="1800" dirty="0"/>
              <a:t>		Max Profit = </a:t>
            </a:r>
            <a:r>
              <a:rPr lang="en-US" sz="1800" dirty="0" smtClean="0"/>
              <a:t>(65-10</a:t>
            </a:r>
            <a:r>
              <a:rPr lang="en-US" sz="1800" dirty="0"/>
              <a:t>)*</a:t>
            </a:r>
            <a:r>
              <a:rPr lang="en-US" sz="1800" dirty="0" smtClean="0"/>
              <a:t>4=55,000 </a:t>
            </a:r>
            <a:r>
              <a:rPr lang="en-US" sz="1800" dirty="0"/>
              <a:t>= </a:t>
            </a:r>
            <a:r>
              <a:rPr lang="en-US" sz="1800" dirty="0" smtClean="0"/>
              <a:t>$3,025,000</a:t>
            </a:r>
            <a:endParaRPr lang="en-US" sz="1800" dirty="0"/>
          </a:p>
          <a:p>
            <a:endParaRPr lang="en-US" sz="1600" dirty="0" smtClean="0"/>
          </a:p>
          <a:p>
            <a:r>
              <a:rPr lang="en-US" sz="1600" dirty="0" smtClean="0"/>
              <a:t>Result: the team will opt for City B since it offers more profit  --- assuming no subsidy is offered!</a:t>
            </a:r>
          </a:p>
          <a:p>
            <a:endParaRPr lang="en-US" sz="1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3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Should a Sports Franchise be Subsidized?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Not all sports franchises are profitable: some lose money or go bankrupt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Sometimes the losses of a team are absorbed by the owner: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Team’s losses may offer big tax breaks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Example: Howard Schulz owned the Seattle Supersonics and claimed they operated at a loss. But he got tax breaks as a result of those losses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Two </a:t>
            </a:r>
            <a:r>
              <a:rPr lang="en-US" sz="2000" dirty="0"/>
              <a:t>economic arguments in favor of the subsidy: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Subsidy </a:t>
            </a:r>
            <a:r>
              <a:rPr lang="en-US" sz="2000" dirty="0"/>
              <a:t>lets the owners collect the true value that the team is to society. This lets them improve the team quality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Subsidizing </a:t>
            </a:r>
            <a:r>
              <a:rPr lang="en-US" sz="2000" dirty="0"/>
              <a:t>a money-losing owner makes sense if it helps to prevent his relocation (condition: only in cases when subsidizing is better than losing the team altogether)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90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Economic Impact Studies</a:t>
            </a:r>
          </a:p>
        </p:txBody>
      </p:sp>
      <p:sp>
        <p:nvSpPr>
          <p:cNvPr id="904" name="Shape 904">
            <a:hlinkClick r:id="rId3"/>
          </p:cNvPr>
          <p:cNvSpPr/>
          <p:nvPr/>
        </p:nvSpPr>
        <p:spPr>
          <a:xfrm>
            <a:off x="247800" y="215250"/>
            <a:ext cx="5203899" cy="39029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05" name="Shape 905"/>
          <p:cNvSpPr txBox="1"/>
          <p:nvPr/>
        </p:nvSpPr>
        <p:spPr>
          <a:xfrm>
            <a:off x="5749075" y="215250"/>
            <a:ext cx="3122399" cy="390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990000"/>
                </a:solidFill>
              </a:rPr>
              <a:t>London’s Olympic Sized Budget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990000"/>
                </a:solidFill>
              </a:rPr>
              <a:t>(</a:t>
            </a:r>
            <a:r>
              <a:rPr lang="en" sz="2200" b="1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 sz="2200" b="1">
                <a:solidFill>
                  <a:srgbClr val="990000"/>
                </a:solidFill>
              </a:rPr>
              <a:t>)</a:t>
            </a:r>
          </a:p>
          <a:p>
            <a:pPr lvl="0" algn="ctr" rtl="0">
              <a:spcBef>
                <a:spcPts val="0"/>
              </a:spcBef>
              <a:buNone/>
            </a:pPr>
            <a:endParaRPr sz="2200" b="1">
              <a:solidFill>
                <a:srgbClr val="99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200" b="1" u="sng">
                <a:solidFill>
                  <a:schemeClr val="hlink"/>
                </a:solidFill>
                <a:hlinkClick r:id="rId6"/>
              </a:rPr>
              <a:t>https://youtu.be/8HmWWZsSc0c</a:t>
            </a:r>
          </a:p>
          <a:p>
            <a:pPr lvl="0" algn="ctr" rtl="0">
              <a:spcBef>
                <a:spcPts val="0"/>
              </a:spcBef>
              <a:buNone/>
            </a:pPr>
            <a:endParaRPr sz="2200" b="1">
              <a:solidFill>
                <a:srgbClr val="99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990000"/>
                </a:solidFill>
              </a:rPr>
              <a:t>GDP growth before and after hosting the olympics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990000"/>
                </a:solidFill>
              </a:rPr>
              <a:t>(</a:t>
            </a:r>
            <a:r>
              <a:rPr lang="en" sz="2200" b="1" u="sng">
                <a:solidFill>
                  <a:schemeClr val="hlink"/>
                </a:solidFill>
                <a:hlinkClick r:id="rId7"/>
              </a:rPr>
              <a:t>link</a:t>
            </a:r>
            <a:r>
              <a:rPr lang="en" sz="2200" b="1">
                <a:solidFill>
                  <a:srgbClr val="99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7742237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6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Facilities, Franchises and Public Policy</a:t>
            </a:r>
            <a:endParaRPr lang="en" sz="6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4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14</a:t>
            </a:r>
            <a:endParaRPr lang="en" sz="4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Lesson: Franchises</a:t>
            </a:r>
            <a:endParaRPr lang="en" sz="3000" dirty="0"/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Objectives: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❏"/>
            </a:pPr>
            <a:r>
              <a:rPr lang="en" sz="2500" dirty="0"/>
              <a:t>Describe external benefits </a:t>
            </a:r>
            <a:r>
              <a:rPr lang="en" sz="2500" dirty="0" smtClean="0"/>
              <a:t>of hosting a franchise</a:t>
            </a:r>
            <a:endParaRPr lang="en" sz="2500" dirty="0"/>
          </a:p>
          <a:p>
            <a:pPr marL="457200" lvl="0" indent="-387350" rtl="0">
              <a:spcBef>
                <a:spcPts val="0"/>
              </a:spcBef>
              <a:buSzPct val="100000"/>
              <a:buChar char="❏"/>
            </a:pPr>
            <a:r>
              <a:rPr lang="en" sz="2500" dirty="0"/>
              <a:t>Outline the costs associated with </a:t>
            </a:r>
            <a:r>
              <a:rPr lang="en" sz="2500" dirty="0" smtClean="0"/>
              <a:t>franchises</a:t>
            </a:r>
            <a:endParaRPr lang="en" sz="2500" dirty="0"/>
          </a:p>
          <a:p>
            <a:pPr marL="457200" lvl="0" indent="-387350" rtl="0">
              <a:spcBef>
                <a:spcPts val="0"/>
              </a:spcBef>
              <a:buSzPct val="100000"/>
              <a:buChar char="❏"/>
            </a:pPr>
            <a:r>
              <a:rPr lang="en" sz="2500" dirty="0"/>
              <a:t>Interpret the concept of cost-benefit analysis to explain why sports subsidies do not generate net gains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278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Public Funding for Sports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457200" y="362500"/>
            <a:ext cx="4936499" cy="37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“Having a football team back in Houston will bring thousands of visitors to our city, and it will generate millions of dollars in our city. I’m excited about our new stadium with a retractable roof. And we’re also very happy about getting a Super Bowl, and as you know that’s very important economically to the city. It will generate probably $300 or $400 million into our economy. But more importantly, if focuses attention on a city that people do not know enough about.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			--Houston Mayor Lee Brown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				(1999)</a:t>
            </a:r>
          </a:p>
        </p:txBody>
      </p:sp>
      <p:pic>
        <p:nvPicPr>
          <p:cNvPr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050" y="362499"/>
            <a:ext cx="3025749" cy="376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59138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Hosting Major Events</a:t>
            </a:r>
          </a:p>
        </p:txBody>
      </p:sp>
      <p:pic>
        <p:nvPicPr>
          <p:cNvPr id="783" name="Shape 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02863"/>
            <a:ext cx="4752275" cy="346456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/>
        </p:nvSpPr>
        <p:spPr>
          <a:xfrm>
            <a:off x="5572125" y="316800"/>
            <a:ext cx="3114600" cy="387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The Burden of Hosting the Super Bowl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More on Hosting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6"/>
              </a:rPr>
              <a:t>Padding Required: Research on Revenue from Super Bowl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7"/>
              </a:rPr>
              <a:t>Requirements to Host</a:t>
            </a:r>
          </a:p>
        </p:txBody>
      </p:sp>
    </p:spTree>
    <p:extLst>
      <p:ext uri="{BB962C8B-B14F-4D97-AF65-F5344CB8AC3E}">
        <p14:creationId xmlns:p14="http://schemas.microsoft.com/office/powerpoint/2010/main" val="5661696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Incentives to Host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Economic benefits from hosting a franchise - Myth or reality?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Let’s look at the possible benefits: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Job creation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Are the jobs additional jobs? Sometimes these are the jobs that would exist in other areas where fans would spend their money had they not gone to games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Greater tax revenues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Experience shows tax revenue does not increase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Enhanced prestige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Unclear if it attracts or puts off businesses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Consumption benefits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Having a team provides commonality </a:t>
            </a:r>
            <a:r>
              <a:rPr lang="en-US" sz="1600" dirty="0"/>
              <a:t>(fan pride, local unity) that is not measurable in </a:t>
            </a:r>
            <a:r>
              <a:rPr lang="en-US" sz="1600" dirty="0" smtClean="0"/>
              <a:t>dollars. But not tangible one quantifiable – so it is hard for the city/club to collect these benefits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0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Incentives to Host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But leagues are monopolists: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	Leagues are organized to give teams market power through “exclusive territories”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	Leagues offer better outcomes for member owners in negotiations with media providers, players, host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	Leagues can use relocation threats or perform team expansions as they please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for Franchises /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Major sports leagues are monopolies. They restrict the number of teams on a league to max profits.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Not every city can host a team – so there is more demand than supply. Thus cities are willing to offer a lot in exchange for hosting a team.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Stadiums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Pro teams often rent the venue for home games.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Terms of lease vary: from no rent to very high rent. Some lease payments are tied to ticket sales or concession/parking revenues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Stadiums are often a financial disaster for local governments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Example: The White Sox pay $1 to use the U.S. Cellular Field (formerly </a:t>
            </a:r>
            <a:r>
              <a:rPr lang="en-US" sz="1600" dirty="0" err="1" smtClean="0"/>
              <a:t>Comiskey</a:t>
            </a:r>
            <a:r>
              <a:rPr lang="en-US" sz="1600" dirty="0" smtClean="0"/>
              <a:t> Park)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Sometimes building really expensive stadiums is worth it – depends on how much consumer surplus it generates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99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Equity/Political Arguments</a:t>
            </a:r>
          </a:p>
        </p:txBody>
      </p:sp>
      <p:pic>
        <p:nvPicPr>
          <p:cNvPr id="790" name="Shape 7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67129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9845</TotalTime>
  <Words>984</Words>
  <Application>Microsoft Office PowerPoint</Application>
  <PresentationFormat>On-screen Show (16:9)</PresentationFormat>
  <Paragraphs>149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swiss</vt:lpstr>
      <vt:lpstr>Economic Impact of Sports</vt:lpstr>
      <vt:lpstr>Facilities, Franchises and Public Policy</vt:lpstr>
      <vt:lpstr>Lesson: Franchises</vt:lpstr>
      <vt:lpstr>PowerPoint Presentation</vt:lpstr>
      <vt:lpstr>PowerPoint Presentation</vt:lpstr>
      <vt:lpstr>Economic Incentives to Host</vt:lpstr>
      <vt:lpstr>Economic Incentives to Host</vt:lpstr>
      <vt:lpstr>Competition for Franchises / Events</vt:lpstr>
      <vt:lpstr>PowerPoint Presentation</vt:lpstr>
      <vt:lpstr>The “Need” For New Facilities</vt:lpstr>
      <vt:lpstr>The “Need” For New Facilities</vt:lpstr>
      <vt:lpstr>Stadium Revenues</vt:lpstr>
      <vt:lpstr>The Winner’s Curse</vt:lpstr>
      <vt:lpstr>A Numerical Example</vt:lpstr>
      <vt:lpstr>Should a Sports Franchise be Subsidized?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Discrimination in Sports</dc:title>
  <dc:creator>Hiphopgirl</dc:creator>
  <cp:lastModifiedBy>Hiphopg</cp:lastModifiedBy>
  <cp:revision>34</cp:revision>
  <dcterms:modified xsi:type="dcterms:W3CDTF">2017-03-12T07:33:31Z</dcterms:modified>
</cp:coreProperties>
</file>