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318" r:id="rId2"/>
    <p:sldId id="323" r:id="rId3"/>
    <p:sldId id="326" r:id="rId4"/>
    <p:sldId id="324" r:id="rId5"/>
    <p:sldId id="325" r:id="rId6"/>
    <p:sldId id="327" r:id="rId7"/>
    <p:sldId id="328" r:id="rId8"/>
    <p:sldId id="329" r:id="rId9"/>
    <p:sldId id="330" r:id="rId10"/>
    <p:sldId id="333" r:id="rId11"/>
    <p:sldId id="33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77F9A74-13F3-4C2B-B5F1-237186CB2631}">
  <a:tblStyle styleId="{477F9A74-13F3-4C2B-B5F1-237186CB263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6FB6164C-0ED2-43A4-BCEC-C4D432C39BCC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46541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72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457200" y="563758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6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Economic Impact of Sports Events</a:t>
            </a:r>
            <a:endParaRPr lang="en" sz="60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4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15</a:t>
            </a:r>
            <a:endParaRPr lang="en" sz="4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10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610600" cy="857400"/>
          </a:xfrm>
        </p:spPr>
        <p:txBody>
          <a:bodyPr/>
          <a:lstStyle/>
          <a:p>
            <a:r>
              <a:rPr lang="en-US" sz="3200" dirty="0" smtClean="0"/>
              <a:t>Economic Impact of the MLB All-Star Game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MLB’s estimates of the economic impact: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Predicted</a:t>
            </a:r>
            <a:r>
              <a:rPr lang="en-US" sz="1600" dirty="0"/>
              <a:t>: $62 </a:t>
            </a:r>
            <a:r>
              <a:rPr lang="en-US" sz="1600" dirty="0" err="1"/>
              <a:t>mln</a:t>
            </a:r>
            <a:r>
              <a:rPr lang="en-US" sz="1600" dirty="0"/>
              <a:t> - $75 </a:t>
            </a:r>
            <a:r>
              <a:rPr lang="en-US" sz="1600" dirty="0" err="1"/>
              <a:t>mln</a:t>
            </a:r>
            <a:r>
              <a:rPr lang="en-US" sz="1600" dirty="0"/>
              <a:t> </a:t>
            </a:r>
            <a:r>
              <a:rPr lang="en-US" sz="1600" dirty="0" smtClean="0"/>
              <a:t>impact from 1999 game in Boston; $70 </a:t>
            </a:r>
            <a:r>
              <a:rPr lang="en-US" sz="1600" dirty="0" err="1" smtClean="0"/>
              <a:t>mln</a:t>
            </a:r>
            <a:r>
              <a:rPr lang="en-US" sz="1600" dirty="0" smtClean="0"/>
              <a:t> for 2002 game in </a:t>
            </a:r>
            <a:r>
              <a:rPr lang="en-US" sz="1600" dirty="0" err="1" smtClean="0"/>
              <a:t>Milwakee</a:t>
            </a:r>
            <a:r>
              <a:rPr lang="en-US" sz="1600" dirty="0" smtClean="0"/>
              <a:t>  - overinflated estimates for such a short-term event</a:t>
            </a: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Why such high estimates?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MLB promises the All-Star Game to host cities if they build new facilities for the home team. Between 1970 and 1997: 15 ballparks built, 13 of them were awarded an All-Star game within 5 years of construction.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Most of the financial support for the construction of the new ballparks come from public funding. MLB’s claims of a $70 </a:t>
            </a:r>
            <a:r>
              <a:rPr lang="en-US" sz="1800" dirty="0" err="1" smtClean="0"/>
              <a:t>mln</a:t>
            </a:r>
            <a:r>
              <a:rPr lang="en-US" sz="1800" dirty="0" smtClean="0"/>
              <a:t> economic impact of an All-Star game may help convince the public to invest in a stadium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Baade &amp; Matheson analyzed the effect of 23 All-Star Games in 1973-1997.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Finding: No effect in most cases, in one case: decline in employment growth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60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610600" cy="857400"/>
          </a:xfrm>
        </p:spPr>
        <p:txBody>
          <a:bodyPr/>
          <a:lstStyle/>
          <a:p>
            <a:r>
              <a:rPr lang="en-US" sz="3200" dirty="0" smtClean="0"/>
              <a:t>Economic Impact of College Football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NCAA college football: high attendance, TV ratings, coach salaries, investment in facilities, bow payouts.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This should have a large positive effect on the local economy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Baade, Baumann &amp; Matheson used statistics to estimate the economic impact of college football on the economy of the host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Examined football programs in 63 Metropolitan Statistical Areas in 1970 – 2004 (every team in Bowl Championship Series conference)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Findings: neither real personal income nor employment received a statistically significant boost from college football games.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Possible answers: displacement and substitution…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65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Economic Impact Analysis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How to perform an economic impact study: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Measure all net spending (incremental spending) in the local area that is the result of hosting the event, accounting for displacement &amp; substitution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Displacement – when out-of</a:t>
            </a:r>
            <a:r>
              <a:rPr lang="en-US" sz="1600" dirty="0"/>
              <a:t>-</a:t>
            </a:r>
            <a:r>
              <a:rPr lang="en-US" sz="1600" dirty="0" smtClean="0"/>
              <a:t>town visitors who attend the event cause other potential visitors go elsewhere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Substitution – when local residents buy hot dogs at the ballpark instead of lunch at their usual place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Apply local impact multipliers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Total Economic impact = Multiplier * Net Incremental Spending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Calculate the cost of hosting (overtime pay for the police, emergency personnel, cleanup cost, congestion costs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Find (Spending – Cost of hosting)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Issues: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Impossible to control  for displacement and substitution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Hard to find the exact multiplier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37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Multipliers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marginal propensity to consume, or MPC, is the increase in consumer spending when disposable income rises by $1.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marginal propensity to save, or MPS, is the increase in household savings when disposable income rises by $1.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MPC + MPS =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1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Multipliers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" y="1123950"/>
                <a:ext cx="8839200" cy="3725698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Whenever a sporting even happens, this has an effect on the overall economy.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effect is increased through the multiplier.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sporting event → Fans spend </a:t>
                </a:r>
                <a:r>
                  <a:rPr lang="en-US" sz="2000" dirty="0" smtClean="0"/>
                  <a:t>money (first round of spending) </a:t>
                </a:r>
                <a:r>
                  <a:rPr lang="en-US" sz="2000" dirty="0"/>
                  <a:t>→ Sellers have more money so they spend </a:t>
                </a:r>
                <a:r>
                  <a:rPr lang="en-US" sz="2000" dirty="0" smtClean="0"/>
                  <a:t>more (second round of spending) → third round of spending → fourth round of spending → …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big is the multiplier?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𝑀𝑃𝐶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23950"/>
                <a:ext cx="8839200" cy="3725698"/>
              </a:xfrm>
              <a:blipFill rotWithShape="1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0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Multipliers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Example: Suppose Pullman population’s marginal propensity to consume is 0.6.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What is the multiplier?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 = 1/(1-0.6) = 2.5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Suppose 20,000 people attend the </a:t>
            </a:r>
            <a:r>
              <a:rPr lang="en-US" sz="2000" dirty="0" err="1" smtClean="0"/>
              <a:t>Cougs</a:t>
            </a:r>
            <a:r>
              <a:rPr lang="en-US" sz="2000" dirty="0" smtClean="0"/>
              <a:t>’ home game and spend an average of $200 on tickets, food lodging, gas and souvenirs. What is the total (maximum) effect on the economy of Pullman?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First round of spending = 20,000*$200 = $4,000,000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Total Net Spending = 2.5*$4,000,000 = $10,000,000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(the effect of the home game on the local economy)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3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Multipliers: How to estimate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Analysts start with estimates from a government agency and calibrate them based on the purpose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Sources: regional multipliers from the Bureau of Economic Analysis (BEA). Different multipliers for different expenditure categories: low for expenditures on salaries (because of taxes), higher for food expenditures.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Measuring Incremental Spending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Incremental Spending from a sporting event – spending that happens only as a result of that sporting event. Hard to measure correctly, as one must account for displacement, substitution and attribution.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Displacement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Example: Accounting for fans’ spending at the </a:t>
            </a:r>
            <a:r>
              <a:rPr lang="en-US" sz="1400" dirty="0" err="1" smtClean="0"/>
              <a:t>Superbowl</a:t>
            </a:r>
            <a:r>
              <a:rPr lang="en-US" sz="1400" dirty="0" smtClean="0"/>
              <a:t>, one must account for whether some </a:t>
            </a:r>
            <a:r>
              <a:rPr lang="en-US" sz="1400" dirty="0" err="1" smtClean="0"/>
              <a:t>Superbowl</a:t>
            </a:r>
            <a:r>
              <a:rPr lang="en-US" sz="1400" dirty="0" smtClean="0"/>
              <a:t> attendees displaced (crowded out) other visitors in that area.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Displacement can be temporary: Suppose the </a:t>
            </a:r>
            <a:r>
              <a:rPr lang="en-US" sz="1400" dirty="0" err="1" smtClean="0"/>
              <a:t>Superbowl</a:t>
            </a:r>
            <a:r>
              <a:rPr lang="en-US" sz="1400" dirty="0" smtClean="0"/>
              <a:t> displaced another convention in that area. But perhaps the convention did not move elsewhere and just got postponed by a week – then displacement did not happen.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Measuring Incremental Spending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Substitution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Some spending at a local event is a substitute for other local spending, and should not be included in the economic impact study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Example: A San Francisco resident spent $300 on attending an MLB All-Star Game (ticket, food, drinks, souvenirs and parking). Instead they would have spent the same amount on other local activities: $100 on two dinners, $50 on a round of golf, $25 on a Giants T-shirt, $25 on a concert ticket and $100 elsewhere. Then this is considered substitution.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But maybe the resident would have gone to New York City instead – then this is not substitution since not spent locally. Then this is NOT considered substitution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Attribution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Hard to estimate if the spending happened only due to the sporting event or other reasons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Example: 2006, Orlando, Capital One Bowl (Auburn played Wisconsin). Attendees were local + from out of state (mostly Wisconsin). Most visitors stayed in Orlando for 6 days: some visited Disney World, Universal Studios, Sea World etc. 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Did all the visitors come only for the sake of the game? Or did they come because of other attractions in Florida?</a:t>
            </a: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79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Economic Impact of the Super Bowl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23950"/>
            <a:ext cx="8839200" cy="37256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According to NFL and economic impact studies commissioned by the NFL: Super Bowl’s economic impact on the host city = $250-$300 </a:t>
            </a:r>
            <a:r>
              <a:rPr lang="en-US" sz="1800" dirty="0" err="1" smtClean="0"/>
              <a:t>mln</a:t>
            </a: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Super Bowl attendees spend money at bars, restaurants, hotels, car rental agencies, retail outlets. Most of the spending is subject to sales taxes.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Thus if the NFL’s claims were accurate, we would see a spike in sales tax receipts for January in the county hosting the Super Bowl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Phillip Porter compared sales ax receipts in January for the years preceding, during, and after the Super Bowl.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Finding: No significant effect of the Super Bowl on tax receipts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Super Bowl in Tampa: predicted a net increase of 100,000 people. Porter pointed out that assuming double occupancy, Tampa would need 50,000 hotel rooms to house them, which was over Tampa’s capacity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9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1090</Words>
  <Application>Microsoft Office PowerPoint</Application>
  <PresentationFormat>On-screen Show (16:9)</PresentationFormat>
  <Paragraphs>134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swiss</vt:lpstr>
      <vt:lpstr>Economic Impact of Sports Events</vt:lpstr>
      <vt:lpstr>Economic Impact Analysis</vt:lpstr>
      <vt:lpstr>Multipliers</vt:lpstr>
      <vt:lpstr>Multipliers</vt:lpstr>
      <vt:lpstr>Multipliers</vt:lpstr>
      <vt:lpstr>Multipliers: How to estimate </vt:lpstr>
      <vt:lpstr>Measuring Incremental Spending</vt:lpstr>
      <vt:lpstr>Measuring Incremental Spending</vt:lpstr>
      <vt:lpstr>Economic Impact of the Super Bowl</vt:lpstr>
      <vt:lpstr>Economic Impact of the MLB All-Star Game</vt:lpstr>
      <vt:lpstr>Economic Impact of College Football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Discrimination in Sports</dc:title>
  <dc:creator>Hiphopgirl</dc:creator>
  <cp:lastModifiedBy>Hiphopg</cp:lastModifiedBy>
  <cp:revision>34</cp:revision>
  <dcterms:modified xsi:type="dcterms:W3CDTF">2017-03-12T07:34:03Z</dcterms:modified>
</cp:coreProperties>
</file>