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318" r:id="rId2"/>
    <p:sldId id="335" r:id="rId3"/>
    <p:sldId id="323" r:id="rId4"/>
    <p:sldId id="326" r:id="rId5"/>
    <p:sldId id="336" r:id="rId6"/>
    <p:sldId id="324" r:id="rId7"/>
    <p:sldId id="337" r:id="rId8"/>
    <p:sldId id="325" r:id="rId9"/>
    <p:sldId id="338" r:id="rId10"/>
    <p:sldId id="327" r:id="rId11"/>
    <p:sldId id="328" r:id="rId12"/>
    <p:sldId id="339" r:id="rId13"/>
    <p:sldId id="329" r:id="rId14"/>
    <p:sldId id="340" r:id="rId15"/>
    <p:sldId id="341" r:id="rId16"/>
    <p:sldId id="34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77F9A74-13F3-4C2B-B5F1-237186CB2631}">
  <a:tblStyle styleId="{477F9A74-13F3-4C2B-B5F1-237186CB263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FB6164C-0ED2-43A4-BCEC-C4D432C39BCC}"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746541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http://www.si.com/college-football/2017/02/04/shawne-alston-grant-aid-class-action-lawsuit-ncaa-settlement</a:t>
            </a:r>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http://www.si.com/college-football/2017/02/04/shawne-alston-grant-aid-class-action-lawsuit-ncaa-settlement</a:t>
            </a:r>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http://opendorse.com/blog/2016-highest-paid-athlete-endorsers/</a:t>
            </a:r>
          </a:p>
          <a:p>
            <a:r>
              <a:rPr lang="en-US" dirty="0" smtClean="0"/>
              <a:t>http://www.totalsportek.com/money/biggest-endorsement-deals-sports-history/</a:t>
            </a:r>
          </a:p>
          <a:p>
            <a:r>
              <a:rPr lang="en-US" dirty="0" smtClean="0"/>
              <a:t>https://www.underarmour.com/en-us/ua-roster</a:t>
            </a:r>
          </a:p>
          <a:p>
            <a:r>
              <a:rPr lang="en-US" dirty="0" smtClean="0"/>
              <a:t>https://en.wikipedia.org/wiki/List_of_Nike_sponsorships</a:t>
            </a:r>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66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57200" y="563758"/>
            <a:ext cx="8229600" cy="3009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Arial"/>
              <a:buNone/>
              <a:defRPr sz="7200" b="1" i="0" u="none" strike="noStrike" cap="none">
                <a:solidFill>
                  <a:schemeClr val="accent1"/>
                </a:solidFill>
                <a:latin typeface="Arial"/>
                <a:ea typeface="Arial"/>
                <a:cs typeface="Arial"/>
                <a:sym typeface="Arial"/>
              </a:defRPr>
            </a:lvl1pPr>
            <a:lvl2pPr lvl="1" indent="0">
              <a:spcBef>
                <a:spcPts val="0"/>
              </a:spcBef>
              <a:buClr>
                <a:schemeClr val="accent1"/>
              </a:buClr>
              <a:buFont typeface="Arial"/>
              <a:buNone/>
              <a:defRPr sz="7200" b="1">
                <a:solidFill>
                  <a:schemeClr val="accent1"/>
                </a:solidFill>
              </a:defRPr>
            </a:lvl2pPr>
            <a:lvl3pPr lvl="2" indent="0">
              <a:spcBef>
                <a:spcPts val="0"/>
              </a:spcBef>
              <a:buClr>
                <a:schemeClr val="accent1"/>
              </a:buClr>
              <a:buFont typeface="Arial"/>
              <a:buNone/>
              <a:defRPr sz="7200" b="1">
                <a:solidFill>
                  <a:schemeClr val="accent1"/>
                </a:solidFill>
              </a:defRPr>
            </a:lvl3pPr>
            <a:lvl4pPr lvl="3" indent="0">
              <a:spcBef>
                <a:spcPts val="0"/>
              </a:spcBef>
              <a:buClr>
                <a:schemeClr val="accent1"/>
              </a:buClr>
              <a:buFont typeface="Arial"/>
              <a:buNone/>
              <a:defRPr sz="7200" b="1">
                <a:solidFill>
                  <a:schemeClr val="accent1"/>
                </a:solidFill>
              </a:defRPr>
            </a:lvl4pPr>
            <a:lvl5pPr lvl="4" indent="0">
              <a:spcBef>
                <a:spcPts val="0"/>
              </a:spcBef>
              <a:buClr>
                <a:schemeClr val="accent1"/>
              </a:buClr>
              <a:buFont typeface="Arial"/>
              <a:buNone/>
              <a:defRPr sz="7200" b="1">
                <a:solidFill>
                  <a:schemeClr val="accent1"/>
                </a:solidFill>
              </a:defRPr>
            </a:lvl5pPr>
            <a:lvl6pPr lvl="5" indent="0">
              <a:spcBef>
                <a:spcPts val="0"/>
              </a:spcBef>
              <a:buClr>
                <a:schemeClr val="accent1"/>
              </a:buClr>
              <a:buFont typeface="Arial"/>
              <a:buNone/>
              <a:defRPr sz="7200" b="1">
                <a:solidFill>
                  <a:schemeClr val="accent1"/>
                </a:solidFill>
              </a:defRPr>
            </a:lvl6pPr>
            <a:lvl7pPr lvl="6" indent="0">
              <a:spcBef>
                <a:spcPts val="0"/>
              </a:spcBef>
              <a:buClr>
                <a:schemeClr val="accent1"/>
              </a:buClr>
              <a:buFont typeface="Arial"/>
              <a:buNone/>
              <a:defRPr sz="7200" b="1">
                <a:solidFill>
                  <a:schemeClr val="accent1"/>
                </a:solidFill>
              </a:defRPr>
            </a:lvl7pPr>
            <a:lvl8pPr lvl="7" indent="0">
              <a:spcBef>
                <a:spcPts val="0"/>
              </a:spcBef>
              <a:buClr>
                <a:schemeClr val="accent1"/>
              </a:buClr>
              <a:buFont typeface="Arial"/>
              <a:buNone/>
              <a:defRPr sz="7200" b="1">
                <a:solidFill>
                  <a:schemeClr val="accent1"/>
                </a:solidFill>
              </a:defRPr>
            </a:lvl8pPr>
            <a:lvl9pPr lvl="8" indent="0">
              <a:spcBef>
                <a:spcPts val="0"/>
              </a:spcBef>
              <a:buClr>
                <a:schemeClr val="accent1"/>
              </a:buClr>
              <a:buFont typeface="Arial"/>
              <a:buNone/>
              <a:defRPr sz="7200" b="1">
                <a:solidFill>
                  <a:schemeClr val="accent1"/>
                </a:solidFill>
              </a:defRPr>
            </a:lvl9pPr>
          </a:lstStyle>
          <a:p>
            <a:endParaRPr/>
          </a:p>
        </p:txBody>
      </p:sp>
      <p:sp>
        <p:nvSpPr>
          <p:cNvPr id="11" name="Shape 11"/>
          <p:cNvSpPr txBox="1">
            <a:spLocks noGrp="1"/>
          </p:cNvSpPr>
          <p:nvPr>
            <p:ph type="subTitle" idx="1"/>
          </p:nvPr>
        </p:nvSpPr>
        <p:spPr>
          <a:xfrm>
            <a:off x="457200" y="3716392"/>
            <a:ext cx="8229600" cy="123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4pPr>
            <a:lvl5pPr marL="1828800" marR="0" lvl="4"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5pPr>
            <a:lvl6pPr marL="2286000" marR="0" lvl="5"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6pPr>
            <a:lvl7pPr marL="2743200" marR="0" lvl="6"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7pPr>
            <a:lvl8pPr marL="3200400" marR="0" lvl="7"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8pPr>
            <a:lvl9pPr marL="3657600" marR="0" lvl="8" indent="0" algn="l" rtl="0">
              <a:lnSpc>
                <a:spcPct val="100000"/>
              </a:lnSpc>
              <a:spcBef>
                <a:spcPts val="0"/>
              </a:spcBef>
              <a:spcAft>
                <a:spcPts val="0"/>
              </a:spcAft>
              <a:buClr>
                <a:schemeClr val="dk2"/>
              </a:buClr>
              <a:buFont typeface="Arial"/>
              <a:buNone/>
              <a:defRPr sz="4800" b="0" i="0" u="none" strike="noStrike" cap="none">
                <a:solidFill>
                  <a:schemeClr val="dk2"/>
                </a:solidFill>
                <a:latin typeface="Arial"/>
                <a:ea typeface="Arial"/>
                <a:cs typeface="Arial"/>
                <a:sym typeface="Arial"/>
              </a:defRPr>
            </a:lvl9pPr>
          </a:lstStyle>
          <a:p>
            <a:endParaRPr/>
          </a:p>
        </p:txBody>
      </p:sp>
      <p:cxnSp>
        <p:nvCxnSpPr>
          <p:cNvPr id="12" name="Shape 12"/>
          <p:cNvCxnSpPr/>
          <p:nvPr/>
        </p:nvCxnSpPr>
        <p:spPr>
          <a:xfrm>
            <a:off x="457200" y="411479"/>
            <a:ext cx="8229600" cy="0"/>
          </a:xfrm>
          <a:prstGeom prst="straightConnector1">
            <a:avLst/>
          </a:prstGeom>
          <a:noFill/>
          <a:ln w="57150" cap="flat" cmpd="sng">
            <a:solidFill>
              <a:schemeClr val="accent1"/>
            </a:solidFill>
            <a:prstDash val="solid"/>
            <a:round/>
            <a:headEnd type="none" w="med" len="med"/>
            <a:tailEnd type="none" w="med" len="med"/>
          </a:ln>
        </p:spPr>
      </p:cxnSp>
      <p:cxnSp>
        <p:nvCxnSpPr>
          <p:cNvPr id="13" name="Shape 13"/>
          <p:cNvCxnSpPr/>
          <p:nvPr/>
        </p:nvCxnSpPr>
        <p:spPr>
          <a:xfrm>
            <a:off x="457200" y="3633382"/>
            <a:ext cx="8229600" cy="0"/>
          </a:xfrm>
          <a:prstGeom prst="straightConnector1">
            <a:avLst/>
          </a:prstGeom>
          <a:noFill/>
          <a:ln w="5715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3600" b="1" i="0" u="none" strike="noStrike" cap="none">
                <a:solidFill>
                  <a:srgbClr val="DA0002"/>
                </a:solidFill>
                <a:latin typeface="Arial"/>
                <a:ea typeface="Arial"/>
                <a:cs typeface="Arial"/>
                <a:sym typeface="Arial"/>
              </a:defRPr>
            </a:lvl1pPr>
            <a:lvl2pPr lvl="1" indent="0">
              <a:spcBef>
                <a:spcPts val="0"/>
              </a:spcBef>
              <a:buClr>
                <a:schemeClr val="accent1"/>
              </a:buClr>
              <a:buFont typeface="Arial"/>
              <a:buNone/>
              <a:defRPr sz="3600" b="1">
                <a:solidFill>
                  <a:srgbClr val="DA0002"/>
                </a:solidFill>
              </a:defRPr>
            </a:lvl2pPr>
            <a:lvl3pPr lvl="2" indent="0">
              <a:spcBef>
                <a:spcPts val="0"/>
              </a:spcBef>
              <a:buClr>
                <a:schemeClr val="accent1"/>
              </a:buClr>
              <a:buFont typeface="Arial"/>
              <a:buNone/>
              <a:defRPr sz="3600" b="1">
                <a:solidFill>
                  <a:srgbClr val="DA0002"/>
                </a:solidFill>
              </a:defRPr>
            </a:lvl3pPr>
            <a:lvl4pPr lvl="3" indent="0">
              <a:spcBef>
                <a:spcPts val="0"/>
              </a:spcBef>
              <a:buClr>
                <a:schemeClr val="accent1"/>
              </a:buClr>
              <a:buFont typeface="Arial"/>
              <a:buNone/>
              <a:defRPr sz="3600" b="1">
                <a:solidFill>
                  <a:srgbClr val="DA0002"/>
                </a:solidFill>
              </a:defRPr>
            </a:lvl4pPr>
            <a:lvl5pPr lvl="4" indent="0">
              <a:spcBef>
                <a:spcPts val="0"/>
              </a:spcBef>
              <a:buClr>
                <a:schemeClr val="accent1"/>
              </a:buClr>
              <a:buFont typeface="Arial"/>
              <a:buNone/>
              <a:defRPr sz="3600" b="1">
                <a:solidFill>
                  <a:srgbClr val="DA0002"/>
                </a:solidFill>
              </a:defRPr>
            </a:lvl5pPr>
            <a:lvl6pPr lvl="5" indent="0">
              <a:spcBef>
                <a:spcPts val="0"/>
              </a:spcBef>
              <a:buClr>
                <a:schemeClr val="accent1"/>
              </a:buClr>
              <a:buFont typeface="Arial"/>
              <a:buNone/>
              <a:defRPr sz="3600" b="1">
                <a:solidFill>
                  <a:srgbClr val="DA0002"/>
                </a:solidFill>
              </a:defRPr>
            </a:lvl6pPr>
            <a:lvl7pPr lvl="6" indent="0">
              <a:spcBef>
                <a:spcPts val="0"/>
              </a:spcBef>
              <a:buClr>
                <a:schemeClr val="accent1"/>
              </a:buClr>
              <a:buFont typeface="Arial"/>
              <a:buNone/>
              <a:defRPr sz="3600" b="1">
                <a:solidFill>
                  <a:srgbClr val="DA0002"/>
                </a:solidFill>
              </a:defRPr>
            </a:lvl7pPr>
            <a:lvl8pPr lvl="7" indent="0">
              <a:spcBef>
                <a:spcPts val="0"/>
              </a:spcBef>
              <a:buClr>
                <a:schemeClr val="accent1"/>
              </a:buClr>
              <a:buFont typeface="Arial"/>
              <a:buNone/>
              <a:defRPr sz="3600" b="1">
                <a:solidFill>
                  <a:srgbClr val="DA0002"/>
                </a:solidFill>
              </a:defRPr>
            </a:lvl8pPr>
            <a:lvl9pPr lvl="8" indent="0">
              <a:spcBef>
                <a:spcPts val="0"/>
              </a:spcBef>
              <a:buClr>
                <a:schemeClr val="accent1"/>
              </a:buClr>
              <a:buFont typeface="Arial"/>
              <a:buNone/>
              <a:defRPr sz="3600" b="1">
                <a:solidFill>
                  <a:srgbClr val="DA0002"/>
                </a:solidFill>
              </a:defRPr>
            </a:lvl9pPr>
          </a:lstStyle>
          <a:p>
            <a:endParaRPr/>
          </a:p>
        </p:txBody>
      </p:sp>
      <p:sp>
        <p:nvSpPr>
          <p:cNvPr id="16" name="Shape 1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7" name="Shape 17"/>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3600" b="1" i="0" u="none" strike="noStrike" cap="none">
                <a:solidFill>
                  <a:srgbClr val="DA0002"/>
                </a:solidFill>
                <a:latin typeface="Arial"/>
                <a:ea typeface="Arial"/>
                <a:cs typeface="Arial"/>
                <a:sym typeface="Arial"/>
              </a:defRPr>
            </a:lvl1pPr>
            <a:lvl2pPr lvl="1" indent="0">
              <a:spcBef>
                <a:spcPts val="0"/>
              </a:spcBef>
              <a:buClr>
                <a:schemeClr val="accent1"/>
              </a:buClr>
              <a:buFont typeface="Arial"/>
              <a:buNone/>
              <a:defRPr sz="3600" b="1">
                <a:solidFill>
                  <a:srgbClr val="DA0002"/>
                </a:solidFill>
              </a:defRPr>
            </a:lvl2pPr>
            <a:lvl3pPr lvl="2" indent="0">
              <a:spcBef>
                <a:spcPts val="0"/>
              </a:spcBef>
              <a:buClr>
                <a:schemeClr val="accent1"/>
              </a:buClr>
              <a:buFont typeface="Arial"/>
              <a:buNone/>
              <a:defRPr sz="3600" b="1">
                <a:solidFill>
                  <a:srgbClr val="DA0002"/>
                </a:solidFill>
              </a:defRPr>
            </a:lvl3pPr>
            <a:lvl4pPr lvl="3" indent="0">
              <a:spcBef>
                <a:spcPts val="0"/>
              </a:spcBef>
              <a:buClr>
                <a:schemeClr val="accent1"/>
              </a:buClr>
              <a:buFont typeface="Arial"/>
              <a:buNone/>
              <a:defRPr sz="3600" b="1">
                <a:solidFill>
                  <a:srgbClr val="DA0002"/>
                </a:solidFill>
              </a:defRPr>
            </a:lvl4pPr>
            <a:lvl5pPr lvl="4" indent="0">
              <a:spcBef>
                <a:spcPts val="0"/>
              </a:spcBef>
              <a:buClr>
                <a:schemeClr val="accent1"/>
              </a:buClr>
              <a:buFont typeface="Arial"/>
              <a:buNone/>
              <a:defRPr sz="3600" b="1">
                <a:solidFill>
                  <a:srgbClr val="DA0002"/>
                </a:solidFill>
              </a:defRPr>
            </a:lvl5pPr>
            <a:lvl6pPr lvl="5" indent="0">
              <a:spcBef>
                <a:spcPts val="0"/>
              </a:spcBef>
              <a:buClr>
                <a:schemeClr val="accent1"/>
              </a:buClr>
              <a:buFont typeface="Arial"/>
              <a:buNone/>
              <a:defRPr sz="3600" b="1">
                <a:solidFill>
                  <a:srgbClr val="DA0002"/>
                </a:solidFill>
              </a:defRPr>
            </a:lvl6pPr>
            <a:lvl7pPr lvl="6" indent="0">
              <a:spcBef>
                <a:spcPts val="0"/>
              </a:spcBef>
              <a:buClr>
                <a:schemeClr val="accent1"/>
              </a:buClr>
              <a:buFont typeface="Arial"/>
              <a:buNone/>
              <a:defRPr sz="3600" b="1">
                <a:solidFill>
                  <a:srgbClr val="DA0002"/>
                </a:solidFill>
              </a:defRPr>
            </a:lvl7pPr>
            <a:lvl8pPr lvl="7" indent="0">
              <a:spcBef>
                <a:spcPts val="0"/>
              </a:spcBef>
              <a:buClr>
                <a:schemeClr val="accent1"/>
              </a:buClr>
              <a:buFont typeface="Arial"/>
              <a:buNone/>
              <a:defRPr sz="3600" b="1">
                <a:solidFill>
                  <a:srgbClr val="DA0002"/>
                </a:solidFill>
              </a:defRPr>
            </a:lvl8pPr>
            <a:lvl9pPr lvl="8" indent="0">
              <a:spcBef>
                <a:spcPts val="0"/>
              </a:spcBef>
              <a:buClr>
                <a:schemeClr val="accent1"/>
              </a:buClr>
              <a:buFont typeface="Arial"/>
              <a:buNone/>
              <a:defRPr sz="3600" b="1">
                <a:solidFill>
                  <a:srgbClr val="DA0002"/>
                </a:solidFill>
              </a:defRPr>
            </a:lvl9pPr>
          </a:lstStyle>
          <a:p>
            <a:endParaRPr/>
          </a:p>
        </p:txBody>
      </p:sp>
      <p:sp>
        <p:nvSpPr>
          <p:cNvPr id="28" name="Shape 28"/>
          <p:cNvSpPr txBox="1">
            <a:spLocks noGrp="1"/>
          </p:cNvSpPr>
          <p:nvPr>
            <p:ph type="body" idx="1"/>
          </p:nvPr>
        </p:nvSpPr>
        <p:spPr>
          <a:xfrm>
            <a:off x="457200" y="1200150"/>
            <a:ext cx="3994500" cy="37256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4692273" y="1200150"/>
            <a:ext cx="3994500" cy="37256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30" name="Shape 30"/>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3600" b="1" i="0" u="none" strike="noStrike" cap="none">
                <a:solidFill>
                  <a:schemeClr val="accent1"/>
                </a:solidFill>
                <a:latin typeface="Arial"/>
                <a:ea typeface="Arial"/>
                <a:cs typeface="Arial"/>
                <a:sym typeface="Arial"/>
              </a:defRPr>
            </a:lvl1pPr>
            <a:lvl2pPr lvl="1" indent="0">
              <a:spcBef>
                <a:spcPts val="0"/>
              </a:spcBef>
              <a:buClr>
                <a:schemeClr val="accent1"/>
              </a:buClr>
              <a:buFont typeface="Arial"/>
              <a:buNone/>
              <a:defRPr sz="3600" b="1">
                <a:solidFill>
                  <a:schemeClr val="accent1"/>
                </a:solidFill>
              </a:defRPr>
            </a:lvl2pPr>
            <a:lvl3pPr lvl="2" indent="0">
              <a:spcBef>
                <a:spcPts val="0"/>
              </a:spcBef>
              <a:buClr>
                <a:schemeClr val="accent1"/>
              </a:buClr>
              <a:buFont typeface="Arial"/>
              <a:buNone/>
              <a:defRPr sz="3600" b="1">
                <a:solidFill>
                  <a:schemeClr val="accent1"/>
                </a:solidFill>
              </a:defRPr>
            </a:lvl3pPr>
            <a:lvl4pPr lvl="3" indent="0">
              <a:spcBef>
                <a:spcPts val="0"/>
              </a:spcBef>
              <a:buClr>
                <a:schemeClr val="accent1"/>
              </a:buClr>
              <a:buFont typeface="Arial"/>
              <a:buNone/>
              <a:defRPr sz="3600" b="1">
                <a:solidFill>
                  <a:schemeClr val="accent1"/>
                </a:solidFill>
              </a:defRPr>
            </a:lvl4pPr>
            <a:lvl5pPr lvl="4" indent="0">
              <a:spcBef>
                <a:spcPts val="0"/>
              </a:spcBef>
              <a:buClr>
                <a:schemeClr val="accent1"/>
              </a:buClr>
              <a:buFont typeface="Arial"/>
              <a:buNone/>
              <a:defRPr sz="3600" b="1">
                <a:solidFill>
                  <a:schemeClr val="accent1"/>
                </a:solidFill>
              </a:defRPr>
            </a:lvl5pPr>
            <a:lvl6pPr lvl="5" indent="0">
              <a:spcBef>
                <a:spcPts val="0"/>
              </a:spcBef>
              <a:buClr>
                <a:schemeClr val="accent1"/>
              </a:buClr>
              <a:buFont typeface="Arial"/>
              <a:buNone/>
              <a:defRPr sz="3600" b="1">
                <a:solidFill>
                  <a:schemeClr val="accent1"/>
                </a:solidFill>
              </a:defRPr>
            </a:lvl6pPr>
            <a:lvl7pPr lvl="6" indent="0">
              <a:spcBef>
                <a:spcPts val="0"/>
              </a:spcBef>
              <a:buClr>
                <a:schemeClr val="accent1"/>
              </a:buClr>
              <a:buFont typeface="Arial"/>
              <a:buNone/>
              <a:defRPr sz="3600" b="1">
                <a:solidFill>
                  <a:schemeClr val="accent1"/>
                </a:solidFill>
              </a:defRPr>
            </a:lvl7pPr>
            <a:lvl8pPr lvl="7" indent="0">
              <a:spcBef>
                <a:spcPts val="0"/>
              </a:spcBef>
              <a:buClr>
                <a:schemeClr val="accent1"/>
              </a:buClr>
              <a:buFont typeface="Arial"/>
              <a:buNone/>
              <a:defRPr sz="3600" b="1">
                <a:solidFill>
                  <a:schemeClr val="accent1"/>
                </a:solidFill>
              </a:defRPr>
            </a:lvl8pPr>
            <a:lvl9pPr lvl="8" indent="0">
              <a:spcBef>
                <a:spcPts val="0"/>
              </a:spcBef>
              <a:buClr>
                <a:schemeClr val="accent1"/>
              </a:buClr>
              <a:buFont typeface="Arial"/>
              <a:buNone/>
              <a:defRPr sz="3600" b="1">
                <a:solidFill>
                  <a:schemeClr val="accent1"/>
                </a:solidFill>
              </a:defRPr>
            </a:lvl9pPr>
          </a:lstStyle>
          <a:p>
            <a:endParaRPr/>
          </a:p>
        </p:txBody>
      </p:sp>
      <p:sp>
        <p:nvSpPr>
          <p:cNvPr id="7" name="Shape 7"/>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8" name="Shape 8"/>
          <p:cNvCxnSpPr/>
          <p:nvPr/>
        </p:nvCxnSpPr>
        <p:spPr>
          <a:xfrm>
            <a:off x="457200" y="5023258"/>
            <a:ext cx="8229600" cy="0"/>
          </a:xfrm>
          <a:prstGeom prst="straightConnector1">
            <a:avLst/>
          </a:prstGeom>
          <a:noFill/>
          <a:ln w="50800" cap="flat" cmpd="sng">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i.com/college-football/2017/02/04/shawne-alston-grant-aid-class-action-lawsuit-ncaa-settlemen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457200" y="563758"/>
            <a:ext cx="8229600" cy="3009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6000" b="1" i="0" u="none" strike="noStrike" cap="none" dirty="0" smtClean="0">
                <a:solidFill>
                  <a:schemeClr val="accent1"/>
                </a:solidFill>
                <a:latin typeface="Arial"/>
                <a:ea typeface="Arial"/>
                <a:cs typeface="Arial"/>
                <a:sym typeface="Arial"/>
              </a:rPr>
              <a:t>NCAA as a Collusive Monopsony</a:t>
            </a:r>
            <a:endParaRPr lang="en" sz="6000" b="1" i="0" u="none" strike="noStrike" cap="none" dirty="0">
              <a:solidFill>
                <a:schemeClr val="accent1"/>
              </a:solidFill>
              <a:latin typeface="Arial"/>
              <a:ea typeface="Arial"/>
              <a:cs typeface="Arial"/>
              <a:sym typeface="Arial"/>
            </a:endParaRPr>
          </a:p>
        </p:txBody>
      </p:sp>
      <p:sp>
        <p:nvSpPr>
          <p:cNvPr id="42" name="Shape 42"/>
          <p:cNvSpPr txBox="1">
            <a:spLocks noGrp="1"/>
          </p:cNvSpPr>
          <p:nvPr>
            <p:ph type="subTitle" idx="1"/>
          </p:nvPr>
        </p:nvSpPr>
        <p:spPr>
          <a:xfrm>
            <a:off x="457200" y="3716392"/>
            <a:ext cx="8229600" cy="123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0" i="0" u="none" strike="noStrike" cap="none" dirty="0" smtClean="0">
                <a:solidFill>
                  <a:schemeClr val="dk2"/>
                </a:solidFill>
                <a:latin typeface="Arial"/>
                <a:ea typeface="Arial"/>
                <a:cs typeface="Arial"/>
                <a:sym typeface="Arial"/>
              </a:rPr>
              <a:t>Chapter 18</a:t>
            </a:r>
            <a:endParaRPr lang="en" sz="48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41111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NCAA: A Collusive Monopsony</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As a cartel, NCAA faces the usual problems as all buyer cartels:</a:t>
            </a:r>
          </a:p>
          <a:p>
            <a:pPr marL="914400" lvl="1" indent="-457200">
              <a:buFont typeface="Arial" panose="020B0604020202020204" pitchFamily="34" charset="0"/>
              <a:buChar char="•"/>
            </a:pPr>
            <a:r>
              <a:rPr lang="en-US" sz="1600" dirty="0" smtClean="0"/>
              <a:t>Deciding on payments</a:t>
            </a:r>
          </a:p>
          <a:p>
            <a:pPr marL="914400" lvl="1" indent="-457200">
              <a:buFont typeface="Arial" panose="020B0604020202020204" pitchFamily="34" charset="0"/>
              <a:buChar char="•"/>
            </a:pPr>
            <a:r>
              <a:rPr lang="en-US" sz="1600" dirty="0" smtClean="0"/>
              <a:t>Imposing hiring quotas</a:t>
            </a:r>
          </a:p>
          <a:p>
            <a:pPr marL="914400" lvl="1" indent="-457200">
              <a:buFont typeface="Arial" panose="020B0604020202020204" pitchFamily="34" charset="0"/>
              <a:buChar char="•"/>
            </a:pPr>
            <a:r>
              <a:rPr lang="en-US" sz="1600" dirty="0" smtClean="0"/>
              <a:t>Limiting </a:t>
            </a:r>
            <a:r>
              <a:rPr lang="en-US" sz="1600" dirty="0" err="1" smtClean="0"/>
              <a:t>nonprice</a:t>
            </a:r>
            <a:r>
              <a:rPr lang="en-US" sz="1600" dirty="0" smtClean="0"/>
              <a:t> competition</a:t>
            </a:r>
          </a:p>
          <a:p>
            <a:pPr marL="914400" lvl="1" indent="-457200">
              <a:buFont typeface="Arial" panose="020B0604020202020204" pitchFamily="34" charset="0"/>
              <a:buChar char="•"/>
            </a:pPr>
            <a:r>
              <a:rPr lang="en-US" sz="1600" dirty="0" smtClean="0"/>
              <a:t>Sharing profits</a:t>
            </a:r>
          </a:p>
          <a:p>
            <a:pPr marL="914400" lvl="1" indent="-457200">
              <a:buFont typeface="Arial" panose="020B0604020202020204" pitchFamily="34" charset="0"/>
              <a:buChar char="•"/>
            </a:pPr>
            <a:r>
              <a:rPr lang="en-US" sz="1600" dirty="0" smtClean="0"/>
              <a:t>Coordinating activities</a:t>
            </a:r>
          </a:p>
          <a:p>
            <a:pPr marL="914400" lvl="1" indent="-457200">
              <a:buFont typeface="Arial" panose="020B0604020202020204" pitchFamily="34" charset="0"/>
              <a:buChar char="•"/>
            </a:pPr>
            <a:r>
              <a:rPr lang="en-US" sz="1600" dirty="0" smtClean="0"/>
              <a:t>Deterring cheating</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337217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Limits on Prices and Quantities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Policies are set in NCAA Bylaws </a:t>
            </a:r>
          </a:p>
          <a:p>
            <a:pPr marL="457200" indent="-457200">
              <a:buFont typeface="Arial" panose="020B0604020202020204" pitchFamily="34" charset="0"/>
              <a:buChar char="•"/>
            </a:pPr>
            <a:r>
              <a:rPr lang="en-US" sz="2000" dirty="0" smtClean="0"/>
              <a:t>General rules for athletes:</a:t>
            </a:r>
          </a:p>
          <a:p>
            <a:pPr marL="914400" lvl="1" indent="-457200">
              <a:buFont typeface="Arial" panose="020B0604020202020204" pitchFamily="34" charset="0"/>
              <a:buChar char="•"/>
            </a:pPr>
            <a:r>
              <a:rPr lang="en-US" sz="1600" dirty="0" smtClean="0"/>
              <a:t>Athletes may not receive more than a “full grant-in-aid” – “Financial aid that consists of tuition and fees, room and board, and required course-related books”</a:t>
            </a:r>
          </a:p>
          <a:p>
            <a:pPr marL="914400" lvl="1" indent="-457200">
              <a:buFont typeface="Arial" panose="020B0604020202020204" pitchFamily="34" charset="0"/>
              <a:buChar char="•"/>
            </a:pPr>
            <a:r>
              <a:rPr lang="en-US" sz="1600" dirty="0" smtClean="0"/>
              <a:t>Rules prevent loopholes (e.g. to recruit some football players and put them on track scholarships)</a:t>
            </a:r>
          </a:p>
          <a:p>
            <a:pPr marL="457200" indent="-457200">
              <a:buFont typeface="Arial" panose="020B0604020202020204" pitchFamily="34" charset="0"/>
              <a:buChar char="•"/>
            </a:pPr>
            <a:r>
              <a:rPr lang="en-US" sz="1800" dirty="0" smtClean="0"/>
              <a:t>General rules for cartel members:</a:t>
            </a:r>
          </a:p>
          <a:p>
            <a:pPr marL="914400" lvl="1" indent="-457200">
              <a:buFont typeface="Arial" panose="020B0604020202020204" pitchFamily="34" charset="0"/>
              <a:buChar char="•"/>
            </a:pPr>
            <a:r>
              <a:rPr lang="en-US" sz="1600" dirty="0" smtClean="0"/>
              <a:t>Limitation on expenditures. Schools may compete by hiring the best coaches ($2 - $5 </a:t>
            </a:r>
            <a:r>
              <a:rPr lang="en-US" sz="1600" dirty="0" err="1" smtClean="0"/>
              <a:t>mln</a:t>
            </a:r>
            <a:r>
              <a:rPr lang="en-US" sz="1600" dirty="0" smtClean="0"/>
              <a:t>), offering expensive training </a:t>
            </a:r>
            <a:r>
              <a:rPr lang="en-US" sz="1600" dirty="0" err="1" smtClean="0"/>
              <a:t>faculutues</a:t>
            </a:r>
            <a:r>
              <a:rPr lang="en-US" sz="1600" dirty="0" smtClean="0"/>
              <a:t>, extensive educational counseling and tutoring. All of these reduce cartel’s profits. Thus NCAA has rules curtailing such expenditures</a:t>
            </a:r>
          </a:p>
          <a:p>
            <a:pPr marL="914400" lvl="1" indent="-457200">
              <a:buFont typeface="Arial" panose="020B0604020202020204" pitchFamily="34" charset="0"/>
              <a:buChar char="•"/>
            </a:pPr>
            <a:r>
              <a:rPr lang="en-US" sz="1600" dirty="0" smtClean="0"/>
              <a:t>Limitation on the number of coaches.  A “countable” coach – anyone who “participates in the coaching of the intercollegiate team in practice, games, or organized activities directly related to that sport”. Limit: 1 head coach, 9 assistant coaches, 2 grad assistant coaches. In addition, a strength and conditioning coach</a:t>
            </a:r>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smtClean="0"/>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smtClean="0"/>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337217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Monopsony Sources</a:t>
            </a:r>
            <a:endParaRPr lang="en-US" sz="3200" dirty="0"/>
          </a:p>
        </p:txBody>
      </p:sp>
      <p:sp>
        <p:nvSpPr>
          <p:cNvPr id="3" name="Text Placeholder 2"/>
          <p:cNvSpPr>
            <a:spLocks noGrp="1"/>
          </p:cNvSpPr>
          <p:nvPr>
            <p:ph type="body" idx="1"/>
          </p:nvPr>
        </p:nvSpPr>
        <p:spPr>
          <a:xfrm>
            <a:off x="76200" y="1123950"/>
            <a:ext cx="9067800" cy="3725698"/>
          </a:xfrm>
        </p:spPr>
        <p:txBody>
          <a:bodyPr/>
          <a:lstStyle/>
          <a:p>
            <a:pPr marL="457200" indent="-457200">
              <a:buFont typeface="Arial" panose="020B0604020202020204" pitchFamily="34" charset="0"/>
              <a:buChar char="•"/>
            </a:pPr>
            <a:r>
              <a:rPr lang="en-US" sz="2000" dirty="0" smtClean="0"/>
              <a:t>Revenue Sharing</a:t>
            </a:r>
          </a:p>
          <a:p>
            <a:pPr marL="914400" lvl="1" indent="-457200">
              <a:buFont typeface="Arial" panose="020B0604020202020204" pitchFamily="34" charset="0"/>
              <a:buChar char="•"/>
            </a:pPr>
            <a:r>
              <a:rPr lang="en-US" sz="1600" dirty="0" smtClean="0"/>
              <a:t>Gate receipts shared with the opposing teams</a:t>
            </a:r>
          </a:p>
          <a:p>
            <a:pPr marL="914400" lvl="1" indent="-457200">
              <a:buFont typeface="Arial" panose="020B0604020202020204" pitchFamily="34" charset="0"/>
              <a:buChar char="•"/>
            </a:pPr>
            <a:r>
              <a:rPr lang="en-US" sz="1600" dirty="0" smtClean="0"/>
              <a:t>Bowl revenues shared within a conference</a:t>
            </a:r>
          </a:p>
          <a:p>
            <a:pPr marL="914400" lvl="1" indent="-457200">
              <a:buFont typeface="Arial" panose="020B0604020202020204" pitchFamily="34" charset="0"/>
              <a:buChar char="•"/>
            </a:pPr>
            <a:r>
              <a:rPr lang="en-US" sz="1600" dirty="0" smtClean="0"/>
              <a:t>TV revenues are shared</a:t>
            </a:r>
          </a:p>
          <a:p>
            <a:pPr marL="914400" lvl="1" indent="-457200">
              <a:buFont typeface="Arial" panose="020B0604020202020204" pitchFamily="34" charset="0"/>
              <a:buChar char="•"/>
            </a:pPr>
            <a:r>
              <a:rPr lang="en-US" sz="1600" dirty="0" smtClean="0"/>
              <a:t>NCAA basketball tournament revenues are shared</a:t>
            </a:r>
          </a:p>
          <a:p>
            <a:pPr marL="914400" lvl="1" indent="-457200">
              <a:buFont typeface="Arial" panose="020B0604020202020204" pitchFamily="34" charset="0"/>
              <a:buChar char="•"/>
            </a:pPr>
            <a:r>
              <a:rPr lang="en-US" sz="1600" dirty="0" smtClean="0"/>
              <a:t>But financial imbalance exists: Individual institutions keep private donations, trademark licensing fees, concession revenues, most gate receipts. </a:t>
            </a:r>
          </a:p>
          <a:p>
            <a:pPr marL="457200" indent="-457200">
              <a:buFont typeface="Arial" panose="020B0604020202020204" pitchFamily="34" charset="0"/>
              <a:buChar char="•"/>
            </a:pPr>
            <a:r>
              <a:rPr lang="en-US" sz="2000" dirty="0" smtClean="0"/>
              <a:t>Sanctions for Cheating </a:t>
            </a:r>
          </a:p>
          <a:p>
            <a:pPr marL="914400" lvl="1" indent="-457200">
              <a:buFont typeface="Arial" panose="020B0604020202020204" pitchFamily="34" charset="0"/>
              <a:buChar char="•"/>
            </a:pPr>
            <a:r>
              <a:rPr lang="en-US" sz="1600" dirty="0" smtClean="0"/>
              <a:t>Started in 1946 - 1953</a:t>
            </a:r>
          </a:p>
          <a:p>
            <a:pPr marL="914400" lvl="1" indent="-457200">
              <a:buFont typeface="Arial" panose="020B0604020202020204" pitchFamily="34" charset="0"/>
              <a:buChar char="•"/>
            </a:pPr>
            <a:r>
              <a:rPr lang="en-US" sz="1600" dirty="0" smtClean="0"/>
              <a:t>Purpose: To make it unprofitable to cheat. </a:t>
            </a:r>
          </a:p>
          <a:p>
            <a:pPr marL="914400" lvl="1" indent="-457200">
              <a:buFont typeface="Arial" panose="020B0604020202020204" pitchFamily="34" charset="0"/>
              <a:buChar char="•"/>
            </a:pPr>
            <a:r>
              <a:rPr lang="en-US" sz="1600" dirty="0" smtClean="0"/>
              <a:t>Example: When NCAA found UW guilty of recruiting violations, penalties included: (1) a 2-year ban on bowl participation; (2) a 1-year ban on receiving TV revenue; (3) a reduction in football scholarships for 2 years; (4) a reduction in the number of permissible football recruiting visits for 2 years; (5) a 2-year probation</a:t>
            </a:r>
          </a:p>
          <a:p>
            <a:pPr marL="914400" lvl="1" indent="-457200">
              <a:buFont typeface="Arial" panose="020B0604020202020204" pitchFamily="34" charset="0"/>
              <a:buChar char="•"/>
            </a:pPr>
            <a:r>
              <a:rPr lang="en-US" sz="1600" dirty="0" smtClean="0"/>
              <a:t>Extreme case: “Death Penalty” – suspending the program for 1 -2 years   (E.g. SMU)</a:t>
            </a:r>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smtClean="0"/>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smtClean="0"/>
          </a:p>
          <a:p>
            <a:pPr marL="91440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2410887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Antitrust Challenges by Coaches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Hennessey v. NCAA</a:t>
            </a:r>
          </a:p>
          <a:p>
            <a:pPr marL="914400" lvl="1" indent="-457200">
              <a:buFont typeface="Arial" panose="020B0604020202020204" pitchFamily="34" charset="0"/>
              <a:buChar char="•"/>
            </a:pPr>
            <a:r>
              <a:rPr lang="en-US" sz="1400" dirty="0" smtClean="0"/>
              <a:t>1975: NCAA members agreed to limit the max number of assistant football and basketball coaches (only for Division I schools)</a:t>
            </a:r>
          </a:p>
          <a:p>
            <a:pPr marL="914400" lvl="1" indent="-457200">
              <a:buFont typeface="Arial" panose="020B0604020202020204" pitchFamily="34" charset="0"/>
              <a:buChar char="•"/>
            </a:pPr>
            <a:r>
              <a:rPr lang="en-US" sz="1400" dirty="0" smtClean="0"/>
              <a:t>Result: Hennessey (assistant coach for 16 years) was demoted to part-time status and lost 90% of compensation</a:t>
            </a:r>
          </a:p>
          <a:p>
            <a:pPr marL="914400" lvl="1" indent="-457200">
              <a:buFont typeface="Arial" panose="020B0604020202020204" pitchFamily="34" charset="0"/>
              <a:buChar char="•"/>
            </a:pPr>
            <a:r>
              <a:rPr lang="en-US" sz="1400" dirty="0" smtClean="0"/>
              <a:t>Hennessey filed an antitrust lawsuit against NCAA based on Sherman Act (that forbids “contracts, combinations, and conspiracies in restraint of trade”</a:t>
            </a:r>
          </a:p>
          <a:p>
            <a:pPr marL="914400" lvl="1" indent="-457200">
              <a:buFont typeface="Arial" panose="020B0604020202020204" pitchFamily="34" charset="0"/>
              <a:buChar char="•"/>
            </a:pPr>
            <a:r>
              <a:rPr lang="en-US" sz="1400" dirty="0" smtClean="0"/>
              <a:t>Decision: Court did not find “unreasonable” restraint of trade</a:t>
            </a:r>
          </a:p>
          <a:p>
            <a:pPr marL="914400" lvl="1" indent="-457200">
              <a:buFont typeface="Arial" panose="020B0604020202020204" pitchFamily="34" charset="0"/>
              <a:buChar char="•"/>
            </a:pPr>
            <a:endParaRPr lang="en-US" sz="14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2747945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Antitrust Challenges by Coaches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Law v. NCAA</a:t>
            </a:r>
          </a:p>
          <a:p>
            <a:pPr marL="914400" lvl="1" indent="-457200">
              <a:buFont typeface="Arial" panose="020B0604020202020204" pitchFamily="34" charset="0"/>
              <a:buChar char="•"/>
            </a:pPr>
            <a:r>
              <a:rPr lang="en-US" sz="1400" dirty="0" smtClean="0"/>
              <a:t>NCAA tried to reduce the salaries paid to certain assistant coaches</a:t>
            </a:r>
          </a:p>
          <a:p>
            <a:pPr marL="914400" lvl="1" indent="-457200">
              <a:buFont typeface="Arial" panose="020B0604020202020204" pitchFamily="34" charset="0"/>
              <a:buChar char="•"/>
            </a:pPr>
            <a:r>
              <a:rPr lang="en-US" sz="1400" dirty="0" smtClean="0"/>
              <a:t>NCAA Bylaw 11.02.3 – had as a goal to stabilize and depress the compensation of the coaches designated as “restricted earnings coaches”</a:t>
            </a:r>
          </a:p>
          <a:p>
            <a:pPr marL="914400" lvl="1" indent="-457200">
              <a:buFont typeface="Arial" panose="020B0604020202020204" pitchFamily="34" charset="0"/>
              <a:buChar char="•"/>
            </a:pPr>
            <a:r>
              <a:rPr lang="en-US" sz="1400" dirty="0" smtClean="0"/>
              <a:t>1989: NCAA formed the Cost Reduction Committee. Purpose: to reduce costs without hurting competitive balance or curtailing access to higher education by student-athletes. Decision: (1)  to reduce the number of coaches in all Division I sports; (2) One coach in every sport (except football) was to be designated as a ”Restricted earnings coach” (limited to $12k during the year and $4k during summer)</a:t>
            </a:r>
          </a:p>
          <a:p>
            <a:pPr marL="914400" lvl="1" indent="-457200">
              <a:buFont typeface="Arial" panose="020B0604020202020204" pitchFamily="34" charset="0"/>
              <a:buChar char="•"/>
            </a:pPr>
            <a:r>
              <a:rPr lang="en-US" sz="1400" dirty="0" smtClean="0"/>
              <a:t>Result: Court ruled in favor of the plaintiffs</a:t>
            </a:r>
          </a:p>
          <a:p>
            <a:pPr marL="914400" lvl="1" indent="-457200">
              <a:buFont typeface="Arial" panose="020B0604020202020204" pitchFamily="34" charset="0"/>
              <a:buChar char="•"/>
            </a:pPr>
            <a:endParaRPr lang="en-US" sz="1400" dirty="0" smtClean="0"/>
          </a:p>
          <a:p>
            <a:pPr marL="914400" lvl="1" indent="-457200">
              <a:buFont typeface="Arial" panose="020B0604020202020204" pitchFamily="34" charset="0"/>
              <a:buChar char="•"/>
            </a:pPr>
            <a:endParaRPr lang="en-US" sz="14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2408407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Antitrust Challenges by Student-Athletes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NCAA I-A Walk-on Football Players Litigation</a:t>
            </a:r>
          </a:p>
          <a:p>
            <a:pPr marL="914400" lvl="1" indent="-457200">
              <a:buFont typeface="Arial" panose="020B0604020202020204" pitchFamily="34" charset="0"/>
              <a:buChar char="•"/>
            </a:pPr>
            <a:r>
              <a:rPr lang="en-US" sz="1400" dirty="0" smtClean="0"/>
              <a:t>NCAA tried to limit the number of football player grants-in-aids</a:t>
            </a:r>
          </a:p>
          <a:p>
            <a:pPr marL="914400" lvl="1" indent="-457200">
              <a:buFont typeface="Arial" panose="020B0604020202020204" pitchFamily="34" charset="0"/>
              <a:buChar char="•"/>
            </a:pPr>
            <a:r>
              <a:rPr lang="en-US" sz="1400" dirty="0" smtClean="0"/>
              <a:t>Walk-on players – players who are not paid. </a:t>
            </a:r>
            <a:endParaRPr lang="en-US" sz="1400" dirty="0"/>
          </a:p>
          <a:p>
            <a:pPr marL="914400" lvl="1" indent="-457200">
              <a:buFont typeface="Arial" panose="020B0604020202020204" pitchFamily="34" charset="0"/>
              <a:buChar char="•"/>
            </a:pPr>
            <a:r>
              <a:rPr lang="en-US" sz="1400" dirty="0" smtClean="0"/>
              <a:t>Premise: Walk-on players argued that they would be paid, had it not been for the limits</a:t>
            </a:r>
          </a:p>
          <a:p>
            <a:pPr marL="914400" lvl="1" indent="-457200">
              <a:buFont typeface="Arial" panose="020B0604020202020204" pitchFamily="34" charset="0"/>
              <a:buChar char="•"/>
            </a:pPr>
            <a:r>
              <a:rPr lang="en-US" sz="1400" dirty="0" smtClean="0"/>
              <a:t>Result: NCAA prevailed with an argument that the class of plaintiffs should not be certified. This means that there was no “class” of scholarship candidates that were wronged. </a:t>
            </a:r>
          </a:p>
          <a:p>
            <a:pPr lvl="1"/>
            <a:endParaRPr lang="en-US" sz="14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What do you think? Does NCAA reduce the quality of its product by limiting scholarships/number of players?</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1910745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Antitrust Challenges by Student-Athletes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White v. NCAA</a:t>
            </a:r>
          </a:p>
          <a:p>
            <a:pPr marL="914400" lvl="1" indent="-457200">
              <a:buFont typeface="Arial" panose="020B0604020202020204" pitchFamily="34" charset="0"/>
              <a:buChar char="•"/>
            </a:pPr>
            <a:r>
              <a:rPr lang="en-US" sz="1400" dirty="0" smtClean="0"/>
              <a:t>Premise: The amount of scholarship to football and basketball players since Feb 2002</a:t>
            </a:r>
          </a:p>
          <a:p>
            <a:pPr marL="914400" lvl="1" indent="-457200">
              <a:buFont typeface="Arial" panose="020B0604020202020204" pitchFamily="34" charset="0"/>
              <a:buChar char="•"/>
            </a:pPr>
            <a:r>
              <a:rPr lang="en-US" sz="1400" dirty="0" smtClean="0"/>
              <a:t>Plaintiffs claimed: Collusion among NCAA members led to a grant-in-aid cap that was less than the actual cost of attending college. Thus they wanted to be paid the difference</a:t>
            </a:r>
          </a:p>
          <a:p>
            <a:pPr marL="914400" lvl="1" indent="-457200">
              <a:buFont typeface="Arial" panose="020B0604020202020204" pitchFamily="34" charset="0"/>
              <a:buChar char="•"/>
            </a:pPr>
            <a:r>
              <a:rPr lang="en-US" sz="1400" dirty="0" smtClean="0"/>
              <a:t>Result: A settlement: NCAA denied the wrongdoing, but agreed to make available a fund of $218 </a:t>
            </a:r>
            <a:r>
              <a:rPr lang="en-US" sz="1400" dirty="0" err="1" smtClean="0"/>
              <a:t>mln</a:t>
            </a:r>
            <a:r>
              <a:rPr lang="en-US" sz="1400" dirty="0" smtClean="0"/>
              <a:t> to aid student-athletes with “demonstrated financial and / </a:t>
            </a:r>
            <a:r>
              <a:rPr lang="en-US" sz="1400" dirty="0"/>
              <a:t>o</a:t>
            </a:r>
            <a:r>
              <a:rPr lang="en-US" sz="1400" dirty="0" smtClean="0"/>
              <a:t>r academic needs” and a $10 </a:t>
            </a:r>
            <a:r>
              <a:rPr lang="en-US" sz="1400" dirty="0" err="1" smtClean="0"/>
              <a:t>mln</a:t>
            </a:r>
            <a:r>
              <a:rPr lang="en-US" sz="1400" dirty="0" smtClean="0"/>
              <a:t> fund to reimburse former players </a:t>
            </a:r>
          </a:p>
          <a:p>
            <a:pPr marL="914400" lvl="1" indent="-457200">
              <a:buFont typeface="Arial" panose="020B0604020202020204" pitchFamily="34" charset="0"/>
              <a:buChar char="•"/>
            </a:pPr>
            <a:endParaRPr lang="en-US" sz="1400" dirty="0" smtClean="0"/>
          </a:p>
          <a:p>
            <a:pPr marL="457200" indent="-457200">
              <a:buFont typeface="Arial" panose="020B0604020202020204" pitchFamily="34" charset="0"/>
              <a:buChar char="•"/>
            </a:pPr>
            <a:r>
              <a:rPr lang="en-US" sz="2000" dirty="0" smtClean="0"/>
              <a:t>O’Bannon v. NCAA</a:t>
            </a:r>
          </a:p>
          <a:p>
            <a:pPr marL="914400" lvl="1" indent="-457200">
              <a:buFont typeface="Arial" panose="020B0604020202020204" pitchFamily="34" charset="0"/>
              <a:buChar char="•"/>
            </a:pPr>
            <a:r>
              <a:rPr lang="en-US" sz="1400" dirty="0" smtClean="0"/>
              <a:t>Premise: NCAA makes student-athletes surrender property rights to their own name and images (sign Form 08-3a). NCAA also permits the use of an athlete’s likeness, picture or name in school and conference promotions, but all money goes directly to school or conference.</a:t>
            </a:r>
          </a:p>
          <a:p>
            <a:pPr marL="914400" lvl="1" indent="-457200">
              <a:buFont typeface="Arial" panose="020B0604020202020204" pitchFamily="34" charset="0"/>
              <a:buChar char="•"/>
            </a:pPr>
            <a:r>
              <a:rPr lang="en-US" sz="1400" dirty="0" smtClean="0"/>
              <a:t>O’Bannon challenged NCAA’s presumption that it can use the likenesses in </a:t>
            </a:r>
            <a:r>
              <a:rPr lang="en-US" sz="1400" dirty="0" err="1" smtClean="0"/>
              <a:t>perpentuity</a:t>
            </a: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hlinkClick r:id="rId3"/>
              </a:rPr>
              <a:t>Latest class action against NCAA</a:t>
            </a: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1806690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3000" b="1" i="0" u="none" strike="noStrike" cap="none" dirty="0" smtClean="0">
                <a:solidFill>
                  <a:srgbClr val="DA0002"/>
                </a:solidFill>
                <a:latin typeface="Arial"/>
                <a:ea typeface="Arial"/>
                <a:cs typeface="Arial"/>
                <a:sym typeface="Arial"/>
              </a:rPr>
              <a:t>Lesson: </a:t>
            </a:r>
            <a:r>
              <a:rPr lang="en" sz="3000" b="1" i="0" u="none" strike="noStrike" cap="none" dirty="0" smtClean="0">
                <a:solidFill>
                  <a:srgbClr val="DA0002"/>
                </a:solidFill>
                <a:latin typeface="Arial"/>
                <a:ea typeface="Arial"/>
                <a:cs typeface="Arial"/>
                <a:sym typeface="Arial"/>
              </a:rPr>
              <a:t>NCAA as a Collusive Monopsony</a:t>
            </a:r>
            <a:endParaRPr lang="en" sz="3000" b="1" i="0" u="none" strike="noStrike" cap="none" dirty="0">
              <a:solidFill>
                <a:srgbClr val="DA0002"/>
              </a:solidFill>
              <a:latin typeface="Arial"/>
              <a:ea typeface="Arial"/>
              <a:cs typeface="Arial"/>
              <a:sym typeface="Arial"/>
            </a:endParaRPr>
          </a:p>
        </p:txBody>
      </p:sp>
      <p:sp>
        <p:nvSpPr>
          <p:cNvPr id="549" name="Shape 549"/>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dirty="0">
                <a:solidFill>
                  <a:schemeClr val="dk1"/>
                </a:solidFill>
                <a:latin typeface="Arial"/>
                <a:ea typeface="Arial"/>
                <a:cs typeface="Arial"/>
                <a:sym typeface="Arial"/>
              </a:rPr>
              <a:t>Objectives:</a:t>
            </a:r>
          </a:p>
          <a:p>
            <a:pPr marL="457200" marR="0" lvl="0" indent="-393700" algn="l" rtl="0">
              <a:lnSpc>
                <a:spcPct val="115000"/>
              </a:lnSpc>
              <a:spcBef>
                <a:spcPts val="0"/>
              </a:spcBef>
              <a:spcAft>
                <a:spcPts val="0"/>
              </a:spcAft>
              <a:buClr>
                <a:schemeClr val="dk1"/>
              </a:buClr>
              <a:buSzPct val="100000"/>
              <a:buFont typeface="Arial"/>
              <a:buChar char="❏"/>
            </a:pPr>
            <a:r>
              <a:rPr lang="en" sz="2500" b="0" i="0" u="none" strike="noStrike" cap="none" dirty="0" smtClean="0">
                <a:solidFill>
                  <a:schemeClr val="dk1"/>
                </a:solidFill>
                <a:highlight>
                  <a:srgbClr val="FFFFFF"/>
                </a:highlight>
                <a:latin typeface="Arial"/>
                <a:ea typeface="Arial"/>
                <a:cs typeface="Arial"/>
                <a:sym typeface="Arial"/>
              </a:rPr>
              <a:t>Explore the economic theory of collusive monopsony</a:t>
            </a:r>
            <a:endParaRPr lang="en" sz="2500" b="0" i="0" u="none" strike="noStrike" cap="none" dirty="0">
              <a:solidFill>
                <a:schemeClr val="dk1"/>
              </a:solidFill>
              <a:highlight>
                <a:srgbClr val="FFFFFF"/>
              </a:highlight>
              <a:latin typeface="Arial"/>
              <a:ea typeface="Arial"/>
              <a:cs typeface="Arial"/>
              <a:sym typeface="Arial"/>
            </a:endParaRPr>
          </a:p>
          <a:p>
            <a:pPr marL="457200" marR="0" lvl="0" indent="-393700" algn="l" rtl="0">
              <a:lnSpc>
                <a:spcPct val="115000"/>
              </a:lnSpc>
              <a:spcBef>
                <a:spcPts val="0"/>
              </a:spcBef>
              <a:spcAft>
                <a:spcPts val="0"/>
              </a:spcAft>
              <a:buClr>
                <a:schemeClr val="dk1"/>
              </a:buClr>
              <a:buSzPct val="100000"/>
              <a:buFont typeface="Arial"/>
              <a:buChar char="❏"/>
            </a:pPr>
            <a:r>
              <a:rPr lang="en" sz="2500" b="0" i="0" u="none" strike="noStrike" cap="none" dirty="0" smtClean="0">
                <a:solidFill>
                  <a:schemeClr val="dk1"/>
                </a:solidFill>
                <a:highlight>
                  <a:srgbClr val="FFFFFF"/>
                </a:highlight>
                <a:latin typeface="Arial"/>
                <a:ea typeface="Arial"/>
                <a:cs typeface="Arial"/>
                <a:sym typeface="Arial"/>
              </a:rPr>
              <a:t>Explain how the NCAA deals with problems inherent in organizing a cartel, coordinating efforts of the members and enforcing the terms of their agreement</a:t>
            </a:r>
          </a:p>
          <a:p>
            <a:pPr marL="457200" marR="0" lvl="0" indent="-393700" algn="l" rtl="0">
              <a:lnSpc>
                <a:spcPct val="115000"/>
              </a:lnSpc>
              <a:spcBef>
                <a:spcPts val="0"/>
              </a:spcBef>
              <a:spcAft>
                <a:spcPts val="0"/>
              </a:spcAft>
              <a:buClr>
                <a:schemeClr val="dk1"/>
              </a:buClr>
              <a:buSzPct val="100000"/>
              <a:buFont typeface="Arial"/>
              <a:buChar char="❏"/>
            </a:pPr>
            <a:r>
              <a:rPr lang="en" sz="2500" dirty="0" smtClean="0">
                <a:highlight>
                  <a:srgbClr val="FFFFFF"/>
                </a:highlight>
              </a:rPr>
              <a:t>Explore the implication of collusive monopsony for price and quantity, and returns to </a:t>
            </a:r>
            <a:r>
              <a:rPr lang="en" sz="2500" smtClean="0">
                <a:highlight>
                  <a:srgbClr val="FFFFFF"/>
                </a:highlight>
              </a:rPr>
              <a:t>the </a:t>
            </a:r>
            <a:r>
              <a:rPr lang="en" sz="2500" smtClean="0">
                <a:highlight>
                  <a:srgbClr val="FFFFFF"/>
                </a:highlight>
              </a:rPr>
              <a:t>colluders</a:t>
            </a:r>
            <a:endParaRPr lang="en" sz="25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endParaRPr sz="3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1975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NCAA as a Collusive Monopsony</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NCAA can be characterized as a cartel – “A combination of independent commercial or industrial enterprises designed to limit competition.</a:t>
            </a:r>
          </a:p>
          <a:p>
            <a:pPr marL="914400" lvl="1" indent="-457200">
              <a:buFont typeface="Arial" panose="020B0604020202020204" pitchFamily="34" charset="0"/>
              <a:buChar char="•"/>
            </a:pPr>
            <a:r>
              <a:rPr lang="en-US" sz="1400" dirty="0" smtClean="0"/>
              <a:t>This is especially true in the labor market (students, coaches)</a:t>
            </a:r>
          </a:p>
          <a:p>
            <a:pPr marL="457200" indent="-457200">
              <a:buFont typeface="Arial" panose="020B0604020202020204" pitchFamily="34" charset="0"/>
              <a:buChar char="•"/>
            </a:pPr>
            <a:r>
              <a:rPr lang="en-US" sz="2000" dirty="0" smtClean="0"/>
              <a:t>“BUYER CARTEL” or “Collusive Monopsony”:</a:t>
            </a:r>
          </a:p>
          <a:p>
            <a:pPr marL="914400" lvl="1" indent="-457200">
              <a:buFont typeface="Arial" panose="020B0604020202020204" pitchFamily="34" charset="0"/>
              <a:buChar char="•"/>
            </a:pPr>
            <a:r>
              <a:rPr lang="en-US" sz="1800" dirty="0" smtClean="0"/>
              <a:t>NCAA’s members collude on two key inputs in the production of athletic competition:</a:t>
            </a:r>
          </a:p>
          <a:p>
            <a:pPr marL="914400" lvl="1" indent="-457200">
              <a:buFont typeface="Arial" panose="020B0604020202020204" pitchFamily="34" charset="0"/>
              <a:buChar char="•"/>
            </a:pPr>
            <a:r>
              <a:rPr lang="en-US" sz="1800" dirty="0" smtClean="0"/>
              <a:t>Student-athletes</a:t>
            </a:r>
          </a:p>
          <a:p>
            <a:pPr marL="1371600" lvl="2" indent="-457200">
              <a:buFont typeface="Arial" panose="020B0604020202020204" pitchFamily="34" charset="0"/>
              <a:buChar char="•"/>
            </a:pPr>
            <a:r>
              <a:rPr lang="en-US" sz="1400" dirty="0" smtClean="0"/>
              <a:t>Agreement restricts quantities by placing a ceiling on the number of scholarships available to each sport.</a:t>
            </a:r>
          </a:p>
          <a:p>
            <a:pPr marL="1371600" lvl="2" indent="-457200">
              <a:buFont typeface="Arial" panose="020B0604020202020204" pitchFamily="34" charset="0"/>
              <a:buChar char="•"/>
            </a:pPr>
            <a:r>
              <a:rPr lang="en-US" sz="1400" dirty="0" smtClean="0"/>
              <a:t>Compensation is limited to room, board, tuition, books, and incidentals</a:t>
            </a:r>
          </a:p>
          <a:p>
            <a:pPr marL="1371600" lvl="2" indent="-457200">
              <a:buFont typeface="Arial" panose="020B0604020202020204" pitchFamily="34" charset="0"/>
              <a:buChar char="•"/>
            </a:pPr>
            <a:r>
              <a:rPr lang="en-US" sz="1400" dirty="0" smtClean="0"/>
              <a:t>Bonuses for winning – limited to relatively inexpensive items (rings, watches)</a:t>
            </a:r>
          </a:p>
          <a:p>
            <a:pPr marL="914400" lvl="1" indent="-457200">
              <a:buFont typeface="Arial" panose="020B0604020202020204" pitchFamily="34" charset="0"/>
              <a:buChar char="•"/>
            </a:pPr>
            <a:r>
              <a:rPr lang="en-US" sz="1800" dirty="0" smtClean="0"/>
              <a:t>Coaches</a:t>
            </a:r>
          </a:p>
          <a:p>
            <a:pPr marL="1371600" lvl="2" indent="-457200">
              <a:buFont typeface="Arial" panose="020B0604020202020204" pitchFamily="34" charset="0"/>
              <a:buChar char="•"/>
            </a:pPr>
            <a:r>
              <a:rPr lang="en-US" sz="1400" dirty="0" smtClean="0"/>
              <a:t>Number employed is limited by NCAA Bylaws</a:t>
            </a:r>
          </a:p>
          <a:p>
            <a:pPr marL="1371600" lvl="2" indent="-457200">
              <a:buFont typeface="Arial" panose="020B0604020202020204" pitchFamily="34" charset="0"/>
              <a:buChar char="•"/>
            </a:pPr>
            <a:r>
              <a:rPr lang="en-US" sz="1400" dirty="0" smtClean="0"/>
              <a:t>Compensation is unconstrained (but there were attempts to restrict earnings)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863736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Incentives to Collude</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Remember a monopsony in labor market?</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A </a:t>
            </a:r>
            <a:r>
              <a:rPr lang="en-US" sz="2000" dirty="0" err="1" smtClean="0"/>
              <a:t>monopsonist</a:t>
            </a:r>
            <a:r>
              <a:rPr lang="en-US" sz="2000" dirty="0" smtClean="0"/>
              <a:t> (the only buyer in the market) limits the quantity they buy, thus reducing the price they pay. </a:t>
            </a:r>
          </a:p>
          <a:p>
            <a:r>
              <a:rPr lang="en-US" sz="2000" dirty="0" smtClean="0"/>
              <a:t>	For example, a league (the only buyer of labor in the market) limits 	the number of players it employs.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t>“Collusive monopsony”: Buyers pool their demands and coordinate their purchases, thus exploiting their power. </a:t>
            </a:r>
          </a:p>
          <a:p>
            <a:r>
              <a:rPr lang="en-US" sz="2000" dirty="0"/>
              <a:t>	</a:t>
            </a:r>
            <a:r>
              <a:rPr lang="en-US" sz="2000" dirty="0" smtClean="0"/>
              <a:t>Outcome: same as in a monopsony – restricted employment and 	depressed wages below the competitive level</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592159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Monopsonistic</a:t>
            </a:r>
            <a:r>
              <a:rPr lang="en-US" dirty="0" smtClean="0"/>
              <a:t> Exploitation</a:t>
            </a:r>
            <a:endParaRPr lang="en-US" dirty="0"/>
          </a:p>
        </p:txBody>
      </p:sp>
      <p:pic>
        <p:nvPicPr>
          <p:cNvPr id="6" name="Picture 3" descr="87661fig17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76350"/>
            <a:ext cx="4851134" cy="357428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581400" y="187741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489434" y="4552950"/>
            <a:ext cx="304800" cy="455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045676" y="1252044"/>
            <a:ext cx="1208691" cy="625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Point where a </a:t>
            </a:r>
            <a:r>
              <a:rPr lang="en-US" sz="1100" dirty="0" err="1" smtClean="0">
                <a:solidFill>
                  <a:schemeClr val="tx1"/>
                </a:solidFill>
              </a:rPr>
              <a:t>monopsonist</a:t>
            </a:r>
            <a:r>
              <a:rPr lang="en-US" sz="1100" dirty="0" smtClean="0">
                <a:solidFill>
                  <a:schemeClr val="tx1"/>
                </a:solidFill>
              </a:rPr>
              <a:t> will operate</a:t>
            </a:r>
          </a:p>
          <a:p>
            <a:pPr algn="ctr"/>
            <a:r>
              <a:rPr lang="en-US" sz="1100" dirty="0" smtClean="0">
                <a:solidFill>
                  <a:schemeClr val="tx1"/>
                </a:solidFill>
              </a:rPr>
              <a:t>MFC = MRP</a:t>
            </a:r>
            <a:endParaRPr lang="en-US" sz="1100" dirty="0">
              <a:solidFill>
                <a:schemeClr val="tx1"/>
              </a:solidFill>
            </a:endParaRPr>
          </a:p>
        </p:txBody>
      </p:sp>
      <p:cxnSp>
        <p:nvCxnSpPr>
          <p:cNvPr id="11" name="Straight Arrow Connector 10"/>
          <p:cNvCxnSpPr/>
          <p:nvPr/>
        </p:nvCxnSpPr>
        <p:spPr>
          <a:xfrm flipH="1">
            <a:off x="4648200" y="2952750"/>
            <a:ext cx="14273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075588" y="2190750"/>
            <a:ext cx="2763612"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This would be the equilibrium if the market were competitive: where </a:t>
            </a:r>
          </a:p>
          <a:p>
            <a:pPr algn="ctr"/>
            <a:r>
              <a:rPr lang="en-US" sz="1100" dirty="0" smtClean="0">
                <a:solidFill>
                  <a:schemeClr val="tx1"/>
                </a:solidFill>
              </a:rPr>
              <a:t>Labor Supply = Labor Demand (MRP</a:t>
            </a:r>
            <a:r>
              <a:rPr lang="en-US" sz="1100" baseline="-25000" dirty="0" smtClean="0">
                <a:solidFill>
                  <a:schemeClr val="tx1"/>
                </a:solidFill>
              </a:rPr>
              <a:t>L</a:t>
            </a:r>
            <a:r>
              <a:rPr lang="en-US" sz="1100" dirty="0" smtClean="0">
                <a:solidFill>
                  <a:schemeClr val="tx1"/>
                </a:solidFill>
              </a:rPr>
              <a:t>)</a:t>
            </a:r>
          </a:p>
          <a:p>
            <a:pPr algn="ctr"/>
            <a:r>
              <a:rPr lang="en-US" sz="1100" dirty="0" smtClean="0">
                <a:solidFill>
                  <a:schemeClr val="tx1"/>
                </a:solidFill>
              </a:rPr>
              <a:t>(Result: L</a:t>
            </a:r>
            <a:r>
              <a:rPr lang="en-US" sz="1100" baseline="-25000" dirty="0" smtClean="0">
                <a:solidFill>
                  <a:schemeClr val="tx1"/>
                </a:solidFill>
              </a:rPr>
              <a:t>2</a:t>
            </a:r>
            <a:r>
              <a:rPr lang="en-US" sz="1100" dirty="0" smtClean="0">
                <a:solidFill>
                  <a:schemeClr val="tx1"/>
                </a:solidFill>
              </a:rPr>
              <a:t>, wage w</a:t>
            </a:r>
            <a:r>
              <a:rPr lang="en-US" sz="1100" baseline="-25000" dirty="0" smtClean="0">
                <a:solidFill>
                  <a:schemeClr val="tx1"/>
                </a:solidFill>
              </a:rPr>
              <a:t>2</a:t>
            </a:r>
            <a:r>
              <a:rPr lang="en-US" sz="1100" dirty="0" smtClean="0">
                <a:solidFill>
                  <a:schemeClr val="tx1"/>
                </a:solidFill>
              </a:rPr>
              <a:t>)</a:t>
            </a:r>
          </a:p>
          <a:p>
            <a:pPr algn="ctr"/>
            <a:endParaRPr lang="en-US" sz="1100" dirty="0" smtClean="0">
              <a:solidFill>
                <a:schemeClr val="tx1"/>
              </a:solidFill>
            </a:endParaRPr>
          </a:p>
          <a:p>
            <a:pPr algn="ctr"/>
            <a:r>
              <a:rPr lang="en-US" sz="1100" dirty="0" smtClean="0">
                <a:solidFill>
                  <a:schemeClr val="tx1"/>
                </a:solidFill>
              </a:rPr>
              <a:t>But the </a:t>
            </a:r>
            <a:r>
              <a:rPr lang="en-US" sz="1100" dirty="0" err="1" smtClean="0">
                <a:solidFill>
                  <a:schemeClr val="tx1"/>
                </a:solidFill>
              </a:rPr>
              <a:t>monopsonist</a:t>
            </a:r>
            <a:r>
              <a:rPr lang="en-US" sz="1100" dirty="0" smtClean="0">
                <a:solidFill>
                  <a:schemeClr val="tx1"/>
                </a:solidFill>
              </a:rPr>
              <a:t> will NOT buy as much labor, since the cost MFC exceeds the benefit (MRP)</a:t>
            </a:r>
          </a:p>
          <a:p>
            <a:pPr algn="ctr"/>
            <a:r>
              <a:rPr lang="en-US" sz="1100" dirty="0">
                <a:solidFill>
                  <a:schemeClr val="tx1"/>
                </a:solidFill>
              </a:rPr>
              <a:t>(Result: </a:t>
            </a:r>
            <a:r>
              <a:rPr lang="en-US" sz="1100" dirty="0" smtClean="0">
                <a:solidFill>
                  <a:schemeClr val="tx1"/>
                </a:solidFill>
              </a:rPr>
              <a:t>L</a:t>
            </a:r>
            <a:r>
              <a:rPr lang="en-US" sz="1100" baseline="-25000" dirty="0" smtClean="0">
                <a:solidFill>
                  <a:schemeClr val="tx1"/>
                </a:solidFill>
              </a:rPr>
              <a:t>1</a:t>
            </a:r>
            <a:r>
              <a:rPr lang="en-US" sz="1100" dirty="0" smtClean="0">
                <a:solidFill>
                  <a:schemeClr val="tx1"/>
                </a:solidFill>
              </a:rPr>
              <a:t>, wage w</a:t>
            </a:r>
            <a:r>
              <a:rPr lang="en-US" sz="1100" baseline="-25000" dirty="0" smtClean="0">
                <a:solidFill>
                  <a:schemeClr val="tx1"/>
                </a:solidFill>
              </a:rPr>
              <a:t>1</a:t>
            </a:r>
            <a:r>
              <a:rPr lang="en-US" sz="1100" dirty="0" smtClean="0">
                <a:solidFill>
                  <a:schemeClr val="tx1"/>
                </a:solidFill>
              </a:rPr>
              <a:t>)</a:t>
            </a:r>
            <a:endParaRPr lang="en-US" sz="1100" dirty="0">
              <a:solidFill>
                <a:schemeClr val="tx1"/>
              </a:solidFill>
            </a:endParaRPr>
          </a:p>
        </p:txBody>
      </p:sp>
      <p:sp>
        <p:nvSpPr>
          <p:cNvPr id="15" name="Right Brace 14"/>
          <p:cNvSpPr/>
          <p:nvPr/>
        </p:nvSpPr>
        <p:spPr>
          <a:xfrm flipH="1">
            <a:off x="3404767" y="2567480"/>
            <a:ext cx="237066" cy="690070"/>
          </a:xfrm>
          <a:prstGeom prst="rightBrac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ounded Rectangle 15"/>
          <p:cNvSpPr/>
          <p:nvPr/>
        </p:nvSpPr>
        <p:spPr>
          <a:xfrm>
            <a:off x="2294627" y="2563210"/>
            <a:ext cx="1110142" cy="312683"/>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MRP &gt; wage</a:t>
            </a:r>
            <a:endParaRPr lang="en-US" sz="1100" dirty="0">
              <a:solidFill>
                <a:schemeClr val="tx1"/>
              </a:solidFill>
            </a:endParaRPr>
          </a:p>
        </p:txBody>
      </p:sp>
    </p:spTree>
    <p:extLst>
      <p:ext uri="{BB962C8B-B14F-4D97-AF65-F5344CB8AC3E}">
        <p14:creationId xmlns:p14="http://schemas.microsoft.com/office/powerpoint/2010/main" val="251118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Protecting Amateurism or Exploiting Monopsony Power?</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NCAA: “We are dedicated to defending amateurism”</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t>But is everyone in college sports amateur?</a:t>
            </a:r>
          </a:p>
          <a:p>
            <a:pPr marL="914400" lvl="1" indent="-457200">
              <a:buFont typeface="Arial" panose="020B0604020202020204" pitchFamily="34" charset="0"/>
              <a:buChar char="•"/>
            </a:pPr>
            <a:r>
              <a:rPr lang="en-US" sz="1600" dirty="0" smtClean="0"/>
              <a:t>Only student athletes are amateur</a:t>
            </a:r>
          </a:p>
          <a:p>
            <a:pPr marL="914400" lvl="1" indent="-457200">
              <a:buFont typeface="Arial" panose="020B0604020202020204" pitchFamily="34" charset="0"/>
              <a:buChar char="•"/>
            </a:pPr>
            <a:r>
              <a:rPr lang="en-US" sz="1600" dirty="0" smtClean="0"/>
              <a:t>Coaches, athletic directors are paid professionals</a:t>
            </a:r>
            <a:endParaRPr lang="en-US" sz="2000" dirty="0" smtClean="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t>Are college athletics amateur events or a big business?</a:t>
            </a:r>
          </a:p>
          <a:p>
            <a:pPr marL="914400" lvl="1" indent="-457200">
              <a:buFont typeface="Arial" panose="020B0604020202020204" pitchFamily="34" charset="0"/>
              <a:buChar char="•"/>
            </a:pPr>
            <a:r>
              <a:rPr lang="en-US" sz="1600" dirty="0" smtClean="0"/>
              <a:t>Major sports programs: TV revenues, bowl revenues, stadium revenues, endorsement deals, licensing fees for intellectual property</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2148036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Protecting Amateurism or Exploiting Monopsony Power?</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err="1" smtClean="0"/>
              <a:t>Monopsonistic</a:t>
            </a:r>
            <a:r>
              <a:rPr lang="en-US" sz="2000" dirty="0" smtClean="0"/>
              <a:t> exploitation of student-athletes</a:t>
            </a:r>
          </a:p>
          <a:p>
            <a:pPr marL="914400" lvl="1" indent="-457200">
              <a:buFont typeface="Arial" panose="020B0604020202020204" pitchFamily="34" charset="0"/>
              <a:buChar char="•"/>
            </a:pPr>
            <a:r>
              <a:rPr lang="en-US" sz="1600" dirty="0" smtClean="0"/>
              <a:t>Student-athletes have property rights in their images </a:t>
            </a:r>
            <a:r>
              <a:rPr lang="en-US" sz="1600" smtClean="0"/>
              <a:t>and likeness </a:t>
            </a:r>
            <a:r>
              <a:rPr lang="en-US" sz="1600" dirty="0" smtClean="0"/>
              <a:t>used in TV advertising, posters, calendars, apparel, video games, film clips and rebroadcasts of classic games.</a:t>
            </a:r>
          </a:p>
          <a:p>
            <a:pPr marL="914400" lvl="1" indent="-457200">
              <a:buFont typeface="Arial" panose="020B0604020202020204" pitchFamily="34" charset="0"/>
              <a:buChar char="•"/>
            </a:pPr>
            <a:r>
              <a:rPr lang="en-US" sz="1600" dirty="0" smtClean="0"/>
              <a:t>Condition of eligibility: students must grant these rights to the NCAA</a:t>
            </a:r>
          </a:p>
          <a:p>
            <a:pPr marL="914400" lvl="1" indent="-457200">
              <a:buFont typeface="Arial" panose="020B0604020202020204" pitchFamily="34" charset="0"/>
              <a:buChar char="•"/>
            </a:pPr>
            <a:r>
              <a:rPr lang="en-US" sz="1600" dirty="0" smtClean="0"/>
              <a:t>NCAA (or the institution) gets all licensing fees</a:t>
            </a:r>
          </a:p>
          <a:p>
            <a:pPr marL="914400" lvl="1" indent="-457200">
              <a:buFont typeface="Arial" panose="020B0604020202020204" pitchFamily="34" charset="0"/>
              <a:buChar char="•"/>
            </a:pPr>
            <a:r>
              <a:rPr lang="en-US" sz="1600" dirty="0" smtClean="0"/>
              <a:t>Some former athletes have filed separate lawsuits objecting to NCAA’s licensing of their images without compensation</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5347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Effect of Collusive Monopsony on Costs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OK, so firms in a collusive monopsony are paying a lower price for labor. Does that mean they will charge consumers less for admission?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t>Answer: No. A cartel pays a lower price for input (labor). So intuitively, lower costs should lead to higher output and lower prices to consumers. In reality, the opposite happens: cartel will produce a lower output and higher prices to consumers</a:t>
            </a:r>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711382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Effect of Collusive Monopsony on Costs</a:t>
            </a:r>
            <a:endParaRPr lang="en-US" sz="3200" dirty="0"/>
          </a:p>
        </p:txBody>
      </p:sp>
      <p:sp>
        <p:nvSpPr>
          <p:cNvPr id="3" name="Text Placeholder 2"/>
          <p:cNvSpPr>
            <a:spLocks noGrp="1"/>
          </p:cNvSpPr>
          <p:nvPr>
            <p:ph type="body" idx="1"/>
          </p:nvPr>
        </p:nvSpPr>
        <p:spPr>
          <a:xfrm>
            <a:off x="152400" y="1123950"/>
            <a:ext cx="8839200" cy="3725698"/>
          </a:xfrm>
        </p:spPr>
        <p:txBody>
          <a:bodyPr/>
          <a:lstStyle/>
          <a:p>
            <a:pPr marL="457200" indent="-457200">
              <a:buFont typeface="Arial" panose="020B0604020202020204" pitchFamily="34" charset="0"/>
              <a:buChar char="•"/>
            </a:pPr>
            <a:r>
              <a:rPr lang="en-US" sz="2000" dirty="0" smtClean="0"/>
              <a:t>On the graph: </a:t>
            </a:r>
          </a:p>
          <a:p>
            <a:pPr marL="457200" indent="-457200">
              <a:buFont typeface="Arial" panose="020B0604020202020204" pitchFamily="34" charset="0"/>
              <a:buChar char="•"/>
            </a:pPr>
            <a:r>
              <a:rPr lang="en-US" sz="2000" dirty="0" smtClean="0"/>
              <a:t>A Collusive Monopsony will cause the industry marginal cost (MC) to shift upward. Why?</a:t>
            </a:r>
          </a:p>
          <a:p>
            <a:pPr marL="914400" lvl="1" indent="-457200">
              <a:buFont typeface="Arial" panose="020B0604020202020204" pitchFamily="34" charset="0"/>
              <a:buChar char="•"/>
            </a:pPr>
            <a:r>
              <a:rPr lang="en-US" sz="1600" dirty="0" smtClean="0"/>
              <a:t>PERFECT COMPETITION: An employer must pay a competitive wage (which is constant, and is defined by the labor market equilibrium). </a:t>
            </a:r>
          </a:p>
          <a:p>
            <a:pPr marL="914400" lvl="1" indent="-457200">
              <a:buFont typeface="Arial" panose="020B0604020202020204" pitchFamily="34" charset="0"/>
              <a:buChar char="•"/>
            </a:pPr>
            <a:r>
              <a:rPr lang="en-US" sz="1600" dirty="0" smtClean="0"/>
              <a:t>MONOPSONY: An employer-</a:t>
            </a:r>
            <a:r>
              <a:rPr lang="en-US" sz="1600" dirty="0" err="1" smtClean="0"/>
              <a:t>monopsonist</a:t>
            </a:r>
            <a:r>
              <a:rPr lang="en-US" sz="1600" dirty="0" smtClean="0"/>
              <a:t> does not have a constant wage. The more labor they employ, the higher marginal wage they pay. But if they pay this higher wage to one new player, they have to pay it to everyone who is employed.</a:t>
            </a:r>
          </a:p>
          <a:p>
            <a:pPr marL="914400" lvl="1" indent="-457200">
              <a:buFont typeface="Arial" panose="020B0604020202020204" pitchFamily="34" charset="0"/>
              <a:buChar char="•"/>
            </a:pPr>
            <a:r>
              <a:rPr lang="en-US" sz="1600" dirty="0" smtClean="0"/>
              <a:t>Result: monopsony MC lies above competitive MC</a:t>
            </a:r>
          </a:p>
          <a:p>
            <a:pPr marL="457200" indent="-457200">
              <a:buFont typeface="Arial" panose="020B0604020202020204" pitchFamily="34" charset="0"/>
              <a:buChar char="•"/>
            </a:pPr>
            <a:r>
              <a:rPr lang="en-US" sz="2000" dirty="0"/>
              <a:t>A Collusive Monopsony will cause the industry </a:t>
            </a:r>
            <a:r>
              <a:rPr lang="en-US" sz="2000" dirty="0" smtClean="0"/>
              <a:t>average cost (ATC</a:t>
            </a:r>
            <a:r>
              <a:rPr lang="en-US" sz="2000" dirty="0"/>
              <a:t>) to shift </a:t>
            </a:r>
            <a:r>
              <a:rPr lang="en-US" sz="2000" dirty="0" smtClean="0"/>
              <a:t>down and left. </a:t>
            </a:r>
            <a:r>
              <a:rPr lang="en-US" sz="2000" dirty="0"/>
              <a:t>Why?</a:t>
            </a:r>
          </a:p>
          <a:p>
            <a:pPr marL="914400" lvl="1" indent="-457200">
              <a:buFont typeface="Arial" panose="020B0604020202020204" pitchFamily="34" charset="0"/>
              <a:buChar char="•"/>
            </a:pPr>
            <a:r>
              <a:rPr lang="en-US" sz="1600" dirty="0" smtClean="0"/>
              <a:t>A </a:t>
            </a:r>
            <a:r>
              <a:rPr lang="en-US" sz="1600" dirty="0" err="1" smtClean="0"/>
              <a:t>monopsonist</a:t>
            </a:r>
            <a:r>
              <a:rPr lang="en-US" sz="1600" dirty="0" smtClean="0"/>
              <a:t> reduces the quantity of labor – thus average cost decreases (ATC curve shifts down and left). This is the source of profits for a cartel</a:t>
            </a:r>
            <a:endParaRPr lang="en-US" sz="16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2424834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11447</TotalTime>
  <Words>1557</Words>
  <Application>Microsoft Office PowerPoint</Application>
  <PresentationFormat>On-screen Show (16:9)</PresentationFormat>
  <Paragraphs>211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swiss</vt:lpstr>
      <vt:lpstr>NCAA as a Collusive Monopsony</vt:lpstr>
      <vt:lpstr>Lesson: NCAA as a Collusive Monopsony</vt:lpstr>
      <vt:lpstr>NCAA as a Collusive Monopsony</vt:lpstr>
      <vt:lpstr>Incentives to Collude</vt:lpstr>
      <vt:lpstr>Monopsonistic Exploitation</vt:lpstr>
      <vt:lpstr>Protecting Amateurism or Exploiting Monopsony Power?</vt:lpstr>
      <vt:lpstr>Protecting Amateurism or Exploiting Monopsony Power?</vt:lpstr>
      <vt:lpstr>Effect of Collusive Monopsony on Costs</vt:lpstr>
      <vt:lpstr>Effect of Collusive Monopsony on Costs</vt:lpstr>
      <vt:lpstr>NCAA: A Collusive Monopsony</vt:lpstr>
      <vt:lpstr>Limits on Prices and Quantities</vt:lpstr>
      <vt:lpstr>Monopsony Sources</vt:lpstr>
      <vt:lpstr>Antitrust Challenges by Coaches</vt:lpstr>
      <vt:lpstr>Antitrust Challenges by Coaches</vt:lpstr>
      <vt:lpstr>Antitrust Challenges by Student-Athletes</vt:lpstr>
      <vt:lpstr>Antitrust Challenges by Student-Athletes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Discrimination in Sports</dc:title>
  <dc:creator>Hiphopgirl</dc:creator>
  <cp:lastModifiedBy>Hiphopg</cp:lastModifiedBy>
  <cp:revision>47</cp:revision>
  <dcterms:modified xsi:type="dcterms:W3CDTF">2017-03-21T05:59:27Z</dcterms:modified>
</cp:coreProperties>
</file>