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318" r:id="rId2"/>
    <p:sldId id="335" r:id="rId3"/>
    <p:sldId id="323" r:id="rId4"/>
    <p:sldId id="326" r:id="rId5"/>
    <p:sldId id="343" r:id="rId6"/>
    <p:sldId id="324" r:id="rId7"/>
    <p:sldId id="337" r:id="rId8"/>
    <p:sldId id="344" r:id="rId9"/>
    <p:sldId id="345" r:id="rId10"/>
    <p:sldId id="325" r:id="rId11"/>
    <p:sldId id="338" r:id="rId12"/>
    <p:sldId id="327" r:id="rId13"/>
    <p:sldId id="346" r:id="rId14"/>
    <p:sldId id="32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77F9A74-13F3-4C2B-B5F1-237186CB2631}">
  <a:tblStyle styleId="{477F9A74-13F3-4C2B-B5F1-237186CB263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FB6164C-0ED2-43A4-BCEC-C4D432C39BCC}"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746541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58"/>
            <a:ext cx="8229600" cy="3009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Arial"/>
              <a:buNone/>
              <a:defRPr sz="7200" b="1" i="0" u="none" strike="noStrike" cap="none">
                <a:solidFill>
                  <a:schemeClr val="accent1"/>
                </a:solidFill>
                <a:latin typeface="Arial"/>
                <a:ea typeface="Arial"/>
                <a:cs typeface="Arial"/>
                <a:sym typeface="Arial"/>
              </a:defRPr>
            </a:lvl1pPr>
            <a:lvl2pPr lvl="1" indent="0">
              <a:spcBef>
                <a:spcPts val="0"/>
              </a:spcBef>
              <a:buClr>
                <a:schemeClr val="accent1"/>
              </a:buClr>
              <a:buFont typeface="Arial"/>
              <a:buNone/>
              <a:defRPr sz="7200" b="1">
                <a:solidFill>
                  <a:schemeClr val="accent1"/>
                </a:solidFill>
              </a:defRPr>
            </a:lvl2pPr>
            <a:lvl3pPr lvl="2" indent="0">
              <a:spcBef>
                <a:spcPts val="0"/>
              </a:spcBef>
              <a:buClr>
                <a:schemeClr val="accent1"/>
              </a:buClr>
              <a:buFont typeface="Arial"/>
              <a:buNone/>
              <a:defRPr sz="7200" b="1">
                <a:solidFill>
                  <a:schemeClr val="accent1"/>
                </a:solidFill>
              </a:defRPr>
            </a:lvl3pPr>
            <a:lvl4pPr lvl="3" indent="0">
              <a:spcBef>
                <a:spcPts val="0"/>
              </a:spcBef>
              <a:buClr>
                <a:schemeClr val="accent1"/>
              </a:buClr>
              <a:buFont typeface="Arial"/>
              <a:buNone/>
              <a:defRPr sz="7200" b="1">
                <a:solidFill>
                  <a:schemeClr val="accent1"/>
                </a:solidFill>
              </a:defRPr>
            </a:lvl4pPr>
            <a:lvl5pPr lvl="4" indent="0">
              <a:spcBef>
                <a:spcPts val="0"/>
              </a:spcBef>
              <a:buClr>
                <a:schemeClr val="accent1"/>
              </a:buClr>
              <a:buFont typeface="Arial"/>
              <a:buNone/>
              <a:defRPr sz="7200" b="1">
                <a:solidFill>
                  <a:schemeClr val="accent1"/>
                </a:solidFill>
              </a:defRPr>
            </a:lvl5pPr>
            <a:lvl6pPr lvl="5" indent="0">
              <a:spcBef>
                <a:spcPts val="0"/>
              </a:spcBef>
              <a:buClr>
                <a:schemeClr val="accent1"/>
              </a:buClr>
              <a:buFont typeface="Arial"/>
              <a:buNone/>
              <a:defRPr sz="7200" b="1">
                <a:solidFill>
                  <a:schemeClr val="accent1"/>
                </a:solidFill>
              </a:defRPr>
            </a:lvl6pPr>
            <a:lvl7pPr lvl="6" indent="0">
              <a:spcBef>
                <a:spcPts val="0"/>
              </a:spcBef>
              <a:buClr>
                <a:schemeClr val="accent1"/>
              </a:buClr>
              <a:buFont typeface="Arial"/>
              <a:buNone/>
              <a:defRPr sz="7200" b="1">
                <a:solidFill>
                  <a:schemeClr val="accent1"/>
                </a:solidFill>
              </a:defRPr>
            </a:lvl7pPr>
            <a:lvl8pPr lvl="7" indent="0">
              <a:spcBef>
                <a:spcPts val="0"/>
              </a:spcBef>
              <a:buClr>
                <a:schemeClr val="accent1"/>
              </a:buClr>
              <a:buFont typeface="Arial"/>
              <a:buNone/>
              <a:defRPr sz="7200" b="1">
                <a:solidFill>
                  <a:schemeClr val="accent1"/>
                </a:solidFill>
              </a:defRPr>
            </a:lvl8pPr>
            <a:lvl9pPr lvl="8" indent="0">
              <a:spcBef>
                <a:spcPts val="0"/>
              </a:spcBef>
              <a:buClr>
                <a:schemeClr val="accent1"/>
              </a:buClr>
              <a:buFont typeface="Arial"/>
              <a:buNone/>
              <a:defRPr sz="7200" b="1">
                <a:solidFill>
                  <a:schemeClr val="accent1"/>
                </a:solidFill>
              </a:defRPr>
            </a:lvl9pPr>
          </a:lstStyle>
          <a:p>
            <a:endParaRPr/>
          </a:p>
        </p:txBody>
      </p:sp>
      <p:sp>
        <p:nvSpPr>
          <p:cNvPr id="11" name="Shape 11"/>
          <p:cNvSpPr txBox="1">
            <a:spLocks noGrp="1"/>
          </p:cNvSpPr>
          <p:nvPr>
            <p:ph type="subTitle" idx="1"/>
          </p:nvPr>
        </p:nvSpPr>
        <p:spPr>
          <a:xfrm>
            <a:off x="457200" y="3716392"/>
            <a:ext cx="8229600" cy="123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4pPr>
            <a:lvl5pPr marL="1828800" marR="0" lvl="4"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5pPr>
            <a:lvl6pPr marL="2286000" marR="0" lvl="5"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6pPr>
            <a:lvl7pPr marL="2743200" marR="0" lvl="6"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7pPr>
            <a:lvl8pPr marL="3200400" marR="0" lvl="7"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8pPr>
            <a:lvl9pPr marL="3657600" marR="0" lvl="8"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9pPr>
          </a:lstStyle>
          <a:p>
            <a:endParaRPr/>
          </a:p>
        </p:txBody>
      </p:sp>
      <p:cxnSp>
        <p:nvCxnSpPr>
          <p:cNvPr id="12" name="Shape 12"/>
          <p:cNvCxnSpPr/>
          <p:nvPr/>
        </p:nvCxnSpPr>
        <p:spPr>
          <a:xfrm>
            <a:off x="457200" y="41147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13" name="Shape 13"/>
          <p:cNvCxnSpPr/>
          <p:nvPr/>
        </p:nvCxnSpPr>
        <p:spPr>
          <a:xfrm>
            <a:off x="457200" y="3633382"/>
            <a:ext cx="8229600" cy="0"/>
          </a:xfrm>
          <a:prstGeom prst="straightConnector1">
            <a:avLst/>
          </a:prstGeom>
          <a:noFill/>
          <a:ln w="5715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rgbClr val="DA0002"/>
                </a:solidFill>
                <a:latin typeface="Arial"/>
                <a:ea typeface="Arial"/>
                <a:cs typeface="Arial"/>
                <a:sym typeface="Arial"/>
              </a:defRPr>
            </a:lvl1pPr>
            <a:lvl2pPr lvl="1" indent="0">
              <a:spcBef>
                <a:spcPts val="0"/>
              </a:spcBef>
              <a:buClr>
                <a:schemeClr val="accent1"/>
              </a:buClr>
              <a:buFont typeface="Arial"/>
              <a:buNone/>
              <a:defRPr sz="3600" b="1">
                <a:solidFill>
                  <a:srgbClr val="DA0002"/>
                </a:solidFill>
              </a:defRPr>
            </a:lvl2pPr>
            <a:lvl3pPr lvl="2" indent="0">
              <a:spcBef>
                <a:spcPts val="0"/>
              </a:spcBef>
              <a:buClr>
                <a:schemeClr val="accent1"/>
              </a:buClr>
              <a:buFont typeface="Arial"/>
              <a:buNone/>
              <a:defRPr sz="3600" b="1">
                <a:solidFill>
                  <a:srgbClr val="DA0002"/>
                </a:solidFill>
              </a:defRPr>
            </a:lvl3pPr>
            <a:lvl4pPr lvl="3" indent="0">
              <a:spcBef>
                <a:spcPts val="0"/>
              </a:spcBef>
              <a:buClr>
                <a:schemeClr val="accent1"/>
              </a:buClr>
              <a:buFont typeface="Arial"/>
              <a:buNone/>
              <a:defRPr sz="3600" b="1">
                <a:solidFill>
                  <a:srgbClr val="DA0002"/>
                </a:solidFill>
              </a:defRPr>
            </a:lvl4pPr>
            <a:lvl5pPr lvl="4" indent="0">
              <a:spcBef>
                <a:spcPts val="0"/>
              </a:spcBef>
              <a:buClr>
                <a:schemeClr val="accent1"/>
              </a:buClr>
              <a:buFont typeface="Arial"/>
              <a:buNone/>
              <a:defRPr sz="3600" b="1">
                <a:solidFill>
                  <a:srgbClr val="DA0002"/>
                </a:solidFill>
              </a:defRPr>
            </a:lvl5pPr>
            <a:lvl6pPr lvl="5" indent="0">
              <a:spcBef>
                <a:spcPts val="0"/>
              </a:spcBef>
              <a:buClr>
                <a:schemeClr val="accent1"/>
              </a:buClr>
              <a:buFont typeface="Arial"/>
              <a:buNone/>
              <a:defRPr sz="3600" b="1">
                <a:solidFill>
                  <a:srgbClr val="DA0002"/>
                </a:solidFill>
              </a:defRPr>
            </a:lvl6pPr>
            <a:lvl7pPr lvl="6" indent="0">
              <a:spcBef>
                <a:spcPts val="0"/>
              </a:spcBef>
              <a:buClr>
                <a:schemeClr val="accent1"/>
              </a:buClr>
              <a:buFont typeface="Arial"/>
              <a:buNone/>
              <a:defRPr sz="3600" b="1">
                <a:solidFill>
                  <a:srgbClr val="DA0002"/>
                </a:solidFill>
              </a:defRPr>
            </a:lvl7pPr>
            <a:lvl8pPr lvl="7" indent="0">
              <a:spcBef>
                <a:spcPts val="0"/>
              </a:spcBef>
              <a:buClr>
                <a:schemeClr val="accent1"/>
              </a:buClr>
              <a:buFont typeface="Arial"/>
              <a:buNone/>
              <a:defRPr sz="3600" b="1">
                <a:solidFill>
                  <a:srgbClr val="DA0002"/>
                </a:solidFill>
              </a:defRPr>
            </a:lvl8pPr>
            <a:lvl9pPr lvl="8" indent="0">
              <a:spcBef>
                <a:spcPts val="0"/>
              </a:spcBef>
              <a:buClr>
                <a:schemeClr val="accent1"/>
              </a:buClr>
              <a:buFont typeface="Arial"/>
              <a:buNone/>
              <a:defRPr sz="3600" b="1">
                <a:solidFill>
                  <a:srgbClr val="DA0002"/>
                </a:solidFill>
              </a:defRPr>
            </a:lvl9pPr>
          </a:lstStyle>
          <a:p>
            <a:endParaRPr/>
          </a:p>
        </p:txBody>
      </p:sp>
      <p:sp>
        <p:nvSpPr>
          <p:cNvPr id="16" name="Shape 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7" name="Shape 17"/>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rgbClr val="DA0002"/>
                </a:solidFill>
                <a:latin typeface="Arial"/>
                <a:ea typeface="Arial"/>
                <a:cs typeface="Arial"/>
                <a:sym typeface="Arial"/>
              </a:defRPr>
            </a:lvl1pPr>
            <a:lvl2pPr lvl="1" indent="0">
              <a:spcBef>
                <a:spcPts val="0"/>
              </a:spcBef>
              <a:buClr>
                <a:schemeClr val="accent1"/>
              </a:buClr>
              <a:buFont typeface="Arial"/>
              <a:buNone/>
              <a:defRPr sz="3600" b="1">
                <a:solidFill>
                  <a:srgbClr val="DA0002"/>
                </a:solidFill>
              </a:defRPr>
            </a:lvl2pPr>
            <a:lvl3pPr lvl="2" indent="0">
              <a:spcBef>
                <a:spcPts val="0"/>
              </a:spcBef>
              <a:buClr>
                <a:schemeClr val="accent1"/>
              </a:buClr>
              <a:buFont typeface="Arial"/>
              <a:buNone/>
              <a:defRPr sz="3600" b="1">
                <a:solidFill>
                  <a:srgbClr val="DA0002"/>
                </a:solidFill>
              </a:defRPr>
            </a:lvl3pPr>
            <a:lvl4pPr lvl="3" indent="0">
              <a:spcBef>
                <a:spcPts val="0"/>
              </a:spcBef>
              <a:buClr>
                <a:schemeClr val="accent1"/>
              </a:buClr>
              <a:buFont typeface="Arial"/>
              <a:buNone/>
              <a:defRPr sz="3600" b="1">
                <a:solidFill>
                  <a:srgbClr val="DA0002"/>
                </a:solidFill>
              </a:defRPr>
            </a:lvl4pPr>
            <a:lvl5pPr lvl="4" indent="0">
              <a:spcBef>
                <a:spcPts val="0"/>
              </a:spcBef>
              <a:buClr>
                <a:schemeClr val="accent1"/>
              </a:buClr>
              <a:buFont typeface="Arial"/>
              <a:buNone/>
              <a:defRPr sz="3600" b="1">
                <a:solidFill>
                  <a:srgbClr val="DA0002"/>
                </a:solidFill>
              </a:defRPr>
            </a:lvl5pPr>
            <a:lvl6pPr lvl="5" indent="0">
              <a:spcBef>
                <a:spcPts val="0"/>
              </a:spcBef>
              <a:buClr>
                <a:schemeClr val="accent1"/>
              </a:buClr>
              <a:buFont typeface="Arial"/>
              <a:buNone/>
              <a:defRPr sz="3600" b="1">
                <a:solidFill>
                  <a:srgbClr val="DA0002"/>
                </a:solidFill>
              </a:defRPr>
            </a:lvl6pPr>
            <a:lvl7pPr lvl="6" indent="0">
              <a:spcBef>
                <a:spcPts val="0"/>
              </a:spcBef>
              <a:buClr>
                <a:schemeClr val="accent1"/>
              </a:buClr>
              <a:buFont typeface="Arial"/>
              <a:buNone/>
              <a:defRPr sz="3600" b="1">
                <a:solidFill>
                  <a:srgbClr val="DA0002"/>
                </a:solidFill>
              </a:defRPr>
            </a:lvl7pPr>
            <a:lvl8pPr lvl="7" indent="0">
              <a:spcBef>
                <a:spcPts val="0"/>
              </a:spcBef>
              <a:buClr>
                <a:schemeClr val="accent1"/>
              </a:buClr>
              <a:buFont typeface="Arial"/>
              <a:buNone/>
              <a:defRPr sz="3600" b="1">
                <a:solidFill>
                  <a:srgbClr val="DA0002"/>
                </a:solidFill>
              </a:defRPr>
            </a:lvl8pPr>
            <a:lvl9pPr lvl="8" indent="0">
              <a:spcBef>
                <a:spcPts val="0"/>
              </a:spcBef>
              <a:buClr>
                <a:schemeClr val="accent1"/>
              </a:buClr>
              <a:buFont typeface="Arial"/>
              <a:buNone/>
              <a:defRPr sz="3600" b="1">
                <a:solidFill>
                  <a:srgbClr val="DA0002"/>
                </a:solidFill>
              </a:defRPr>
            </a:lvl9pPr>
          </a:lstStyle>
          <a:p>
            <a:endParaRPr/>
          </a:p>
        </p:txBody>
      </p:sp>
      <p:sp>
        <p:nvSpPr>
          <p:cNvPr id="28" name="Shape 28"/>
          <p:cNvSpPr txBox="1">
            <a:spLocks noGrp="1"/>
          </p:cNvSpPr>
          <p:nvPr>
            <p:ph type="body" idx="1"/>
          </p:nvPr>
        </p:nvSpPr>
        <p:spPr>
          <a:xfrm>
            <a:off x="457200" y="1200150"/>
            <a:ext cx="39945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4692273" y="1200150"/>
            <a:ext cx="39945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30" name="Shape 30"/>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chemeClr val="accent1"/>
                </a:solidFill>
                <a:latin typeface="Arial"/>
                <a:ea typeface="Arial"/>
                <a:cs typeface="Arial"/>
                <a:sym typeface="Arial"/>
              </a:defRPr>
            </a:lvl1pPr>
            <a:lvl2pPr lvl="1" indent="0">
              <a:spcBef>
                <a:spcPts val="0"/>
              </a:spcBef>
              <a:buClr>
                <a:schemeClr val="accent1"/>
              </a:buClr>
              <a:buFont typeface="Arial"/>
              <a:buNone/>
              <a:defRPr sz="3600" b="1">
                <a:solidFill>
                  <a:schemeClr val="accent1"/>
                </a:solidFill>
              </a:defRPr>
            </a:lvl2pPr>
            <a:lvl3pPr lvl="2" indent="0">
              <a:spcBef>
                <a:spcPts val="0"/>
              </a:spcBef>
              <a:buClr>
                <a:schemeClr val="accent1"/>
              </a:buClr>
              <a:buFont typeface="Arial"/>
              <a:buNone/>
              <a:defRPr sz="3600" b="1">
                <a:solidFill>
                  <a:schemeClr val="accent1"/>
                </a:solidFill>
              </a:defRPr>
            </a:lvl3pPr>
            <a:lvl4pPr lvl="3" indent="0">
              <a:spcBef>
                <a:spcPts val="0"/>
              </a:spcBef>
              <a:buClr>
                <a:schemeClr val="accent1"/>
              </a:buClr>
              <a:buFont typeface="Arial"/>
              <a:buNone/>
              <a:defRPr sz="3600" b="1">
                <a:solidFill>
                  <a:schemeClr val="accent1"/>
                </a:solidFill>
              </a:defRPr>
            </a:lvl4pPr>
            <a:lvl5pPr lvl="4" indent="0">
              <a:spcBef>
                <a:spcPts val="0"/>
              </a:spcBef>
              <a:buClr>
                <a:schemeClr val="accent1"/>
              </a:buClr>
              <a:buFont typeface="Arial"/>
              <a:buNone/>
              <a:defRPr sz="3600" b="1">
                <a:solidFill>
                  <a:schemeClr val="accent1"/>
                </a:solidFill>
              </a:defRPr>
            </a:lvl5pPr>
            <a:lvl6pPr lvl="5" indent="0">
              <a:spcBef>
                <a:spcPts val="0"/>
              </a:spcBef>
              <a:buClr>
                <a:schemeClr val="accent1"/>
              </a:buClr>
              <a:buFont typeface="Arial"/>
              <a:buNone/>
              <a:defRPr sz="3600" b="1">
                <a:solidFill>
                  <a:schemeClr val="accent1"/>
                </a:solidFill>
              </a:defRPr>
            </a:lvl6pPr>
            <a:lvl7pPr lvl="6" indent="0">
              <a:spcBef>
                <a:spcPts val="0"/>
              </a:spcBef>
              <a:buClr>
                <a:schemeClr val="accent1"/>
              </a:buClr>
              <a:buFont typeface="Arial"/>
              <a:buNone/>
              <a:defRPr sz="3600" b="1">
                <a:solidFill>
                  <a:schemeClr val="accent1"/>
                </a:solidFill>
              </a:defRPr>
            </a:lvl7pPr>
            <a:lvl8pPr lvl="7" indent="0">
              <a:spcBef>
                <a:spcPts val="0"/>
              </a:spcBef>
              <a:buClr>
                <a:schemeClr val="accent1"/>
              </a:buClr>
              <a:buFont typeface="Arial"/>
              <a:buNone/>
              <a:defRPr sz="3600" b="1">
                <a:solidFill>
                  <a:schemeClr val="accent1"/>
                </a:solidFill>
              </a:defRPr>
            </a:lvl8pPr>
            <a:lvl9pPr lvl="8" indent="0">
              <a:spcBef>
                <a:spcPts val="0"/>
              </a:spcBef>
              <a:buClr>
                <a:schemeClr val="accent1"/>
              </a:buClr>
              <a:buFont typeface="Arial"/>
              <a:buNone/>
              <a:defRPr sz="3600" b="1">
                <a:solidFill>
                  <a:schemeClr val="accent1"/>
                </a:solidFill>
              </a:defRPr>
            </a:lvl9pPr>
          </a:lstStyle>
          <a:p>
            <a:endParaRPr/>
          </a:p>
        </p:txBody>
      </p:sp>
      <p:sp>
        <p:nvSpPr>
          <p:cNvPr id="7" name="Shape 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8" name="Shape 8"/>
          <p:cNvCxnSpPr/>
          <p:nvPr/>
        </p:nvCxnSpPr>
        <p:spPr>
          <a:xfrm>
            <a:off x="457200" y="5023258"/>
            <a:ext cx="8229600" cy="0"/>
          </a:xfrm>
          <a:prstGeom prst="straightConnector1">
            <a:avLst/>
          </a:prstGeom>
          <a:noFill/>
          <a:ln w="50800"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457200" y="563758"/>
            <a:ext cx="8229600" cy="300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6000" b="1" i="0" u="none" strike="noStrike" cap="none" dirty="0" smtClean="0">
                <a:solidFill>
                  <a:schemeClr val="accent1"/>
                </a:solidFill>
                <a:latin typeface="Arial"/>
                <a:ea typeface="Arial"/>
                <a:cs typeface="Arial"/>
                <a:sym typeface="Arial"/>
              </a:rPr>
              <a:t>Should an Athlete Turn Pro “Early”?</a:t>
            </a:r>
            <a:endParaRPr lang="en" sz="6000" b="1" i="0" u="none" strike="noStrike" cap="none" dirty="0">
              <a:solidFill>
                <a:schemeClr val="accent1"/>
              </a:solidFill>
              <a:latin typeface="Arial"/>
              <a:ea typeface="Arial"/>
              <a:cs typeface="Arial"/>
              <a:sym typeface="Arial"/>
            </a:endParaRPr>
          </a:p>
        </p:txBody>
      </p:sp>
      <p:sp>
        <p:nvSpPr>
          <p:cNvPr id="42" name="Shape 42"/>
          <p:cNvSpPr txBox="1">
            <a:spLocks noGrp="1"/>
          </p:cNvSpPr>
          <p:nvPr>
            <p:ph type="subTitle" idx="1"/>
          </p:nvPr>
        </p:nvSpPr>
        <p:spPr>
          <a:xfrm>
            <a:off x="457200" y="3716392"/>
            <a:ext cx="8229600" cy="123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0" i="0" u="none" strike="noStrike" cap="none" dirty="0" smtClean="0">
                <a:solidFill>
                  <a:schemeClr val="dk2"/>
                </a:solidFill>
                <a:latin typeface="Arial"/>
                <a:ea typeface="Arial"/>
                <a:cs typeface="Arial"/>
                <a:sym typeface="Arial"/>
              </a:rPr>
              <a:t>Chapter </a:t>
            </a:r>
            <a:r>
              <a:rPr lang="en" dirty="0" smtClean="0"/>
              <a:t>24</a:t>
            </a:r>
            <a:endParaRPr lang="en" sz="48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41111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Decision Rule</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Given this simple economic model, decisions are straightforward:</a:t>
            </a:r>
          </a:p>
          <a:p>
            <a:pPr marL="914400" lvl="1" indent="-457200">
              <a:buFont typeface="Arial" panose="020B0604020202020204" pitchFamily="34" charset="0"/>
              <a:buChar char="•"/>
            </a:pPr>
            <a:r>
              <a:rPr lang="en-US" sz="1800" dirty="0" smtClean="0"/>
              <a:t>If r &gt; </a:t>
            </a:r>
            <a:r>
              <a:rPr lang="en-US" sz="1800" dirty="0" err="1" smtClean="0"/>
              <a:t>i</a:t>
            </a:r>
            <a:r>
              <a:rPr lang="en-US" sz="1800" dirty="0" smtClean="0"/>
              <a:t>, delay (stay in school),</a:t>
            </a:r>
          </a:p>
          <a:p>
            <a:pPr marL="914400" lvl="1" indent="-457200">
              <a:buFont typeface="Arial" panose="020B0604020202020204" pitchFamily="34" charset="0"/>
              <a:buChar char="•"/>
            </a:pPr>
            <a:r>
              <a:rPr lang="en-US" sz="1800" dirty="0" smtClean="0"/>
              <a:t>If r &lt; </a:t>
            </a:r>
            <a:r>
              <a:rPr lang="en-US" sz="1800" dirty="0" err="1" smtClean="0"/>
              <a:t>i</a:t>
            </a:r>
            <a:r>
              <a:rPr lang="en-US" sz="1800" dirty="0" smtClean="0"/>
              <a:t>, turn pro</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2000" dirty="0" smtClean="0"/>
              <a:t>What influences the value of r?</a:t>
            </a:r>
          </a:p>
          <a:p>
            <a:pPr marL="914400" lvl="1" indent="-457200">
              <a:buFont typeface="Arial" panose="020B0604020202020204" pitchFamily="34" charset="0"/>
              <a:buChar char="•"/>
            </a:pPr>
            <a:r>
              <a:rPr lang="en-US" sz="1400" dirty="0" smtClean="0"/>
              <a:t>Experience, maturity, injury, competition from rivals, team quality, coaching quality etc. This value varies across players.</a:t>
            </a:r>
          </a:p>
          <a:p>
            <a:pPr marL="457200" indent="-457200">
              <a:buFont typeface="Arial" panose="020B0604020202020204" pitchFamily="34" charset="0"/>
              <a:buChar char="•"/>
            </a:pPr>
            <a:r>
              <a:rPr lang="en-US" sz="2000" dirty="0" smtClean="0"/>
              <a:t>Is r necessarily positive?</a:t>
            </a:r>
          </a:p>
          <a:p>
            <a:pPr marL="914400" lvl="1" indent="-457200">
              <a:buFont typeface="Arial" panose="020B0604020202020204" pitchFamily="34" charset="0"/>
              <a:buChar char="•"/>
            </a:pPr>
            <a:r>
              <a:rPr lang="en-US" sz="1400" dirty="0" smtClean="0"/>
              <a:t>No, r can be negative. </a:t>
            </a:r>
          </a:p>
          <a:p>
            <a:pPr marL="914400" lvl="1" indent="-457200">
              <a:buFont typeface="Arial" panose="020B0604020202020204" pitchFamily="34" charset="0"/>
              <a:buChar char="•"/>
            </a:pPr>
            <a:r>
              <a:rPr lang="en-US" sz="1400" dirty="0" smtClean="0"/>
              <a:t>Example: Jeff Morrison (Florida, tennis player) – won the NCAA singles title as a sophomore. At that time, he got many lucrative opportunities to turn pro. He stayed for the third year, and did not defend his NCAA singles title – opportunities to turn pro disappeared. His r3 was clearly negative (negative growth)</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71138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Uncertainty</a:t>
            </a:r>
            <a:endParaRPr lang="en-US" sz="32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In our simple model, we assumed the athletes knows T, </a:t>
                </a:r>
                <a14:m>
                  <m:oMath xmlns:m="http://schemas.openxmlformats.org/officeDocument/2006/math">
                    <m:sSub>
                      <m:sSubPr>
                        <m:ctrlPr>
                          <a:rPr lang="en-US" sz="2000" i="1">
                            <a:latin typeface="Cambria Math"/>
                          </a:rPr>
                        </m:ctrlPr>
                      </m:sSubPr>
                      <m:e>
                        <m:r>
                          <a:rPr lang="en-US" sz="2000" i="1">
                            <a:latin typeface="Cambria Math"/>
                          </a:rPr>
                          <m:t>𝑆</m:t>
                        </m:r>
                      </m:e>
                      <m:sub>
                        <m:r>
                          <a:rPr lang="en-US" sz="2000" i="1">
                            <a:latin typeface="Cambria Math"/>
                          </a:rPr>
                          <m:t>𝑡</m:t>
                        </m:r>
                      </m:sub>
                    </m:sSub>
                  </m:oMath>
                </a14:m>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𝑟</m:t>
                        </m:r>
                      </m:e>
                      <m:sub>
                        <m:r>
                          <a:rPr lang="en-US" sz="2000" i="1">
                            <a:latin typeface="Cambria Math"/>
                          </a:rPr>
                          <m:t>𝑡</m:t>
                        </m:r>
                      </m:sub>
                    </m:sSub>
                  </m:oMath>
                </a14:m>
                <a:r>
                  <a:rPr lang="en-US" sz="2000" dirty="0" smtClean="0"/>
                  <a:t>, and </a:t>
                </a:r>
                <a:r>
                  <a:rPr lang="en-US" sz="2000" dirty="0" err="1" smtClean="0"/>
                  <a:t>i</a:t>
                </a:r>
                <a:r>
                  <a:rPr lang="en-US" sz="2000" dirty="0" smtClean="0"/>
                  <a:t>. This is not realistic, as in real life, there is uncertainty.</a:t>
                </a:r>
              </a:p>
              <a:p>
                <a:pPr marL="457200" indent="-457200">
                  <a:buFont typeface="Arial" panose="020B0604020202020204" pitchFamily="34" charset="0"/>
                  <a:buChar char="•"/>
                </a:pPr>
                <a:r>
                  <a:rPr lang="en-US" sz="2000" dirty="0" smtClean="0"/>
                  <a:t>What variables are uncertain?</a:t>
                </a:r>
              </a:p>
              <a:p>
                <a:pPr marL="914400" lvl="1" indent="-457200">
                  <a:buFont typeface="Arial" panose="020B0604020202020204" pitchFamily="34" charset="0"/>
                  <a:buChar char="•"/>
                </a:pPr>
                <a:r>
                  <a:rPr lang="en-US" sz="1600" dirty="0" smtClean="0"/>
                  <a:t>Career length (T)</a:t>
                </a:r>
              </a:p>
              <a:p>
                <a:pPr marL="1371600" lvl="2" indent="-457200">
                  <a:buFont typeface="Arial" panose="020B0604020202020204" pitchFamily="34" charset="0"/>
                  <a:buChar char="•"/>
                </a:pPr>
                <a:r>
                  <a:rPr lang="en-US" sz="1600" dirty="0" smtClean="0"/>
                  <a:t>Depends on injuries, interest</a:t>
                </a:r>
              </a:p>
              <a:p>
                <a:pPr marL="914400" lvl="1" indent="-457200">
                  <a:buFont typeface="Arial" panose="020B0604020202020204" pitchFamily="34" charset="0"/>
                  <a:buChar char="•"/>
                </a:pPr>
                <a:r>
                  <a:rPr lang="en-US" sz="1600" dirty="0" smtClean="0"/>
                  <a:t>Future Salaries (</a:t>
                </a:r>
                <a14:m>
                  <m:oMath xmlns:m="http://schemas.openxmlformats.org/officeDocument/2006/math">
                    <m:sSub>
                      <m:sSubPr>
                        <m:ctrlPr>
                          <a:rPr lang="en-US" sz="1600" i="1">
                            <a:latin typeface="Cambria Math"/>
                          </a:rPr>
                        </m:ctrlPr>
                      </m:sSubPr>
                      <m:e>
                        <m:r>
                          <a:rPr lang="en-US" sz="1600" i="1">
                            <a:latin typeface="Cambria Math"/>
                          </a:rPr>
                          <m:t>𝑆</m:t>
                        </m:r>
                      </m:e>
                      <m:sub>
                        <m:r>
                          <a:rPr lang="en-US" sz="1600" i="1">
                            <a:latin typeface="Cambria Math"/>
                          </a:rPr>
                          <m:t>𝑡</m:t>
                        </m:r>
                      </m:sub>
                    </m:sSub>
                  </m:oMath>
                </a14:m>
                <a:r>
                  <a:rPr lang="en-US" sz="1600" dirty="0" smtClean="0"/>
                  <a:t>)</a:t>
                </a:r>
              </a:p>
              <a:p>
                <a:pPr marL="1371600" lvl="2" indent="-457200">
                  <a:buFont typeface="Arial" panose="020B0604020202020204" pitchFamily="34" charset="0"/>
                  <a:buChar char="•"/>
                </a:pPr>
                <a:r>
                  <a:rPr lang="en-US" sz="1600" dirty="0" smtClean="0"/>
                  <a:t>Athlete cannot know for sure what they will earn. To find Dt, the player must actually be drafted, but that requires them to turn pro or at least surrender their eligibility</a:t>
                </a:r>
                <a:endParaRPr lang="en-US" sz="1600" dirty="0" smtClean="0"/>
              </a:p>
              <a:p>
                <a:pPr marL="914400" lvl="1" indent="-457200">
                  <a:buFont typeface="Arial" panose="020B0604020202020204" pitchFamily="34" charset="0"/>
                  <a:buChar char="•"/>
                </a:pPr>
                <a:r>
                  <a:rPr lang="en-US" sz="1600" dirty="0" smtClean="0"/>
                  <a:t>Growth rates (</a:t>
                </a:r>
                <a14:m>
                  <m:oMath xmlns:m="http://schemas.openxmlformats.org/officeDocument/2006/math">
                    <m:sSub>
                      <m:sSubPr>
                        <m:ctrlPr>
                          <a:rPr lang="en-US" sz="1600" i="1">
                            <a:latin typeface="Cambria Math"/>
                          </a:rPr>
                        </m:ctrlPr>
                      </m:sSubPr>
                      <m:e>
                        <m:r>
                          <a:rPr lang="en-US" sz="1600" b="0" i="1" smtClean="0">
                            <a:latin typeface="Cambria Math"/>
                          </a:rPr>
                          <m:t>𝑟</m:t>
                        </m:r>
                      </m:e>
                      <m:sub>
                        <m:r>
                          <a:rPr lang="en-US" sz="1600" i="1">
                            <a:latin typeface="Cambria Math"/>
                          </a:rPr>
                          <m:t>𝑡</m:t>
                        </m:r>
                      </m:sub>
                    </m:sSub>
                  </m:oMath>
                </a14:m>
                <a:r>
                  <a:rPr lang="en-US" sz="1600" dirty="0" smtClean="0"/>
                  <a:t>)</a:t>
                </a:r>
              </a:p>
              <a:p>
                <a:pPr marL="1371600" lvl="2" indent="-457200">
                  <a:buFont typeface="Arial" panose="020B0604020202020204" pitchFamily="34" charset="0"/>
                  <a:buChar char="•"/>
                </a:pPr>
                <a:r>
                  <a:rPr lang="en-US" sz="1600" dirty="0" smtClean="0"/>
                  <a:t>Growth rates differ across players, and can even be negative for some athletes</a:t>
                </a:r>
              </a:p>
              <a:p>
                <a:pPr marL="1371600" lvl="2"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52400" y="1123950"/>
                <a:ext cx="8839200" cy="3725698"/>
              </a:xfrm>
              <a:blipFill rotWithShape="1">
                <a:blip r:embed="rId3"/>
                <a:stretch>
                  <a:fillRect l="-621" r="-1241"/>
                </a:stretch>
              </a:blipFill>
            </p:spPr>
            <p:txBody>
              <a:bodyPr/>
              <a:lstStyle/>
              <a:p>
                <a:r>
                  <a:rPr lang="en-US">
                    <a:noFill/>
                  </a:rPr>
                  <a:t> </a:t>
                </a:r>
              </a:p>
            </p:txBody>
          </p:sp>
        </mc:Fallback>
      </mc:AlternateContent>
    </p:spTree>
    <p:extLst>
      <p:ext uri="{BB962C8B-B14F-4D97-AF65-F5344CB8AC3E}">
        <p14:creationId xmlns:p14="http://schemas.microsoft.com/office/powerpoint/2010/main" val="2424834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 Limits in Pro Sports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Exist in each professional sports league and organization</a:t>
            </a:r>
          </a:p>
          <a:p>
            <a:pPr marL="457200" indent="-457200">
              <a:buFont typeface="Arial" panose="020B0604020202020204" pitchFamily="34" charset="0"/>
              <a:buChar char="•"/>
            </a:pPr>
            <a:r>
              <a:rPr lang="en-US" sz="2000" dirty="0" smtClean="0"/>
              <a:t>Reasons for age limits:</a:t>
            </a:r>
          </a:p>
          <a:p>
            <a:pPr marL="914400" lvl="1" indent="-457200">
              <a:buFont typeface="Arial" panose="020B0604020202020204" pitchFamily="34" charset="0"/>
              <a:buChar char="•"/>
            </a:pPr>
            <a:r>
              <a:rPr lang="en-US" sz="1600" dirty="0" smtClean="0"/>
              <a:t>To protect young athletes from injury, “burnout”, stress of professional competition</a:t>
            </a:r>
          </a:p>
          <a:p>
            <a:pPr marL="914400" lvl="1" indent="-457200">
              <a:buFont typeface="Arial" panose="020B0604020202020204" pitchFamily="34" charset="0"/>
              <a:buChar char="•"/>
            </a:pPr>
            <a:r>
              <a:rPr lang="en-US" sz="1600" dirty="0" smtClean="0"/>
              <a:t>To protect incumbent participants from competition by newcomers</a:t>
            </a:r>
          </a:p>
          <a:p>
            <a:pPr marL="914400" lvl="1" indent="-457200">
              <a:buFont typeface="Arial" panose="020B0604020202020204" pitchFamily="34" charset="0"/>
              <a:buChar char="•"/>
            </a:pPr>
            <a:r>
              <a:rPr lang="en-US" sz="1600" dirty="0" smtClean="0"/>
              <a:t>NCAA is a free minor league / training ground for NFL</a:t>
            </a:r>
          </a:p>
          <a:p>
            <a:pPr marL="914400" lvl="1" indent="-457200">
              <a:buFont typeface="Arial" panose="020B0604020202020204" pitchFamily="34" charset="0"/>
              <a:buChar char="•"/>
            </a:pPr>
            <a:r>
              <a:rPr lang="en-US" sz="1600" dirty="0" smtClean="0"/>
              <a:t>To reduce risk for the major league, like NFL: Athlete’s potential becomes easier to assess</a:t>
            </a:r>
            <a:endParaRPr lang="en-US" sz="1600" dirty="0"/>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337217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 Limits in Pro Sports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Table 24.3 Age Limits on Eligibility. Source: Blair, Sports Economics</a:t>
            </a:r>
            <a:endParaRPr lang="en-US" sz="14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589087450"/>
              </p:ext>
            </p:extLst>
          </p:nvPr>
        </p:nvGraphicFramePr>
        <p:xfrm>
          <a:off x="762000" y="1657350"/>
          <a:ext cx="5334000" cy="3352800"/>
        </p:xfrm>
        <a:graphic>
          <a:graphicData uri="http://schemas.openxmlformats.org/drawingml/2006/table">
            <a:tbl>
              <a:tblPr firstRow="1" bandRow="1">
                <a:tableStyleId>{477F9A74-13F3-4C2B-B5F1-237186CB2631}</a:tableStyleId>
              </a:tblPr>
              <a:tblGrid>
                <a:gridCol w="3156857"/>
                <a:gridCol w="2177143"/>
              </a:tblGrid>
              <a:tr h="284018">
                <a:tc>
                  <a:txBody>
                    <a:bodyPr/>
                    <a:lstStyle/>
                    <a:p>
                      <a:r>
                        <a:rPr lang="en-US" dirty="0" smtClean="0"/>
                        <a:t>League / Organization</a:t>
                      </a:r>
                      <a:endParaRPr lang="en-US" dirty="0"/>
                    </a:p>
                  </a:txBody>
                  <a:tcPr/>
                </a:tc>
                <a:tc>
                  <a:txBody>
                    <a:bodyPr/>
                    <a:lstStyle/>
                    <a:p>
                      <a:r>
                        <a:rPr lang="en-US" dirty="0" smtClean="0"/>
                        <a:t>Minimum Age</a:t>
                      </a:r>
                      <a:endParaRPr lang="en-US" dirty="0"/>
                    </a:p>
                  </a:txBody>
                  <a:tcPr/>
                </a:tc>
              </a:tr>
              <a:tr h="284018">
                <a:tc>
                  <a:txBody>
                    <a:bodyPr/>
                    <a:lstStyle/>
                    <a:p>
                      <a:r>
                        <a:rPr lang="en-US" dirty="0" smtClean="0"/>
                        <a:t>National Football League</a:t>
                      </a:r>
                      <a:endParaRPr lang="en-US" dirty="0"/>
                    </a:p>
                  </a:txBody>
                  <a:tcPr/>
                </a:tc>
                <a:tc>
                  <a:txBody>
                    <a:bodyPr/>
                    <a:lstStyle/>
                    <a:p>
                      <a:r>
                        <a:rPr lang="en-US" dirty="0" smtClean="0"/>
                        <a:t>20-21</a:t>
                      </a:r>
                      <a:endParaRPr lang="en-US" dirty="0"/>
                    </a:p>
                  </a:txBody>
                  <a:tcPr/>
                </a:tc>
              </a:tr>
              <a:tr h="284018">
                <a:tc>
                  <a:txBody>
                    <a:bodyPr/>
                    <a:lstStyle/>
                    <a:p>
                      <a:r>
                        <a:rPr lang="en-US" dirty="0" smtClean="0"/>
                        <a:t>Major League Baseball</a:t>
                      </a:r>
                      <a:endParaRPr lang="en-US" dirty="0"/>
                    </a:p>
                  </a:txBody>
                  <a:tcPr/>
                </a:tc>
                <a:tc>
                  <a:txBody>
                    <a:bodyPr/>
                    <a:lstStyle/>
                    <a:p>
                      <a:r>
                        <a:rPr lang="en-US" dirty="0" smtClean="0"/>
                        <a:t>18</a:t>
                      </a:r>
                      <a:endParaRPr lang="en-US" dirty="0"/>
                    </a:p>
                  </a:txBody>
                  <a:tcPr/>
                </a:tc>
              </a:tr>
              <a:tr h="284018">
                <a:tc>
                  <a:txBody>
                    <a:bodyPr/>
                    <a:lstStyle/>
                    <a:p>
                      <a:r>
                        <a:rPr lang="en-US" dirty="0" smtClean="0"/>
                        <a:t>National Basketball Association</a:t>
                      </a:r>
                      <a:endParaRPr lang="en-US" dirty="0"/>
                    </a:p>
                  </a:txBody>
                  <a:tcPr/>
                </a:tc>
                <a:tc>
                  <a:txBody>
                    <a:bodyPr/>
                    <a:lstStyle/>
                    <a:p>
                      <a:r>
                        <a:rPr lang="en-US" dirty="0" smtClean="0"/>
                        <a:t>19</a:t>
                      </a:r>
                      <a:endParaRPr lang="en-US" dirty="0"/>
                    </a:p>
                  </a:txBody>
                  <a:tcPr/>
                </a:tc>
              </a:tr>
              <a:tr h="284018">
                <a:tc>
                  <a:txBody>
                    <a:bodyPr/>
                    <a:lstStyle/>
                    <a:p>
                      <a:r>
                        <a:rPr lang="en-US" dirty="0" smtClean="0"/>
                        <a:t>National Hockey League</a:t>
                      </a:r>
                      <a:endParaRPr lang="en-US" dirty="0"/>
                    </a:p>
                  </a:txBody>
                  <a:tcPr/>
                </a:tc>
                <a:tc>
                  <a:txBody>
                    <a:bodyPr/>
                    <a:lstStyle/>
                    <a:p>
                      <a:r>
                        <a:rPr lang="en-US" dirty="0" smtClean="0"/>
                        <a:t>18</a:t>
                      </a:r>
                      <a:endParaRPr lang="en-US" dirty="0"/>
                    </a:p>
                  </a:txBody>
                  <a:tcPr/>
                </a:tc>
              </a:tr>
              <a:tr h="284018">
                <a:tc>
                  <a:txBody>
                    <a:bodyPr/>
                    <a:lstStyle/>
                    <a:p>
                      <a:r>
                        <a:rPr lang="en-US" dirty="0" smtClean="0"/>
                        <a:t>Professional Golf Association Tour</a:t>
                      </a:r>
                      <a:endParaRPr lang="en-US" dirty="0"/>
                    </a:p>
                  </a:txBody>
                  <a:tcPr/>
                </a:tc>
                <a:tc>
                  <a:txBody>
                    <a:bodyPr/>
                    <a:lstStyle/>
                    <a:p>
                      <a:r>
                        <a:rPr lang="en-US" dirty="0" smtClean="0"/>
                        <a:t>18</a:t>
                      </a:r>
                      <a:endParaRPr lang="en-US" dirty="0"/>
                    </a:p>
                  </a:txBody>
                  <a:tcPr/>
                </a:tc>
              </a:tr>
              <a:tr h="284018">
                <a:tc>
                  <a:txBody>
                    <a:bodyPr/>
                    <a:lstStyle/>
                    <a:p>
                      <a:r>
                        <a:rPr lang="en-US" dirty="0" smtClean="0"/>
                        <a:t>Ladies</a:t>
                      </a:r>
                      <a:r>
                        <a:rPr lang="en-US" baseline="0" dirty="0" smtClean="0"/>
                        <a:t> Professional Golf Association</a:t>
                      </a:r>
                      <a:endParaRPr lang="en-US" dirty="0"/>
                    </a:p>
                  </a:txBody>
                  <a:tcPr/>
                </a:tc>
                <a:tc>
                  <a:txBody>
                    <a:bodyPr/>
                    <a:lstStyle/>
                    <a:p>
                      <a:r>
                        <a:rPr lang="en-US" dirty="0" smtClean="0"/>
                        <a:t>18</a:t>
                      </a:r>
                      <a:endParaRPr lang="en-US" dirty="0"/>
                    </a:p>
                  </a:txBody>
                  <a:tcPr/>
                </a:tc>
              </a:tr>
              <a:tr h="284018">
                <a:tc>
                  <a:txBody>
                    <a:bodyPr/>
                    <a:lstStyle/>
                    <a:p>
                      <a:r>
                        <a:rPr lang="en-US" dirty="0" smtClean="0"/>
                        <a:t>Association of Tennis Professionals</a:t>
                      </a:r>
                      <a:endParaRPr lang="en-US" dirty="0"/>
                    </a:p>
                  </a:txBody>
                  <a:tcPr/>
                </a:tc>
                <a:tc>
                  <a:txBody>
                    <a:bodyPr/>
                    <a:lstStyle/>
                    <a:p>
                      <a:r>
                        <a:rPr lang="en-US" dirty="0" smtClean="0"/>
                        <a:t>14</a:t>
                      </a:r>
                      <a:endParaRPr lang="en-US" dirty="0"/>
                    </a:p>
                  </a:txBody>
                  <a:tcPr/>
                </a:tc>
              </a:tr>
              <a:tr h="284018">
                <a:tc>
                  <a:txBody>
                    <a:bodyPr/>
                    <a:lstStyle/>
                    <a:p>
                      <a:r>
                        <a:rPr lang="en-US" dirty="0" smtClean="0"/>
                        <a:t>Women’s Tennis Association</a:t>
                      </a:r>
                      <a:endParaRPr lang="en-US" dirty="0"/>
                    </a:p>
                  </a:txBody>
                  <a:tcPr/>
                </a:tc>
                <a:tc>
                  <a:txBody>
                    <a:bodyPr/>
                    <a:lstStyle/>
                    <a:p>
                      <a:r>
                        <a:rPr lang="en-US" dirty="0" smtClean="0"/>
                        <a:t>14</a:t>
                      </a:r>
                      <a:endParaRPr lang="en-US" dirty="0"/>
                    </a:p>
                  </a:txBody>
                  <a:tcPr/>
                </a:tc>
              </a:tr>
              <a:tr h="284018">
                <a:tc>
                  <a:txBody>
                    <a:bodyPr/>
                    <a:lstStyle/>
                    <a:p>
                      <a:r>
                        <a:rPr lang="en-US" dirty="0" smtClean="0"/>
                        <a:t>Soccer</a:t>
                      </a:r>
                      <a:endParaRPr lang="en-US" dirty="0"/>
                    </a:p>
                  </a:txBody>
                  <a:tcPr/>
                </a:tc>
                <a:tc>
                  <a:txBody>
                    <a:bodyPr/>
                    <a:lstStyle/>
                    <a:p>
                      <a:r>
                        <a:rPr lang="en-US" dirty="0" smtClean="0"/>
                        <a:t>None</a:t>
                      </a:r>
                      <a:endParaRPr lang="en-US" dirty="0"/>
                    </a:p>
                  </a:txBody>
                  <a:tcPr/>
                </a:tc>
              </a:tr>
              <a:tr h="284018">
                <a:tc>
                  <a:txBody>
                    <a:bodyPr/>
                    <a:lstStyle/>
                    <a:p>
                      <a:r>
                        <a:rPr lang="en-US" dirty="0" smtClean="0"/>
                        <a:t>USA Track and Field</a:t>
                      </a:r>
                      <a:endParaRPr lang="en-US" dirty="0"/>
                    </a:p>
                  </a:txBody>
                  <a:tcPr/>
                </a:tc>
                <a:tc>
                  <a:txBody>
                    <a:bodyPr/>
                    <a:lstStyle/>
                    <a:p>
                      <a:r>
                        <a:rPr lang="en-US" dirty="0" smtClean="0"/>
                        <a:t>19</a:t>
                      </a:r>
                      <a:endParaRPr lang="en-US" dirty="0"/>
                    </a:p>
                  </a:txBody>
                  <a:tcPr/>
                </a:tc>
              </a:tr>
            </a:tbl>
          </a:graphicData>
        </a:graphic>
      </p:graphicFrame>
      <p:sp>
        <p:nvSpPr>
          <p:cNvPr id="5" name="TextBox 4"/>
          <p:cNvSpPr txBox="1"/>
          <p:nvPr/>
        </p:nvSpPr>
        <p:spPr>
          <a:xfrm>
            <a:off x="6295695" y="1604070"/>
            <a:ext cx="2619703" cy="3539430"/>
          </a:xfrm>
          <a:prstGeom prst="rect">
            <a:avLst/>
          </a:prstGeom>
          <a:noFill/>
        </p:spPr>
        <p:txBody>
          <a:bodyPr wrap="square" rtlCol="0">
            <a:spAutoFit/>
          </a:bodyPr>
          <a:lstStyle/>
          <a:p>
            <a:r>
              <a:rPr lang="en-US" b="1" dirty="0" smtClean="0"/>
              <a:t>NFL</a:t>
            </a:r>
            <a:r>
              <a:rPr lang="en-US" dirty="0" smtClean="0"/>
              <a:t>: an athlete must be 3 years removed from high school</a:t>
            </a:r>
          </a:p>
          <a:p>
            <a:r>
              <a:rPr lang="en-US" b="1" dirty="0" smtClean="0"/>
              <a:t>NBA</a:t>
            </a:r>
            <a:r>
              <a:rPr lang="en-US" dirty="0" smtClean="0"/>
              <a:t>: Players used to be eligible right after high school. Now: player must be 19 and at least 1 year removed from high school.</a:t>
            </a:r>
          </a:p>
          <a:p>
            <a:r>
              <a:rPr lang="en-US" b="1" dirty="0" smtClean="0"/>
              <a:t>MLB</a:t>
            </a:r>
            <a:r>
              <a:rPr lang="en-US" dirty="0" smtClean="0"/>
              <a:t>: player must be 21, or have graduated high school &amp; not yet  attended college, or a college player after junior year</a:t>
            </a:r>
          </a:p>
          <a:p>
            <a:r>
              <a:rPr lang="en-US" b="1" dirty="0" smtClean="0"/>
              <a:t>WTA </a:t>
            </a:r>
            <a:r>
              <a:rPr lang="en-US" dirty="0" smtClean="0"/>
              <a:t>&amp; </a:t>
            </a:r>
            <a:r>
              <a:rPr lang="en-US" b="1" dirty="0" smtClean="0"/>
              <a:t>ATP</a:t>
            </a:r>
            <a:r>
              <a:rPr lang="en-US" dirty="0" smtClean="0"/>
              <a:t>: restrictions for players from 14 to 18 </a:t>
            </a:r>
          </a:p>
          <a:p>
            <a:r>
              <a:rPr lang="en-US" b="1" dirty="0" smtClean="0"/>
              <a:t>Track and Field</a:t>
            </a:r>
            <a:r>
              <a:rPr lang="en-US" dirty="0" smtClean="0"/>
              <a:t>: athletes are classified based on age</a:t>
            </a:r>
            <a:endParaRPr lang="en-US" dirty="0"/>
          </a:p>
        </p:txBody>
      </p:sp>
    </p:spTree>
    <p:extLst>
      <p:ext uri="{BB962C8B-B14F-4D97-AF65-F5344CB8AC3E}">
        <p14:creationId xmlns:p14="http://schemas.microsoft.com/office/powerpoint/2010/main" val="566075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Leaving High School Early</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1995: Kevin Garnett went from high school ball to NBA</a:t>
            </a:r>
          </a:p>
          <a:p>
            <a:pPr marL="457200" indent="-457200">
              <a:buFont typeface="Arial" panose="020B0604020202020204" pitchFamily="34" charset="0"/>
              <a:buChar char="•"/>
            </a:pPr>
            <a:r>
              <a:rPr lang="en-US" sz="2000" dirty="0" smtClean="0"/>
              <a:t>1996: Kobe Bryant</a:t>
            </a:r>
          </a:p>
          <a:p>
            <a:pPr marL="457200" indent="-457200">
              <a:buFont typeface="Arial" panose="020B0604020202020204" pitchFamily="34" charset="0"/>
              <a:buChar char="•"/>
            </a:pPr>
            <a:r>
              <a:rPr lang="en-US" sz="2000" dirty="0" smtClean="0"/>
              <a:t>2001 draft: Kwame Brown was #1 pick</a:t>
            </a:r>
          </a:p>
          <a:p>
            <a:pPr marL="457200" indent="-457200">
              <a:buFont typeface="Arial" panose="020B0604020202020204" pitchFamily="34" charset="0"/>
              <a:buChar char="•"/>
            </a:pPr>
            <a:r>
              <a:rPr lang="en-US" sz="2000" dirty="0"/>
              <a:t>O</a:t>
            </a:r>
            <a:r>
              <a:rPr lang="en-US" sz="2000" dirty="0" smtClean="0"/>
              <a:t>ther top picks out of high school: LeBron James (2003), Dwight Howard (2004)</a:t>
            </a:r>
          </a:p>
          <a:p>
            <a:pPr marL="457200" indent="-457200">
              <a:buFont typeface="Arial" panose="020B0604020202020204" pitchFamily="34" charset="0"/>
              <a:buChar char="•"/>
            </a:pPr>
            <a:r>
              <a:rPr lang="en-US" sz="2000" dirty="0" smtClean="0"/>
              <a:t>Jeremy Tyler: skipped senior year in high school, and signed with Haifa in Israel. Had problems with being on time, was arrogant, poor work habits. Quit and returned home.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2006: NBA required players to be 19 </a:t>
            </a:r>
          </a:p>
          <a:p>
            <a:pPr marL="914400" lvl="1" indent="-457200">
              <a:buFont typeface="Arial" panose="020B0604020202020204" pitchFamily="34" charset="0"/>
              <a:buChar char="•"/>
            </a:pPr>
            <a:r>
              <a:rPr lang="en-US" sz="1600" dirty="0" smtClean="0"/>
              <a:t>Some players followed: </a:t>
            </a:r>
            <a:r>
              <a:rPr lang="en-US" sz="1600" dirty="0"/>
              <a:t>Greg Ogden, O.J. </a:t>
            </a:r>
            <a:r>
              <a:rPr lang="en-US" sz="1600" dirty="0" smtClean="0"/>
              <a:t>Mayo</a:t>
            </a:r>
          </a:p>
          <a:p>
            <a:pPr marL="914400" lvl="1" indent="-457200">
              <a:buFont typeface="Arial" panose="020B0604020202020204" pitchFamily="34" charset="0"/>
              <a:buChar char="•"/>
            </a:pPr>
            <a:r>
              <a:rPr lang="en-US" sz="1600" dirty="0" smtClean="0"/>
              <a:t>Others went to Europe: Brandon Jennings</a:t>
            </a:r>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337217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000" b="1" i="0" u="none" strike="noStrike" cap="none" dirty="0" smtClean="0">
                <a:solidFill>
                  <a:srgbClr val="DA0002"/>
                </a:solidFill>
                <a:latin typeface="Arial"/>
                <a:ea typeface="Arial"/>
                <a:cs typeface="Arial"/>
                <a:sym typeface="Arial"/>
              </a:rPr>
              <a:t>Lesson: </a:t>
            </a:r>
            <a:r>
              <a:rPr lang="en" sz="3000" b="1" i="0" u="none" strike="noStrike" cap="none" dirty="0" smtClean="0">
                <a:solidFill>
                  <a:srgbClr val="DA0002"/>
                </a:solidFill>
                <a:latin typeface="Arial"/>
                <a:ea typeface="Arial"/>
                <a:cs typeface="Arial"/>
                <a:sym typeface="Arial"/>
              </a:rPr>
              <a:t>Should an Athlete Turn Pro Early?</a:t>
            </a:r>
            <a:endParaRPr lang="en" sz="3000" b="1" i="0" u="none" strike="noStrike" cap="none" dirty="0">
              <a:solidFill>
                <a:srgbClr val="DA0002"/>
              </a:solidFill>
              <a:latin typeface="Arial"/>
              <a:ea typeface="Arial"/>
              <a:cs typeface="Arial"/>
              <a:sym typeface="Arial"/>
            </a:endParaRPr>
          </a:p>
        </p:txBody>
      </p:sp>
      <p:sp>
        <p:nvSpPr>
          <p:cNvPr id="549" name="Shape 54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Arial"/>
                <a:ea typeface="Arial"/>
                <a:cs typeface="Arial"/>
                <a:sym typeface="Arial"/>
              </a:rPr>
              <a:t>Objectives:</a:t>
            </a:r>
          </a:p>
          <a:p>
            <a:pPr marL="457200" marR="0" lvl="0" indent="-393700" algn="l" rtl="0">
              <a:lnSpc>
                <a:spcPct val="115000"/>
              </a:lnSpc>
              <a:spcBef>
                <a:spcPts val="0"/>
              </a:spcBef>
              <a:spcAft>
                <a:spcPts val="0"/>
              </a:spcAft>
              <a:buClr>
                <a:schemeClr val="dk1"/>
              </a:buClr>
              <a:buSzPct val="100000"/>
              <a:buFont typeface="Arial"/>
              <a:buChar char="❏"/>
            </a:pPr>
            <a:r>
              <a:rPr lang="en" sz="2500" b="0" i="0" u="none" strike="noStrike" cap="none" dirty="0" smtClean="0">
                <a:solidFill>
                  <a:schemeClr val="dk1"/>
                </a:solidFill>
                <a:highlight>
                  <a:srgbClr val="FFFFFF"/>
                </a:highlight>
                <a:latin typeface="Arial"/>
                <a:ea typeface="Arial"/>
                <a:cs typeface="Arial"/>
                <a:sym typeface="Arial"/>
              </a:rPr>
              <a:t>Examine the decision calculus that an thlete should follow to reach an optimal decision ex ante</a:t>
            </a:r>
          </a:p>
          <a:p>
            <a:pPr marL="457200" marR="0" lvl="0" indent="-393700" algn="l" rtl="0">
              <a:lnSpc>
                <a:spcPct val="115000"/>
              </a:lnSpc>
              <a:spcBef>
                <a:spcPts val="0"/>
              </a:spcBef>
              <a:spcAft>
                <a:spcPts val="0"/>
              </a:spcAft>
              <a:buClr>
                <a:schemeClr val="dk1"/>
              </a:buClr>
              <a:buSzPct val="100000"/>
              <a:buFont typeface="Arial"/>
              <a:buChar char="❏"/>
            </a:pPr>
            <a:r>
              <a:rPr lang="en" sz="2500" dirty="0" smtClean="0">
                <a:highlight>
                  <a:srgbClr val="FFFFFF"/>
                </a:highlight>
              </a:rPr>
              <a:t>Explain the costs and benefts of postponing a professional career</a:t>
            </a:r>
          </a:p>
          <a:p>
            <a:pPr marL="457200" marR="0" lvl="0" indent="-393700" algn="l" rtl="0">
              <a:lnSpc>
                <a:spcPct val="115000"/>
              </a:lnSpc>
              <a:spcBef>
                <a:spcPts val="0"/>
              </a:spcBef>
              <a:spcAft>
                <a:spcPts val="0"/>
              </a:spcAft>
              <a:buClr>
                <a:schemeClr val="dk1"/>
              </a:buClr>
              <a:buSzPct val="100000"/>
              <a:buFont typeface="Arial"/>
              <a:buChar char="❏"/>
            </a:pPr>
            <a:r>
              <a:rPr lang="en" sz="2500" b="0" i="0" u="none" strike="noStrike" cap="none" dirty="0" smtClean="0">
                <a:solidFill>
                  <a:schemeClr val="dk1"/>
                </a:solidFill>
                <a:highlight>
                  <a:srgbClr val="FFFFFF"/>
                </a:highlight>
                <a:latin typeface="Arial"/>
                <a:ea typeface="Arial"/>
                <a:cs typeface="Arial"/>
                <a:sym typeface="Arial"/>
              </a:rPr>
              <a:t>Examine some constraints imposed by sports leagues and organizations on “underage” athletes</a:t>
            </a:r>
            <a:endParaRPr lang="en" sz="25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197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To Stay or Not To Stay?</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An athlete must conduct a cost-benefit analysis: expected benefits of leaving school and turning pro minus expected costs of not staying at school.</a:t>
            </a:r>
          </a:p>
          <a:p>
            <a:pPr marL="457200" indent="-457200">
              <a:buFont typeface="Arial" panose="020B0604020202020204" pitchFamily="34" charset="0"/>
              <a:buChar char="•"/>
            </a:pPr>
            <a:r>
              <a:rPr lang="en-US" sz="2000" dirty="0" smtClean="0"/>
              <a:t>If expected benefits &gt; expected costs: athlete should turn pro early</a:t>
            </a:r>
          </a:p>
          <a:p>
            <a:pPr marL="457200" indent="-457200">
              <a:buFont typeface="Arial" panose="020B0604020202020204" pitchFamily="34" charset="0"/>
              <a:buChar char="•"/>
            </a:pPr>
            <a:r>
              <a:rPr lang="en-US" sz="2000" dirty="0" smtClean="0"/>
              <a:t>It is not easy to quantify some costs and benefits. Examples</a:t>
            </a:r>
            <a:r>
              <a:rPr lang="en-US" sz="2000" dirty="0" smtClean="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Example: Chris Brown (U of Colorado) decided to head for the NFL instead of returning to school his senior year. </a:t>
            </a:r>
            <a:endParaRPr lang="en-US" sz="2000" dirty="0"/>
          </a:p>
          <a:p>
            <a:pPr marL="914400" lvl="1" indent="-457200">
              <a:buFont typeface="Arial" panose="020B0604020202020204" pitchFamily="34" charset="0"/>
              <a:buChar char="•"/>
            </a:pPr>
            <a:r>
              <a:rPr lang="en-US" sz="1600" dirty="0" smtClean="0"/>
              <a:t>Cost of postponing the dream</a:t>
            </a:r>
          </a:p>
          <a:p>
            <a:pPr marL="914400" lvl="1" indent="-457200">
              <a:buFont typeface="Arial" panose="020B0604020202020204" pitchFamily="34" charset="0"/>
              <a:buChar char="•"/>
            </a:pPr>
            <a:r>
              <a:rPr lang="en-US" sz="1600" dirty="0" smtClean="0"/>
              <a:t>Uncertainty: most people are risk averse</a:t>
            </a:r>
            <a:endParaRPr lang="en-US" sz="16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86373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Potential Costs of Leaving School</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Athletic Development</a:t>
            </a:r>
          </a:p>
          <a:p>
            <a:pPr marL="457200" indent="-457200">
              <a:buFont typeface="Arial" panose="020B0604020202020204" pitchFamily="34" charset="0"/>
              <a:buChar char="•"/>
            </a:pPr>
            <a:r>
              <a:rPr lang="en-US" sz="2000" dirty="0" smtClean="0"/>
              <a:t>Educational Development</a:t>
            </a:r>
          </a:p>
          <a:p>
            <a:pPr marL="457200" indent="-457200">
              <a:buFont typeface="Arial" panose="020B0604020202020204" pitchFamily="34" charset="0"/>
              <a:buChar char="•"/>
            </a:pPr>
            <a:r>
              <a:rPr lang="en-US" sz="2000" dirty="0" smtClean="0"/>
              <a:t>Physical and Emotional Maturity</a:t>
            </a:r>
          </a:p>
          <a:p>
            <a:pPr marL="457200" indent="-457200">
              <a:buFont typeface="Arial" panose="020B0604020202020204" pitchFamily="34" charset="0"/>
              <a:buChar char="•"/>
            </a:pPr>
            <a:r>
              <a:rPr lang="en-US" sz="2000" dirty="0" smtClean="0"/>
              <a:t>Enjoying College Life</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592159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Potential Benefits of Leaving School</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Professional Earnings</a:t>
            </a:r>
          </a:p>
          <a:p>
            <a:pPr marL="457200" indent="-457200">
              <a:buFont typeface="Arial" panose="020B0604020202020204" pitchFamily="34" charset="0"/>
              <a:buChar char="•"/>
            </a:pPr>
            <a:r>
              <a:rPr lang="en-US" sz="2000" dirty="0" smtClean="0"/>
              <a:t>Cost of an Injury</a:t>
            </a:r>
          </a:p>
          <a:p>
            <a:pPr marL="457200" indent="-457200">
              <a:buFont typeface="Arial" panose="020B0604020202020204" pitchFamily="34" charset="0"/>
              <a:buChar char="•"/>
            </a:pPr>
            <a:r>
              <a:rPr lang="en-US" sz="2000" dirty="0" smtClean="0"/>
              <a:t>Changed Market Conditions</a:t>
            </a:r>
          </a:p>
          <a:p>
            <a:pPr marL="457200" indent="-457200">
              <a:buFont typeface="Arial" panose="020B0604020202020204" pitchFamily="34" charset="0"/>
              <a:buChar char="•"/>
            </a:pPr>
            <a:r>
              <a:rPr lang="en-US" sz="2000" dirty="0" smtClean="0"/>
              <a:t>Poor Team Performance</a:t>
            </a:r>
          </a:p>
          <a:p>
            <a:pPr marL="457200" indent="-457200">
              <a:buFont typeface="Arial" panose="020B0604020202020204" pitchFamily="34" charset="0"/>
              <a:buChar char="•"/>
            </a:pPr>
            <a:r>
              <a:rPr lang="en-US" sz="2000" dirty="0" smtClean="0"/>
              <a:t>Risk of Reduced Performance</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22904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Early Entrants and the NFL</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85882475"/>
              </p:ext>
            </p:extLst>
          </p:nvPr>
        </p:nvGraphicFramePr>
        <p:xfrm>
          <a:off x="5029200" y="1504950"/>
          <a:ext cx="3886200" cy="3484880"/>
        </p:xfrm>
        <a:graphic>
          <a:graphicData uri="http://schemas.openxmlformats.org/drawingml/2006/table">
            <a:tbl>
              <a:tblPr firstRow="1" bandRow="1">
                <a:tableStyleId>{477F9A74-13F3-4C2B-B5F1-237186CB2631}</a:tableStyleId>
              </a:tblPr>
              <a:tblGrid>
                <a:gridCol w="971550"/>
                <a:gridCol w="971550"/>
                <a:gridCol w="971550"/>
                <a:gridCol w="971550"/>
              </a:tblGrid>
              <a:tr h="370840">
                <a:tc>
                  <a:txBody>
                    <a:bodyPr/>
                    <a:lstStyle/>
                    <a:p>
                      <a:r>
                        <a:rPr lang="en-US" dirty="0" smtClean="0"/>
                        <a:t>Round</a:t>
                      </a:r>
                      <a:endParaRPr lang="en-US" dirty="0"/>
                    </a:p>
                  </a:txBody>
                  <a:tcPr/>
                </a:tc>
                <a:tc>
                  <a:txBody>
                    <a:bodyPr/>
                    <a:lstStyle/>
                    <a:p>
                      <a:r>
                        <a:rPr lang="en-US" dirty="0" smtClean="0"/>
                        <a:t>2006</a:t>
                      </a:r>
                      <a:endParaRPr lang="en-US" dirty="0"/>
                    </a:p>
                  </a:txBody>
                  <a:tcPr/>
                </a:tc>
                <a:tc>
                  <a:txBody>
                    <a:bodyPr/>
                    <a:lstStyle/>
                    <a:p>
                      <a:r>
                        <a:rPr lang="en-US" dirty="0" smtClean="0"/>
                        <a:t>2008</a:t>
                      </a:r>
                      <a:endParaRPr lang="en-US" dirty="0"/>
                    </a:p>
                  </a:txBody>
                  <a:tcPr/>
                </a:tc>
                <a:tc>
                  <a:txBody>
                    <a:bodyPr/>
                    <a:lstStyle/>
                    <a:p>
                      <a:r>
                        <a:rPr lang="en-US" dirty="0" smtClean="0"/>
                        <a:t>2010</a:t>
                      </a:r>
                      <a:endParaRPr lang="en-US" dirty="0"/>
                    </a:p>
                  </a:txBody>
                  <a:tcPr/>
                </a:tc>
              </a:tr>
              <a:tr h="370840">
                <a:tc>
                  <a:txBody>
                    <a:bodyPr/>
                    <a:lstStyle/>
                    <a:p>
                      <a:r>
                        <a:rPr lang="en-US" dirty="0" smtClean="0"/>
                        <a:t>1</a:t>
                      </a:r>
                      <a:endParaRPr lang="en-US" dirty="0"/>
                    </a:p>
                  </a:txBody>
                  <a:tcPr/>
                </a:tc>
                <a:tc>
                  <a:txBody>
                    <a:bodyPr/>
                    <a:lstStyle/>
                    <a:p>
                      <a:r>
                        <a:rPr lang="en-US" dirty="0" smtClean="0"/>
                        <a:t>12</a:t>
                      </a:r>
                      <a:endParaRPr lang="en-US" dirty="0"/>
                    </a:p>
                  </a:txBody>
                  <a:tcPr/>
                </a:tc>
                <a:tc>
                  <a:txBody>
                    <a:bodyPr/>
                    <a:lstStyle/>
                    <a:p>
                      <a:r>
                        <a:rPr lang="en-US" dirty="0" smtClean="0"/>
                        <a:t>11</a:t>
                      </a:r>
                      <a:endParaRPr lang="en-US" dirty="0"/>
                    </a:p>
                  </a:txBody>
                  <a:tcPr/>
                </a:tc>
                <a:tc>
                  <a:txBody>
                    <a:bodyPr/>
                    <a:lstStyle/>
                    <a:p>
                      <a:r>
                        <a:rPr lang="en-US" dirty="0" smtClean="0"/>
                        <a:t>17</a:t>
                      </a:r>
                      <a:endParaRPr lang="en-US" dirty="0"/>
                    </a:p>
                  </a:txBody>
                  <a:tcPr/>
                </a:tc>
              </a:tr>
              <a:tr h="370840">
                <a:tc>
                  <a:txBody>
                    <a:bodyPr/>
                    <a:lstStyle/>
                    <a:p>
                      <a:r>
                        <a:rPr lang="en-US" dirty="0" smtClean="0"/>
                        <a:t>2</a:t>
                      </a:r>
                      <a:endParaRPr lang="en-US" dirty="0"/>
                    </a:p>
                  </a:txBody>
                  <a:tcPr/>
                </a:tc>
                <a:tc>
                  <a:txBody>
                    <a:bodyPr/>
                    <a:lstStyle/>
                    <a:p>
                      <a:r>
                        <a:rPr lang="en-US" dirty="0" smtClean="0"/>
                        <a:t>8</a:t>
                      </a:r>
                      <a:endParaRPr lang="en-US" dirty="0"/>
                    </a:p>
                  </a:txBody>
                  <a:tcPr/>
                </a:tc>
                <a:tc>
                  <a:txBody>
                    <a:bodyPr/>
                    <a:lstStyle/>
                    <a:p>
                      <a:r>
                        <a:rPr lang="en-US" dirty="0" smtClean="0"/>
                        <a:t>11</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c>
                  <a:txBody>
                    <a:bodyPr/>
                    <a:lstStyle/>
                    <a:p>
                      <a:r>
                        <a:rPr lang="en-US" dirty="0" smtClean="0"/>
                        <a:t>7</a:t>
                      </a:r>
                      <a:endParaRPr lang="en-US" dirty="0"/>
                    </a:p>
                  </a:txBody>
                  <a:tcPr/>
                </a:tc>
              </a:tr>
              <a:tr h="370840">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r>
              <a:tr h="370840">
                <a:tc>
                  <a:txBody>
                    <a:bodyPr/>
                    <a:lstStyle/>
                    <a:p>
                      <a:r>
                        <a:rPr lang="en-US" dirty="0" smtClean="0"/>
                        <a:t>Undrafted </a:t>
                      </a:r>
                    </a:p>
                    <a:p>
                      <a:r>
                        <a:rPr lang="en-US" dirty="0" smtClean="0"/>
                        <a:t>Total</a:t>
                      </a:r>
                      <a:endParaRPr lang="en-US" dirty="0"/>
                    </a:p>
                  </a:txBody>
                  <a:tcPr/>
                </a:tc>
                <a:tc>
                  <a:txBody>
                    <a:bodyPr/>
                    <a:lstStyle/>
                    <a:p>
                      <a:r>
                        <a:rPr lang="en-US" dirty="0" smtClean="0"/>
                        <a:t>15</a:t>
                      </a:r>
                    </a:p>
                    <a:p>
                      <a:r>
                        <a:rPr lang="en-US" dirty="0" smtClean="0"/>
                        <a:t>49</a:t>
                      </a:r>
                      <a:endParaRPr lang="en-US" dirty="0"/>
                    </a:p>
                  </a:txBody>
                  <a:tcPr/>
                </a:tc>
                <a:tc>
                  <a:txBody>
                    <a:bodyPr/>
                    <a:lstStyle/>
                    <a:p>
                      <a:r>
                        <a:rPr lang="en-US" dirty="0" smtClean="0"/>
                        <a:t>14</a:t>
                      </a:r>
                    </a:p>
                    <a:p>
                      <a:r>
                        <a:rPr lang="en-US" dirty="0" smtClean="0"/>
                        <a:t>53</a:t>
                      </a:r>
                      <a:endParaRPr lang="en-US" dirty="0"/>
                    </a:p>
                  </a:txBody>
                  <a:tcPr/>
                </a:tc>
                <a:tc>
                  <a:txBody>
                    <a:bodyPr/>
                    <a:lstStyle/>
                    <a:p>
                      <a:r>
                        <a:rPr lang="en-US" dirty="0" smtClean="0"/>
                        <a:t>7</a:t>
                      </a:r>
                    </a:p>
                    <a:p>
                      <a:r>
                        <a:rPr lang="en-US" dirty="0" smtClean="0"/>
                        <a:t>53</a:t>
                      </a:r>
                      <a:endParaRPr lang="en-US" dirty="0"/>
                    </a:p>
                  </a:txBody>
                  <a:tcPr/>
                </a:tc>
              </a:tr>
            </a:tbl>
          </a:graphicData>
        </a:graphic>
      </p:graphicFrame>
      <p:sp>
        <p:nvSpPr>
          <p:cNvPr id="5" name="TextBox 4"/>
          <p:cNvSpPr txBox="1"/>
          <p:nvPr/>
        </p:nvSpPr>
        <p:spPr>
          <a:xfrm>
            <a:off x="533400" y="1428750"/>
            <a:ext cx="4038600" cy="3539430"/>
          </a:xfrm>
          <a:prstGeom prst="rect">
            <a:avLst/>
          </a:prstGeom>
          <a:noFill/>
        </p:spPr>
        <p:txBody>
          <a:bodyPr wrap="square" rtlCol="0">
            <a:spAutoFit/>
          </a:bodyPr>
          <a:lstStyle/>
          <a:p>
            <a:r>
              <a:rPr lang="en-US" dirty="0" smtClean="0"/>
              <a:t>All NCAA players with remaining eligibility can get advice from the NFL regarding their draft status</a:t>
            </a:r>
          </a:p>
          <a:p>
            <a:endParaRPr lang="en-US" dirty="0"/>
          </a:p>
          <a:p>
            <a:r>
              <a:rPr lang="en-US" dirty="0" smtClean="0"/>
              <a:t>In 2006, 15 of 49 players went undrafted.</a:t>
            </a:r>
          </a:p>
          <a:p>
            <a:endParaRPr lang="en-US" dirty="0"/>
          </a:p>
          <a:p>
            <a:r>
              <a:rPr lang="en-US" dirty="0" smtClean="0"/>
              <a:t>The undrafted players can sign free-agent contracts with any interested team.</a:t>
            </a:r>
          </a:p>
          <a:p>
            <a:r>
              <a:rPr lang="en-US" dirty="0" smtClean="0"/>
              <a:t>BUT</a:t>
            </a:r>
          </a:p>
          <a:p>
            <a:r>
              <a:rPr lang="en-US" dirty="0" smtClean="0"/>
              <a:t>The undrafted players cannot return to college football.</a:t>
            </a:r>
          </a:p>
          <a:p>
            <a:endParaRPr lang="en-US" dirty="0"/>
          </a:p>
          <a:p>
            <a:r>
              <a:rPr lang="en-US" b="1" dirty="0" smtClean="0"/>
              <a:t>Summary: </a:t>
            </a:r>
            <a:r>
              <a:rPr lang="en-US" dirty="0" smtClean="0"/>
              <a:t>The exceptional players who are drafted early may have made a wise choice. For the rest staying in school would have been a better choice.</a:t>
            </a:r>
            <a:endParaRPr lang="en-US" dirty="0"/>
          </a:p>
        </p:txBody>
      </p:sp>
    </p:spTree>
    <p:extLst>
      <p:ext uri="{BB962C8B-B14F-4D97-AF65-F5344CB8AC3E}">
        <p14:creationId xmlns:p14="http://schemas.microsoft.com/office/powerpoint/2010/main" val="2148036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 Simple Economic Model</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Let’s look at the effect of lifetime earnings of turning pro at various points in time</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Start when the athlete graduates from high school. Assume the athlete will have a professional career of T years (whether or not they turn pro)</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Remaining in school and preparing for the pro career cause earnings to grow at rate r, but that growth declines over time:</a:t>
            </a:r>
          </a:p>
          <a:p>
            <a:r>
              <a:rPr lang="en-US" sz="2000" dirty="0" smtClean="0"/>
              <a:t>				r1 &gt; r2 &gt; r3 &gt; r4</a:t>
            </a:r>
          </a:p>
          <a:p>
            <a:r>
              <a:rPr lang="en-US" sz="2000" dirty="0"/>
              <a:t>	</a:t>
            </a:r>
            <a:r>
              <a:rPr lang="en-US" sz="2000" dirty="0" smtClean="0"/>
              <a:t>(rate in year 1 &gt; rate in year 2 &gt; rate in year 3 &gt; rate in year 4)</a:t>
            </a:r>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534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 Simple Economic Model</a:t>
            </a:r>
            <a:endParaRPr lang="en-US" sz="32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14:m>
                  <m:oMath xmlns:m="http://schemas.openxmlformats.org/officeDocument/2006/math">
                    <m:sSub>
                      <m:sSubPr>
                        <m:ctrlPr>
                          <a:rPr lang="en-US" sz="1400" i="1">
                            <a:latin typeface="Cambria Math"/>
                          </a:rPr>
                        </m:ctrlPr>
                      </m:sSubPr>
                      <m:e>
                        <m:r>
                          <a:rPr lang="en-US" sz="1400" i="1">
                            <a:latin typeface="Cambria Math"/>
                          </a:rPr>
                          <m:t>𝑆</m:t>
                        </m:r>
                      </m:e>
                      <m:sub>
                        <m:r>
                          <a:rPr lang="en-US" sz="1400" i="1">
                            <a:latin typeface="Cambria Math"/>
                          </a:rPr>
                          <m:t>𝑡</m:t>
                        </m:r>
                      </m:sub>
                    </m:sSub>
                  </m:oMath>
                </a14:m>
                <a:r>
                  <a:rPr lang="en-US" sz="1400" dirty="0" smtClean="0"/>
                  <a:t> - athlete’s salary for season t</a:t>
                </a:r>
              </a:p>
              <a:p>
                <a:pPr marL="457200" indent="-457200">
                  <a:buFont typeface="Arial" panose="020B0604020202020204" pitchFamily="34" charset="0"/>
                  <a:buChar char="•"/>
                </a:pPr>
                <a:r>
                  <a:rPr lang="en-US" sz="1400" dirty="0" err="1" smtClean="0"/>
                  <a:t>i</a:t>
                </a:r>
                <a:r>
                  <a:rPr lang="en-US" sz="1400" dirty="0" smtClean="0"/>
                  <a:t> – discount rate</a:t>
                </a:r>
              </a:p>
              <a:p>
                <a:pPr marL="457200" indent="-457200">
                  <a:buFont typeface="Arial" panose="020B0604020202020204" pitchFamily="34" charset="0"/>
                  <a:buChar char="•"/>
                </a:pPr>
                <a:r>
                  <a:rPr lang="en-US" sz="1400" dirty="0" smtClean="0"/>
                  <a:t>t – year from 1 to T</a:t>
                </a:r>
              </a:p>
              <a:p>
                <a:pPr marL="457200" indent="-457200">
                  <a:buFont typeface="Arial" panose="020B0604020202020204" pitchFamily="34" charset="0"/>
                  <a:buChar char="•"/>
                </a:pPr>
                <a:r>
                  <a:rPr lang="en-US" sz="1400" dirty="0" smtClean="0"/>
                  <a:t>T – length of athlete’s career</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52400" y="1123950"/>
                <a:ext cx="8839200" cy="3725698"/>
              </a:xfrm>
              <a:blipFill rotWithShape="1">
                <a:blip r:embed="rId3"/>
                <a:stretch>
                  <a:fillRect l="-138" b="-99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860804559"/>
                  </p:ext>
                </p:extLst>
              </p:nvPr>
            </p:nvGraphicFramePr>
            <p:xfrm>
              <a:off x="304800" y="1276350"/>
              <a:ext cx="8610600" cy="2947670"/>
            </p:xfrm>
            <a:graphic>
              <a:graphicData uri="http://schemas.openxmlformats.org/drawingml/2006/table">
                <a:tbl>
                  <a:tblPr firstRow="1" bandRow="1">
                    <a:tableStyleId>{477F9A74-13F3-4C2B-B5F1-237186CB2631}</a:tableStyleId>
                  </a:tblPr>
                  <a:tblGrid>
                    <a:gridCol w="1405812"/>
                    <a:gridCol w="5150883"/>
                    <a:gridCol w="2053905"/>
                  </a:tblGrid>
                  <a:tr h="370840">
                    <a:tc>
                      <a:txBody>
                        <a:bodyPr/>
                        <a:lstStyle/>
                        <a:p>
                          <a:r>
                            <a:rPr lang="en-US" dirty="0" smtClean="0"/>
                            <a:t>Turn pro after:</a:t>
                          </a:r>
                          <a:endParaRPr lang="en-US" dirty="0"/>
                        </a:p>
                      </a:txBody>
                      <a:tcPr/>
                    </a:tc>
                    <a:tc>
                      <a:txBody>
                        <a:bodyPr/>
                        <a:lstStyle/>
                        <a:p>
                          <a:r>
                            <a:rPr lang="en-US" dirty="0" smtClean="0"/>
                            <a:t>Explanation</a:t>
                          </a:r>
                          <a:endParaRPr lang="en-US" dirty="0"/>
                        </a:p>
                      </a:txBody>
                      <a:tcPr/>
                    </a:tc>
                    <a:tc>
                      <a:txBody>
                        <a:bodyPr/>
                        <a:lstStyle/>
                        <a:p>
                          <a:r>
                            <a:rPr lang="en-US" dirty="0" smtClean="0"/>
                            <a:t>Present Value</a:t>
                          </a:r>
                          <a:endParaRPr lang="en-US" dirty="0"/>
                        </a:p>
                      </a:txBody>
                      <a:tcPr/>
                    </a:tc>
                  </a:tr>
                  <a:tr h="695960">
                    <a:tc>
                      <a:txBody>
                        <a:bodyPr/>
                        <a:lstStyle/>
                        <a:p>
                          <a:r>
                            <a:rPr lang="en-US" dirty="0" smtClean="0"/>
                            <a:t>High school</a:t>
                          </a:r>
                          <a:endParaRPr lang="en-US" dirty="0"/>
                        </a:p>
                      </a:txBody>
                      <a:tcPr/>
                    </a:tc>
                    <a:tc>
                      <a:txBody>
                        <a:bodyPr/>
                        <a:lstStyle/>
                        <a:p>
                          <a:r>
                            <a:rPr lang="en-US" dirty="0" smtClean="0"/>
                            <a:t>If athletes turns pro right out of high school: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a:rPr>
                                  <m:t>𝑉</m:t>
                                </m:r>
                                <m:r>
                                  <a:rPr lang="en-US" sz="1400" b="0" i="1" smtClean="0">
                                    <a:latin typeface="Cambria Math"/>
                                  </a:rPr>
                                  <m:t>=</m:t>
                                </m:r>
                                <m:nary>
                                  <m:naryPr>
                                    <m:chr m:val="∑"/>
                                    <m:ctrlPr>
                                      <a:rPr lang="en-US" sz="1400" b="0" i="1" smtClean="0">
                                        <a:latin typeface="Cambria Math"/>
                                      </a:rPr>
                                    </m:ctrlPr>
                                  </m:naryPr>
                                  <m:sub>
                                    <m:r>
                                      <m:rPr>
                                        <m:brk m:alnAt="23"/>
                                      </m:rPr>
                                      <a:rPr lang="en-US" sz="1400" b="0" i="1" smtClean="0">
                                        <a:latin typeface="Cambria Math"/>
                                      </a:rPr>
                                      <m:t>𝑡</m:t>
                                    </m:r>
                                    <m:r>
                                      <a:rPr lang="en-US" sz="1400" b="0" i="1" smtClean="0">
                                        <a:latin typeface="Cambria Math"/>
                                      </a:rPr>
                                      <m:t>=1</m:t>
                                    </m:r>
                                  </m:sub>
                                  <m:sup>
                                    <m:r>
                                      <a:rPr lang="en-US" sz="1400" b="0" i="1" smtClean="0">
                                        <a:latin typeface="Cambria Math"/>
                                      </a:rPr>
                                      <m:t>𝑇</m:t>
                                    </m:r>
                                  </m:sup>
                                  <m:e>
                                    <m:f>
                                      <m:fPr>
                                        <m:ctrlPr>
                                          <a:rPr lang="en-US" sz="1400" b="0" i="1" smtClean="0">
                                            <a:latin typeface="Cambria Math"/>
                                          </a:rPr>
                                        </m:ctrlPr>
                                      </m:fPr>
                                      <m:num>
                                        <m:sSub>
                                          <m:sSubPr>
                                            <m:ctrlPr>
                                              <a:rPr lang="en-US" sz="1400" b="0" i="1" smtClean="0">
                                                <a:latin typeface="Cambria Math"/>
                                              </a:rPr>
                                            </m:ctrlPr>
                                          </m:sSubPr>
                                          <m:e>
                                            <m:r>
                                              <a:rPr lang="en-US" sz="1400" b="0" i="1" smtClean="0">
                                                <a:latin typeface="Cambria Math"/>
                                              </a:rPr>
                                              <m:t>𝑆</m:t>
                                            </m:r>
                                          </m:e>
                                          <m:sub>
                                            <m:r>
                                              <a:rPr lang="en-US" sz="1400" b="0" i="1" smtClean="0">
                                                <a:latin typeface="Cambria Math"/>
                                              </a:rPr>
                                              <m:t>𝑡</m:t>
                                            </m:r>
                                          </m:sub>
                                        </m:sSub>
                                      </m:num>
                                      <m:den>
                                        <m:sSup>
                                          <m:sSupPr>
                                            <m:ctrlPr>
                                              <a:rPr lang="en-US" sz="1400" b="0" i="1" smtClean="0">
                                                <a:latin typeface="Cambria Math"/>
                                              </a:rPr>
                                            </m:ctrlPr>
                                          </m:sSupPr>
                                          <m:e>
                                            <m:r>
                                              <a:rPr lang="en-US" sz="1400" b="0" i="1" smtClean="0">
                                                <a:latin typeface="Cambria Math"/>
                                              </a:rPr>
                                              <m:t>(1+</m:t>
                                            </m:r>
                                            <m:r>
                                              <a:rPr lang="en-US" sz="1400" b="0" i="1" smtClean="0">
                                                <a:latin typeface="Cambria Math"/>
                                              </a:rPr>
                                              <m:t>𝑖</m:t>
                                            </m:r>
                                            <m:r>
                                              <a:rPr lang="en-US" sz="1400" b="0" i="1" smtClean="0">
                                                <a:latin typeface="Cambria Math"/>
                                              </a:rPr>
                                              <m:t>)</m:t>
                                            </m:r>
                                          </m:e>
                                          <m:sup>
                                            <m:r>
                                              <a:rPr lang="en-US" sz="1400" b="0" i="1" smtClean="0">
                                                <a:latin typeface="Cambria Math"/>
                                              </a:rPr>
                                              <m:t>𝑡</m:t>
                                            </m:r>
                                          </m:sup>
                                        </m:sSup>
                                      </m:den>
                                    </m:f>
                                  </m:e>
                                </m:nary>
                              </m:oMath>
                            </m:oMathPara>
                          </a14:m>
                          <a:endParaRPr lang="en-US" sz="1400" dirty="0" smtClean="0"/>
                        </a:p>
                        <a:p>
                          <a:endParaRPr lang="en-US" dirty="0"/>
                        </a:p>
                      </a:txBody>
                      <a:tcPr/>
                    </a:tc>
                  </a:tr>
                  <a:tr h="370840">
                    <a:tc>
                      <a:txBody>
                        <a:bodyPr/>
                        <a:lstStyle/>
                        <a:p>
                          <a:r>
                            <a:rPr lang="en-US" dirty="0" smtClean="0"/>
                            <a:t>College : 1 year</a:t>
                          </a:r>
                          <a:endParaRPr lang="en-US" dirty="0"/>
                        </a:p>
                      </a:txBody>
                      <a:tcPr/>
                    </a:tc>
                    <a:tc>
                      <a:txBody>
                        <a:bodyPr/>
                        <a:lstStyle/>
                        <a:p>
                          <a:r>
                            <a:rPr lang="en-US" dirty="0" smtClean="0"/>
                            <a:t>If the athlete goes to college for 1 year, the lifetime earnings will grow to </a:t>
                          </a:r>
                          <a14:m>
                            <m:oMath xmlns:m="http://schemas.openxmlformats.org/officeDocument/2006/math">
                              <m:d>
                                <m:dPr>
                                  <m:ctrlPr>
                                    <a:rPr lang="en-US" b="0" i="1" smtClean="0">
                                      <a:latin typeface="Cambria Math"/>
                                    </a:rPr>
                                  </m:ctrlPr>
                                </m:dPr>
                                <m:e>
                                  <m:r>
                                    <a:rPr lang="en-US" b="0" i="1" smtClean="0">
                                      <a:latin typeface="Cambria Math"/>
                                    </a:rPr>
                                    <m:t>1+</m:t>
                                  </m:r>
                                  <m:sSub>
                                    <m:sSubPr>
                                      <m:ctrlPr>
                                        <a:rPr lang="en-US" b="0" i="1" smtClean="0">
                                          <a:latin typeface="Cambria Math"/>
                                        </a:rPr>
                                      </m:ctrlPr>
                                    </m:sSubPr>
                                    <m:e>
                                      <m:r>
                                        <a:rPr lang="en-US" b="0" i="1" smtClean="0">
                                          <a:latin typeface="Cambria Math"/>
                                        </a:rPr>
                                        <m:t>𝑟</m:t>
                                      </m:r>
                                    </m:e>
                                    <m:sub>
                                      <m:r>
                                        <a:rPr lang="en-US" b="0" i="1" smtClean="0">
                                          <a:latin typeface="Cambria Math"/>
                                        </a:rPr>
                                        <m:t>1</m:t>
                                      </m:r>
                                    </m:sub>
                                  </m:sSub>
                                </m:e>
                              </m:d>
                              <m:r>
                                <a:rPr lang="en-US" b="0" i="1" smtClean="0">
                                  <a:latin typeface="Cambria Math"/>
                                </a:rPr>
                                <m:t>𝑉</m:t>
                              </m:r>
                            </m:oMath>
                          </a14:m>
                          <a:r>
                            <a:rPr lang="en-US" dirty="0" smtClean="0"/>
                            <a:t> but</a:t>
                          </a:r>
                          <a:r>
                            <a:rPr lang="en-US" baseline="0" dirty="0" smtClean="0"/>
                            <a:t> the athlete will have to postpone receipt of that money for a year.</a:t>
                          </a:r>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a:rPr>
                                      <m:t>𝑉</m:t>
                                    </m:r>
                                  </m:e>
                                  <m:sub>
                                    <m:r>
                                      <a:rPr lang="en-US" sz="1400" b="0" i="1" smtClean="0">
                                        <a:latin typeface="Cambria Math"/>
                                      </a:rPr>
                                      <m:t>1</m:t>
                                    </m:r>
                                  </m:sub>
                                </m:sSub>
                                <m:r>
                                  <a:rPr lang="en-US" sz="1400" b="0" i="1" smtClean="0">
                                    <a:latin typeface="Cambria Math"/>
                                  </a:rPr>
                                  <m:t>=</m:t>
                                </m:r>
                                <m:f>
                                  <m:fPr>
                                    <m:ctrlPr>
                                      <a:rPr lang="en-US" sz="1400" b="0" i="1" smtClean="0">
                                        <a:latin typeface="Cambria Math"/>
                                      </a:rPr>
                                    </m:ctrlPr>
                                  </m:fPr>
                                  <m:num>
                                    <m:d>
                                      <m:dPr>
                                        <m:ctrlPr>
                                          <a:rPr lang="en-US" sz="1400" b="0" i="1" smtClean="0">
                                            <a:latin typeface="Cambria Math"/>
                                          </a:rPr>
                                        </m:ctrlPr>
                                      </m:dPr>
                                      <m:e>
                                        <m:r>
                                          <a:rPr lang="en-US" sz="1400" b="0" i="1" smtClean="0">
                                            <a:latin typeface="Cambria Math"/>
                                          </a:rPr>
                                          <m:t>1+</m:t>
                                        </m:r>
                                        <m:sSub>
                                          <m:sSubPr>
                                            <m:ctrlPr>
                                              <a:rPr lang="en-US" sz="1400" b="0" i="1" smtClean="0">
                                                <a:latin typeface="Cambria Math"/>
                                              </a:rPr>
                                            </m:ctrlPr>
                                          </m:sSubPr>
                                          <m:e>
                                            <m:r>
                                              <a:rPr lang="en-US" sz="1400" b="0" i="1" smtClean="0">
                                                <a:latin typeface="Cambria Math"/>
                                              </a:rPr>
                                              <m:t>𝑟</m:t>
                                            </m:r>
                                          </m:e>
                                          <m:sub>
                                            <m:r>
                                              <a:rPr lang="en-US" sz="1400" b="0" i="1" smtClean="0">
                                                <a:latin typeface="Cambria Math"/>
                                              </a:rPr>
                                              <m:t>1</m:t>
                                            </m:r>
                                          </m:sub>
                                        </m:sSub>
                                      </m:e>
                                    </m:d>
                                    <m:r>
                                      <a:rPr lang="en-US" sz="1400" b="0" i="1" smtClean="0">
                                        <a:latin typeface="Cambria Math"/>
                                      </a:rPr>
                                      <m:t>𝑉</m:t>
                                    </m:r>
                                  </m:num>
                                  <m:den>
                                    <m:r>
                                      <a:rPr lang="en-US" sz="1400" b="0" i="1" smtClean="0">
                                        <a:latin typeface="Cambria Math"/>
                                      </a:rPr>
                                      <m:t>1+</m:t>
                                    </m:r>
                                    <m:r>
                                      <a:rPr lang="en-US" sz="1400" b="0" i="1" smtClean="0">
                                        <a:latin typeface="Cambria Math"/>
                                      </a:rPr>
                                      <m:t>𝑖</m:t>
                                    </m:r>
                                  </m:den>
                                </m:f>
                              </m:oMath>
                            </m:oMathPara>
                          </a14:m>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College : 2 years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athlete goes to college for 2 years, the lifetime earnings will grow to </a:t>
                          </a:r>
                          <a14:m>
                            <m:oMath xmlns:m="http://schemas.openxmlformats.org/officeDocument/2006/math">
                              <m:d>
                                <m:dPr>
                                  <m:ctrlPr>
                                    <a:rPr lang="en-US" b="0" i="1" smtClean="0">
                                      <a:latin typeface="Cambria Math"/>
                                    </a:rPr>
                                  </m:ctrlPr>
                                </m:dPr>
                                <m:e>
                                  <m:r>
                                    <a:rPr lang="en-US" b="0" i="1" smtClean="0">
                                      <a:latin typeface="Cambria Math"/>
                                    </a:rPr>
                                    <m:t>1+</m:t>
                                  </m:r>
                                  <m:sSub>
                                    <m:sSubPr>
                                      <m:ctrlPr>
                                        <a:rPr lang="en-US" b="0" i="1" smtClean="0">
                                          <a:latin typeface="Cambria Math"/>
                                        </a:rPr>
                                      </m:ctrlPr>
                                    </m:sSubPr>
                                    <m:e>
                                      <m:r>
                                        <a:rPr lang="en-US" b="0" i="1" smtClean="0">
                                          <a:latin typeface="Cambria Math"/>
                                        </a:rPr>
                                        <m:t>𝑟</m:t>
                                      </m:r>
                                    </m:e>
                                    <m:sub>
                                      <m:r>
                                        <a:rPr lang="en-US" b="0" i="1" smtClean="0">
                                          <a:latin typeface="Cambria Math"/>
                                        </a:rPr>
                                        <m:t>1</m:t>
                                      </m:r>
                                    </m:sub>
                                  </m:sSub>
                                </m:e>
                              </m:d>
                              <m:sSub>
                                <m:sSubPr>
                                  <m:ctrlPr>
                                    <a:rPr lang="en-US" b="0" i="1" smtClean="0">
                                      <a:latin typeface="Cambria Math"/>
                                    </a:rPr>
                                  </m:ctrlPr>
                                </m:sSubPr>
                                <m:e>
                                  <m:r>
                                    <a:rPr lang="en-US" b="0" i="1" smtClean="0">
                                      <a:latin typeface="Cambria Math"/>
                                    </a:rPr>
                                    <m:t>𝑉</m:t>
                                  </m:r>
                                </m:e>
                                <m:sub>
                                  <m:r>
                                    <a:rPr lang="en-US" b="0" i="1" smtClean="0">
                                      <a:latin typeface="Cambria Math"/>
                                    </a:rPr>
                                    <m:t>1</m:t>
                                  </m:r>
                                </m:sub>
                              </m:sSub>
                            </m:oMath>
                          </a14:m>
                          <a:r>
                            <a:rPr lang="en-US" dirty="0" smtClean="0"/>
                            <a:t> but</a:t>
                          </a:r>
                          <a:r>
                            <a:rPr lang="en-US" baseline="0" dirty="0" smtClean="0"/>
                            <a:t> the athlete will have to postpone receipt of that money for a year</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400" b="0" i="1" smtClean="0">
                                      <a:latin typeface="Cambria Math"/>
                                    </a:rPr>
                                  </m:ctrlPr>
                                </m:sSubPr>
                                <m:e>
                                  <m:r>
                                    <a:rPr lang="en-US" sz="1400" b="0" i="1" smtClean="0">
                                      <a:latin typeface="Cambria Math"/>
                                    </a:rPr>
                                    <m:t>𝑉</m:t>
                                  </m:r>
                                </m:e>
                                <m:sub>
                                  <m:r>
                                    <a:rPr lang="en-US" sz="1400" b="0" i="1" smtClean="0">
                                      <a:latin typeface="Cambria Math"/>
                                    </a:rPr>
                                    <m:t>2</m:t>
                                  </m:r>
                                </m:sub>
                              </m:sSub>
                              <m:r>
                                <a:rPr lang="en-US" sz="1400" b="0" i="1" smtClean="0">
                                  <a:latin typeface="Cambria Math"/>
                                </a:rPr>
                                <m:t>=</m:t>
                              </m:r>
                              <m:f>
                                <m:fPr>
                                  <m:ctrlPr>
                                    <a:rPr lang="en-US" sz="1400" b="0" i="1" smtClean="0">
                                      <a:latin typeface="Cambria Math"/>
                                    </a:rPr>
                                  </m:ctrlPr>
                                </m:fPr>
                                <m:num>
                                  <m:d>
                                    <m:dPr>
                                      <m:ctrlPr>
                                        <a:rPr lang="en-US" sz="1400" b="0" i="1" smtClean="0">
                                          <a:latin typeface="Cambria Math"/>
                                        </a:rPr>
                                      </m:ctrlPr>
                                    </m:dPr>
                                    <m:e>
                                      <m:r>
                                        <a:rPr lang="en-US" sz="1400" b="0" i="1" smtClean="0">
                                          <a:latin typeface="Cambria Math"/>
                                        </a:rPr>
                                        <m:t>1+</m:t>
                                      </m:r>
                                      <m:sSub>
                                        <m:sSubPr>
                                          <m:ctrlPr>
                                            <a:rPr lang="en-US" sz="1400" b="0" i="1" smtClean="0">
                                              <a:latin typeface="Cambria Math"/>
                                            </a:rPr>
                                          </m:ctrlPr>
                                        </m:sSubPr>
                                        <m:e>
                                          <m:r>
                                            <a:rPr lang="en-US" sz="1400" b="0" i="1" smtClean="0">
                                              <a:latin typeface="Cambria Math"/>
                                            </a:rPr>
                                            <m:t>𝑟</m:t>
                                          </m:r>
                                        </m:e>
                                        <m:sub>
                                          <m:r>
                                            <a:rPr lang="en-US" sz="1400" b="0" i="1" smtClean="0">
                                              <a:latin typeface="Cambria Math"/>
                                            </a:rPr>
                                            <m:t>2</m:t>
                                          </m:r>
                                        </m:sub>
                                      </m:sSub>
                                    </m:e>
                                  </m:d>
                                  <m:sSub>
                                    <m:sSubPr>
                                      <m:ctrlPr>
                                        <a:rPr lang="en-US" sz="1400" b="0" i="1" smtClean="0">
                                          <a:latin typeface="Cambria Math"/>
                                        </a:rPr>
                                      </m:ctrlPr>
                                    </m:sSubPr>
                                    <m:e>
                                      <m:r>
                                        <a:rPr lang="en-US" sz="1400" b="0" i="1" smtClean="0">
                                          <a:latin typeface="Cambria Math"/>
                                        </a:rPr>
                                        <m:t>𝑉</m:t>
                                      </m:r>
                                    </m:e>
                                    <m:sub>
                                      <m:r>
                                        <a:rPr lang="en-US" sz="1400" b="0" i="1" smtClean="0">
                                          <a:latin typeface="Cambria Math"/>
                                        </a:rPr>
                                        <m:t>1</m:t>
                                      </m:r>
                                    </m:sub>
                                  </m:sSub>
                                </m:num>
                                <m:den>
                                  <m:r>
                                    <a:rPr lang="en-US" sz="1400" b="0" i="1" smtClean="0">
                                      <a:latin typeface="Cambria Math"/>
                                    </a:rPr>
                                    <m:t>1+</m:t>
                                  </m:r>
                                  <m:r>
                                    <a:rPr lang="en-US" sz="1400" b="0" i="1" smtClean="0">
                                      <a:latin typeface="Cambria Math"/>
                                    </a:rPr>
                                    <m:t>𝑖</m:t>
                                  </m:r>
                                </m:den>
                              </m:f>
                            </m:oMath>
                          </a14:m>
                          <a:r>
                            <a:rPr lang="en-US" dirty="0" smtClean="0"/>
                            <a:t> = =</a:t>
                          </a:r>
                          <a14:m>
                            <m:oMath xmlns:m="http://schemas.openxmlformats.org/officeDocument/2006/math">
                              <m:f>
                                <m:fPr>
                                  <m:ctrlPr>
                                    <a:rPr lang="en-US" sz="1400" b="0" i="1" smtClean="0">
                                      <a:latin typeface="Cambria Math"/>
                                    </a:rPr>
                                  </m:ctrlPr>
                                </m:fPr>
                                <m:num>
                                  <m:d>
                                    <m:dPr>
                                      <m:ctrlPr>
                                        <a:rPr lang="en-US" sz="1400" b="0" i="1" smtClean="0">
                                          <a:latin typeface="Cambria Math"/>
                                        </a:rPr>
                                      </m:ctrlPr>
                                    </m:dPr>
                                    <m:e>
                                      <m:r>
                                        <a:rPr lang="en-US" sz="1400" b="0" i="1" smtClean="0">
                                          <a:latin typeface="Cambria Math"/>
                                        </a:rPr>
                                        <m:t>1+</m:t>
                                      </m:r>
                                      <m:sSub>
                                        <m:sSubPr>
                                          <m:ctrlPr>
                                            <a:rPr lang="en-US" sz="1400" b="0" i="1" smtClean="0">
                                              <a:latin typeface="Cambria Math"/>
                                            </a:rPr>
                                          </m:ctrlPr>
                                        </m:sSubPr>
                                        <m:e>
                                          <m:r>
                                            <a:rPr lang="en-US" sz="1400" b="0" i="1" smtClean="0">
                                              <a:latin typeface="Cambria Math"/>
                                            </a:rPr>
                                            <m:t>𝑟</m:t>
                                          </m:r>
                                        </m:e>
                                        <m:sub>
                                          <m:r>
                                            <a:rPr lang="en-US" sz="1400" b="0" i="1" smtClean="0">
                                              <a:latin typeface="Cambria Math"/>
                                            </a:rPr>
                                            <m:t>2</m:t>
                                          </m:r>
                                        </m:sub>
                                      </m:sSub>
                                    </m:e>
                                  </m:d>
                                  <m:d>
                                    <m:dPr>
                                      <m:ctrlPr>
                                        <a:rPr lang="en-US" sz="1400" b="0" i="1" smtClean="0">
                                          <a:latin typeface="Cambria Math"/>
                                        </a:rPr>
                                      </m:ctrlPr>
                                    </m:dPr>
                                    <m:e>
                                      <m:r>
                                        <a:rPr lang="en-US" sz="1400" b="0" i="1" smtClean="0">
                                          <a:latin typeface="Cambria Math"/>
                                        </a:rPr>
                                        <m:t>1+</m:t>
                                      </m:r>
                                      <m:sSub>
                                        <m:sSubPr>
                                          <m:ctrlPr>
                                            <a:rPr lang="en-US" sz="1400" b="0" i="1" smtClean="0">
                                              <a:latin typeface="Cambria Math"/>
                                            </a:rPr>
                                          </m:ctrlPr>
                                        </m:sSubPr>
                                        <m:e>
                                          <m:r>
                                            <a:rPr lang="en-US" sz="1400" b="0" i="1" smtClean="0">
                                              <a:latin typeface="Cambria Math"/>
                                            </a:rPr>
                                            <m:t>𝑟</m:t>
                                          </m:r>
                                        </m:e>
                                        <m:sub>
                                          <m:r>
                                            <a:rPr lang="en-US" sz="1400" b="0" i="1" smtClean="0">
                                              <a:latin typeface="Cambria Math"/>
                                            </a:rPr>
                                            <m:t>1</m:t>
                                          </m:r>
                                        </m:sub>
                                      </m:sSub>
                                    </m:e>
                                  </m:d>
                                  <m:r>
                                    <a:rPr lang="en-US" sz="1400" b="0" i="1" smtClean="0">
                                      <a:latin typeface="Cambria Math"/>
                                    </a:rPr>
                                    <m:t>𝑉</m:t>
                                  </m:r>
                                </m:num>
                                <m:den>
                                  <m:r>
                                    <a:rPr lang="en-US" sz="1400" b="0" i="1" smtClean="0">
                                      <a:latin typeface="Cambria Math"/>
                                    </a:rPr>
                                    <m:t>1+</m:t>
                                  </m:r>
                                  <m:r>
                                    <a:rPr lang="en-US" sz="1400" b="0" i="1" smtClean="0">
                                      <a:latin typeface="Cambria Math"/>
                                    </a:rPr>
                                    <m:t>𝑖</m:t>
                                  </m:r>
                                </m:den>
                              </m:f>
                            </m:oMath>
                          </a14:m>
                          <a:endParaRPr lang="en-US" dirty="0"/>
                        </a:p>
                        <a:p>
                          <a:endParaRPr lang="en-US" dirty="0"/>
                        </a:p>
                      </a:txBody>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860804559"/>
                  </p:ext>
                </p:extLst>
              </p:nvPr>
            </p:nvGraphicFramePr>
            <p:xfrm>
              <a:off x="304800" y="1276350"/>
              <a:ext cx="8610600" cy="2947670"/>
            </p:xfrm>
            <a:graphic>
              <a:graphicData uri="http://schemas.openxmlformats.org/drawingml/2006/table">
                <a:tbl>
                  <a:tblPr firstRow="1" bandRow="1">
                    <a:tableStyleId>{477F9A74-13F3-4C2B-B5F1-237186CB2631}</a:tableStyleId>
                  </a:tblPr>
                  <a:tblGrid>
                    <a:gridCol w="1405812"/>
                    <a:gridCol w="5150883"/>
                    <a:gridCol w="2053905"/>
                  </a:tblGrid>
                  <a:tr h="370840">
                    <a:tc>
                      <a:txBody>
                        <a:bodyPr/>
                        <a:lstStyle/>
                        <a:p>
                          <a:r>
                            <a:rPr lang="en-US" dirty="0" smtClean="0"/>
                            <a:t>Turn pro after:</a:t>
                          </a:r>
                          <a:endParaRPr lang="en-US" dirty="0"/>
                        </a:p>
                      </a:txBody>
                      <a:tcPr/>
                    </a:tc>
                    <a:tc>
                      <a:txBody>
                        <a:bodyPr/>
                        <a:lstStyle/>
                        <a:p>
                          <a:r>
                            <a:rPr lang="en-US" dirty="0" smtClean="0"/>
                            <a:t>Explanation</a:t>
                          </a:r>
                          <a:endParaRPr lang="en-US" dirty="0"/>
                        </a:p>
                      </a:txBody>
                      <a:tcPr/>
                    </a:tc>
                    <a:tc>
                      <a:txBody>
                        <a:bodyPr/>
                        <a:lstStyle/>
                        <a:p>
                          <a:r>
                            <a:rPr lang="en-US" dirty="0" smtClean="0"/>
                            <a:t>Present Value</a:t>
                          </a:r>
                          <a:endParaRPr lang="en-US" dirty="0"/>
                        </a:p>
                      </a:txBody>
                      <a:tcPr/>
                    </a:tc>
                  </a:tr>
                  <a:tr h="904748">
                    <a:tc>
                      <a:txBody>
                        <a:bodyPr/>
                        <a:lstStyle/>
                        <a:p>
                          <a:r>
                            <a:rPr lang="en-US" dirty="0" smtClean="0"/>
                            <a:t>High school</a:t>
                          </a:r>
                          <a:endParaRPr lang="en-US" dirty="0"/>
                        </a:p>
                      </a:txBody>
                      <a:tcPr/>
                    </a:tc>
                    <a:tc>
                      <a:txBody>
                        <a:bodyPr/>
                        <a:lstStyle/>
                        <a:p>
                          <a:r>
                            <a:rPr lang="en-US" dirty="0" smtClean="0"/>
                            <a:t>If athletes turns pro right out of high school:</a:t>
                          </a:r>
                          <a:endParaRPr lang="en-US" dirty="0"/>
                        </a:p>
                      </a:txBody>
                      <a:tcPr/>
                    </a:tc>
                    <a:tc>
                      <a:txBody>
                        <a:bodyPr/>
                        <a:lstStyle/>
                        <a:p>
                          <a:endParaRPr lang="en-US"/>
                        </a:p>
                      </a:txBody>
                      <a:tcPr>
                        <a:blipFill rotWithShape="1">
                          <a:blip r:embed="rId4"/>
                          <a:stretch>
                            <a:fillRect l="-319288" t="-41892" b="-185811"/>
                          </a:stretch>
                        </a:blipFill>
                      </a:tcPr>
                    </a:tc>
                  </a:tr>
                  <a:tr h="731520">
                    <a:tc>
                      <a:txBody>
                        <a:bodyPr/>
                        <a:lstStyle/>
                        <a:p>
                          <a:r>
                            <a:rPr lang="en-US" dirty="0" smtClean="0"/>
                            <a:t>College : 1 year</a:t>
                          </a:r>
                          <a:endParaRPr lang="en-US" dirty="0"/>
                        </a:p>
                      </a:txBody>
                      <a:tcPr/>
                    </a:tc>
                    <a:tc>
                      <a:txBody>
                        <a:bodyPr/>
                        <a:lstStyle/>
                        <a:p>
                          <a:endParaRPr lang="en-US"/>
                        </a:p>
                      </a:txBody>
                      <a:tcPr>
                        <a:blipFill rotWithShape="1">
                          <a:blip r:embed="rId4"/>
                          <a:stretch>
                            <a:fillRect l="-27337" t="-173554" r="-39882" b="-127273"/>
                          </a:stretch>
                        </a:blipFill>
                      </a:tcPr>
                    </a:tc>
                    <a:tc>
                      <a:txBody>
                        <a:bodyPr/>
                        <a:lstStyle/>
                        <a:p>
                          <a:endParaRPr lang="en-US"/>
                        </a:p>
                      </a:txBody>
                      <a:tcPr>
                        <a:blipFill rotWithShape="1">
                          <a:blip r:embed="rId4"/>
                          <a:stretch>
                            <a:fillRect l="-319288" t="-173554" b="-127273"/>
                          </a:stretch>
                        </a:blipFill>
                      </a:tcPr>
                    </a:tc>
                  </a:tr>
                  <a:tr h="94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College : 2 years</a:t>
                          </a:r>
                        </a:p>
                      </a:txBody>
                      <a:tcPr/>
                    </a:tc>
                    <a:tc>
                      <a:txBody>
                        <a:bodyPr/>
                        <a:lstStyle/>
                        <a:p>
                          <a:endParaRPr lang="en-US"/>
                        </a:p>
                      </a:txBody>
                      <a:tcPr>
                        <a:blipFill rotWithShape="1">
                          <a:blip r:embed="rId4"/>
                          <a:stretch>
                            <a:fillRect l="-27337" t="-214935" r="-39882"/>
                          </a:stretch>
                        </a:blipFill>
                      </a:tcPr>
                    </a:tc>
                    <a:tc>
                      <a:txBody>
                        <a:bodyPr/>
                        <a:lstStyle/>
                        <a:p>
                          <a:endParaRPr lang="en-US"/>
                        </a:p>
                      </a:txBody>
                      <a:tcPr>
                        <a:blipFill rotWithShape="1">
                          <a:blip r:embed="rId4"/>
                          <a:stretch>
                            <a:fillRect l="-319288" t="-214935"/>
                          </a:stretch>
                        </a:blipFill>
                      </a:tcPr>
                    </a:tc>
                  </a:tr>
                </a:tbl>
              </a:graphicData>
            </a:graphic>
          </p:graphicFrame>
        </mc:Fallback>
      </mc:AlternateContent>
    </p:spTree>
    <p:extLst>
      <p:ext uri="{BB962C8B-B14F-4D97-AF65-F5344CB8AC3E}">
        <p14:creationId xmlns:p14="http://schemas.microsoft.com/office/powerpoint/2010/main" val="33115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 Simple Economic Model</a:t>
            </a:r>
            <a:endParaRPr lang="en-US" sz="32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Results:</a:t>
                </a:r>
              </a:p>
              <a:p>
                <a:pPr marL="457200" indent="-457200">
                  <a:buFont typeface="Arial" panose="020B0604020202020204" pitchFamily="34" charset="0"/>
                  <a:buChar char="•"/>
                </a:pPr>
                <a:r>
                  <a:rPr lang="en-US" sz="2000" dirty="0" smtClean="0"/>
                  <a:t>Waiting 1 year makes sense whenever </a:t>
                </a:r>
                <a14:m>
                  <m:oMath xmlns:m="http://schemas.openxmlformats.org/officeDocument/2006/math">
                    <m:sSub>
                      <m:sSubPr>
                        <m:ctrlPr>
                          <a:rPr lang="en-US" sz="2000" i="1">
                            <a:latin typeface="Cambria Math"/>
                          </a:rPr>
                        </m:ctrlPr>
                      </m:sSubPr>
                      <m:e>
                        <m:r>
                          <a:rPr lang="en-US" sz="2000" i="1">
                            <a:latin typeface="Cambria Math"/>
                          </a:rPr>
                          <m:t>𝑟</m:t>
                        </m:r>
                      </m:e>
                      <m:sub>
                        <m:r>
                          <a:rPr lang="en-US" sz="2000" b="0" i="1" smtClean="0">
                            <a:latin typeface="Cambria Math"/>
                          </a:rPr>
                          <m:t>1</m:t>
                        </m:r>
                      </m:sub>
                    </m:sSub>
                  </m:oMath>
                </a14:m>
                <a:r>
                  <a:rPr lang="en-US" sz="2000" dirty="0" smtClean="0"/>
                  <a:t>&gt;</a:t>
                </a:r>
                <a:r>
                  <a:rPr lang="en-US" sz="2000" dirty="0" err="1" smtClean="0"/>
                  <a:t>i</a:t>
                </a:r>
                <a:r>
                  <a:rPr lang="en-US" sz="2000" dirty="0" smtClean="0"/>
                  <a:t>, because in that case, </a:t>
                </a:r>
                <a14:m>
                  <m:oMath xmlns:m="http://schemas.openxmlformats.org/officeDocument/2006/math">
                    <m:sSub>
                      <m:sSubPr>
                        <m:ctrlPr>
                          <a:rPr lang="en-US" sz="2000" i="1">
                            <a:latin typeface="Cambria Math"/>
                          </a:rPr>
                        </m:ctrlPr>
                      </m:sSubPr>
                      <m:e>
                        <m:r>
                          <a:rPr lang="en-US" sz="2000" b="0" i="1" smtClean="0">
                            <a:latin typeface="Cambria Math"/>
                          </a:rPr>
                          <m:t>𝑉</m:t>
                        </m:r>
                      </m:e>
                      <m:sub>
                        <m:r>
                          <a:rPr lang="en-US" sz="2000" b="0" i="1" smtClean="0">
                            <a:latin typeface="Cambria Math"/>
                          </a:rPr>
                          <m:t>1</m:t>
                        </m:r>
                      </m:sub>
                    </m:sSub>
                  </m:oMath>
                </a14:m>
                <a:r>
                  <a:rPr lang="en-US" sz="2000" dirty="0" smtClean="0"/>
                  <a:t>&gt;V</a:t>
                </a:r>
              </a:p>
              <a:p>
                <a:pPr marL="457200" indent="-457200">
                  <a:buFont typeface="Arial" panose="020B0604020202020204" pitchFamily="34" charset="0"/>
                  <a:buChar char="•"/>
                </a:pPr>
                <a:r>
                  <a:rPr lang="en-US" sz="2000" dirty="0" smtClean="0"/>
                  <a:t>If waiting 1 year made sense, then waiting 2 years makes sense if  </a:t>
                </a:r>
                <a14:m>
                  <m:oMath xmlns:m="http://schemas.openxmlformats.org/officeDocument/2006/math">
                    <m:sSub>
                      <m:sSubPr>
                        <m:ctrlPr>
                          <a:rPr lang="en-US" sz="2000" i="1">
                            <a:latin typeface="Cambria Math"/>
                          </a:rPr>
                        </m:ctrlPr>
                      </m:sSubPr>
                      <m:e>
                        <m:r>
                          <a:rPr lang="en-US" sz="2000" i="1">
                            <a:latin typeface="Cambria Math"/>
                          </a:rPr>
                          <m:t>𝑟</m:t>
                        </m:r>
                      </m:e>
                      <m:sub>
                        <m:r>
                          <a:rPr lang="en-US" sz="2000" b="0" i="1" smtClean="0">
                            <a:latin typeface="Cambria Math"/>
                          </a:rPr>
                          <m:t>2</m:t>
                        </m:r>
                      </m:sub>
                    </m:sSub>
                  </m:oMath>
                </a14:m>
                <a:r>
                  <a:rPr lang="en-US" sz="2000" dirty="0" smtClean="0"/>
                  <a:t>&gt;</a:t>
                </a:r>
                <a:r>
                  <a:rPr lang="en-US" sz="2000" dirty="0" err="1" smtClean="0"/>
                  <a:t>i</a:t>
                </a:r>
                <a:r>
                  <a:rPr lang="en-US" sz="2000" dirty="0" smtClean="0"/>
                  <a:t>, as in that case </a:t>
                </a:r>
                <a14:m>
                  <m:oMath xmlns:m="http://schemas.openxmlformats.org/officeDocument/2006/math">
                    <m:sSub>
                      <m:sSubPr>
                        <m:ctrlPr>
                          <a:rPr lang="en-US" sz="2000" i="1">
                            <a:latin typeface="Cambria Math"/>
                          </a:rPr>
                        </m:ctrlPr>
                      </m:sSubPr>
                      <m:e>
                        <m:r>
                          <a:rPr lang="en-US" sz="2000" b="0" i="1" smtClean="0">
                            <a:latin typeface="Cambria Math"/>
                          </a:rPr>
                          <m:t>𝑉</m:t>
                        </m:r>
                      </m:e>
                      <m:sub>
                        <m:r>
                          <a:rPr lang="en-US" sz="2000" b="0" i="1" smtClean="0">
                            <a:latin typeface="Cambria Math"/>
                          </a:rPr>
                          <m:t>2</m:t>
                        </m:r>
                      </m:sub>
                    </m:sSub>
                  </m:oMath>
                </a14:m>
                <a:r>
                  <a:rPr lang="en-US" sz="2000" dirty="0" smtClean="0"/>
                  <a:t> &gt; </a:t>
                </a:r>
                <a14:m>
                  <m:oMath xmlns:m="http://schemas.openxmlformats.org/officeDocument/2006/math">
                    <m:sSub>
                      <m:sSubPr>
                        <m:ctrlPr>
                          <a:rPr lang="en-US" sz="2000" i="1">
                            <a:latin typeface="Cambria Math"/>
                          </a:rPr>
                        </m:ctrlPr>
                      </m:sSubPr>
                      <m:e>
                        <m:r>
                          <a:rPr lang="en-US" sz="2000" b="0" i="1" smtClean="0">
                            <a:latin typeface="Cambria Math"/>
                          </a:rPr>
                          <m:t>𝑉</m:t>
                        </m:r>
                      </m:e>
                      <m:sub>
                        <m:r>
                          <a:rPr lang="en-US" sz="2000" b="0" i="1" smtClean="0">
                            <a:latin typeface="Cambria Math"/>
                          </a:rPr>
                          <m:t>1</m:t>
                        </m:r>
                      </m:sub>
                    </m:sSub>
                  </m:oMath>
                </a14:m>
                <a:endParaRPr lang="en-US" sz="2000" dirty="0" smtClean="0"/>
              </a:p>
              <a:p>
                <a:pPr marL="457200" indent="-457200">
                  <a:buFont typeface="Arial" panose="020B0604020202020204" pitchFamily="34" charset="0"/>
                  <a:buChar char="•"/>
                </a:pPr>
                <a:r>
                  <a:rPr lang="en-US" sz="2000" dirty="0" smtClean="0"/>
                  <a:t>Etc.</a:t>
                </a:r>
              </a:p>
              <a:p>
                <a:pPr marL="457200" indent="-457200">
                  <a:buFont typeface="Arial" panose="020B0604020202020204" pitchFamily="34" charset="0"/>
                  <a:buChar char="•"/>
                </a:pPr>
                <a:r>
                  <a:rPr lang="en-US" sz="2000" dirty="0" smtClean="0"/>
                  <a:t>Because the rate (</a:t>
                </a:r>
                <a14:m>
                  <m:oMath xmlns:m="http://schemas.openxmlformats.org/officeDocument/2006/math">
                    <m:sSub>
                      <m:sSubPr>
                        <m:ctrlPr>
                          <a:rPr lang="en-US" sz="2000" i="1">
                            <a:latin typeface="Cambria Math"/>
                          </a:rPr>
                        </m:ctrlPr>
                      </m:sSubPr>
                      <m:e>
                        <m:r>
                          <a:rPr lang="en-US" sz="2000" b="0" i="1" smtClean="0">
                            <a:latin typeface="Cambria Math"/>
                          </a:rPr>
                          <m:t>𝑟</m:t>
                        </m:r>
                      </m:e>
                      <m:sub>
                        <m:r>
                          <a:rPr lang="en-US" sz="2000" i="1">
                            <a:latin typeface="Cambria Math"/>
                          </a:rPr>
                          <m:t>𝑡</m:t>
                        </m:r>
                      </m:sub>
                    </m:sSub>
                  </m:oMath>
                </a14:m>
                <a:r>
                  <a:rPr lang="en-US" sz="2000" dirty="0" smtClean="0"/>
                  <a:t>) declines over time, it is more likely that </a:t>
                </a:r>
                <a14:m>
                  <m:oMath xmlns:m="http://schemas.openxmlformats.org/officeDocument/2006/math">
                    <m:sSub>
                      <m:sSubPr>
                        <m:ctrlPr>
                          <a:rPr lang="en-US" sz="2000" i="1">
                            <a:latin typeface="Cambria Math"/>
                          </a:rPr>
                        </m:ctrlPr>
                      </m:sSubPr>
                      <m:e>
                        <m:r>
                          <a:rPr lang="en-US" sz="2000" i="1">
                            <a:latin typeface="Cambria Math"/>
                          </a:rPr>
                          <m:t>𝑟</m:t>
                        </m:r>
                      </m:e>
                      <m:sub>
                        <m:r>
                          <a:rPr lang="en-US" sz="2000" i="1">
                            <a:latin typeface="Cambria Math"/>
                          </a:rPr>
                          <m:t>𝑡</m:t>
                        </m:r>
                      </m:sub>
                    </m:sSub>
                  </m:oMath>
                </a14:m>
                <a:r>
                  <a:rPr lang="en-US" sz="2000" dirty="0" smtClean="0"/>
                  <a:t>&lt; </a:t>
                </a:r>
                <a:r>
                  <a:rPr lang="en-US" sz="2000" dirty="0" err="1" smtClean="0"/>
                  <a:t>i</a:t>
                </a:r>
                <a:r>
                  <a:rPr lang="en-US" sz="2000" dirty="0" smtClean="0"/>
                  <a:t>, the closer t gets to 4 years of college.</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52400" y="1123950"/>
                <a:ext cx="8839200" cy="3725698"/>
              </a:xfrm>
              <a:blipFill rotWithShape="1">
                <a:blip r:embed="rId3"/>
                <a:stretch>
                  <a:fillRect l="-621"/>
                </a:stretch>
              </a:blipFill>
            </p:spPr>
            <p:txBody>
              <a:bodyPr/>
              <a:lstStyle/>
              <a:p>
                <a:r>
                  <a:rPr lang="en-US">
                    <a:noFill/>
                  </a:rPr>
                  <a:t> </a:t>
                </a:r>
              </a:p>
            </p:txBody>
          </p:sp>
        </mc:Fallback>
      </mc:AlternateContent>
    </p:spTree>
    <p:extLst>
      <p:ext uri="{BB962C8B-B14F-4D97-AF65-F5344CB8AC3E}">
        <p14:creationId xmlns:p14="http://schemas.microsoft.com/office/powerpoint/2010/main" val="257614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19981</TotalTime>
  <Words>1280</Words>
  <Application>Microsoft Office PowerPoint</Application>
  <PresentationFormat>On-screen Show (16:9)</PresentationFormat>
  <Paragraphs>254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swiss</vt:lpstr>
      <vt:lpstr>Should an Athlete Turn Pro “Early”?</vt:lpstr>
      <vt:lpstr>Lesson: Should an Athlete Turn Pro Early?</vt:lpstr>
      <vt:lpstr>To Stay or Not To Stay?</vt:lpstr>
      <vt:lpstr>Potential Costs of Leaving School</vt:lpstr>
      <vt:lpstr>Potential Benefits of Leaving School</vt:lpstr>
      <vt:lpstr>Early Entrants and the NFL</vt:lpstr>
      <vt:lpstr>A Simple Economic Model</vt:lpstr>
      <vt:lpstr>A Simple Economic Model</vt:lpstr>
      <vt:lpstr>A Simple Economic Model</vt:lpstr>
      <vt:lpstr>Decision Rule</vt:lpstr>
      <vt:lpstr>Uncertainty</vt:lpstr>
      <vt:lpstr>Age Limits in Pro Sports</vt:lpstr>
      <vt:lpstr>Age Limits in Pro Sports</vt:lpstr>
      <vt:lpstr>Leaving High School Early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in Sports</dc:title>
  <dc:creator>Hiphopgirl</dc:creator>
  <cp:lastModifiedBy>Hiphopg</cp:lastModifiedBy>
  <cp:revision>57</cp:revision>
  <dcterms:modified xsi:type="dcterms:W3CDTF">2017-03-19T08:31:36Z</dcterms:modified>
</cp:coreProperties>
</file>