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notesMasterIdLst>
    <p:notesMasterId r:id="rId17"/>
  </p:notesMasterIdLst>
  <p:sldIdLst>
    <p:sldId id="256" r:id="rId2"/>
    <p:sldId id="258" r:id="rId3"/>
    <p:sldId id="259" r:id="rId4"/>
    <p:sldId id="260" r:id="rId5"/>
    <p:sldId id="262" r:id="rId6"/>
    <p:sldId id="261" r:id="rId7"/>
    <p:sldId id="263" r:id="rId8"/>
    <p:sldId id="264"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14" d="100"/>
          <a:sy n="114" d="100"/>
        </p:scale>
        <p:origin x="30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8BB62-AA82-4CD9-B83F-75B80171A377}"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37B63-5BFE-4CFB-8B4C-AAB4CCB2BCE2}" type="slidenum">
              <a:rPr lang="en-US" smtClean="0"/>
              <a:t>‹#›</a:t>
            </a:fld>
            <a:endParaRPr lang="en-US"/>
          </a:p>
        </p:txBody>
      </p:sp>
    </p:spTree>
    <p:extLst>
      <p:ext uri="{BB962C8B-B14F-4D97-AF65-F5344CB8AC3E}">
        <p14:creationId xmlns:p14="http://schemas.microsoft.com/office/powerpoint/2010/main" val="238929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0ed8f31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0ed8f31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166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f03b21f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f03b21f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363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22B7-FE7E-4B68-8888-60D5AD962DF8}" type="datetimeFigureOut">
              <a:rPr lang="en-US" smtClean="0"/>
              <a:t>11/30/2020</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A014C708-7DC6-46EC-9B49-9F33D8E42F2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1507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22B7-FE7E-4B68-8888-60D5AD962DF8}"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4C708-7DC6-46EC-9B49-9F33D8E42F2B}"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1569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22B7-FE7E-4B68-8888-60D5AD962DF8}"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4C708-7DC6-46EC-9B49-9F33D8E42F2B}"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29614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99"/>
        <p:cNvGrpSpPr/>
        <p:nvPr/>
      </p:nvGrpSpPr>
      <p:grpSpPr>
        <a:xfrm>
          <a:off x="0" y="0"/>
          <a:ext cx="0" cy="0"/>
          <a:chOff x="0" y="0"/>
          <a:chExt cx="0" cy="0"/>
        </a:xfrm>
      </p:grpSpPr>
      <p:sp>
        <p:nvSpPr>
          <p:cNvPr id="105" name="Google Shape;105;p12"/>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4000">
                <a:solidFill>
                  <a:srgbClr val="FFFFFF"/>
                </a:solidFill>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endParaRPr/>
          </a:p>
        </p:txBody>
      </p:sp>
      <p:sp>
        <p:nvSpPr>
          <p:cNvPr id="106" name="Google Shape;106;p12"/>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2133">
                <a:solidFill>
                  <a:srgbClr val="FFFFFF"/>
                </a:solidFill>
              </a:defRPr>
            </a:lvl1pPr>
            <a:lvl2pPr lvl="1" rtl="0">
              <a:lnSpc>
                <a:spcPct val="100000"/>
              </a:lnSpc>
              <a:spcBef>
                <a:spcPts val="0"/>
              </a:spcBef>
              <a:spcAft>
                <a:spcPts val="0"/>
              </a:spcAft>
              <a:buClr>
                <a:srgbClr val="FFFFFF"/>
              </a:buClr>
              <a:buSzPts val="1600"/>
              <a:buNone/>
              <a:defRPr sz="2133">
                <a:solidFill>
                  <a:srgbClr val="FFFFFF"/>
                </a:solidFill>
              </a:defRPr>
            </a:lvl2pPr>
            <a:lvl3pPr lvl="2" rtl="0">
              <a:lnSpc>
                <a:spcPct val="100000"/>
              </a:lnSpc>
              <a:spcBef>
                <a:spcPts val="0"/>
              </a:spcBef>
              <a:spcAft>
                <a:spcPts val="0"/>
              </a:spcAft>
              <a:buClr>
                <a:srgbClr val="FFFFFF"/>
              </a:buClr>
              <a:buSzPts val="1600"/>
              <a:buNone/>
              <a:defRPr sz="2133">
                <a:solidFill>
                  <a:srgbClr val="FFFFFF"/>
                </a:solidFill>
              </a:defRPr>
            </a:lvl3pPr>
            <a:lvl4pPr lvl="3" rtl="0">
              <a:lnSpc>
                <a:spcPct val="100000"/>
              </a:lnSpc>
              <a:spcBef>
                <a:spcPts val="0"/>
              </a:spcBef>
              <a:spcAft>
                <a:spcPts val="0"/>
              </a:spcAft>
              <a:buClr>
                <a:srgbClr val="FFFFFF"/>
              </a:buClr>
              <a:buSzPts val="1600"/>
              <a:buNone/>
              <a:defRPr sz="2133">
                <a:solidFill>
                  <a:srgbClr val="FFFFFF"/>
                </a:solidFill>
              </a:defRPr>
            </a:lvl4pPr>
            <a:lvl5pPr lvl="4" rtl="0">
              <a:lnSpc>
                <a:spcPct val="100000"/>
              </a:lnSpc>
              <a:spcBef>
                <a:spcPts val="0"/>
              </a:spcBef>
              <a:spcAft>
                <a:spcPts val="0"/>
              </a:spcAft>
              <a:buClr>
                <a:srgbClr val="FFFFFF"/>
              </a:buClr>
              <a:buSzPts val="1600"/>
              <a:buNone/>
              <a:defRPr sz="2133">
                <a:solidFill>
                  <a:srgbClr val="FFFFFF"/>
                </a:solidFill>
              </a:defRPr>
            </a:lvl5pPr>
            <a:lvl6pPr lvl="5" rtl="0">
              <a:lnSpc>
                <a:spcPct val="100000"/>
              </a:lnSpc>
              <a:spcBef>
                <a:spcPts val="0"/>
              </a:spcBef>
              <a:spcAft>
                <a:spcPts val="0"/>
              </a:spcAft>
              <a:buClr>
                <a:srgbClr val="FFFFFF"/>
              </a:buClr>
              <a:buSzPts val="1600"/>
              <a:buNone/>
              <a:defRPr sz="2133">
                <a:solidFill>
                  <a:srgbClr val="FFFFFF"/>
                </a:solidFill>
              </a:defRPr>
            </a:lvl6pPr>
            <a:lvl7pPr lvl="6" rtl="0">
              <a:lnSpc>
                <a:spcPct val="100000"/>
              </a:lnSpc>
              <a:spcBef>
                <a:spcPts val="0"/>
              </a:spcBef>
              <a:spcAft>
                <a:spcPts val="0"/>
              </a:spcAft>
              <a:buClr>
                <a:srgbClr val="FFFFFF"/>
              </a:buClr>
              <a:buSzPts val="1600"/>
              <a:buNone/>
              <a:defRPr sz="2133">
                <a:solidFill>
                  <a:srgbClr val="FFFFFF"/>
                </a:solidFill>
              </a:defRPr>
            </a:lvl7pPr>
            <a:lvl8pPr lvl="7" rtl="0">
              <a:lnSpc>
                <a:spcPct val="100000"/>
              </a:lnSpc>
              <a:spcBef>
                <a:spcPts val="0"/>
              </a:spcBef>
              <a:spcAft>
                <a:spcPts val="0"/>
              </a:spcAft>
              <a:buClr>
                <a:srgbClr val="FFFFFF"/>
              </a:buClr>
              <a:buSzPts val="1600"/>
              <a:buNone/>
              <a:defRPr sz="2133">
                <a:solidFill>
                  <a:srgbClr val="FFFFFF"/>
                </a:solidFill>
              </a:defRPr>
            </a:lvl8pPr>
            <a:lvl9pPr lvl="8" rtl="0">
              <a:lnSpc>
                <a:spcPct val="100000"/>
              </a:lnSpc>
              <a:spcBef>
                <a:spcPts val="0"/>
              </a:spcBef>
              <a:spcAft>
                <a:spcPts val="0"/>
              </a:spcAft>
              <a:buClr>
                <a:srgbClr val="FFFFFF"/>
              </a:buClr>
              <a:buSzPts val="1600"/>
              <a:buNone/>
              <a:defRPr sz="2133">
                <a:solidFill>
                  <a:srgbClr val="FFFFFF"/>
                </a:solidFill>
              </a:defRPr>
            </a:lvl9pPr>
          </a:lstStyle>
          <a:p>
            <a:endParaRPr/>
          </a:p>
        </p:txBody>
      </p:sp>
      <p:sp>
        <p:nvSpPr>
          <p:cNvPr id="107" name="Google Shape;107;p12"/>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
        <p:nvSpPr>
          <p:cNvPr id="108" name="Google Shape;108;p12"/>
          <p:cNvSpPr txBox="1">
            <a:spLocks noGrp="1"/>
          </p:cNvSpPr>
          <p:nvPr>
            <p:ph type="sldNum" idx="12"/>
          </p:nvPr>
        </p:nvSpPr>
        <p:spPr>
          <a:xfrm>
            <a:off x="11381733" y="633313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782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285C22B7-FE7E-4B68-8888-60D5AD962DF8}" type="datetimeFigureOut">
              <a:rPr lang="en-US" smtClean="0"/>
              <a:t>11/30/2020</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A014C708-7DC6-46EC-9B49-9F33D8E42F2B}"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6573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22B7-FE7E-4B68-8888-60D5AD962DF8}"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4C708-7DC6-46EC-9B49-9F33D8E42F2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3521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22B7-FE7E-4B68-8888-60D5AD962DF8}"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4C708-7DC6-46EC-9B49-9F33D8E42F2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8291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22B7-FE7E-4B68-8888-60D5AD962DF8}"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4C708-7DC6-46EC-9B49-9F33D8E42F2B}"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345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C22B7-FE7E-4B68-8888-60D5AD962DF8}"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4C708-7DC6-46EC-9B49-9F33D8E42F2B}"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1178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C22B7-FE7E-4B68-8888-60D5AD962DF8}"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4C708-7DC6-46EC-9B49-9F33D8E42F2B}" type="slidenum">
              <a:rPr lang="en-US" smtClean="0"/>
              <a:t>‹#›</a:t>
            </a:fld>
            <a:endParaRPr lang="en-US"/>
          </a:p>
        </p:txBody>
      </p:sp>
    </p:spTree>
    <p:extLst>
      <p:ext uri="{BB962C8B-B14F-4D97-AF65-F5344CB8AC3E}">
        <p14:creationId xmlns:p14="http://schemas.microsoft.com/office/powerpoint/2010/main" val="168677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C22B7-FE7E-4B68-8888-60D5AD962DF8}"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4C708-7DC6-46EC-9B49-9F33D8E42F2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5441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85C22B7-FE7E-4B68-8888-60D5AD962DF8}" type="datetimeFigureOut">
              <a:rPr lang="en-US" smtClean="0"/>
              <a:t>11/30/2020</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A014C708-7DC6-46EC-9B49-9F33D8E42F2B}"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13395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85C22B7-FE7E-4B68-8888-60D5AD962DF8}" type="datetimeFigureOut">
              <a:rPr lang="en-US" smtClean="0"/>
              <a:t>11/30/2020</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A014C708-7DC6-46EC-9B49-9F33D8E42F2B}" type="slidenum">
              <a:rPr lang="en-US" smtClean="0"/>
              <a:t>‹#›</a:t>
            </a:fld>
            <a:endParaRPr lang="en-US"/>
          </a:p>
        </p:txBody>
      </p:sp>
    </p:spTree>
    <p:extLst>
      <p:ext uri="{BB962C8B-B14F-4D97-AF65-F5344CB8AC3E}">
        <p14:creationId xmlns:p14="http://schemas.microsoft.com/office/powerpoint/2010/main" val="405526937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arxiv.org/pdf/1807.05511.pdf" TargetMode="External"/><Relationship Id="rId3" Type="http://schemas.openxmlformats.org/officeDocument/2006/relationships/hyperlink" Target="https://medium.com/datadriveninvestor/yolov3-from-scratch-using-pytorch-part1-474b49f7c8ef" TargetMode="External"/><Relationship Id="rId7" Type="http://schemas.openxmlformats.org/officeDocument/2006/relationships/hyperlink" Target="https://arxiv.org/pdf/1804.02767.pdf" TargetMode="External"/><Relationship Id="rId2" Type="http://schemas.openxmlformats.org/officeDocument/2006/relationships/hyperlink" Target="https://towardsdatascience.com/image-detection-from-scratch-in-keras-f314872006c9" TargetMode="External"/><Relationship Id="rId1" Type="http://schemas.openxmlformats.org/officeDocument/2006/relationships/slideLayout" Target="../slideLayouts/slideLayout7.xml"/><Relationship Id="rId6" Type="http://schemas.openxmlformats.org/officeDocument/2006/relationships/hyperlink" Target="https://openaccess.thecvf.com/content_cvpr_2017/papers/Chattopadhyay_Counting_Everyday_Objects_CVPR_2017_paper.pdf" TargetMode="External"/><Relationship Id="rId5" Type="http://schemas.openxmlformats.org/officeDocument/2006/relationships/hyperlink" Target="https://towardsdatascience.com/custom-object-detection-using-tensorflow-from-scratch-e61da2e10087" TargetMode="External"/><Relationship Id="rId4" Type="http://schemas.openxmlformats.org/officeDocument/2006/relationships/hyperlink" Target="https://towardsdatascience.com/creating-your-own-object-detector-ad69dda69c8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neel.suthar@mavs.uta.edu"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mailto:manthankumarlax.patel@mavs.uta.edu" TargetMode="External"/><Relationship Id="rId4" Type="http://schemas.openxmlformats.org/officeDocument/2006/relationships/hyperlink" Target="mailto:jugal.patel@mavs.uta.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cocodataset.org/#download"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BD9F-E4D9-4A5B-9CE4-35DD75A0F121}"/>
              </a:ext>
            </a:extLst>
          </p:cNvPr>
          <p:cNvSpPr>
            <a:spLocks noGrp="1"/>
          </p:cNvSpPr>
          <p:nvPr>
            <p:ph type="ctrTitle" idx="4294967295"/>
          </p:nvPr>
        </p:nvSpPr>
        <p:spPr>
          <a:xfrm>
            <a:off x="1" y="1993872"/>
            <a:ext cx="12191999" cy="2870255"/>
          </a:xfrm>
        </p:spPr>
        <p:txBody>
          <a:bodyPr>
            <a:normAutofit/>
          </a:bodyPr>
          <a:lstStyle/>
          <a:p>
            <a:pPr algn="ctr"/>
            <a:r>
              <a:rPr lang="en-US" sz="5400" b="1" u="sng" dirty="0">
                <a:effectLst/>
                <a:latin typeface="Open Sans" panose="020B0604020202020204" charset="0"/>
                <a:ea typeface="Open Sans" panose="020B0604020202020204" charset="0"/>
                <a:cs typeface="Open Sans" panose="020B0604020202020204" charset="0"/>
              </a:rPr>
              <a:t>Human Counting on a Frame</a:t>
            </a:r>
            <a:br>
              <a:rPr lang="en-US" sz="5400" b="1" u="sng" dirty="0">
                <a:effectLst/>
                <a:latin typeface="Open Sans" panose="020B0604020202020204" charset="0"/>
                <a:ea typeface="Open Sans" panose="020B0604020202020204" charset="0"/>
                <a:cs typeface="Open Sans" panose="020B0604020202020204" charset="0"/>
              </a:rPr>
            </a:br>
            <a:r>
              <a:rPr lang="en-US" sz="5400" b="1" u="sng" dirty="0">
                <a:effectLst/>
                <a:latin typeface="Open Sans" panose="020B0604020202020204" charset="0"/>
                <a:ea typeface="Open Sans" panose="020B0604020202020204" charset="0"/>
                <a:cs typeface="Open Sans" panose="020B0604020202020204" charset="0"/>
              </a:rPr>
              <a:t>using OpenCV</a:t>
            </a:r>
            <a:endParaRPr lang="en-US" sz="5400" b="1" u="sng" dirty="0"/>
          </a:p>
        </p:txBody>
      </p:sp>
    </p:spTree>
    <p:extLst>
      <p:ext uri="{BB962C8B-B14F-4D97-AF65-F5344CB8AC3E}">
        <p14:creationId xmlns:p14="http://schemas.microsoft.com/office/powerpoint/2010/main" val="195573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6A72-FF1A-4670-AD7D-6A36C34D9470}"/>
              </a:ext>
            </a:extLst>
          </p:cNvPr>
          <p:cNvSpPr>
            <a:spLocks noGrp="1"/>
          </p:cNvSpPr>
          <p:nvPr>
            <p:ph type="title" idx="4294967295"/>
          </p:nvPr>
        </p:nvSpPr>
        <p:spPr>
          <a:xfrm>
            <a:off x="0" y="352425"/>
            <a:ext cx="12192000" cy="1325563"/>
          </a:xfrm>
        </p:spPr>
        <p:txBody>
          <a:bodyPr>
            <a:normAutofit/>
          </a:bodyPr>
          <a:lstStyle/>
          <a:p>
            <a:r>
              <a:rPr lang="en-US" b="1" dirty="0">
                <a:latin typeface="Open Sans" panose="020B0604020202020204" charset="0"/>
                <a:ea typeface="Open Sans" panose="020B0604020202020204" charset="0"/>
                <a:cs typeface="Open Sans" panose="020B0604020202020204" charset="0"/>
              </a:rPr>
              <a:t> Before the Prediction:                 After Prediction:</a:t>
            </a:r>
          </a:p>
        </p:txBody>
      </p:sp>
      <p:pic>
        <p:nvPicPr>
          <p:cNvPr id="5" name="Content Placeholder 4">
            <a:extLst>
              <a:ext uri="{FF2B5EF4-FFF2-40B4-BE49-F238E27FC236}">
                <a16:creationId xmlns:a16="http://schemas.microsoft.com/office/drawing/2014/main" id="{C7E18B3D-3E34-4941-B4BD-DEA346A8CB1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083425" y="1939925"/>
            <a:ext cx="5108575" cy="3535363"/>
          </a:xfrm>
        </p:spPr>
      </p:pic>
      <p:pic>
        <p:nvPicPr>
          <p:cNvPr id="7" name="Picture 6">
            <a:extLst>
              <a:ext uri="{FF2B5EF4-FFF2-40B4-BE49-F238E27FC236}">
                <a16:creationId xmlns:a16="http://schemas.microsoft.com/office/drawing/2014/main" id="{1AEB4245-1BA6-4204-AB08-A19417922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64" y="1939682"/>
            <a:ext cx="5277923" cy="3536208"/>
          </a:xfrm>
          <a:prstGeom prst="rect">
            <a:avLst/>
          </a:prstGeom>
        </p:spPr>
      </p:pic>
      <p:cxnSp>
        <p:nvCxnSpPr>
          <p:cNvPr id="9" name="Straight Connector 8">
            <a:extLst>
              <a:ext uri="{FF2B5EF4-FFF2-40B4-BE49-F238E27FC236}">
                <a16:creationId xmlns:a16="http://schemas.microsoft.com/office/drawing/2014/main" id="{E8666021-21EC-46F0-B3A3-8C86DEFFA627}"/>
              </a:ext>
            </a:extLst>
          </p:cNvPr>
          <p:cNvCxnSpPr>
            <a:cxnSpLocks/>
          </p:cNvCxnSpPr>
          <p:nvPr/>
        </p:nvCxnSpPr>
        <p:spPr>
          <a:xfrm>
            <a:off x="6174415" y="84083"/>
            <a:ext cx="0" cy="676067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738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4D70-9EDF-41D0-A041-FA08A0F84C80}"/>
              </a:ext>
            </a:extLst>
          </p:cNvPr>
          <p:cNvSpPr>
            <a:spLocks noGrp="1"/>
          </p:cNvSpPr>
          <p:nvPr>
            <p:ph type="title" idx="4294967295"/>
          </p:nvPr>
        </p:nvSpPr>
        <p:spPr>
          <a:xfrm>
            <a:off x="0" y="126124"/>
            <a:ext cx="12192000" cy="1047750"/>
          </a:xfrm>
        </p:spPr>
        <p:txBody>
          <a:bodyPr/>
          <a:lstStyle/>
          <a:p>
            <a:pPr algn="ctr"/>
            <a:r>
              <a:rPr lang="en" b="1" u="sng" dirty="0">
                <a:latin typeface="Open Sans" panose="020B0604020202020204" charset="0"/>
                <a:ea typeface="Open Sans" panose="020B0604020202020204" charset="0"/>
                <a:cs typeface="Open Sans" panose="020B0604020202020204" charset="0"/>
              </a:rPr>
              <a:t>Improvements over references:</a:t>
            </a:r>
            <a:endParaRPr lang="en-US" b="1" u="sng" dirty="0">
              <a:latin typeface="Open Sans" panose="020B0604020202020204" charset="0"/>
              <a:ea typeface="Open Sans" panose="020B0604020202020204" charset="0"/>
              <a:cs typeface="Open Sans" panose="020B0604020202020204" charset="0"/>
            </a:endParaRPr>
          </a:p>
        </p:txBody>
      </p:sp>
      <p:sp>
        <p:nvSpPr>
          <p:cNvPr id="3" name="Content Placeholder 2">
            <a:extLst>
              <a:ext uri="{FF2B5EF4-FFF2-40B4-BE49-F238E27FC236}">
                <a16:creationId xmlns:a16="http://schemas.microsoft.com/office/drawing/2014/main" id="{5A27DF10-E901-42F6-ACFE-62ACD0070EED}"/>
              </a:ext>
            </a:extLst>
          </p:cNvPr>
          <p:cNvSpPr>
            <a:spLocks noGrp="1"/>
          </p:cNvSpPr>
          <p:nvPr>
            <p:ph idx="4294967295"/>
          </p:nvPr>
        </p:nvSpPr>
        <p:spPr>
          <a:xfrm>
            <a:off x="0" y="1173874"/>
            <a:ext cx="12192000" cy="4911616"/>
          </a:xfrm>
        </p:spPr>
        <p:txBody>
          <a:bodyPr>
            <a:normAutofit fontScale="85000" lnSpcReduction="20000"/>
          </a:bodyPr>
          <a:lstStyle/>
          <a:p>
            <a:pPr marL="457200" lvl="0" indent="-342900" algn="l" rtl="0">
              <a:lnSpc>
                <a:spcPct val="120000"/>
              </a:lnSpc>
              <a:spcBef>
                <a:spcPts val="600"/>
              </a:spcBef>
              <a:spcAft>
                <a:spcPts val="0"/>
              </a:spcAft>
              <a:buSzPts val="1800"/>
              <a:buFont typeface="Lato"/>
              <a:buAutoNum type="arabicPeriod"/>
            </a:pPr>
            <a:r>
              <a:rPr lang="en-US" sz="2800" dirty="0">
                <a:latin typeface="Open Sans" panose="020B0604020202020204" charset="0"/>
                <a:ea typeface="Open Sans" panose="020B0604020202020204" charset="0"/>
                <a:cs typeface="Open Sans" panose="020B0604020202020204" charset="0"/>
                <a:sym typeface="Lato"/>
              </a:rPr>
              <a:t>We calculated the individual accuracy of and object in the image then took the average of accuracies of all the objects in the image to get a cumulative accuracy of an image.</a:t>
            </a:r>
          </a:p>
          <a:p>
            <a:pPr marL="457200" lvl="0" indent="-342900" algn="l" rtl="0">
              <a:lnSpc>
                <a:spcPct val="120000"/>
              </a:lnSpc>
              <a:spcBef>
                <a:spcPts val="0"/>
              </a:spcBef>
              <a:spcAft>
                <a:spcPts val="0"/>
              </a:spcAft>
              <a:buSzPts val="1800"/>
              <a:buFont typeface="Lato"/>
              <a:buAutoNum type="arabicPeriod"/>
            </a:pPr>
            <a:r>
              <a:rPr lang="en-US" sz="2800" dirty="0">
                <a:latin typeface="Open Sans" panose="020B0604020202020204" charset="0"/>
                <a:ea typeface="Open Sans" panose="020B0604020202020204" charset="0"/>
                <a:cs typeface="Open Sans" panose="020B0604020202020204" charset="0"/>
                <a:sym typeface="Lato"/>
              </a:rPr>
              <a:t>We used dataset utility to load datasets so that we can load data faster and get the results quicker.</a:t>
            </a:r>
          </a:p>
          <a:p>
            <a:pPr marL="457200" lvl="0" indent="-342900" algn="l" rtl="0">
              <a:lnSpc>
                <a:spcPct val="120000"/>
              </a:lnSpc>
              <a:spcBef>
                <a:spcPts val="0"/>
              </a:spcBef>
              <a:spcAft>
                <a:spcPts val="0"/>
              </a:spcAft>
              <a:buSzPts val="1800"/>
              <a:buFont typeface="Lato"/>
              <a:buAutoNum type="arabicPeriod"/>
            </a:pPr>
            <a:r>
              <a:rPr lang="en-US" sz="2800" dirty="0">
                <a:latin typeface="Open Sans" panose="020B0604020202020204" charset="0"/>
                <a:ea typeface="Open Sans" panose="020B0604020202020204" charset="0"/>
                <a:cs typeface="Open Sans" panose="020B0604020202020204" charset="0"/>
                <a:sym typeface="Lato"/>
              </a:rPr>
              <a:t>For plotting the labeled image, we used patches that is rectangular method.</a:t>
            </a:r>
          </a:p>
          <a:p>
            <a:pPr marL="457200" lvl="0" indent="-342900" algn="l" rtl="0">
              <a:lnSpc>
                <a:spcPct val="120000"/>
              </a:lnSpc>
              <a:spcBef>
                <a:spcPts val="0"/>
              </a:spcBef>
              <a:spcAft>
                <a:spcPts val="0"/>
              </a:spcAft>
              <a:buSzPts val="1800"/>
              <a:buFont typeface="Lato"/>
              <a:buAutoNum type="arabicPeriod"/>
            </a:pPr>
            <a:r>
              <a:rPr lang="en-US" sz="2800" dirty="0">
                <a:latin typeface="Open Sans" panose="020B0604020202020204" charset="0"/>
                <a:ea typeface="Open Sans" panose="020B0604020202020204" charset="0"/>
                <a:cs typeface="Open Sans" panose="020B0604020202020204" charset="0"/>
                <a:sym typeface="Lato"/>
              </a:rPr>
              <a:t>With the threshold and configuration parameters ideal combination we took out the best accuracy.</a:t>
            </a:r>
          </a:p>
          <a:p>
            <a:pPr marL="457200" lvl="0" indent="-342900" algn="l" rtl="0">
              <a:lnSpc>
                <a:spcPct val="120000"/>
              </a:lnSpc>
              <a:spcBef>
                <a:spcPts val="0"/>
              </a:spcBef>
              <a:spcAft>
                <a:spcPts val="0"/>
              </a:spcAft>
              <a:buSzPts val="1800"/>
              <a:buFont typeface="Lato"/>
              <a:buAutoNum type="arabicPeriod"/>
            </a:pPr>
            <a:r>
              <a:rPr lang="en-US" sz="2800" dirty="0">
                <a:latin typeface="Open Sans" panose="020B0604020202020204" charset="0"/>
                <a:ea typeface="Open Sans" panose="020B0604020202020204" charset="0"/>
                <a:cs typeface="Open Sans" panose="020B0604020202020204" charset="0"/>
                <a:sym typeface="Lato"/>
              </a:rPr>
              <a:t>Trained the Karas model using Yolov3 to generate new weights to detect the objects in the image.</a:t>
            </a:r>
          </a:p>
          <a:p>
            <a:pPr marL="457200" lvl="0" indent="-342900" algn="l" rtl="0">
              <a:lnSpc>
                <a:spcPct val="120000"/>
              </a:lnSpc>
              <a:spcBef>
                <a:spcPts val="0"/>
              </a:spcBef>
              <a:spcAft>
                <a:spcPts val="0"/>
              </a:spcAft>
              <a:buSzPts val="1800"/>
              <a:buFont typeface="Lato"/>
              <a:buAutoNum type="arabicPeriod"/>
            </a:pPr>
            <a:r>
              <a:rPr lang="en-US" sz="2900" dirty="0">
                <a:latin typeface="Open Sans" panose="020B0604020202020204" charset="0"/>
                <a:ea typeface="Open Sans" panose="020B0604020202020204" charset="0"/>
                <a:cs typeface="Open Sans" panose="020B0604020202020204" charset="0"/>
                <a:sym typeface="Lato"/>
              </a:rPr>
              <a:t>We also show bounding box on object in live video frame and counted the number of object with great accuracy.</a:t>
            </a:r>
          </a:p>
          <a:p>
            <a:pPr marL="457200" lvl="0" indent="-342900" algn="l" rtl="0">
              <a:lnSpc>
                <a:spcPct val="120000"/>
              </a:lnSpc>
              <a:spcBef>
                <a:spcPts val="0"/>
              </a:spcBef>
              <a:spcAft>
                <a:spcPts val="0"/>
              </a:spcAft>
              <a:buSzPts val="1800"/>
              <a:buFont typeface="Lato"/>
              <a:buAutoNum type="arabicPeriod"/>
            </a:pPr>
            <a:r>
              <a:rPr lang="en-US" sz="2800" dirty="0">
                <a:latin typeface="Open Sans" panose="020B0604020202020204" charset="0"/>
                <a:ea typeface="Open Sans" panose="020B0604020202020204" charset="0"/>
                <a:cs typeface="Open Sans" panose="020B0604020202020204" charset="0"/>
                <a:sym typeface="Lato"/>
              </a:rPr>
              <a:t>We can also detect other object by changing the label property in detection code.</a:t>
            </a:r>
          </a:p>
          <a:p>
            <a:pPr marL="457200" lvl="0" indent="0" algn="l" rtl="0">
              <a:lnSpc>
                <a:spcPct val="120000"/>
              </a:lnSpc>
              <a:spcBef>
                <a:spcPts val="600"/>
              </a:spcBef>
              <a:spcAft>
                <a:spcPts val="0"/>
              </a:spcAft>
              <a:buNone/>
            </a:pPr>
            <a:endParaRPr lang="en-US" sz="3600" dirty="0">
              <a:latin typeface="Open Sans" panose="020B0604020202020204" charset="0"/>
              <a:ea typeface="Open Sans" panose="020B0604020202020204" charset="0"/>
              <a:cs typeface="Open Sans" panose="020B0604020202020204" charset="0"/>
              <a:sym typeface="Open Sans"/>
            </a:endParaRPr>
          </a:p>
          <a:p>
            <a:pPr marL="0" indent="0">
              <a:buNone/>
            </a:pPr>
            <a:endParaRPr lang="en-US"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04680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E254-0E65-4E94-A164-25CB4C46DFBC}"/>
              </a:ext>
            </a:extLst>
          </p:cNvPr>
          <p:cNvSpPr>
            <a:spLocks noGrp="1"/>
          </p:cNvSpPr>
          <p:nvPr>
            <p:ph type="title" idx="4294967295"/>
          </p:nvPr>
        </p:nvSpPr>
        <p:spPr>
          <a:xfrm>
            <a:off x="6096000" y="630620"/>
            <a:ext cx="5257800" cy="644525"/>
          </a:xfrm>
        </p:spPr>
        <p:txBody>
          <a:bodyPr>
            <a:normAutofit/>
          </a:bodyPr>
          <a:lstStyle/>
          <a:p>
            <a:pPr algn="ctr"/>
            <a:r>
              <a:rPr lang="en-US" b="1" u="sng" dirty="0">
                <a:latin typeface="Open Sans" panose="020B0604020202020204" charset="0"/>
                <a:ea typeface="Open Sans" panose="020B0604020202020204" charset="0"/>
                <a:cs typeface="Open Sans" panose="020B0604020202020204" charset="0"/>
              </a:rPr>
              <a:t>Accuracy Test:</a:t>
            </a:r>
          </a:p>
        </p:txBody>
      </p:sp>
      <p:pic>
        <p:nvPicPr>
          <p:cNvPr id="5" name="Content Placeholder 4" descr="Table&#10;&#10;Description automatically generated">
            <a:extLst>
              <a:ext uri="{FF2B5EF4-FFF2-40B4-BE49-F238E27FC236}">
                <a16:creationId xmlns:a16="http://schemas.microsoft.com/office/drawing/2014/main" id="{E1DC074B-0A17-441D-9C30-02DFD6F72D7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2759" y="99848"/>
            <a:ext cx="5046663" cy="2714625"/>
          </a:xfrm>
        </p:spPr>
      </p:pic>
      <p:pic>
        <p:nvPicPr>
          <p:cNvPr id="9" name="Picture 8">
            <a:extLst>
              <a:ext uri="{FF2B5EF4-FFF2-40B4-BE49-F238E27FC236}">
                <a16:creationId xmlns:a16="http://schemas.microsoft.com/office/drawing/2014/main" id="{853EA9EB-FDEA-4F66-B71C-3E760886E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58" y="2814473"/>
            <a:ext cx="5046664" cy="3402808"/>
          </a:xfrm>
          <a:prstGeom prst="rect">
            <a:avLst/>
          </a:prstGeom>
        </p:spPr>
      </p:pic>
      <p:sp>
        <p:nvSpPr>
          <p:cNvPr id="10" name="TextBox 9">
            <a:extLst>
              <a:ext uri="{FF2B5EF4-FFF2-40B4-BE49-F238E27FC236}">
                <a16:creationId xmlns:a16="http://schemas.microsoft.com/office/drawing/2014/main" id="{513082BD-E119-44BB-B483-A9B04E5F486A}"/>
              </a:ext>
            </a:extLst>
          </p:cNvPr>
          <p:cNvSpPr txBox="1"/>
          <p:nvPr/>
        </p:nvSpPr>
        <p:spPr>
          <a:xfrm>
            <a:off x="6096000" y="1556037"/>
            <a:ext cx="5538953" cy="4093428"/>
          </a:xfrm>
          <a:prstGeom prst="rect">
            <a:avLst/>
          </a:prstGeom>
          <a:noFill/>
        </p:spPr>
        <p:txBody>
          <a:bodyPr wrap="square" rtlCol="0">
            <a:spAutoFit/>
          </a:bodyPr>
          <a:lstStyle/>
          <a:p>
            <a:pPr marL="285750" indent="-285750">
              <a:buFont typeface="Arial" panose="020B0604020202020204" pitchFamily="34" charset="0"/>
              <a:buChar char="•"/>
            </a:pPr>
            <a:r>
              <a:rPr lang="en-US" sz="2600" dirty="0">
                <a:latin typeface="Open Sans" panose="020B0604020202020204" charset="0"/>
                <a:ea typeface="Open Sans" panose="020B0604020202020204" charset="0"/>
                <a:cs typeface="Open Sans" panose="020B0604020202020204" charset="0"/>
              </a:rPr>
              <a:t>For 60% threshold , we get 98.96% accuracy.</a:t>
            </a:r>
          </a:p>
          <a:p>
            <a:pPr marL="285750" indent="-285750">
              <a:buFont typeface="Arial" panose="020B0604020202020204" pitchFamily="34" charset="0"/>
              <a:buChar char="•"/>
            </a:pPr>
            <a:r>
              <a:rPr lang="en-US" sz="2600" dirty="0">
                <a:latin typeface="Open Sans" panose="020B0604020202020204" charset="0"/>
                <a:ea typeface="Open Sans" panose="020B0604020202020204" charset="0"/>
                <a:cs typeface="Open Sans" panose="020B0604020202020204" charset="0"/>
              </a:rPr>
              <a:t>For 40% threshold , we get 97.01% accuracy.</a:t>
            </a:r>
          </a:p>
          <a:p>
            <a:pPr marL="285750" indent="-285750">
              <a:buFont typeface="Arial" panose="020B0604020202020204" pitchFamily="34" charset="0"/>
              <a:buChar char="•"/>
            </a:pPr>
            <a:r>
              <a:rPr lang="en-US" sz="2600" dirty="0">
                <a:latin typeface="Open Sans" panose="020B0604020202020204" charset="0"/>
                <a:ea typeface="Open Sans" panose="020B0604020202020204" charset="0"/>
                <a:cs typeface="Open Sans" panose="020B0604020202020204" charset="0"/>
              </a:rPr>
              <a:t>For 90% threshold , we get 99.27% accuracy.</a:t>
            </a:r>
          </a:p>
          <a:p>
            <a:pPr marL="285750" indent="-285750">
              <a:buFont typeface="Arial" panose="020B0604020202020204" pitchFamily="34" charset="0"/>
              <a:buChar char="•"/>
            </a:pPr>
            <a:r>
              <a:rPr lang="en-US" sz="2600" dirty="0">
                <a:latin typeface="Open Sans" panose="020B0604020202020204" charset="0"/>
                <a:ea typeface="Open Sans" panose="020B0604020202020204" charset="0"/>
                <a:cs typeface="Open Sans" panose="020B0604020202020204" charset="0"/>
                <a:sym typeface="Open Sans"/>
              </a:rPr>
              <a:t>As we can see that from above mentioned thresholds, we get best accuracy in 90% threshold which is 99.27%.</a:t>
            </a:r>
          </a:p>
        </p:txBody>
      </p:sp>
    </p:spTree>
    <p:extLst>
      <p:ext uri="{BB962C8B-B14F-4D97-AF65-F5344CB8AC3E}">
        <p14:creationId xmlns:p14="http://schemas.microsoft.com/office/powerpoint/2010/main" val="1942600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4019-8BFE-468D-AE23-F008FD22DB16}"/>
              </a:ext>
            </a:extLst>
          </p:cNvPr>
          <p:cNvSpPr>
            <a:spLocks noGrp="1"/>
          </p:cNvSpPr>
          <p:nvPr>
            <p:ph type="title" idx="4294967295"/>
          </p:nvPr>
        </p:nvSpPr>
        <p:spPr>
          <a:xfrm>
            <a:off x="0" y="155302"/>
            <a:ext cx="12192000" cy="1047750"/>
          </a:xfrm>
        </p:spPr>
        <p:txBody>
          <a:bodyPr/>
          <a:lstStyle/>
          <a:p>
            <a:pPr algn="ctr"/>
            <a:r>
              <a:rPr lang="en" b="1" u="sng" dirty="0">
                <a:latin typeface="Open Sans" panose="020B0604020202020204" charset="0"/>
                <a:ea typeface="Open Sans" panose="020B0604020202020204" charset="0"/>
                <a:cs typeface="Open Sans" panose="020B0604020202020204" charset="0"/>
              </a:rPr>
              <a:t>Enhancements (Future work):</a:t>
            </a:r>
            <a:endParaRPr lang="en-US" b="1" u="sng" dirty="0">
              <a:latin typeface="Open Sans" panose="020B0604020202020204" charset="0"/>
              <a:ea typeface="Open Sans" panose="020B0604020202020204" charset="0"/>
              <a:cs typeface="Open Sans" panose="020B0604020202020204" charset="0"/>
            </a:endParaRPr>
          </a:p>
        </p:txBody>
      </p:sp>
      <p:sp>
        <p:nvSpPr>
          <p:cNvPr id="3" name="Content Placeholder 2">
            <a:extLst>
              <a:ext uri="{FF2B5EF4-FFF2-40B4-BE49-F238E27FC236}">
                <a16:creationId xmlns:a16="http://schemas.microsoft.com/office/drawing/2014/main" id="{8342055C-3321-49CB-A25F-5F8FF49BCF61}"/>
              </a:ext>
            </a:extLst>
          </p:cNvPr>
          <p:cNvSpPr>
            <a:spLocks noGrp="1"/>
          </p:cNvSpPr>
          <p:nvPr>
            <p:ph idx="4294967295"/>
          </p:nvPr>
        </p:nvSpPr>
        <p:spPr>
          <a:xfrm>
            <a:off x="0" y="1597573"/>
            <a:ext cx="12192000" cy="4624552"/>
          </a:xfrm>
        </p:spPr>
        <p:txBody>
          <a:bodyPr/>
          <a:lstStyle/>
          <a:p>
            <a:r>
              <a:rPr lang="en-US" dirty="0">
                <a:latin typeface="Open Sans" panose="020B0604020202020204" charset="0"/>
                <a:ea typeface="Open Sans" panose="020B0604020202020204" charset="0"/>
                <a:cs typeface="Open Sans" panose="020B0604020202020204" charset="0"/>
              </a:rPr>
              <a:t>From the present model we can only detect human from webcam frame.</a:t>
            </a:r>
          </a:p>
          <a:p>
            <a:r>
              <a:rPr lang="en-US" dirty="0">
                <a:latin typeface="Open Sans" panose="020B0604020202020204" charset="0"/>
                <a:ea typeface="Open Sans" panose="020B0604020202020204" charset="0"/>
                <a:cs typeface="Open Sans" panose="020B0604020202020204" charset="0"/>
              </a:rPr>
              <a:t>In future we can add other functionalities like calculating total number of cars in particular lines for traffic governance.</a:t>
            </a:r>
          </a:p>
          <a:p>
            <a:r>
              <a:rPr lang="en-US" dirty="0">
                <a:latin typeface="Open Sans" panose="020B0604020202020204" charset="0"/>
                <a:ea typeface="Open Sans" panose="020B0604020202020204" charset="0"/>
                <a:cs typeface="Open Sans" panose="020B0604020202020204" charset="0"/>
              </a:rPr>
              <a:t>For current COVID-19 situation, we can add more features like distance measure between two people which will be helpful in social distancing in crowded areas.   </a:t>
            </a:r>
          </a:p>
        </p:txBody>
      </p:sp>
    </p:spTree>
    <p:extLst>
      <p:ext uri="{BB962C8B-B14F-4D97-AF65-F5344CB8AC3E}">
        <p14:creationId xmlns:p14="http://schemas.microsoft.com/office/powerpoint/2010/main" val="354937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3155-7064-4C58-80CC-8000AF5D5027}"/>
              </a:ext>
            </a:extLst>
          </p:cNvPr>
          <p:cNvSpPr>
            <a:spLocks noGrp="1"/>
          </p:cNvSpPr>
          <p:nvPr>
            <p:ph type="title" idx="4294967295"/>
          </p:nvPr>
        </p:nvSpPr>
        <p:spPr>
          <a:xfrm>
            <a:off x="0" y="102750"/>
            <a:ext cx="12192000" cy="1047750"/>
          </a:xfrm>
        </p:spPr>
        <p:txBody>
          <a:bodyPr/>
          <a:lstStyle/>
          <a:p>
            <a:pPr algn="ctr"/>
            <a:r>
              <a:rPr lang="en" b="1" u="sng" dirty="0">
                <a:latin typeface="Open Sans" panose="020B0604020202020204" charset="0"/>
                <a:ea typeface="Open Sans" panose="020B0604020202020204" charset="0"/>
                <a:cs typeface="Open Sans" panose="020B0604020202020204" charset="0"/>
              </a:rPr>
              <a:t>References:</a:t>
            </a:r>
            <a:endParaRPr lang="en-US" b="1" u="sng" dirty="0">
              <a:latin typeface="Open Sans" panose="020B0604020202020204" charset="0"/>
              <a:ea typeface="Open Sans" panose="020B0604020202020204" charset="0"/>
              <a:cs typeface="Open Sans" panose="020B0604020202020204" charset="0"/>
            </a:endParaRPr>
          </a:p>
        </p:txBody>
      </p:sp>
      <p:sp>
        <p:nvSpPr>
          <p:cNvPr id="3" name="Content Placeholder 2">
            <a:extLst>
              <a:ext uri="{FF2B5EF4-FFF2-40B4-BE49-F238E27FC236}">
                <a16:creationId xmlns:a16="http://schemas.microsoft.com/office/drawing/2014/main" id="{8BE500DD-FB7D-4785-AFAC-F73258E4DC55}"/>
              </a:ext>
            </a:extLst>
          </p:cNvPr>
          <p:cNvSpPr>
            <a:spLocks noGrp="1"/>
          </p:cNvSpPr>
          <p:nvPr>
            <p:ph idx="4294967295"/>
          </p:nvPr>
        </p:nvSpPr>
        <p:spPr>
          <a:xfrm>
            <a:off x="0" y="1229710"/>
            <a:ext cx="12192000" cy="4855780"/>
          </a:xfrm>
        </p:spPr>
        <p:txBody>
          <a:bodyPr>
            <a:normAutofit/>
          </a:bodyPr>
          <a:lstStyle/>
          <a:p>
            <a:r>
              <a:rPr lang="en-US" dirty="0">
                <a:latin typeface="Open Sans" panose="020B0604020202020204" charset="0"/>
                <a:ea typeface="Open Sans" panose="020B0604020202020204" charset="0"/>
                <a:cs typeface="Open Sans" panose="020B0604020202020204" charset="0"/>
                <a:hlinkClick r:id="rId2"/>
              </a:rPr>
              <a:t>https://towardsdatascience.com/image-detection-from-scratch-in-keras-f314872006c9</a:t>
            </a:r>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hlinkClick r:id="rId3"/>
              </a:rPr>
              <a:t>https://medium.com/datadriveninvestor/yolov3-from-scratch-using-pytorch-part1-474b49f7c8ef</a:t>
            </a:r>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hlinkClick r:id="rId4"/>
              </a:rPr>
              <a:t>https://towardsdatascience.com/creating-your-own-object-detector-ad69dda69c85</a:t>
            </a:r>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hlinkClick r:id="rId5"/>
              </a:rPr>
              <a:t>https://towardsdatascience.com/custom-object-detection-using-tensorflow-from-scratch-e61da2e10087</a:t>
            </a:r>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hlinkClick r:id="rId6"/>
              </a:rPr>
              <a:t>https://openaccess.thecvf.com/content_cvpr_2017/papers/Chattopadhyay_Counting_Everyday_Objects_CVPR_2017_paper.pdf</a:t>
            </a:r>
            <a:r>
              <a:rPr lang="en-US" dirty="0">
                <a:latin typeface="Open Sans" panose="020B0604020202020204" charset="0"/>
                <a:ea typeface="Open Sans" panose="020B0604020202020204" charset="0"/>
                <a:cs typeface="Open Sans" panose="020B0604020202020204" charset="0"/>
              </a:rPr>
              <a:t>.</a:t>
            </a:r>
          </a:p>
          <a:p>
            <a:r>
              <a:rPr lang="en-US" dirty="0">
                <a:latin typeface="Open Sans" panose="020B0604020202020204" charset="0"/>
                <a:ea typeface="Open Sans" panose="020B0604020202020204" charset="0"/>
                <a:cs typeface="Open Sans" panose="020B0604020202020204" charset="0"/>
                <a:hlinkClick r:id="rId7"/>
              </a:rPr>
              <a:t>https://arxiv.org/pdf/1804.02767.pdf</a:t>
            </a:r>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hlinkClick r:id="rId8"/>
              </a:rPr>
              <a:t>https://arxiv.org/pdf/1807.05511.pdf</a:t>
            </a:r>
            <a:r>
              <a:rPr lang="en-US" dirty="0">
                <a:latin typeface="Open Sans" panose="020B0604020202020204" charset="0"/>
                <a:ea typeface="Open Sans" panose="020B0604020202020204" charset="0"/>
                <a:cs typeface="Open Sans" panose="020B0604020202020204" charset="0"/>
              </a:rPr>
              <a:t> </a:t>
            </a:r>
          </a:p>
          <a:p>
            <a:endParaRPr lang="en-US" dirty="0"/>
          </a:p>
        </p:txBody>
      </p:sp>
    </p:spTree>
    <p:extLst>
      <p:ext uri="{BB962C8B-B14F-4D97-AF65-F5344CB8AC3E}">
        <p14:creationId xmlns:p14="http://schemas.microsoft.com/office/powerpoint/2010/main" val="159764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3E2C-A2E9-4C08-BD8A-E09CADE0A287}"/>
              </a:ext>
            </a:extLst>
          </p:cNvPr>
          <p:cNvSpPr>
            <a:spLocks noGrp="1"/>
          </p:cNvSpPr>
          <p:nvPr>
            <p:ph type="title" idx="4294967295"/>
          </p:nvPr>
        </p:nvSpPr>
        <p:spPr>
          <a:xfrm>
            <a:off x="0" y="2103438"/>
            <a:ext cx="12192000" cy="1325562"/>
          </a:xfrm>
        </p:spPr>
        <p:txBody>
          <a:bodyPr>
            <a:normAutofit/>
          </a:bodyPr>
          <a:lstStyle/>
          <a:p>
            <a:pPr algn="ctr"/>
            <a:r>
              <a:rPr lang="en-US" sz="7500" b="1" u="sng" dirty="0"/>
              <a:t>Thank You!!</a:t>
            </a:r>
          </a:p>
        </p:txBody>
      </p:sp>
    </p:spTree>
    <p:extLst>
      <p:ext uri="{BB962C8B-B14F-4D97-AF65-F5344CB8AC3E}">
        <p14:creationId xmlns:p14="http://schemas.microsoft.com/office/powerpoint/2010/main" val="121900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idx="4294967295"/>
          </p:nvPr>
        </p:nvSpPr>
        <p:spPr>
          <a:xfrm>
            <a:off x="924911" y="1611805"/>
            <a:ext cx="4402138" cy="2249488"/>
          </a:xfrm>
          <a:prstGeom prst="rect">
            <a:avLst/>
          </a:prstGeom>
        </p:spPr>
        <p:txBody>
          <a:bodyPr spcFirstLastPara="1" vert="horz" wrap="square" lIns="121900" tIns="121900" rIns="121900" bIns="121900" rtlCol="0" anchor="t" anchorCtr="0">
            <a:noAutofit/>
          </a:bodyPr>
          <a:lstStyle/>
          <a:p>
            <a:pPr algn="ctr"/>
            <a:r>
              <a:rPr lang="en" sz="7600" b="1" u="sng" dirty="0">
                <a:latin typeface="Open Sans" panose="020B0604020202020204" charset="0"/>
                <a:ea typeface="Open Sans" panose="020B0604020202020204" charset="0"/>
                <a:cs typeface="Open Sans" panose="020B0604020202020204" charset="0"/>
              </a:rPr>
              <a:t>Final Review</a:t>
            </a:r>
            <a:endParaRPr sz="7600" b="1" u="sng" dirty="0">
              <a:latin typeface="Open Sans" panose="020B0604020202020204" charset="0"/>
              <a:ea typeface="Open Sans" panose="020B0604020202020204" charset="0"/>
              <a:cs typeface="Open Sans" panose="020B0604020202020204" charset="0"/>
            </a:endParaRPr>
          </a:p>
        </p:txBody>
      </p:sp>
      <p:sp>
        <p:nvSpPr>
          <p:cNvPr id="147" name="Google Shape;147;p18"/>
          <p:cNvSpPr txBox="1">
            <a:spLocks noGrp="1"/>
          </p:cNvSpPr>
          <p:nvPr>
            <p:ph type="body" idx="4294967295"/>
          </p:nvPr>
        </p:nvSpPr>
        <p:spPr>
          <a:xfrm>
            <a:off x="6096000" y="0"/>
            <a:ext cx="6096000" cy="6858000"/>
          </a:xfrm>
          <a:prstGeom prst="rect">
            <a:avLst/>
          </a:prstGeom>
        </p:spPr>
        <p:txBody>
          <a:bodyPr spcFirstLastPara="1" vert="horz" wrap="square" lIns="121900" tIns="121900" rIns="121900" bIns="121900" rtlCol="0" anchor="t" anchorCtr="0">
            <a:noAutofit/>
          </a:bodyPr>
          <a:lstStyle/>
          <a:p>
            <a:pPr marL="0" indent="0" algn="ctr">
              <a:lnSpc>
                <a:spcPct val="100000"/>
              </a:lnSpc>
              <a:spcBef>
                <a:spcPts val="800"/>
              </a:spcBef>
              <a:buNone/>
            </a:pPr>
            <a:r>
              <a:rPr lang="en" sz="2000" dirty="0">
                <a:solidFill>
                  <a:srgbClr val="008575"/>
                </a:solidFill>
                <a:latin typeface="PT Sans Narrow"/>
                <a:ea typeface="PT Sans Narrow"/>
                <a:cs typeface="PT Sans Narrow"/>
                <a:sym typeface="PT Sans Narrow"/>
              </a:rPr>
              <a:t>Neel Suthar </a:t>
            </a:r>
          </a:p>
          <a:p>
            <a:pPr marL="0" indent="0" algn="ctr">
              <a:lnSpc>
                <a:spcPct val="100000"/>
              </a:lnSpc>
              <a:spcBef>
                <a:spcPts val="800"/>
              </a:spcBef>
              <a:buNone/>
            </a:pPr>
            <a:r>
              <a:rPr lang="en" sz="2000" dirty="0">
                <a:latin typeface="PT Sans Narrow"/>
                <a:ea typeface="PT Sans Narrow"/>
                <a:cs typeface="PT Sans Narrow"/>
                <a:sym typeface="PT Sans Narrow"/>
              </a:rPr>
              <a:t>(1001807983)</a:t>
            </a:r>
          </a:p>
          <a:p>
            <a:pPr marL="0" indent="0" algn="ctr">
              <a:lnSpc>
                <a:spcPct val="100000"/>
              </a:lnSpc>
              <a:spcBef>
                <a:spcPts val="800"/>
              </a:spcBef>
              <a:buNone/>
            </a:pPr>
            <a:r>
              <a:rPr lang="en-US" sz="2000" dirty="0">
                <a:latin typeface="PT Sans Narrow"/>
                <a:ea typeface="PT Sans Narrow"/>
                <a:cs typeface="PT Sans Narrow"/>
                <a:sym typeface="PT Sans Narrow"/>
                <a:hlinkClick r:id="rId3"/>
              </a:rPr>
              <a:t>n</a:t>
            </a:r>
            <a:r>
              <a:rPr lang="en" sz="2000" dirty="0">
                <a:latin typeface="PT Sans Narrow"/>
                <a:ea typeface="PT Sans Narrow"/>
                <a:cs typeface="PT Sans Narrow"/>
                <a:sym typeface="PT Sans Narrow"/>
                <a:hlinkClick r:id="rId3"/>
              </a:rPr>
              <a:t>eel.suthar@mavs.uta.edu</a:t>
            </a:r>
            <a:endParaRPr lang="en" sz="2000" dirty="0">
              <a:latin typeface="PT Sans Narrow"/>
              <a:ea typeface="PT Sans Narrow"/>
              <a:cs typeface="PT Sans Narrow"/>
              <a:sym typeface="PT Sans Narrow"/>
            </a:endParaRPr>
          </a:p>
          <a:p>
            <a:pPr marL="0" indent="0" algn="ctr">
              <a:lnSpc>
                <a:spcPct val="100000"/>
              </a:lnSpc>
              <a:spcBef>
                <a:spcPts val="800"/>
              </a:spcBef>
              <a:buNone/>
            </a:pPr>
            <a:endParaRPr lang="en" sz="2000" dirty="0">
              <a:latin typeface="PT Sans Narrow"/>
              <a:ea typeface="PT Sans Narrow"/>
              <a:cs typeface="PT Sans Narrow"/>
              <a:sym typeface="PT Sans Narrow"/>
            </a:endParaRPr>
          </a:p>
          <a:p>
            <a:pPr marL="0" indent="0" algn="ctr">
              <a:lnSpc>
                <a:spcPct val="100000"/>
              </a:lnSpc>
              <a:spcBef>
                <a:spcPts val="800"/>
              </a:spcBef>
              <a:buNone/>
            </a:pPr>
            <a:r>
              <a:rPr lang="en" sz="2000" dirty="0">
                <a:solidFill>
                  <a:srgbClr val="008575"/>
                </a:solidFill>
                <a:latin typeface="PT Sans Narrow"/>
                <a:ea typeface="PT Sans Narrow"/>
                <a:cs typeface="PT Sans Narrow"/>
                <a:sym typeface="PT Sans Narrow"/>
              </a:rPr>
              <a:t>Jugal Patel </a:t>
            </a:r>
          </a:p>
          <a:p>
            <a:pPr marL="0" indent="0" algn="ctr">
              <a:lnSpc>
                <a:spcPct val="100000"/>
              </a:lnSpc>
              <a:spcBef>
                <a:spcPts val="800"/>
              </a:spcBef>
              <a:buNone/>
            </a:pPr>
            <a:r>
              <a:rPr lang="en" sz="2000" dirty="0">
                <a:latin typeface="PT Sans Narrow"/>
                <a:ea typeface="PT Sans Narrow"/>
                <a:cs typeface="PT Sans Narrow"/>
                <a:sym typeface="PT Sans Narrow"/>
              </a:rPr>
              <a:t>(1001769143)</a:t>
            </a:r>
          </a:p>
          <a:p>
            <a:pPr marL="0" indent="0" algn="ctr">
              <a:lnSpc>
                <a:spcPct val="100000"/>
              </a:lnSpc>
              <a:spcBef>
                <a:spcPts val="800"/>
              </a:spcBef>
              <a:buNone/>
            </a:pPr>
            <a:r>
              <a:rPr lang="en-US" sz="2000" dirty="0">
                <a:latin typeface="PT Sans Narrow"/>
                <a:ea typeface="PT Sans Narrow"/>
                <a:cs typeface="PT Sans Narrow"/>
                <a:sym typeface="PT Sans Narrow"/>
                <a:hlinkClick r:id="rId4"/>
              </a:rPr>
              <a:t>j</a:t>
            </a:r>
            <a:r>
              <a:rPr lang="en" sz="2000" dirty="0">
                <a:latin typeface="PT Sans Narrow"/>
                <a:ea typeface="PT Sans Narrow"/>
                <a:cs typeface="PT Sans Narrow"/>
                <a:sym typeface="PT Sans Narrow"/>
                <a:hlinkClick r:id="rId4"/>
              </a:rPr>
              <a:t>ugal.patel@mavs.uta.edu</a:t>
            </a:r>
            <a:endParaRPr lang="en" sz="2000" dirty="0">
              <a:latin typeface="PT Sans Narrow"/>
              <a:ea typeface="PT Sans Narrow"/>
              <a:cs typeface="PT Sans Narrow"/>
              <a:sym typeface="PT Sans Narrow"/>
            </a:endParaRPr>
          </a:p>
          <a:p>
            <a:pPr marL="0" indent="0" algn="ctr">
              <a:lnSpc>
                <a:spcPct val="100000"/>
              </a:lnSpc>
              <a:spcBef>
                <a:spcPts val="800"/>
              </a:spcBef>
              <a:buNone/>
            </a:pPr>
            <a:endParaRPr lang="en" sz="2000" dirty="0">
              <a:latin typeface="PT Sans Narrow"/>
              <a:ea typeface="PT Sans Narrow"/>
              <a:cs typeface="PT Sans Narrow"/>
              <a:sym typeface="PT Sans Narrow"/>
            </a:endParaRPr>
          </a:p>
          <a:p>
            <a:pPr marL="0" indent="0" algn="ctr">
              <a:lnSpc>
                <a:spcPct val="100000"/>
              </a:lnSpc>
              <a:spcBef>
                <a:spcPts val="800"/>
              </a:spcBef>
              <a:buNone/>
            </a:pPr>
            <a:r>
              <a:rPr lang="en" sz="2000" dirty="0">
                <a:solidFill>
                  <a:srgbClr val="008575"/>
                </a:solidFill>
                <a:latin typeface="PT Sans Narrow"/>
                <a:ea typeface="PT Sans Narrow"/>
                <a:cs typeface="PT Sans Narrow"/>
                <a:sym typeface="PT Sans Narrow"/>
              </a:rPr>
              <a:t>Manthankumar Patel </a:t>
            </a:r>
          </a:p>
          <a:p>
            <a:pPr marL="0" indent="0" algn="ctr">
              <a:lnSpc>
                <a:spcPct val="100000"/>
              </a:lnSpc>
              <a:spcBef>
                <a:spcPts val="800"/>
              </a:spcBef>
              <a:buNone/>
            </a:pPr>
            <a:r>
              <a:rPr lang="en" sz="2000" dirty="0">
                <a:solidFill>
                  <a:srgbClr val="000000"/>
                </a:solidFill>
                <a:latin typeface="PT Sans Narrow"/>
                <a:ea typeface="PT Sans Narrow"/>
                <a:cs typeface="PT Sans Narrow"/>
                <a:sym typeface="PT Sans Narrow"/>
              </a:rPr>
              <a:t>(1001778249)</a:t>
            </a:r>
          </a:p>
          <a:p>
            <a:pPr marL="0" indent="0" algn="ctr">
              <a:lnSpc>
                <a:spcPct val="100000"/>
              </a:lnSpc>
              <a:spcBef>
                <a:spcPts val="800"/>
              </a:spcBef>
              <a:buNone/>
            </a:pPr>
            <a:r>
              <a:rPr lang="en" sz="2000" u="sng" dirty="0">
                <a:solidFill>
                  <a:srgbClr val="1155CC"/>
                </a:solidFill>
                <a:latin typeface="PT Sans Narrow"/>
                <a:ea typeface="PT Sans Narrow"/>
                <a:cs typeface="PT Sans Narrow"/>
                <a:sym typeface="PT Sans Narrow"/>
                <a:hlinkClick r:id="rId5"/>
              </a:rPr>
              <a:t>manthankumarlax.patel@mavs.uta.edu</a:t>
            </a:r>
            <a:endParaRPr lang="en" sz="2000" u="sng" dirty="0">
              <a:solidFill>
                <a:srgbClr val="1155CC"/>
              </a:solidFill>
              <a:latin typeface="PT Sans Narrow"/>
              <a:ea typeface="PT Sans Narrow"/>
              <a:cs typeface="PT Sans Narrow"/>
              <a:sym typeface="PT Sans Narrow"/>
            </a:endParaRPr>
          </a:p>
          <a:p>
            <a:pPr marL="0" indent="0" algn="ctr">
              <a:lnSpc>
                <a:spcPct val="100000"/>
              </a:lnSpc>
              <a:spcBef>
                <a:spcPts val="800"/>
              </a:spcBef>
              <a:buNone/>
            </a:pPr>
            <a:endParaRPr lang="en" sz="2000" u="sng" dirty="0">
              <a:solidFill>
                <a:srgbClr val="1155CC"/>
              </a:solidFill>
              <a:latin typeface="PT Sans Narrow"/>
              <a:ea typeface="PT Sans Narrow"/>
              <a:cs typeface="PT Sans Narrow"/>
              <a:sym typeface="PT Sans Narrow"/>
            </a:endParaRPr>
          </a:p>
          <a:p>
            <a:pPr marL="0" indent="0" algn="ctr">
              <a:lnSpc>
                <a:spcPct val="100000"/>
              </a:lnSpc>
              <a:spcBef>
                <a:spcPts val="800"/>
              </a:spcBef>
              <a:buNone/>
            </a:pPr>
            <a:r>
              <a:rPr lang="en-US" sz="2000" b="1" u="sng" dirty="0">
                <a:solidFill>
                  <a:srgbClr val="000000"/>
                </a:solidFill>
                <a:latin typeface="PT Sans Narrow"/>
                <a:ea typeface="PT Sans Narrow"/>
                <a:cs typeface="PT Sans Narrow"/>
                <a:sym typeface="PT Sans Narrow"/>
              </a:rPr>
              <a:t>The University of Texas at Arlington</a:t>
            </a:r>
            <a:endParaRPr lang="en" sz="2000" b="1" u="sng" dirty="0">
              <a:solidFill>
                <a:srgbClr val="1155CC"/>
              </a:solidFill>
              <a:latin typeface="PT Sans Narrow"/>
              <a:ea typeface="PT Sans Narrow"/>
              <a:cs typeface="PT Sans Narrow"/>
              <a:sym typeface="PT Sans Narrow"/>
            </a:endParaRPr>
          </a:p>
          <a:p>
            <a:pPr marL="0" indent="0" algn="ctr">
              <a:lnSpc>
                <a:spcPct val="100000"/>
              </a:lnSpc>
              <a:spcBef>
                <a:spcPts val="800"/>
              </a:spcBef>
              <a:buNone/>
            </a:pPr>
            <a:r>
              <a:rPr lang="en-US" sz="2000" dirty="0">
                <a:solidFill>
                  <a:srgbClr val="000000"/>
                </a:solidFill>
                <a:latin typeface="PT Sans Narrow"/>
                <a:ea typeface="PT Sans Narrow"/>
                <a:cs typeface="PT Sans Narrow"/>
                <a:sym typeface="PT Sans Narrow"/>
              </a:rPr>
              <a:t>				         </a:t>
            </a:r>
          </a:p>
          <a:p>
            <a:pPr marL="0" indent="0">
              <a:lnSpc>
                <a:spcPct val="120000"/>
              </a:lnSpc>
              <a:buNone/>
            </a:pPr>
            <a:r>
              <a:rPr lang="en" sz="2000" dirty="0">
                <a:solidFill>
                  <a:srgbClr val="695D46"/>
                </a:solidFill>
                <a:latin typeface="PT Sans Narrow"/>
                <a:ea typeface="PT Sans Narrow"/>
                <a:cs typeface="PT Sans Narrow"/>
                <a:sym typeface="PT Sans Narrow"/>
              </a:rPr>
              <a:t>                                         </a:t>
            </a:r>
            <a:endParaRPr sz="2000" dirty="0">
              <a:solidFill>
                <a:srgbClr val="008575"/>
              </a:solidFill>
              <a:latin typeface="PT Sans Narrow"/>
              <a:ea typeface="PT Sans Narrow"/>
              <a:cs typeface="PT Sans Narrow"/>
              <a:sym typeface="PT Sans Narrow"/>
            </a:endParaRPr>
          </a:p>
          <a:p>
            <a:pPr marL="0" indent="0">
              <a:spcAft>
                <a:spcPts val="2133"/>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BD9F-E4D9-4A5B-9CE4-35DD75A0F121}"/>
              </a:ext>
            </a:extLst>
          </p:cNvPr>
          <p:cNvSpPr>
            <a:spLocks noGrp="1"/>
          </p:cNvSpPr>
          <p:nvPr>
            <p:ph type="title" idx="4294967295"/>
          </p:nvPr>
        </p:nvSpPr>
        <p:spPr>
          <a:xfrm>
            <a:off x="-1" y="0"/>
            <a:ext cx="12192001" cy="1047750"/>
          </a:xfrm>
        </p:spPr>
        <p:txBody>
          <a:bodyPr>
            <a:normAutofit/>
          </a:bodyPr>
          <a:lstStyle/>
          <a:p>
            <a:pPr algn="ctr"/>
            <a:r>
              <a:rPr lang="en-US" sz="5400" u="sng" dirty="0">
                <a:effectLst/>
                <a:latin typeface="Open Sans" panose="020B0604020202020204" charset="0"/>
                <a:ea typeface="Open Sans" panose="020B0604020202020204" charset="0"/>
                <a:cs typeface="Open Sans" panose="020B0604020202020204" charset="0"/>
              </a:rPr>
              <a:t>Goal</a:t>
            </a:r>
            <a:endParaRPr lang="en-US" sz="5400" u="sng" dirty="0"/>
          </a:p>
        </p:txBody>
      </p:sp>
      <p:sp>
        <p:nvSpPr>
          <p:cNvPr id="3" name="Subtitle 2">
            <a:extLst>
              <a:ext uri="{FF2B5EF4-FFF2-40B4-BE49-F238E27FC236}">
                <a16:creationId xmlns:a16="http://schemas.microsoft.com/office/drawing/2014/main" id="{CBCA6361-76B4-41F3-A454-1332C10D91F4}"/>
              </a:ext>
            </a:extLst>
          </p:cNvPr>
          <p:cNvSpPr>
            <a:spLocks noGrp="1"/>
          </p:cNvSpPr>
          <p:nvPr>
            <p:ph idx="4294967295"/>
          </p:nvPr>
        </p:nvSpPr>
        <p:spPr>
          <a:xfrm>
            <a:off x="0" y="1047750"/>
            <a:ext cx="12192000" cy="5069271"/>
          </a:xfrm>
        </p:spPr>
        <p:txBody>
          <a:bodyPr>
            <a:normAutofit/>
          </a:bodyPr>
          <a:lstStyle/>
          <a:p>
            <a:pPr marL="342900" indent="-342900" algn="just">
              <a:buFont typeface="Arial" panose="020B0604020202020204" pitchFamily="34" charset="0"/>
              <a:buChar char="•"/>
            </a:pPr>
            <a:r>
              <a:rPr lang="en-US" dirty="0">
                <a:solidFill>
                  <a:srgbClr val="000000"/>
                </a:solidFill>
                <a:effectLst/>
                <a:latin typeface="Open Sans" panose="020B0604020202020204" charset="0"/>
                <a:ea typeface="Open Sans" panose="020B0604020202020204" charset="0"/>
                <a:cs typeface="Open Sans" panose="020B0604020202020204" charset="0"/>
              </a:rPr>
              <a:t>In this project, we will implement a Deep Learning based Object Detection System using OpenCV library, </a:t>
            </a:r>
            <a:r>
              <a:rPr lang="en-US" dirty="0" err="1">
                <a:solidFill>
                  <a:srgbClr val="000000"/>
                </a:solidFill>
                <a:effectLst/>
                <a:latin typeface="Open Sans" panose="020B0604020202020204" charset="0"/>
                <a:ea typeface="Open Sans" panose="020B0604020202020204" charset="0"/>
                <a:cs typeface="Open Sans" panose="020B0604020202020204" charset="0"/>
              </a:rPr>
              <a:t>GluonCV</a:t>
            </a:r>
            <a:r>
              <a:rPr lang="en-US" dirty="0">
                <a:solidFill>
                  <a:srgbClr val="000000"/>
                </a:solidFill>
                <a:effectLst/>
                <a:latin typeface="Open Sans" panose="020B0604020202020204" charset="0"/>
                <a:ea typeface="Open Sans" panose="020B0604020202020204" charset="0"/>
                <a:cs typeface="Open Sans" panose="020B0604020202020204" charset="0"/>
              </a:rPr>
              <a:t> and YoloV3 algorithm, to detect the instances of semantic objects of a class human from an image or from a video.</a:t>
            </a:r>
          </a:p>
          <a:p>
            <a:pPr marL="342900" indent="-342900" algn="just">
              <a:buFont typeface="Arial" panose="020B0604020202020204" pitchFamily="34" charset="0"/>
              <a:buChar char="•"/>
            </a:pPr>
            <a:r>
              <a:rPr lang="en-US" dirty="0">
                <a:solidFill>
                  <a:srgbClr val="000000"/>
                </a:solidFill>
                <a:effectLst/>
                <a:latin typeface="Open Sans" panose="020B0604020202020204" charset="0"/>
                <a:ea typeface="Open Sans" panose="020B0604020202020204" charset="0"/>
                <a:cs typeface="Open Sans" panose="020B0604020202020204" charset="0"/>
              </a:rPr>
              <a:t>To identify instances of semantic objects from a video we need to consider each frame of a video as an individual image.</a:t>
            </a:r>
          </a:p>
          <a:p>
            <a:pPr marL="342900" indent="-342900" algn="just">
              <a:buFont typeface="Arial" panose="020B0604020202020204" pitchFamily="34" charset="0"/>
              <a:buChar char="•"/>
            </a:pPr>
            <a:r>
              <a:rPr lang="en-US" dirty="0">
                <a:solidFill>
                  <a:srgbClr val="000000"/>
                </a:solidFill>
                <a:effectLst/>
                <a:latin typeface="Open Sans" panose="020B0604020202020204" charset="0"/>
                <a:ea typeface="Open Sans" panose="020B0604020202020204" charset="0"/>
                <a:cs typeface="Open Sans" panose="020B0604020202020204" charset="0"/>
              </a:rPr>
              <a:t>We can also use same technique to detect the instances of semantic objects of other classes such as cars, animals, food, etc. </a:t>
            </a:r>
          </a:p>
          <a:p>
            <a:pPr marL="342900" indent="-342900" algn="just">
              <a:buFont typeface="Arial" panose="020B0604020202020204" pitchFamily="34" charset="0"/>
              <a:buChar char="•"/>
            </a:pPr>
            <a:r>
              <a:rPr lang="en-US" dirty="0">
                <a:solidFill>
                  <a:srgbClr val="000000"/>
                </a:solidFill>
                <a:effectLst/>
                <a:latin typeface="Open Sans" panose="020B0604020202020204" charset="0"/>
                <a:ea typeface="Open Sans" panose="020B0604020202020204" charset="0"/>
                <a:cs typeface="Open Sans" panose="020B0604020202020204" charset="0"/>
              </a:rPr>
              <a:t>We will be using the MS COCO dataset to train a model architecture which will take the images and videos as the input and then detect the total number of people present on a webcam or on an image. </a:t>
            </a:r>
          </a:p>
          <a:p>
            <a:pPr marL="342900" indent="-342900" algn="just">
              <a:buFont typeface="Arial" panose="020B0604020202020204" pitchFamily="34" charset="0"/>
              <a:buChar char="•"/>
            </a:pPr>
            <a:r>
              <a:rPr lang="en-US" dirty="0">
                <a:solidFill>
                  <a:srgbClr val="191B0E"/>
                </a:solidFill>
                <a:effectLst/>
                <a:latin typeface="Open Sans" panose="020B0604020202020204" charset="0"/>
                <a:ea typeface="Open Sans" panose="020B0604020202020204" charset="0"/>
                <a:cs typeface="Open Sans" panose="020B0604020202020204" charset="0"/>
              </a:rPr>
              <a:t>The output will be a window showing live footage of webcam on which at the bottom, there will be a counter showing total number of people present on a footage, also there will be a boundary box around all human class objects or any other class objects with a confidence level.</a:t>
            </a:r>
            <a:endParaRPr lang="en-US" dirty="0">
              <a:solidFill>
                <a:srgbClr val="695D46"/>
              </a:solidFill>
              <a:effectLst/>
              <a:latin typeface="Open Sans" panose="020B0604020202020204" charset="0"/>
              <a:ea typeface="Open Sans" panose="020B0604020202020204" charset="0"/>
              <a:cs typeface="Open Sans" panose="020B0604020202020204" charset="0"/>
            </a:endParaRPr>
          </a:p>
          <a:p>
            <a:pPr algn="just"/>
            <a:endParaRPr lang="en-US" dirty="0"/>
          </a:p>
        </p:txBody>
      </p:sp>
    </p:spTree>
    <p:extLst>
      <p:ext uri="{BB962C8B-B14F-4D97-AF65-F5344CB8AC3E}">
        <p14:creationId xmlns:p14="http://schemas.microsoft.com/office/powerpoint/2010/main" val="73619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606C-C29E-4FD7-9384-EA53FFD6CB1C}"/>
              </a:ext>
            </a:extLst>
          </p:cNvPr>
          <p:cNvSpPr>
            <a:spLocks noGrp="1"/>
          </p:cNvSpPr>
          <p:nvPr>
            <p:ph type="title" idx="4294967295"/>
          </p:nvPr>
        </p:nvSpPr>
        <p:spPr>
          <a:xfrm>
            <a:off x="0" y="17463"/>
            <a:ext cx="12107916" cy="1325562"/>
          </a:xfrm>
        </p:spPr>
        <p:txBody>
          <a:bodyPr/>
          <a:lstStyle/>
          <a:p>
            <a:pPr algn="ctr"/>
            <a:r>
              <a:rPr lang="en" sz="4400" b="1" u="sng" dirty="0">
                <a:solidFill>
                  <a:srgbClr val="000000"/>
                </a:solidFill>
                <a:latin typeface="Open Sans" panose="020B0604020202020204" charset="0"/>
                <a:ea typeface="Open Sans" panose="020B0604020202020204" charset="0"/>
                <a:cs typeface="Open Sans" panose="020B0604020202020204" charset="0"/>
              </a:rPr>
              <a:t>MS COCO Dataset</a:t>
            </a:r>
            <a:endParaRPr lang="en-US" b="1" u="sng" dirty="0">
              <a:latin typeface="Open Sans" panose="020B0604020202020204" charset="0"/>
              <a:ea typeface="Open Sans" panose="020B0604020202020204" charset="0"/>
              <a:cs typeface="Open Sans" panose="020B0604020202020204" charset="0"/>
            </a:endParaRPr>
          </a:p>
        </p:txBody>
      </p:sp>
      <p:sp>
        <p:nvSpPr>
          <p:cNvPr id="3" name="Content Placeholder 2">
            <a:extLst>
              <a:ext uri="{FF2B5EF4-FFF2-40B4-BE49-F238E27FC236}">
                <a16:creationId xmlns:a16="http://schemas.microsoft.com/office/drawing/2014/main" id="{DCB958E7-5656-4F61-89BE-DA5B62B7830E}"/>
              </a:ext>
            </a:extLst>
          </p:cNvPr>
          <p:cNvSpPr>
            <a:spLocks noGrp="1"/>
          </p:cNvSpPr>
          <p:nvPr>
            <p:ph idx="4294967295"/>
          </p:nvPr>
        </p:nvSpPr>
        <p:spPr>
          <a:xfrm>
            <a:off x="-1" y="1163638"/>
            <a:ext cx="12107917" cy="5013325"/>
          </a:xfrm>
        </p:spPr>
        <p:txBody>
          <a:bodyPr>
            <a:noAutofit/>
          </a:bodyPr>
          <a:lstStyle/>
          <a:p>
            <a:pPr marL="342900" marR="0" lvl="0" indent="-342900" algn="just">
              <a:lnSpc>
                <a:spcPct val="120000"/>
              </a:lnSpc>
              <a:spcBef>
                <a:spcPts val="600"/>
              </a:spcBef>
              <a:spcAft>
                <a:spcPts val="0"/>
              </a:spcAft>
              <a:buFont typeface="Symbol" panose="05050102010706020507" pitchFamily="18" charset="2"/>
              <a:buChar char=""/>
            </a:pPr>
            <a:r>
              <a:rPr lang="en-US" sz="2100" dirty="0">
                <a:effectLst/>
                <a:latin typeface="Open Sans" panose="020B0604020202020204" charset="0"/>
                <a:ea typeface="Open Sans" panose="020B0604020202020204" charset="0"/>
                <a:cs typeface="Open Sans" panose="020B0604020202020204" charset="0"/>
              </a:rPr>
              <a:t>The dataset is created by gathering images of ordinary scenes, these scenes vary from normal to complex. These ordinary scenes in every single image contain basic items such as a person, car, animals, etc. in their common settings. </a:t>
            </a:r>
          </a:p>
          <a:p>
            <a:pPr marL="342900" marR="0" lvl="0" indent="-342900" algn="just">
              <a:lnSpc>
                <a:spcPct val="120000"/>
              </a:lnSpc>
              <a:spcBef>
                <a:spcPts val="0"/>
              </a:spcBef>
              <a:spcAft>
                <a:spcPts val="0"/>
              </a:spcAft>
              <a:buFont typeface="Symbol" panose="05050102010706020507" pitchFamily="18" charset="2"/>
              <a:buChar char=""/>
            </a:pPr>
            <a:r>
              <a:rPr lang="en-US" sz="2100" dirty="0">
                <a:effectLst/>
                <a:latin typeface="Open Sans" panose="020B0604020202020204" charset="0"/>
                <a:ea typeface="Open Sans" panose="020B0604020202020204" charset="0"/>
                <a:cs typeface="Open Sans" panose="020B0604020202020204" charset="0"/>
              </a:rPr>
              <a:t>It is large-scale object detection, segmentation, and captioning dataset. It has serval features like object segmentation, superpixel stuff segmentation. It also has over 330 thousand images and out of which more than 200 thousand images are labeled.</a:t>
            </a:r>
          </a:p>
          <a:p>
            <a:pPr marL="342900" marR="0" lvl="0" indent="-342900" algn="just">
              <a:lnSpc>
                <a:spcPct val="120000"/>
              </a:lnSpc>
              <a:spcBef>
                <a:spcPts val="0"/>
              </a:spcBef>
              <a:spcAft>
                <a:spcPts val="0"/>
              </a:spcAft>
              <a:buFont typeface="Symbol" panose="05050102010706020507" pitchFamily="18" charset="2"/>
              <a:buChar char=""/>
            </a:pPr>
            <a:r>
              <a:rPr lang="en-US" sz="2100" dirty="0">
                <a:effectLst/>
                <a:latin typeface="Open Sans" panose="020B0604020202020204" charset="0"/>
                <a:ea typeface="Open Sans" panose="020B0604020202020204" charset="0"/>
                <a:cs typeface="Open Sans" panose="020B0604020202020204" charset="0"/>
              </a:rPr>
              <a:t>It also contains around 1.5 million instances, 80 object categories, 91 stuff categories, and at least 5 captions per single image which makes this dataset versatile.</a:t>
            </a:r>
          </a:p>
          <a:p>
            <a:pPr marL="342900" marR="0" lvl="0" indent="-342900" algn="just">
              <a:lnSpc>
                <a:spcPct val="120000"/>
              </a:lnSpc>
              <a:spcBef>
                <a:spcPts val="0"/>
              </a:spcBef>
              <a:spcAft>
                <a:spcPts val="0"/>
              </a:spcAft>
              <a:buFont typeface="Symbol" panose="05050102010706020507" pitchFamily="18" charset="2"/>
              <a:buChar char=""/>
            </a:pPr>
            <a:r>
              <a:rPr lang="en-US" sz="2100" dirty="0">
                <a:effectLst/>
                <a:latin typeface="Open Sans" panose="020B0604020202020204" charset="0"/>
                <a:ea typeface="Open Sans" panose="020B0604020202020204" charset="0"/>
                <a:cs typeface="Open Sans" panose="020B0604020202020204" charset="0"/>
              </a:rPr>
              <a:t>The training set(2017 Train Images 18GB in size) consists of around 118 thousand images along with annotations(2017 Train/Val annotations 241MB in size).</a:t>
            </a:r>
          </a:p>
          <a:p>
            <a:pPr marL="342900" marR="0" lvl="0" indent="-342900" algn="just">
              <a:lnSpc>
                <a:spcPct val="120000"/>
              </a:lnSpc>
              <a:spcBef>
                <a:spcPts val="0"/>
              </a:spcBef>
              <a:spcAft>
                <a:spcPts val="0"/>
              </a:spcAft>
              <a:buFont typeface="Symbol" panose="05050102010706020507" pitchFamily="18" charset="2"/>
              <a:buChar char=""/>
            </a:pPr>
            <a:r>
              <a:rPr lang="en-US" sz="2100" dirty="0">
                <a:effectLst/>
                <a:latin typeface="Open Sans" panose="020B0604020202020204" charset="0"/>
                <a:ea typeface="Open Sans" panose="020B0604020202020204" charset="0"/>
                <a:cs typeface="Open Sans" panose="020B0604020202020204" charset="0"/>
              </a:rPr>
              <a:t>Download dataset at  </a:t>
            </a:r>
            <a:r>
              <a:rPr lang="en-US" sz="2100" u="sng" dirty="0">
                <a:effectLst/>
                <a:latin typeface="Open Sans" panose="020B0604020202020204" charset="0"/>
                <a:ea typeface="Open Sans" panose="020B0604020202020204" charset="0"/>
                <a:cs typeface="Open Sans" panose="020B0604020202020204" charset="0"/>
                <a:hlinkClick r:id="rId2">
                  <a:extLst>
                    <a:ext uri="{A12FA001-AC4F-418D-AE19-62706E023703}">
                      <ahyp:hlinkClr xmlns:ahyp="http://schemas.microsoft.com/office/drawing/2018/hyperlinkcolor" val="tx"/>
                    </a:ext>
                  </a:extLst>
                </a:hlinkClick>
              </a:rPr>
              <a:t>http://cocodataset.org/#download</a:t>
            </a:r>
            <a:r>
              <a:rPr lang="en-US" sz="2100" dirty="0">
                <a:effectLst/>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51487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1"/>
          <p:cNvPicPr preferRelativeResize="0"/>
          <p:nvPr/>
        </p:nvPicPr>
        <p:blipFill>
          <a:blip r:embed="rId3">
            <a:alphaModFix/>
          </a:blip>
          <a:stretch>
            <a:fillRect/>
          </a:stretch>
        </p:blipFill>
        <p:spPr>
          <a:xfrm>
            <a:off x="203200" y="203200"/>
            <a:ext cx="5483800" cy="4149133"/>
          </a:xfrm>
          <a:prstGeom prst="rect">
            <a:avLst/>
          </a:prstGeom>
          <a:noFill/>
          <a:ln>
            <a:noFill/>
          </a:ln>
        </p:spPr>
      </p:pic>
      <p:pic>
        <p:nvPicPr>
          <p:cNvPr id="164" name="Google Shape;164;p21"/>
          <p:cNvPicPr preferRelativeResize="0"/>
          <p:nvPr/>
        </p:nvPicPr>
        <p:blipFill>
          <a:blip r:embed="rId4">
            <a:alphaModFix/>
          </a:blip>
          <a:stretch>
            <a:fillRect/>
          </a:stretch>
        </p:blipFill>
        <p:spPr>
          <a:xfrm>
            <a:off x="5506834" y="203200"/>
            <a:ext cx="6481967" cy="4149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F0D3-3CB3-450D-8701-BCAB60786A6B}"/>
              </a:ext>
            </a:extLst>
          </p:cNvPr>
          <p:cNvSpPr>
            <a:spLocks noGrp="1"/>
          </p:cNvSpPr>
          <p:nvPr>
            <p:ph type="title" idx="4294967295"/>
          </p:nvPr>
        </p:nvSpPr>
        <p:spPr>
          <a:xfrm>
            <a:off x="-1" y="0"/>
            <a:ext cx="12191999" cy="1047750"/>
          </a:xfrm>
        </p:spPr>
        <p:txBody>
          <a:bodyPr/>
          <a:lstStyle/>
          <a:p>
            <a:pPr algn="ctr"/>
            <a:r>
              <a:rPr lang="en" b="1" u="sng" dirty="0">
                <a:latin typeface="Open Sans" panose="020B0604020202020204" charset="0"/>
                <a:ea typeface="Open Sans" panose="020B0604020202020204" charset="0"/>
                <a:cs typeface="Open Sans" panose="020B0604020202020204" charset="0"/>
              </a:rPr>
              <a:t>Data Pre-Processing</a:t>
            </a:r>
            <a:endParaRPr lang="en-US" b="1" u="sng" dirty="0">
              <a:latin typeface="Open Sans" panose="020B0604020202020204" charset="0"/>
              <a:ea typeface="Open Sans" panose="020B0604020202020204" charset="0"/>
              <a:cs typeface="Open Sans" panose="020B0604020202020204" charset="0"/>
            </a:endParaRPr>
          </a:p>
        </p:txBody>
      </p:sp>
      <p:sp>
        <p:nvSpPr>
          <p:cNvPr id="3" name="Content Placeholder 2">
            <a:extLst>
              <a:ext uri="{FF2B5EF4-FFF2-40B4-BE49-F238E27FC236}">
                <a16:creationId xmlns:a16="http://schemas.microsoft.com/office/drawing/2014/main" id="{B9B6EDF8-914A-4451-BB88-C0BB2A2B605C}"/>
              </a:ext>
            </a:extLst>
          </p:cNvPr>
          <p:cNvSpPr>
            <a:spLocks noGrp="1"/>
          </p:cNvSpPr>
          <p:nvPr>
            <p:ph idx="4294967295"/>
          </p:nvPr>
        </p:nvSpPr>
        <p:spPr>
          <a:xfrm>
            <a:off x="0" y="1047751"/>
            <a:ext cx="12192000" cy="5016718"/>
          </a:xfrm>
        </p:spPr>
        <p:txBody>
          <a:bodyPr/>
          <a:lstStyle/>
          <a:p>
            <a:r>
              <a:rPr lang="en-US" dirty="0">
                <a:latin typeface="Open Sans" panose="020B0604020202020204" charset="0"/>
                <a:ea typeface="Open Sans" panose="020B0604020202020204" charset="0"/>
                <a:cs typeface="Open Sans" panose="020B0604020202020204" charset="0"/>
              </a:rPr>
              <a:t>Data Pre-Processing is that step in which data gets transform or encoded , to bring it to such a state that now machine can easily parse it.</a:t>
            </a:r>
          </a:p>
          <a:p>
            <a:r>
              <a:rPr lang="en-US" dirty="0">
                <a:latin typeface="Open Sans" panose="020B0604020202020204" charset="0"/>
                <a:ea typeface="Open Sans" panose="020B0604020202020204" charset="0"/>
                <a:cs typeface="Open Sans" panose="020B0604020202020204" charset="0"/>
              </a:rPr>
              <a:t>In this dataset the data is already well formatted, so further pre-processing will be required in prediction of the frame.</a:t>
            </a:r>
          </a:p>
          <a:p>
            <a:r>
              <a:rPr lang="en-US" dirty="0">
                <a:latin typeface="Open Sans" panose="020B0604020202020204" charset="0"/>
                <a:ea typeface="Open Sans" panose="020B0604020202020204" charset="0"/>
                <a:cs typeface="Open Sans" panose="020B0604020202020204" charset="0"/>
              </a:rPr>
              <a:t>All image have their respective text file which contains class ID, label, and bounding box of the object.</a:t>
            </a:r>
          </a:p>
          <a:p>
            <a:r>
              <a:rPr lang="en-US" dirty="0">
                <a:latin typeface="Open Sans" panose="020B0604020202020204" charset="0"/>
                <a:ea typeface="Open Sans" panose="020B0604020202020204" charset="0"/>
                <a:cs typeface="Open Sans" panose="020B0604020202020204" charset="0"/>
              </a:rPr>
              <a:t>So the feature od the data can now be easily interpreted by the algorithm     </a:t>
            </a:r>
            <a:r>
              <a:rPr lang="en-US" dirty="0"/>
              <a:t> </a:t>
            </a:r>
          </a:p>
        </p:txBody>
      </p:sp>
    </p:spTree>
    <p:extLst>
      <p:ext uri="{BB962C8B-B14F-4D97-AF65-F5344CB8AC3E}">
        <p14:creationId xmlns:p14="http://schemas.microsoft.com/office/powerpoint/2010/main" val="142298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E759-C057-4D2A-A963-911029A5E69F}"/>
              </a:ext>
            </a:extLst>
          </p:cNvPr>
          <p:cNvSpPr>
            <a:spLocks noGrp="1"/>
          </p:cNvSpPr>
          <p:nvPr>
            <p:ph type="title" idx="4294967295"/>
          </p:nvPr>
        </p:nvSpPr>
        <p:spPr>
          <a:xfrm>
            <a:off x="0" y="539750"/>
            <a:ext cx="5981700" cy="879147"/>
          </a:xfrm>
        </p:spPr>
        <p:txBody>
          <a:bodyPr>
            <a:normAutofit fontScale="90000"/>
          </a:bodyPr>
          <a:lstStyle/>
          <a:p>
            <a:r>
              <a:rPr lang="en-US" sz="3700" b="1" u="sng" dirty="0">
                <a:latin typeface="Open Sans" panose="020B0604020202020204" charset="0"/>
                <a:ea typeface="Open Sans" panose="020B0604020202020204" charset="0"/>
                <a:cs typeface="Open Sans" panose="020B0604020202020204" charset="0"/>
              </a:rPr>
              <a:t>What we did:</a:t>
            </a:r>
            <a:br>
              <a:rPr lang="en-US" sz="3700" b="1" u="sng" dirty="0">
                <a:latin typeface="Open Sans" panose="020B0604020202020204" charset="0"/>
                <a:ea typeface="Open Sans" panose="020B0604020202020204" charset="0"/>
                <a:cs typeface="Open Sans" panose="020B0604020202020204" charset="0"/>
              </a:rPr>
            </a:br>
            <a:endParaRPr lang="en-US" sz="3700" b="1" u="sng" dirty="0">
              <a:latin typeface="Open Sans" panose="020B0604020202020204" charset="0"/>
              <a:ea typeface="Open Sans" panose="020B0604020202020204" charset="0"/>
              <a:cs typeface="Open Sans" panose="020B0604020202020204" charset="0"/>
            </a:endParaRPr>
          </a:p>
        </p:txBody>
      </p:sp>
      <p:sp>
        <p:nvSpPr>
          <p:cNvPr id="3" name="Content Placeholder 2">
            <a:extLst>
              <a:ext uri="{FF2B5EF4-FFF2-40B4-BE49-F238E27FC236}">
                <a16:creationId xmlns:a16="http://schemas.microsoft.com/office/drawing/2014/main" id="{D8C0626A-3032-40B0-8E90-2D66D7393198}"/>
              </a:ext>
            </a:extLst>
          </p:cNvPr>
          <p:cNvSpPr>
            <a:spLocks noGrp="1"/>
          </p:cNvSpPr>
          <p:nvPr>
            <p:ph idx="4294967295"/>
          </p:nvPr>
        </p:nvSpPr>
        <p:spPr>
          <a:xfrm>
            <a:off x="0" y="1589088"/>
            <a:ext cx="5981700" cy="3373437"/>
          </a:xfrm>
        </p:spPr>
        <p:txBody>
          <a:bodyPr>
            <a:normAutofit fontScale="92500" lnSpcReduction="10000"/>
          </a:bodyPr>
          <a:lstStyle/>
          <a:p>
            <a:pPr marL="0" indent="0">
              <a:buNone/>
            </a:pPr>
            <a:r>
              <a:rPr lang="en-US" sz="2200" b="1" u="sng" dirty="0">
                <a:latin typeface="Open Sans" panose="020B0604020202020204" charset="0"/>
                <a:ea typeface="Open Sans" panose="020B0604020202020204" charset="0"/>
                <a:cs typeface="Open Sans" panose="020B0604020202020204" charset="0"/>
              </a:rPr>
              <a:t>Exploring the dataset:</a:t>
            </a:r>
          </a:p>
          <a:p>
            <a:r>
              <a:rPr lang="en-US" sz="2000" dirty="0">
                <a:latin typeface="Open Sans" panose="020B0604020202020204" charset="0"/>
                <a:ea typeface="Open Sans" panose="020B0604020202020204" charset="0"/>
                <a:cs typeface="Open Sans" panose="020B0604020202020204" charset="0"/>
              </a:rPr>
              <a:t>We validated all bounding box information in dataset if all bounding box and label information is correctly displayed or not.</a:t>
            </a:r>
          </a:p>
          <a:p>
            <a:r>
              <a:rPr lang="en-US" sz="2000" dirty="0">
                <a:latin typeface="Open Sans" panose="020B0604020202020204" charset="0"/>
                <a:ea typeface="Open Sans" panose="020B0604020202020204" charset="0"/>
                <a:cs typeface="Open Sans" panose="020B0604020202020204" charset="0"/>
                <a:sym typeface="Open Sans"/>
              </a:rPr>
              <a:t>We printed the image here so that once we get bounding boxes, we can compare them to the original image.</a:t>
            </a:r>
          </a:p>
          <a:p>
            <a:r>
              <a:rPr lang="en" sz="2000" dirty="0">
                <a:latin typeface="Open Sans" panose="020B0604020202020204" charset="0"/>
                <a:ea typeface="Open Sans" panose="020B0604020202020204" charset="0"/>
                <a:cs typeface="Open Sans" panose="020B0604020202020204" charset="0"/>
                <a:sym typeface="Open Sans"/>
              </a:rPr>
              <a:t>We used matplotlib library and its patches function to plot the image with boxes.</a:t>
            </a:r>
            <a:endParaRPr lang="en-US" sz="2000" dirty="0">
              <a:latin typeface="Open Sans" panose="020B0604020202020204" charset="0"/>
              <a:ea typeface="Open Sans" panose="020B0604020202020204" charset="0"/>
              <a:cs typeface="Open Sans" panose="020B0604020202020204" charset="0"/>
            </a:endParaRPr>
          </a:p>
        </p:txBody>
      </p:sp>
      <p:pic>
        <p:nvPicPr>
          <p:cNvPr id="5" name="Picture 4">
            <a:extLst>
              <a:ext uri="{FF2B5EF4-FFF2-40B4-BE49-F238E27FC236}">
                <a16:creationId xmlns:a16="http://schemas.microsoft.com/office/drawing/2014/main" id="{A9B9C886-1B94-4154-B4E4-126FABED6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8122" y="168877"/>
            <a:ext cx="4326594" cy="2574324"/>
          </a:xfrm>
          <a:prstGeom prst="rect">
            <a:avLst/>
          </a:prstGeom>
        </p:spPr>
      </p:pic>
      <p:pic>
        <p:nvPicPr>
          <p:cNvPr id="7" name="Picture 6">
            <a:extLst>
              <a:ext uri="{FF2B5EF4-FFF2-40B4-BE49-F238E27FC236}">
                <a16:creationId xmlns:a16="http://schemas.microsoft.com/office/drawing/2014/main" id="{30B7CB47-5BAF-4F80-9FE0-D49041B55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519" y="3029818"/>
            <a:ext cx="4810874" cy="3001985"/>
          </a:xfrm>
          <a:prstGeom prst="rect">
            <a:avLst/>
          </a:prstGeom>
        </p:spPr>
      </p:pic>
    </p:spTree>
    <p:extLst>
      <p:ext uri="{BB962C8B-B14F-4D97-AF65-F5344CB8AC3E}">
        <p14:creationId xmlns:p14="http://schemas.microsoft.com/office/powerpoint/2010/main" val="286941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A39-649F-431E-9EF4-18794CA83988}"/>
              </a:ext>
            </a:extLst>
          </p:cNvPr>
          <p:cNvSpPr>
            <a:spLocks noGrp="1"/>
          </p:cNvSpPr>
          <p:nvPr>
            <p:ph type="title" idx="4294967295"/>
          </p:nvPr>
        </p:nvSpPr>
        <p:spPr>
          <a:xfrm>
            <a:off x="-2" y="0"/>
            <a:ext cx="12192000" cy="1047750"/>
          </a:xfrm>
        </p:spPr>
        <p:txBody>
          <a:bodyPr>
            <a:normAutofit/>
          </a:bodyPr>
          <a:lstStyle/>
          <a:p>
            <a:pPr algn="ctr"/>
            <a:r>
              <a:rPr lang="en-US" sz="2800" b="1" u="sng" dirty="0">
                <a:latin typeface="Open Sans" panose="020B0604020202020204" charset="0"/>
                <a:ea typeface="Open Sans" panose="020B0604020202020204" charset="0"/>
                <a:cs typeface="Open Sans" panose="020B0604020202020204" charset="0"/>
              </a:rPr>
              <a:t>Activation Function:</a:t>
            </a:r>
          </a:p>
        </p:txBody>
      </p:sp>
      <p:sp>
        <p:nvSpPr>
          <p:cNvPr id="3" name="Content Placeholder 2">
            <a:extLst>
              <a:ext uri="{FF2B5EF4-FFF2-40B4-BE49-F238E27FC236}">
                <a16:creationId xmlns:a16="http://schemas.microsoft.com/office/drawing/2014/main" id="{F5149416-378A-4EED-BAD6-4D575B36D77D}"/>
              </a:ext>
            </a:extLst>
          </p:cNvPr>
          <p:cNvSpPr>
            <a:spLocks noGrp="1"/>
          </p:cNvSpPr>
          <p:nvPr>
            <p:ph idx="4294967295"/>
          </p:nvPr>
        </p:nvSpPr>
        <p:spPr>
          <a:xfrm>
            <a:off x="-1" y="2102070"/>
            <a:ext cx="12191999" cy="3363694"/>
          </a:xfrm>
        </p:spPr>
        <p:txBody>
          <a:bodyPr/>
          <a:lstStyle/>
          <a:p>
            <a:r>
              <a:rPr lang="en-US" dirty="0">
                <a:latin typeface="Open Sans" panose="020B0604020202020204" charset="0"/>
                <a:ea typeface="Open Sans" panose="020B0604020202020204" charset="0"/>
                <a:cs typeface="Open Sans" panose="020B0604020202020204" charset="0"/>
              </a:rPr>
              <a:t>We used activation function like ReLU in convolution block and we used that block to fit in a yolo layers. </a:t>
            </a:r>
          </a:p>
          <a:p>
            <a:pPr marL="0" indent="0">
              <a:buNone/>
            </a:pPr>
            <a:endParaRPr lang="en-US" dirty="0">
              <a:latin typeface="Open Sans" panose="020B0604020202020204" charset="0"/>
              <a:ea typeface="Open Sans" panose="020B0604020202020204" charset="0"/>
              <a:cs typeface="Open Sans" panose="020B0604020202020204" charset="0"/>
            </a:endParaRPr>
          </a:p>
          <a:p>
            <a:pPr marL="0" indent="0">
              <a:buNone/>
            </a:pPr>
            <a:endParaRPr lang="en-US" dirty="0">
              <a:latin typeface="Open Sans" panose="020B0604020202020204" charset="0"/>
              <a:ea typeface="Open Sans" panose="020B0604020202020204" charset="0"/>
              <a:cs typeface="Open Sans" panose="020B0604020202020204" charset="0"/>
            </a:endParaRP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We used Keras library to prepare model using this trained yolo layers to be used for prediction purposes.</a:t>
            </a:r>
          </a:p>
        </p:txBody>
      </p:sp>
      <p:pic>
        <p:nvPicPr>
          <p:cNvPr id="4" name="Google Shape;203;p27">
            <a:extLst>
              <a:ext uri="{FF2B5EF4-FFF2-40B4-BE49-F238E27FC236}">
                <a16:creationId xmlns:a16="http://schemas.microsoft.com/office/drawing/2014/main" id="{AEAF3A01-4281-47A7-A2FE-369D377D711E}"/>
              </a:ext>
            </a:extLst>
          </p:cNvPr>
          <p:cNvPicPr preferRelativeResize="0"/>
          <p:nvPr/>
        </p:nvPicPr>
        <p:blipFill>
          <a:blip r:embed="rId2">
            <a:alphaModFix/>
          </a:blip>
          <a:stretch>
            <a:fillRect/>
          </a:stretch>
        </p:blipFill>
        <p:spPr>
          <a:xfrm>
            <a:off x="1186069" y="3179709"/>
            <a:ext cx="10146711" cy="498582"/>
          </a:xfrm>
          <a:prstGeom prst="rect">
            <a:avLst/>
          </a:prstGeom>
          <a:noFill/>
          <a:ln>
            <a:noFill/>
          </a:ln>
        </p:spPr>
      </p:pic>
    </p:spTree>
    <p:extLst>
      <p:ext uri="{BB962C8B-B14F-4D97-AF65-F5344CB8AC3E}">
        <p14:creationId xmlns:p14="http://schemas.microsoft.com/office/powerpoint/2010/main" val="104073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EA89-F975-4EBA-B34F-88DC071C2C40}"/>
              </a:ext>
            </a:extLst>
          </p:cNvPr>
          <p:cNvSpPr>
            <a:spLocks noGrp="1"/>
          </p:cNvSpPr>
          <p:nvPr>
            <p:ph type="title" idx="4294967295"/>
          </p:nvPr>
        </p:nvSpPr>
        <p:spPr>
          <a:xfrm>
            <a:off x="-1" y="954088"/>
            <a:ext cx="12191999" cy="1047750"/>
          </a:xfrm>
        </p:spPr>
        <p:txBody>
          <a:bodyPr>
            <a:normAutofit/>
          </a:bodyPr>
          <a:lstStyle/>
          <a:p>
            <a:pPr algn="ctr"/>
            <a:r>
              <a:rPr lang="en" sz="2800" b="1" u="sng" dirty="0">
                <a:solidFill>
                  <a:srgbClr val="222222"/>
                </a:solidFill>
                <a:latin typeface="Open Sans" panose="020B0604020202020204" charset="0"/>
                <a:ea typeface="Open Sans" panose="020B0604020202020204" charset="0"/>
                <a:cs typeface="Open Sans" panose="020B0604020202020204" charset="0"/>
                <a:sym typeface="Lato"/>
              </a:rPr>
              <a:t>Steps to detect objects in an image:</a:t>
            </a:r>
            <a:endParaRPr lang="en-US" sz="2800" b="1" u="sng" dirty="0">
              <a:latin typeface="Open Sans" panose="020B0604020202020204" charset="0"/>
              <a:ea typeface="Open Sans" panose="020B0604020202020204" charset="0"/>
              <a:cs typeface="Open Sans" panose="020B0604020202020204" charset="0"/>
            </a:endParaRPr>
          </a:p>
        </p:txBody>
      </p:sp>
      <p:sp>
        <p:nvSpPr>
          <p:cNvPr id="3" name="Content Placeholder 2">
            <a:extLst>
              <a:ext uri="{FF2B5EF4-FFF2-40B4-BE49-F238E27FC236}">
                <a16:creationId xmlns:a16="http://schemas.microsoft.com/office/drawing/2014/main" id="{215DA0E9-7783-4C92-9F36-1695E42A146E}"/>
              </a:ext>
            </a:extLst>
          </p:cNvPr>
          <p:cNvSpPr>
            <a:spLocks noGrp="1"/>
          </p:cNvSpPr>
          <p:nvPr>
            <p:ph idx="4294967295"/>
          </p:nvPr>
        </p:nvSpPr>
        <p:spPr>
          <a:xfrm>
            <a:off x="0" y="1825625"/>
            <a:ext cx="12192000" cy="4351338"/>
          </a:xfrm>
        </p:spPr>
        <p:txBody>
          <a:bodyPr>
            <a:normAutofit/>
          </a:bodyPr>
          <a:lstStyle/>
          <a:p>
            <a:pPr indent="-474121" algn="just">
              <a:spcBef>
                <a:spcPts val="1600"/>
              </a:spcBef>
              <a:buClr>
                <a:srgbClr val="222222"/>
              </a:buClr>
              <a:buSzPts val="2000"/>
              <a:buFont typeface="Arial"/>
              <a:buAutoNum type="arabicPeriod"/>
            </a:pPr>
            <a:r>
              <a:rPr lang="en-US" sz="2200" dirty="0">
                <a:solidFill>
                  <a:srgbClr val="222222"/>
                </a:solidFill>
                <a:highlight>
                  <a:srgbClr val="FFFFFF"/>
                </a:highlight>
                <a:latin typeface="Open Sans" panose="020B0604020202020204" charset="0"/>
                <a:ea typeface="Open Sans" panose="020B0604020202020204" charset="0"/>
                <a:cs typeface="Open Sans" panose="020B0604020202020204" charset="0"/>
                <a:sym typeface="Roboto"/>
              </a:rPr>
              <a:t>Load the input Keras model that is trained</a:t>
            </a:r>
          </a:p>
          <a:p>
            <a:pPr indent="-474121" algn="just">
              <a:buClr>
                <a:srgbClr val="222222"/>
              </a:buClr>
              <a:buSzPts val="2000"/>
              <a:buFont typeface="Arial"/>
              <a:buAutoNum type="arabicPeriod"/>
            </a:pPr>
            <a:r>
              <a:rPr lang="en-US" sz="2200" dirty="0">
                <a:solidFill>
                  <a:srgbClr val="222222"/>
                </a:solidFill>
                <a:highlight>
                  <a:srgbClr val="FFFFFF"/>
                </a:highlight>
                <a:latin typeface="Open Sans" panose="020B0604020202020204" charset="0"/>
                <a:ea typeface="Open Sans" panose="020B0604020202020204" charset="0"/>
                <a:cs typeface="Open Sans" panose="020B0604020202020204" charset="0"/>
                <a:sym typeface="Roboto"/>
              </a:rPr>
              <a:t>Input the raw image and resize the image for better results.</a:t>
            </a:r>
          </a:p>
          <a:p>
            <a:pPr indent="-474121" algn="just">
              <a:buClr>
                <a:srgbClr val="222222"/>
              </a:buClr>
              <a:buSzPts val="2000"/>
              <a:buFont typeface="Arial"/>
              <a:buAutoNum type="arabicPeriod"/>
            </a:pPr>
            <a:r>
              <a:rPr lang="en-US" sz="2200" dirty="0">
                <a:solidFill>
                  <a:srgbClr val="222222"/>
                </a:solidFill>
                <a:highlight>
                  <a:srgbClr val="FFFFFF"/>
                </a:highlight>
                <a:latin typeface="Open Sans" panose="020B0604020202020204" charset="0"/>
                <a:ea typeface="Open Sans" panose="020B0604020202020204" charset="0"/>
                <a:cs typeface="Open Sans" panose="020B0604020202020204" charset="0"/>
                <a:sym typeface="Roboto"/>
              </a:rPr>
              <a:t>Using Keras library, we converted the image into array.</a:t>
            </a:r>
          </a:p>
          <a:p>
            <a:pPr indent="-474121" algn="just">
              <a:buClr>
                <a:srgbClr val="222222"/>
              </a:buClr>
              <a:buSzPts val="2000"/>
              <a:buFont typeface="Arial"/>
              <a:buAutoNum type="arabicPeriod"/>
            </a:pPr>
            <a:r>
              <a:rPr lang="en-US" sz="2200" dirty="0">
                <a:solidFill>
                  <a:srgbClr val="222222"/>
                </a:solidFill>
                <a:highlight>
                  <a:srgbClr val="FFFFFF"/>
                </a:highlight>
                <a:latin typeface="Open Sans" panose="020B0604020202020204" charset="0"/>
                <a:ea typeface="Open Sans" panose="020B0604020202020204" charset="0"/>
                <a:cs typeface="Open Sans" panose="020B0604020202020204" charset="0"/>
                <a:sym typeface="Roboto"/>
              </a:rPr>
              <a:t>Utilize the obtained output from the model to display the image with the detected object.          </a:t>
            </a:r>
          </a:p>
          <a:p>
            <a:pPr indent="-474121" algn="just">
              <a:buClr>
                <a:srgbClr val="222222"/>
              </a:buClr>
              <a:buSzPts val="2000"/>
              <a:buFont typeface="Arial"/>
              <a:buAutoNum type="arabicPeriod"/>
            </a:pPr>
            <a:r>
              <a:rPr lang="en-US" sz="2200" dirty="0">
                <a:solidFill>
                  <a:srgbClr val="222222"/>
                </a:solidFill>
                <a:highlight>
                  <a:srgbClr val="FFFFFF"/>
                </a:highlight>
                <a:latin typeface="Open Sans" panose="020B0604020202020204" charset="0"/>
                <a:ea typeface="Open Sans" panose="020B0604020202020204" charset="0"/>
                <a:cs typeface="Open Sans" panose="020B0604020202020204" charset="0"/>
                <a:sym typeface="Roboto"/>
              </a:rPr>
              <a:t>Now the final image is ready for the prediction.</a:t>
            </a:r>
          </a:p>
        </p:txBody>
      </p:sp>
    </p:spTree>
    <p:extLst>
      <p:ext uri="{BB962C8B-B14F-4D97-AF65-F5344CB8AC3E}">
        <p14:creationId xmlns:p14="http://schemas.microsoft.com/office/powerpoint/2010/main" val="16949502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140</TotalTime>
  <Words>1036</Words>
  <Application>Microsoft Office PowerPoint</Application>
  <PresentationFormat>Widescreen</PresentationFormat>
  <Paragraphs>78</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Lato</vt:lpstr>
      <vt:lpstr>Open Sans</vt:lpstr>
      <vt:lpstr>PT Sans Narrow</vt:lpstr>
      <vt:lpstr>Symbol</vt:lpstr>
      <vt:lpstr>Gallery</vt:lpstr>
      <vt:lpstr>Human Counting on a Frame using OpenCV</vt:lpstr>
      <vt:lpstr>Final Review</vt:lpstr>
      <vt:lpstr>Goal</vt:lpstr>
      <vt:lpstr>MS COCO Dataset</vt:lpstr>
      <vt:lpstr>PowerPoint Presentation</vt:lpstr>
      <vt:lpstr>Data Pre-Processing</vt:lpstr>
      <vt:lpstr>What we did: </vt:lpstr>
      <vt:lpstr>Activation Function:</vt:lpstr>
      <vt:lpstr>Steps to detect objects in an image:</vt:lpstr>
      <vt:lpstr> Before the Prediction:                 After Prediction:</vt:lpstr>
      <vt:lpstr>Improvements over references:</vt:lpstr>
      <vt:lpstr>Accuracy Test:</vt:lpstr>
      <vt:lpstr>Enhancements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Counting on a Frame using OpenCV</dc:title>
  <dc:creator>Manthan Patel</dc:creator>
  <cp:lastModifiedBy>Suthar, Neel Jayeshkumar</cp:lastModifiedBy>
  <cp:revision>26</cp:revision>
  <dcterms:created xsi:type="dcterms:W3CDTF">2020-11-30T22:50:00Z</dcterms:created>
  <dcterms:modified xsi:type="dcterms:W3CDTF">2020-12-01T01:17:04Z</dcterms:modified>
</cp:coreProperties>
</file>