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 soy R</a:t>
            </a:r>
            <a:r>
              <a:rPr lang="en"/>
              <a:t>udolph Giuliani, hagan lo que yo ordene, cero tolerancia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B2B2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witter.com/JUGArgentina" TargetMode="External"/><Relationship Id="rId4" Type="http://schemas.openxmlformats.org/officeDocument/2006/relationships/hyperlink" Target="https://www.meetup.com/jugargentina" TargetMode="External"/><Relationship Id="rId5" Type="http://schemas.openxmlformats.org/officeDocument/2006/relationships/hyperlink" Target="https://buenos-aires-tech.herokuapp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osgi.org" TargetMode="External"/><Relationship Id="rId4" Type="http://schemas.openxmlformats.org/officeDocument/2006/relationships/hyperlink" Target="https://github.com/jboss-modules/jboss-modul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watch?v=oGll155-vuQ" TargetMode="External"/><Relationship Id="rId4" Type="http://schemas.openxmlformats.org/officeDocument/2006/relationships/hyperlink" Target="http://cr.openjdk.java.net/~briangoetz/amber/pattern-match.html" TargetMode="External"/><Relationship Id="rId5" Type="http://schemas.openxmlformats.org/officeDocument/2006/relationships/hyperlink" Target="http://openjdk.java.net/jeps/16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ooby.org" TargetMode="External"/><Relationship Id="rId4" Type="http://schemas.openxmlformats.org/officeDocument/2006/relationships/hyperlink" Target="https://twitter.com/joobyproject" TargetMode="External"/><Relationship Id="rId9" Type="http://schemas.openxmlformats.org/officeDocument/2006/relationships/hyperlink" Target="https://www.meetup.com/jugargentina/" TargetMode="External"/><Relationship Id="rId5" Type="http://schemas.openxmlformats.org/officeDocument/2006/relationships/image" Target="../media/image8.jpg"/><Relationship Id="rId6" Type="http://schemas.openxmlformats.org/officeDocument/2006/relationships/image" Target="../media/image1.png"/><Relationship Id="rId7" Type="http://schemas.openxmlformats.org/officeDocument/2006/relationships/hyperlink" Target="https://twitter.com/edgarespina" TargetMode="External"/><Relationship Id="rId8" Type="http://schemas.openxmlformats.org/officeDocument/2006/relationships/hyperlink" Target="https://www.jwt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jugargentina/java9-meetup" TargetMode="External"/><Relationship Id="rId4" Type="http://schemas.openxmlformats.org/officeDocument/2006/relationships/hyperlink" Target="https://twitter.com/JUGArgentina" TargetMode="External"/><Relationship Id="rId5" Type="http://schemas.openxmlformats.org/officeDocument/2006/relationships/hyperlink" Target="https://www.meetup.com/jugargentina" TargetMode="External"/><Relationship Id="rId6" Type="http://schemas.openxmlformats.org/officeDocument/2006/relationships/hyperlink" Target="https://buenos-aires-tech.herokuapp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reinhold.org/blo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Java 9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5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@</a:t>
            </a:r>
            <a:r>
              <a:rPr lang="en" u="sng">
                <a:solidFill>
                  <a:schemeClr val="accent1"/>
                </a:solidFill>
                <a:hlinkClick r:id="rId3"/>
              </a:rPr>
              <a:t>JUGArgentina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1"/>
                </a:solidFill>
                <a:hlinkClick r:id="rId4"/>
              </a:rPr>
              <a:t>meetup/jugargentina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 u="sng">
                <a:solidFill>
                  <a:schemeClr val="accent1"/>
                </a:solidFill>
                <a:hlinkClick r:id="rId5"/>
              </a:rPr>
              <a:t>#buenos-aires-tech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running a module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7725" y="876100"/>
            <a:ext cx="8987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 -p mod1.jar:mod2.jar -m mod/mainClass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-p or --module-path defines the module classpath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-m defines the main class in a module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still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possible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to use -p with -cp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module types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77725" y="876100"/>
            <a:ext cx="8987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module-info.java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Automatic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module-info.java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name is inferred from file name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Unamed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Every class defined via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-cp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Platform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JDK module, like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java.base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java.jdbc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jlink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7725" y="876100"/>
            <a:ext cx="8987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module-info.java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Automatic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module-info.java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name is inferred from file name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Unamed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Every class defined via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-cp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Platform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JDK module, like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java.base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java.jdbc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(some) alternatives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77725" y="876100"/>
            <a:ext cx="89871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OSGi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Powerful but complex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Eclipse Equinox, Apache Felix, etc.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Good documentation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compiler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jboss-modules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for Wildfly (jboss server)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Easier than OSGi, still OSGi implementor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documentation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 compiler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 date: September 21th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migration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77725" y="876100"/>
            <a:ext cx="8987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Automatic and the unnamed module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java.lang.invoke.VarHandle as alternative to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sun.misc.Unsafe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big kill switch: </a:t>
            </a: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--permit-illegal-access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(only for 9, won’t work on 10)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-m defines the main class in a module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still possible to use -p with -cp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77725" y="876100"/>
            <a:ext cx="8987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Finally a REPL console for Java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Ideally for learn, test and fast-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prototyping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need of Java file, compiler or IDE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jshell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77725" y="876100"/>
            <a:ext cx="89871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Portable process management API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Current, children, spawned and system processes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Process</a:t>
            </a: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descr="Screen Shot 2017-07-17 at 10.38.01 AM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2600325"/>
            <a:ext cx="62293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77725" y="876100"/>
            <a:ext cx="89871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 to stack trace via StakWalker API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need to create an Exception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StackWalker API</a:t>
            </a:r>
          </a:p>
        </p:txBody>
      </p:sp>
      <p:pic>
        <p:nvPicPr>
          <p:cNvPr descr="Screen Shot 2017-07-17 at 11.18.37 AM.png"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3143250"/>
            <a:ext cx="5334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77725" y="876100"/>
            <a:ext cx="89871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Private method for interfaces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Underscore for lambda arguments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Publish/Subscribe API (Rxjava 2, Reactor)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Immutable collection factory methods: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List.of(1, 2, 3)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Set.of(“a”, “b”, “c”)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Minor changes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/>
        </p:nvSpPr>
        <p:spPr>
          <a:xfrm>
            <a:off x="77725" y="876100"/>
            <a:ext cx="8987100" cy="4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Type inference for local variables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FFFFF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 foo = new Foo();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 classes and Value Objects:</a:t>
            </a:r>
          </a:p>
          <a:p>
            <a:pPr indent="-381000" lvl="1" marL="9144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➢"/>
            </a:pPr>
            <a:r>
              <a:rPr lang="en" sz="24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value Point {int x; int y}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Pattern matching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marR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" sz="12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https://www.youtube.com/watch?v=oGll155-vuQ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" sz="12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http://cr.openjdk.java.net/~briangoetz/amber/pattern-match.html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 sz="1200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</a:rPr>
              <a:t>* </a:t>
            </a:r>
            <a:r>
              <a:rPr lang="en" sz="12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http://openjdk.java.net/jeps/169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51800" y="161375"/>
            <a:ext cx="9012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Future of Java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subTitle"/>
          </p:nvPr>
        </p:nvSpPr>
        <p:spPr>
          <a:xfrm>
            <a:off x="2970275" y="2275475"/>
            <a:ext cx="6136200" cy="2421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97BB7"/>
                </a:solidFill>
              </a:rPr>
              <a:t> </a:t>
            </a:r>
            <a:r>
              <a:rPr lang="en" u="sng">
                <a:solidFill>
                  <a:schemeClr val="accent1"/>
                </a:solidFill>
                <a:hlinkClick r:id="rId3"/>
              </a:rPr>
              <a:t>jooby.org</a:t>
            </a:r>
            <a:br>
              <a:rPr lang="en">
                <a:solidFill>
                  <a:schemeClr val="accent1"/>
                </a:solidFill>
              </a:rPr>
            </a:br>
            <a:r>
              <a:rPr lang="en" u="sng">
                <a:solidFill>
                  <a:schemeClr val="accent1"/>
                </a:solidFill>
                <a:hlinkClick r:id="rId4"/>
              </a:rPr>
              <a:t>@joobyproject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97BB7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97BB7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Shape 61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Quien soy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75" y="889650"/>
            <a:ext cx="2573003" cy="192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79725" y="1026324"/>
            <a:ext cx="2616300" cy="118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77725" y="3094575"/>
            <a:ext cx="43311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15+ Software Engineer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18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@</a:t>
            </a:r>
            <a:r>
              <a:rPr lang="en" sz="1800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edgarespina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18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J. Walter Thompson</a:t>
            </a:r>
          </a:p>
          <a:p>
            <a:pPr lvl="0" marR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18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Java User Group Argentina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9B33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ctrTitle"/>
          </p:nvPr>
        </p:nvSpPr>
        <p:spPr>
          <a:xfrm>
            <a:off x="311700" y="744575"/>
            <a:ext cx="8520600" cy="315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Preguntas?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Demo: </a:t>
            </a:r>
            <a:r>
              <a:rPr lang="en" sz="24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https://github.com/jugargentina/java9-meetup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3F3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Shape 195"/>
          <p:cNvSpPr txBox="1"/>
          <p:nvPr>
            <p:ph idx="1" type="subTitle"/>
          </p:nvPr>
        </p:nvSpPr>
        <p:spPr>
          <a:xfrm>
            <a:off x="311700" y="3519925"/>
            <a:ext cx="8520600" cy="151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@</a:t>
            </a:r>
            <a:r>
              <a:rPr lang="en" u="sng">
                <a:solidFill>
                  <a:schemeClr val="accent1"/>
                </a:solidFill>
                <a:hlinkClick r:id="rId4"/>
              </a:rPr>
              <a:t>JUGArgentina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1"/>
                </a:solidFill>
                <a:hlinkClick r:id="rId5"/>
              </a:rPr>
              <a:t>meetup/jugargentina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 u="sng">
                <a:solidFill>
                  <a:schemeClr val="accent1"/>
                </a:solidFill>
                <a:hlinkClick r:id="rId6"/>
              </a:rPr>
              <a:t>#buenos-aires-tech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Gracias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7725" y="876100"/>
            <a:ext cx="89871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Modules / Jigsaw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Minor languages improvements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New APIs and tools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Future of 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 goal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77725" y="876100"/>
            <a:ext cx="89871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Strong encapsulation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Loose coupling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Modularity and dependency discover at compile time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Modularize JDK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Safe classpath (no classpath hell and shadowing of classes)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Scalable runtimes for small devices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 history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7725" y="876100"/>
            <a:ext cx="89871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9-10 years of work (</a:t>
            </a:r>
            <a:r>
              <a:rPr lang="en" sz="2400" u="sng">
                <a:solidFill>
                  <a:srgbClr val="F9B334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https://mreinhold.org/blog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Initially scheduled for JDK 7, JDK 8, JDK 9 (delayed twice)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Release date: September 21th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JDK back in 2010</a:t>
            </a:r>
          </a:p>
        </p:txBody>
      </p:sp>
      <p:pic>
        <p:nvPicPr>
          <p:cNvPr descr="Screen Shot 2017-07-16 at 11.12.34 AM.png"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075"/>
            <a:ext cx="8128610" cy="41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JDK today</a:t>
            </a:r>
          </a:p>
        </p:txBody>
      </p:sp>
      <p:pic>
        <p:nvPicPr>
          <p:cNvPr descr="Screen Shot 2017-07-16 at 11.12.50 AM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0075"/>
            <a:ext cx="8223597" cy="4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module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77725" y="876100"/>
            <a:ext cx="89871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Calibri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Collection of packages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Jar file with a module-info class file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Accessible or required services and packages must be declared </a:t>
            </a: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explicitly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spcBef>
                <a:spcPts val="0"/>
              </a:spcBef>
              <a:buClr>
                <a:srgbClr val="F9B334"/>
              </a:buClr>
              <a:buSzPct val="100000"/>
              <a:buFont typeface="Open Sans"/>
              <a:buChar char="❖"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Compiled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-75" y="-8125"/>
            <a:ext cx="9144000" cy="715800"/>
          </a:xfrm>
          <a:prstGeom prst="rect">
            <a:avLst/>
          </a:prstGeom>
          <a:solidFill>
            <a:srgbClr val="49525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51800" y="161375"/>
            <a:ext cx="4681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rPr>
              <a:t>Jigsaw: module-info.java</a:t>
            </a:r>
          </a:p>
        </p:txBody>
      </p:sp>
      <p:pic>
        <p:nvPicPr>
          <p:cNvPr descr="Screen Shot 2017-07-16 at 4.53.41 PM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50" y="3436650"/>
            <a:ext cx="3962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7-16 at 4.53.12 PM.png"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550" y="740850"/>
            <a:ext cx="6172200" cy="2095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Shape 116"/>
          <p:cNvCxnSpPr/>
          <p:nvPr/>
        </p:nvCxnSpPr>
        <p:spPr>
          <a:xfrm rot="10800000">
            <a:off x="3857650" y="2762500"/>
            <a:ext cx="14100" cy="692400"/>
          </a:xfrm>
          <a:prstGeom prst="straightConnector1">
            <a:avLst/>
          </a:prstGeom>
          <a:noFill/>
          <a:ln cap="flat" cmpd="sng" w="76200">
            <a:solidFill>
              <a:srgbClr val="F9B334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