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3" r:id="rId12"/>
    <p:sldId id="264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4B9E-12B6-4896-8E48-934FEF32E000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0545C-A556-42A9-ACD5-6FD4805ED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33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0545C-A556-42A9-ACD5-6FD4805EDA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5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4EB9-258B-4C3D-93E2-AF822693C4A6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ED25-6092-4D7E-A03A-608251E7BD17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D:\PG\JS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0" y="85724"/>
            <a:ext cx="1162050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194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4EB9-258B-4C3D-93E2-AF822693C4A6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ED25-6092-4D7E-A03A-608251E7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0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4EB9-258B-4C3D-93E2-AF822693C4A6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ED25-6092-4D7E-A03A-608251E7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27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4EB9-258B-4C3D-93E2-AF822693C4A6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ED25-6092-4D7E-A03A-608251E7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64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4EB9-258B-4C3D-93E2-AF822693C4A6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ED25-6092-4D7E-A03A-608251E7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1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4EB9-258B-4C3D-93E2-AF822693C4A6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ED25-6092-4D7E-A03A-608251E7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433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4EB9-258B-4C3D-93E2-AF822693C4A6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ED25-6092-4D7E-A03A-608251E7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19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4EB9-258B-4C3D-93E2-AF822693C4A6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ED25-6092-4D7E-A03A-608251E7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1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4EB9-258B-4C3D-93E2-AF822693C4A6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ED25-6092-4D7E-A03A-608251E7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5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4EB9-258B-4C3D-93E2-AF822693C4A6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ED25-6092-4D7E-A03A-608251E7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3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4EB9-258B-4C3D-93E2-AF822693C4A6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ED25-6092-4D7E-A03A-608251E7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00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4EB9-258B-4C3D-93E2-AF822693C4A6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ED25-6092-4D7E-A03A-608251E7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761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6453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960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753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6594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667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83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7255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879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525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8797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E:\Sandeep Kadam\CW_Presentations\NEW_LOOK\bg_lines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-1"/>
            <a:ext cx="9146116" cy="763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2" descr="D:\PG\JS\logo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075" y="76200"/>
            <a:ext cx="847725" cy="66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A4EB9-258B-4C3D-93E2-AF822693C4A6}" type="datetimeFigureOut">
              <a:rPr lang="en-US" smtClean="0"/>
              <a:t>10/31/2013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6ED25-6092-4D7E-A03A-608251E7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2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E:\Sandeep Kadam\CW_Presentations\NEW_LOOK\bg_lines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-1"/>
            <a:ext cx="9146116" cy="763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2" descr="D:\PG\JS\logo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075" y="76200"/>
            <a:ext cx="847725" cy="66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9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bit.ly/1fmQkJg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contact@juggernaut-studios.com" TargetMode="Externa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5reYmh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T5rs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it.ly/15reYmh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643" y="5449669"/>
            <a:ext cx="4038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699E"/>
                </a:solidFill>
                <a:cs typeface="Arial" pitchFamily="34" charset="0"/>
              </a:rPr>
              <a:t>Corporate Overview</a:t>
            </a:r>
            <a:endParaRPr lang="en-US" sz="3600" b="1" dirty="0">
              <a:solidFill>
                <a:srgbClr val="00699E"/>
              </a:solidFill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1162050" cy="904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5000" y="381000"/>
            <a:ext cx="4296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rgbClr val="005580"/>
                </a:solidFill>
                <a:cs typeface="Arial" pitchFamily="34" charset="0"/>
              </a:rPr>
              <a:t>JuggerNaut</a:t>
            </a:r>
            <a:r>
              <a:rPr lang="en-US" sz="4000" b="1" dirty="0" smtClean="0">
                <a:solidFill>
                  <a:srgbClr val="005580"/>
                </a:solidFill>
                <a:cs typeface="Arial" pitchFamily="34" charset="0"/>
              </a:rPr>
              <a:t> Studios</a:t>
            </a:r>
            <a:endParaRPr lang="en-US" sz="4000" b="1" dirty="0">
              <a:solidFill>
                <a:srgbClr val="00558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13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77225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4FF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3200" dirty="0" smtClean="0">
                <a:solidFill>
                  <a:srgbClr val="005580"/>
                </a:solidFill>
                <a:latin typeface="+mn-lt"/>
              </a:rPr>
              <a:t>Save </a:t>
            </a:r>
            <a:r>
              <a:rPr lang="en-US" sz="3200" dirty="0">
                <a:solidFill>
                  <a:srgbClr val="005580"/>
                </a:solidFill>
                <a:latin typeface="+mn-lt"/>
              </a:rPr>
              <a:t>the Jack</a:t>
            </a:r>
            <a:r>
              <a:rPr lang="en-US" sz="3200" dirty="0" smtClean="0">
                <a:solidFill>
                  <a:srgbClr val="005580"/>
                </a:solidFill>
                <a:latin typeface="+mn-lt"/>
              </a:rPr>
              <a:t>!</a:t>
            </a:r>
            <a:endParaRPr lang="en-US" sz="3200" dirty="0">
              <a:solidFill>
                <a:srgbClr val="00558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 rot="20457265">
            <a:off x="733530" y="1827825"/>
            <a:ext cx="37922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14000"/>
            </a:pPr>
            <a:r>
              <a:rPr lang="en-US" sz="2400" b="1" u="sng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Built in JavaScript</a:t>
            </a:r>
            <a:endParaRPr lang="en-US" sz="2400" b="1" u="sng" dirty="0">
              <a:solidFill>
                <a:srgbClr val="3C3C3C"/>
              </a:solidFill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33400"/>
            <a:ext cx="5372100" cy="54864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133600" y="5715000"/>
            <a:ext cx="4724400" cy="7204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Coming Soon !!!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005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77225"/>
            <a:ext cx="1791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4FF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3200" dirty="0" smtClean="0">
                <a:solidFill>
                  <a:srgbClr val="005580"/>
                </a:solidFill>
                <a:latin typeface="+mn-lt"/>
              </a:rPr>
              <a:t>Lucky Cat</a:t>
            </a:r>
            <a:endParaRPr lang="en-US" sz="3200" dirty="0">
              <a:solidFill>
                <a:srgbClr val="00558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 rot="20457265">
            <a:off x="200130" y="1904025"/>
            <a:ext cx="37922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14000"/>
            </a:pPr>
            <a:r>
              <a:rPr lang="en-US" sz="2400" b="1" u="sng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Built in Adobe Flash</a:t>
            </a:r>
            <a:endParaRPr lang="en-US" sz="2400" b="1" u="sng" dirty="0">
              <a:solidFill>
                <a:srgbClr val="3C3C3C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5715000"/>
            <a:ext cx="4724400" cy="7204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Play Now @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http://bit.ly/1fmQkJg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14" y="990600"/>
            <a:ext cx="5914286" cy="41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3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77225"/>
            <a:ext cx="2693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4FF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3200" dirty="0" err="1" smtClean="0">
                <a:solidFill>
                  <a:srgbClr val="005580"/>
                </a:solidFill>
                <a:latin typeface="+mn-lt"/>
              </a:rPr>
              <a:t>iOS</a:t>
            </a:r>
            <a:r>
              <a:rPr lang="en-US" sz="3200" dirty="0" smtClean="0">
                <a:solidFill>
                  <a:srgbClr val="005580"/>
                </a:solidFill>
                <a:latin typeface="+mn-lt"/>
              </a:rPr>
              <a:t> Native app</a:t>
            </a:r>
            <a:endParaRPr lang="en-US" sz="3200" dirty="0">
              <a:solidFill>
                <a:srgbClr val="00558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 rot="20457265">
            <a:off x="352530" y="1675425"/>
            <a:ext cx="37922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14000"/>
            </a:pPr>
            <a:r>
              <a:rPr lang="en-US" sz="2400" b="1" u="sng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Built for iPhone</a:t>
            </a:r>
            <a:endParaRPr lang="en-US" sz="2400" b="1" u="sng" dirty="0">
              <a:solidFill>
                <a:srgbClr val="3C3C3C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5985163"/>
            <a:ext cx="4724400" cy="7204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Try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Now @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…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914400"/>
            <a:ext cx="5488368" cy="483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57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6200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4FF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4000" dirty="0" smtClean="0">
                <a:solidFill>
                  <a:srgbClr val="005580"/>
                </a:solidFill>
                <a:latin typeface="Calibri"/>
              </a:rPr>
              <a:t>Contact Us</a:t>
            </a:r>
            <a:endParaRPr lang="en-US" sz="4000" dirty="0">
              <a:solidFill>
                <a:srgbClr val="005580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187714"/>
            <a:ext cx="8382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4FF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>
              <a:defRPr/>
            </a:pPr>
            <a:r>
              <a:rPr lang="en-US" sz="3200" dirty="0" smtClean="0">
                <a:solidFill>
                  <a:srgbClr val="005580"/>
                </a:solidFill>
                <a:latin typeface="Calibri"/>
              </a:rPr>
              <a:t>We look forward to hear from you!</a:t>
            </a:r>
          </a:p>
          <a:p>
            <a:pPr algn="ctr">
              <a:defRPr/>
            </a:pPr>
            <a:endParaRPr lang="en-US" sz="3200" dirty="0">
              <a:solidFill>
                <a:srgbClr val="005580"/>
              </a:solidFill>
              <a:latin typeface="Calibri"/>
            </a:endParaRPr>
          </a:p>
          <a:p>
            <a:pPr algn="ctr">
              <a:defRPr/>
            </a:pPr>
            <a:endParaRPr lang="en-US" sz="3200" dirty="0" smtClean="0">
              <a:solidFill>
                <a:srgbClr val="005580"/>
              </a:solidFill>
              <a:latin typeface="Calibri"/>
            </a:endParaRPr>
          </a:p>
          <a:p>
            <a:pPr algn="ctr">
              <a:defRPr/>
            </a:pPr>
            <a:r>
              <a:rPr lang="en-US" b="0" i="1" dirty="0" smtClean="0">
                <a:solidFill>
                  <a:srgbClr val="005580"/>
                </a:solidFill>
                <a:latin typeface="Calibri"/>
              </a:rPr>
              <a:t>Reach out to us at: </a:t>
            </a:r>
            <a:r>
              <a:rPr lang="en-US" b="0" i="1" dirty="0" smtClean="0">
                <a:solidFill>
                  <a:srgbClr val="005580"/>
                </a:solidFill>
                <a:latin typeface="Calibri"/>
                <a:hlinkClick r:id="rId2"/>
              </a:rPr>
              <a:t>contact@juggernaut-studios.com</a:t>
            </a:r>
            <a:endParaRPr lang="en-US" sz="3200" b="0" i="1" dirty="0">
              <a:solidFill>
                <a:srgbClr val="00558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850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2797314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4FF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>
              <a:defRPr/>
            </a:pPr>
            <a:r>
              <a:rPr lang="en-US" sz="4000" dirty="0" smtClean="0">
                <a:solidFill>
                  <a:srgbClr val="005580"/>
                </a:solidFill>
                <a:latin typeface="Calibri"/>
              </a:rPr>
              <a:t>Thank You</a:t>
            </a:r>
            <a:endParaRPr lang="en-US" sz="4000" dirty="0">
              <a:solidFill>
                <a:srgbClr val="00558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546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808" y="177224"/>
            <a:ext cx="3145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4FF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005580"/>
                </a:solidFill>
                <a:latin typeface="+mn-lt"/>
              </a:rPr>
              <a:t>Table of 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990600"/>
            <a:ext cx="6324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114000"/>
              <a:buFont typeface="Arial" pitchFamily="34" charset="0"/>
              <a:buChar char="•"/>
            </a:pPr>
            <a:r>
              <a:rPr lang="fr-FR" sz="2400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Profile</a:t>
            </a:r>
          </a:p>
          <a:p>
            <a:pPr marL="285750" indent="-285750">
              <a:lnSpc>
                <a:spcPct val="150000"/>
              </a:lnSpc>
              <a:buSzPct val="114000"/>
              <a:buFont typeface="Arial" pitchFamily="34" charset="0"/>
              <a:buChar char="•"/>
            </a:pPr>
            <a:r>
              <a:rPr lang="fr-FR" sz="2400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Services</a:t>
            </a:r>
          </a:p>
          <a:p>
            <a:pPr marL="285750" indent="-285750">
              <a:lnSpc>
                <a:spcPct val="150000"/>
              </a:lnSpc>
              <a:buSzPct val="114000"/>
              <a:buFont typeface="Arial" pitchFamily="34" charset="0"/>
              <a:buChar char="•"/>
            </a:pPr>
            <a:r>
              <a:rPr lang="fr-FR" sz="2400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Technology and Expertise</a:t>
            </a:r>
          </a:p>
          <a:p>
            <a:pPr marL="285750" indent="-285750">
              <a:lnSpc>
                <a:spcPct val="150000"/>
              </a:lnSpc>
              <a:buSzPct val="114000"/>
              <a:buFont typeface="Arial" pitchFamily="34" charset="0"/>
              <a:buChar char="•"/>
            </a:pPr>
            <a:r>
              <a:rPr lang="fr-FR" sz="2400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Case Studies</a:t>
            </a:r>
          </a:p>
          <a:p>
            <a:pPr marL="285750" indent="-285750">
              <a:lnSpc>
                <a:spcPct val="150000"/>
              </a:lnSpc>
              <a:buSzPct val="114000"/>
              <a:buFont typeface="Arial" pitchFamily="34" charset="0"/>
              <a:buChar char="•"/>
            </a:pPr>
            <a:r>
              <a:rPr lang="fr-FR" sz="2400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Why </a:t>
            </a:r>
            <a:r>
              <a:rPr lang="fr-FR" sz="2400" dirty="0" err="1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JnS</a:t>
            </a:r>
            <a:r>
              <a:rPr lang="fr-FR" sz="2400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?</a:t>
            </a:r>
            <a:endParaRPr lang="fr-FR" sz="2400" dirty="0">
              <a:solidFill>
                <a:srgbClr val="3C3C3C"/>
              </a:solidFill>
              <a:ea typeface="ＭＳ Ｐゴシック" pitchFamily="34" charset="-128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SzPct val="114000"/>
              <a:buFont typeface="Arial" pitchFamily="34" charset="0"/>
              <a:buChar char="•"/>
            </a:pPr>
            <a:r>
              <a:rPr lang="fr-FR" sz="2400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Contact US</a:t>
            </a:r>
            <a:endParaRPr lang="en-US" sz="2400" dirty="0">
              <a:solidFill>
                <a:srgbClr val="3C3C3C"/>
              </a:solidFill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36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77225"/>
            <a:ext cx="1303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4FF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3200" dirty="0" smtClean="0">
                <a:solidFill>
                  <a:srgbClr val="005580"/>
                </a:solidFill>
                <a:latin typeface="+mn-lt"/>
              </a:rPr>
              <a:t>Profile</a:t>
            </a:r>
            <a:endParaRPr lang="en-US" sz="3200" dirty="0">
              <a:solidFill>
                <a:srgbClr val="00558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304800" y="990600"/>
            <a:ext cx="6819900" cy="209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en-US" sz="2200" b="1" dirty="0" smtClean="0">
                <a:solidFill>
                  <a:srgbClr val="005580"/>
                </a:solidFill>
                <a:cs typeface="Arial" pitchFamily="34" charset="0"/>
              </a:rPr>
              <a:t>About Us:</a:t>
            </a:r>
            <a:r>
              <a:rPr lang="en-US" sz="2200" b="1" dirty="0" smtClean="0">
                <a:solidFill>
                  <a:srgbClr val="04FFA1"/>
                </a:solidFill>
                <a:cs typeface="Arial" pitchFamily="34" charset="0"/>
              </a:rPr>
              <a:t> 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404040"/>
                </a:solidFill>
                <a:cs typeface="Arial" pitchFamily="34" charset="0"/>
              </a:rPr>
              <a:t>Launched </a:t>
            </a:r>
            <a:r>
              <a:rPr lang="en-US" dirty="0">
                <a:solidFill>
                  <a:srgbClr val="404040"/>
                </a:solidFill>
                <a:cs typeface="Arial" pitchFamily="34" charset="0"/>
              </a:rPr>
              <a:t>in </a:t>
            </a:r>
            <a:r>
              <a:rPr lang="en-US" dirty="0" smtClean="0">
                <a:solidFill>
                  <a:srgbClr val="404040"/>
                </a:solidFill>
                <a:cs typeface="Arial" pitchFamily="34" charset="0"/>
              </a:rPr>
              <a:t>2012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404040"/>
                </a:solidFill>
                <a:cs typeface="Arial" pitchFamily="34" charset="0"/>
              </a:rPr>
              <a:t>FTE: Over 10+ Full-Time Development Professionals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404040"/>
                </a:solidFill>
                <a:cs typeface="Arial" pitchFamily="34" charset="0"/>
              </a:rPr>
              <a:t>Creative technologists in</a:t>
            </a:r>
            <a:endParaRPr lang="en-US" dirty="0">
              <a:solidFill>
                <a:srgbClr val="404040"/>
              </a:solidFill>
              <a:cs typeface="Arial" pitchFamily="34" charset="0"/>
            </a:endParaRP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404040"/>
                </a:solidFill>
                <a:cs typeface="Arial" pitchFamily="34" charset="0"/>
              </a:rPr>
              <a:t>Apps</a:t>
            </a:r>
            <a:endParaRPr lang="en-US" b="1" dirty="0">
              <a:solidFill>
                <a:srgbClr val="404040"/>
              </a:solidFill>
              <a:cs typeface="Arial" pitchFamily="34" charset="0"/>
            </a:endParaRPr>
          </a:p>
          <a:p>
            <a:pPr marL="742950" lvl="1" indent="-285750"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404040"/>
                </a:solidFill>
                <a:cs typeface="Arial" pitchFamily="34" charset="0"/>
              </a:rPr>
              <a:t>Games</a:t>
            </a:r>
            <a:endParaRPr lang="en-US" b="1" dirty="0">
              <a:solidFill>
                <a:srgbClr val="404040"/>
              </a:solidFill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404040"/>
                </a:solidFill>
                <a:cs typeface="Arial" pitchFamily="34" charset="0"/>
              </a:rPr>
              <a:t>Cross-Platform</a:t>
            </a:r>
            <a:r>
              <a:rPr lang="en-US" dirty="0">
                <a:solidFill>
                  <a:srgbClr val="404040"/>
                </a:solidFill>
                <a:cs typeface="Arial" pitchFamily="34" charset="0"/>
              </a:rPr>
              <a:t>, </a:t>
            </a:r>
            <a:r>
              <a:rPr lang="en-US" dirty="0" smtClean="0">
                <a:solidFill>
                  <a:srgbClr val="404040"/>
                </a:solidFill>
                <a:cs typeface="Arial" pitchFamily="34" charset="0"/>
              </a:rPr>
              <a:t>Technology-Agnostic</a:t>
            </a:r>
            <a:endParaRPr lang="en-US" dirty="0">
              <a:solidFill>
                <a:srgbClr val="404040"/>
              </a:solidFill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304800" y="3276600"/>
            <a:ext cx="4800600" cy="2741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005580"/>
                </a:solidFill>
                <a:cs typeface="Arial" pitchFamily="34" charset="0"/>
              </a:rPr>
              <a:t>Where We Are:</a:t>
            </a:r>
          </a:p>
          <a:p>
            <a:pPr marL="285750" lvl="1" indent="-285750"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  <a:cs typeface="Arial" pitchFamily="34" charset="0"/>
              </a:rPr>
              <a:t>Development Center in Pune, India</a:t>
            </a:r>
          </a:p>
          <a:p>
            <a:pPr marL="0" lvl="1">
              <a:defRPr/>
            </a:pPr>
            <a:endParaRPr lang="en-US" dirty="0">
              <a:solidFill>
                <a:srgbClr val="404040"/>
              </a:solidFill>
              <a:cs typeface="Arial" pitchFamily="34" charset="0"/>
            </a:endParaRPr>
          </a:p>
          <a:p>
            <a:pPr marL="285750" lvl="1" indent="-285750">
              <a:buFont typeface="Arial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cs typeface="Arial" pitchFamily="34" charset="0"/>
            </a:endParaRPr>
          </a:p>
          <a:p>
            <a:pPr>
              <a:defRPr/>
            </a:pPr>
            <a:r>
              <a:rPr lang="en-US" sz="2200" b="1" dirty="0">
                <a:solidFill>
                  <a:srgbClr val="005580"/>
                </a:solidFill>
                <a:cs typeface="Arial" pitchFamily="34" charset="0"/>
              </a:rPr>
              <a:t>Working Model:</a:t>
            </a:r>
          </a:p>
          <a:p>
            <a:pPr marL="285750" lvl="1" indent="-285750"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  <a:cs typeface="Arial" pitchFamily="34" charset="0"/>
              </a:rPr>
              <a:t>Project-Basis / T&amp;M / </a:t>
            </a:r>
            <a:r>
              <a:rPr lang="en-US" dirty="0" smtClean="0">
                <a:solidFill>
                  <a:srgbClr val="404040"/>
                </a:solidFill>
                <a:cs typeface="Arial" pitchFamily="34" charset="0"/>
              </a:rPr>
              <a:t>Dedicated </a:t>
            </a:r>
          </a:p>
          <a:p>
            <a:pPr marL="285750" lvl="1" indent="-28575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404040"/>
                </a:solidFill>
                <a:cs typeface="Arial" pitchFamily="34" charset="0"/>
              </a:rPr>
              <a:t>Off-Shore </a:t>
            </a:r>
            <a:r>
              <a:rPr lang="en-US" dirty="0">
                <a:solidFill>
                  <a:srgbClr val="404040"/>
                </a:solidFill>
                <a:cs typeface="Arial" pitchFamily="34" charset="0"/>
              </a:rPr>
              <a:t>Development </a:t>
            </a:r>
            <a:r>
              <a:rPr lang="en-US" dirty="0" smtClean="0">
                <a:solidFill>
                  <a:srgbClr val="404040"/>
                </a:solidFill>
                <a:cs typeface="Arial" pitchFamily="34" charset="0"/>
              </a:rPr>
              <a:t>Team</a:t>
            </a:r>
          </a:p>
          <a:p>
            <a:pPr marL="285750" lvl="1" indent="-28575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404040"/>
                </a:solidFill>
                <a:cs typeface="Arial" pitchFamily="34" charset="0"/>
              </a:rPr>
              <a:t>BOT</a:t>
            </a:r>
            <a:endParaRPr lang="en-US" dirty="0">
              <a:solidFill>
                <a:srgbClr val="404040"/>
              </a:solidFill>
              <a:cs typeface="Arial" pitchFamily="34" charset="0"/>
            </a:endParaRPr>
          </a:p>
          <a:p>
            <a:pPr>
              <a:defRPr/>
            </a:pPr>
            <a:endParaRPr lang="fr-FR" sz="2000" dirty="0">
              <a:solidFill>
                <a:srgbClr val="40404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30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77225"/>
            <a:ext cx="1571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4FF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3200" dirty="0">
                <a:solidFill>
                  <a:srgbClr val="005580"/>
                </a:solidFill>
                <a:latin typeface="+mn-lt"/>
              </a:rPr>
              <a:t>Services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466195"/>
            <a:ext cx="42672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14000"/>
            </a:pPr>
            <a:r>
              <a:rPr lang="en-US" b="1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Design</a:t>
            </a:r>
          </a:p>
          <a:p>
            <a:pPr marL="285750" lvl="1" indent="-285750">
              <a:buSzPct val="114000"/>
              <a:buFont typeface="Arial" pitchFamily="34" charset="0"/>
              <a:buChar char="•"/>
            </a:pPr>
            <a:r>
              <a:rPr lang="en-US" dirty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Design Direction</a:t>
            </a:r>
          </a:p>
          <a:p>
            <a:pPr marL="285750" lvl="1" indent="-285750">
              <a:buSzPct val="114000"/>
              <a:buFont typeface="Arial" pitchFamily="34" charset="0"/>
              <a:buChar char="•"/>
            </a:pPr>
            <a:r>
              <a:rPr lang="en-US" dirty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Requirement Analysis</a:t>
            </a:r>
          </a:p>
          <a:p>
            <a:pPr marL="285750" lvl="1" indent="-285750">
              <a:buSzPct val="114000"/>
              <a:buFont typeface="Arial" pitchFamily="34" charset="0"/>
              <a:buChar char="•"/>
            </a:pPr>
            <a:r>
              <a:rPr lang="en-US" dirty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Information Architecture</a:t>
            </a:r>
          </a:p>
          <a:p>
            <a:pPr>
              <a:buSzPct val="114000"/>
            </a:pPr>
            <a:endParaRPr lang="en-US" sz="2000" dirty="0" smtClean="0">
              <a:solidFill>
                <a:srgbClr val="3C3C3C"/>
              </a:solidFill>
              <a:ea typeface="ＭＳ Ｐゴシック" pitchFamily="34" charset="-128"/>
              <a:cs typeface="Arial" pitchFamily="34" charset="0"/>
            </a:endParaRPr>
          </a:p>
          <a:p>
            <a:pPr>
              <a:buSzPct val="114000"/>
            </a:pPr>
            <a:r>
              <a:rPr lang="en-US" b="1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Development</a:t>
            </a:r>
            <a:endParaRPr lang="en-US" b="1" dirty="0">
              <a:solidFill>
                <a:srgbClr val="3C3C3C"/>
              </a:solidFill>
              <a:ea typeface="ＭＳ Ｐゴシック" pitchFamily="34" charset="-128"/>
              <a:cs typeface="Arial" pitchFamily="34" charset="0"/>
            </a:endParaRPr>
          </a:p>
          <a:p>
            <a:pPr marL="285750" lvl="1" indent="-285750">
              <a:buSzPct val="114000"/>
              <a:buFont typeface="Arial" pitchFamily="34" charset="0"/>
              <a:buChar char="•"/>
            </a:pPr>
            <a:r>
              <a:rPr lang="en-US" dirty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Architecture</a:t>
            </a:r>
          </a:p>
          <a:p>
            <a:pPr marL="285750" lvl="1" indent="-285750">
              <a:buSzPct val="114000"/>
              <a:buFont typeface="Arial" pitchFamily="34" charset="0"/>
              <a:buChar char="•"/>
            </a:pPr>
            <a:r>
              <a:rPr lang="en-US" dirty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Programming</a:t>
            </a:r>
          </a:p>
          <a:p>
            <a:pPr marL="285750" lvl="1" indent="-285750">
              <a:buSzPct val="114000"/>
              <a:buFont typeface="Arial" pitchFamily="34" charset="0"/>
              <a:buChar char="•"/>
            </a:pPr>
            <a:r>
              <a:rPr lang="en-US" dirty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Testing</a:t>
            </a:r>
          </a:p>
          <a:p>
            <a:pPr>
              <a:buSzPct val="114000"/>
            </a:pPr>
            <a:endParaRPr lang="en-US" sz="2000" dirty="0" smtClean="0">
              <a:solidFill>
                <a:srgbClr val="3C3C3C"/>
              </a:solidFill>
              <a:ea typeface="ＭＳ Ｐゴシック" pitchFamily="34" charset="-128"/>
              <a:cs typeface="Arial" pitchFamily="34" charset="0"/>
            </a:endParaRPr>
          </a:p>
          <a:p>
            <a:pPr>
              <a:buSzPct val="114000"/>
            </a:pPr>
            <a:r>
              <a:rPr lang="en-US" b="1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Deployment</a:t>
            </a:r>
            <a:endParaRPr lang="en-US" b="1" dirty="0">
              <a:solidFill>
                <a:srgbClr val="3C3C3C"/>
              </a:solidFill>
              <a:ea typeface="ＭＳ Ｐゴシック" pitchFamily="34" charset="-128"/>
              <a:cs typeface="Arial" pitchFamily="34" charset="0"/>
            </a:endParaRPr>
          </a:p>
          <a:p>
            <a:pPr marL="285750" lvl="1" indent="-285750">
              <a:buSzPct val="114000"/>
              <a:buFont typeface="Arial" pitchFamily="34" charset="0"/>
              <a:buChar char="•"/>
            </a:pPr>
            <a:r>
              <a:rPr lang="en-US" dirty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Hosting and Configuration</a:t>
            </a:r>
          </a:p>
          <a:p>
            <a:pPr marL="285750" lvl="1" indent="-285750">
              <a:buSzPct val="114000"/>
              <a:buFont typeface="Arial" pitchFamily="34" charset="0"/>
              <a:buChar char="•"/>
            </a:pPr>
            <a:r>
              <a:rPr lang="en-US" dirty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Performance and Security configuration</a:t>
            </a:r>
          </a:p>
          <a:p>
            <a:pPr marL="285750" lvl="1" indent="-285750">
              <a:buSzPct val="114000"/>
              <a:buFont typeface="Arial" pitchFamily="34" charset="0"/>
              <a:buChar char="•"/>
            </a:pPr>
            <a:r>
              <a:rPr lang="en-US" dirty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Change Management</a:t>
            </a:r>
          </a:p>
          <a:p>
            <a:pPr marL="285750" lvl="1" indent="-285750">
              <a:buSzPct val="114000"/>
              <a:buFont typeface="Arial" pitchFamily="34" charset="0"/>
              <a:buChar char="•"/>
            </a:pPr>
            <a:r>
              <a:rPr lang="en-US" dirty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Production Backup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914400"/>
            <a:ext cx="322908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005580"/>
                </a:solidFill>
                <a:cs typeface="Arial" pitchFamily="34" charset="0"/>
              </a:rPr>
              <a:t>Application Development </a:t>
            </a:r>
          </a:p>
        </p:txBody>
      </p:sp>
      <p:sp>
        <p:nvSpPr>
          <p:cNvPr id="5" name="Rectangle 4"/>
          <p:cNvSpPr/>
          <p:nvPr/>
        </p:nvSpPr>
        <p:spPr>
          <a:xfrm>
            <a:off x="5181600" y="968752"/>
            <a:ext cx="190949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005580"/>
                </a:solidFill>
                <a:cs typeface="Arial" pitchFamily="34" charset="0"/>
              </a:rPr>
              <a:t>Art and 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1536680"/>
            <a:ext cx="358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114000"/>
              <a:buFont typeface="Arial" pitchFamily="34" charset="0"/>
              <a:buChar char="•"/>
            </a:pPr>
            <a:r>
              <a:rPr lang="en-US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Visual Design</a:t>
            </a:r>
          </a:p>
          <a:p>
            <a:pPr marL="285750" indent="-285750">
              <a:lnSpc>
                <a:spcPct val="150000"/>
              </a:lnSpc>
              <a:buSzPct val="114000"/>
              <a:buFont typeface="Arial" pitchFamily="34" charset="0"/>
              <a:buChar char="•"/>
            </a:pPr>
            <a:r>
              <a:rPr lang="en-US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Concept Art</a:t>
            </a:r>
          </a:p>
          <a:p>
            <a:pPr marL="285750" indent="-285750">
              <a:lnSpc>
                <a:spcPct val="150000"/>
              </a:lnSpc>
              <a:buSzPct val="114000"/>
              <a:buFont typeface="Arial" pitchFamily="34" charset="0"/>
              <a:buChar char="•"/>
            </a:pPr>
            <a:r>
              <a:rPr lang="en-US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Storyboard</a:t>
            </a:r>
          </a:p>
          <a:p>
            <a:pPr marL="285750" indent="-285750">
              <a:lnSpc>
                <a:spcPct val="150000"/>
              </a:lnSpc>
              <a:buSzPct val="114000"/>
              <a:buFont typeface="Arial" pitchFamily="34" charset="0"/>
              <a:buChar char="•"/>
            </a:pPr>
            <a:r>
              <a:rPr lang="en-US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User Interface Design</a:t>
            </a:r>
          </a:p>
          <a:p>
            <a:pPr marL="285750" indent="-285750">
              <a:lnSpc>
                <a:spcPct val="150000"/>
              </a:lnSpc>
              <a:buSzPct val="114000"/>
              <a:buFont typeface="Arial" pitchFamily="34" charset="0"/>
              <a:buChar char="•"/>
            </a:pPr>
            <a:r>
              <a:rPr lang="en-US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Animation</a:t>
            </a:r>
          </a:p>
          <a:p>
            <a:pPr marL="285750" indent="-285750">
              <a:lnSpc>
                <a:spcPct val="150000"/>
              </a:lnSpc>
              <a:buSzPct val="114000"/>
              <a:buFont typeface="Arial" pitchFamily="34" charset="0"/>
              <a:buChar char="•"/>
            </a:pPr>
            <a:r>
              <a:rPr lang="en-US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Game Art</a:t>
            </a:r>
          </a:p>
          <a:p>
            <a:pPr marL="285750" indent="-285750">
              <a:lnSpc>
                <a:spcPct val="150000"/>
              </a:lnSpc>
              <a:buSzPct val="114000"/>
              <a:buFont typeface="Arial" pitchFamily="34" charset="0"/>
              <a:buChar char="•"/>
            </a:pPr>
            <a:r>
              <a:rPr lang="en-US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Production Art</a:t>
            </a:r>
          </a:p>
          <a:p>
            <a:pPr marL="285750" indent="-285750">
              <a:lnSpc>
                <a:spcPct val="150000"/>
              </a:lnSpc>
              <a:buSzPct val="114000"/>
              <a:buFont typeface="Arial" pitchFamily="34" charset="0"/>
              <a:buChar char="•"/>
            </a:pPr>
            <a:r>
              <a:rPr lang="en-US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Flash</a:t>
            </a:r>
            <a:endParaRPr lang="en-US" dirty="0">
              <a:solidFill>
                <a:srgbClr val="3C3C3C"/>
              </a:solidFill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30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77225"/>
            <a:ext cx="4151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4FF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005580"/>
                </a:solidFill>
                <a:latin typeface="+mn-lt"/>
              </a:rPr>
              <a:t>Technology &amp; Expertise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914399"/>
            <a:ext cx="21854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005580"/>
                </a:solidFill>
                <a:cs typeface="Arial" pitchFamily="34" charset="0"/>
              </a:rPr>
              <a:t>Technology focus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3000" y="940713"/>
            <a:ext cx="12682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005580"/>
                </a:solidFill>
                <a:cs typeface="Arial" pitchFamily="34" charset="0"/>
              </a:rPr>
              <a:t>Expertise</a:t>
            </a:r>
          </a:p>
        </p:txBody>
      </p:sp>
      <p:sp>
        <p:nvSpPr>
          <p:cNvPr id="5" name="Rectangle 4"/>
          <p:cNvSpPr/>
          <p:nvPr/>
        </p:nvSpPr>
        <p:spPr>
          <a:xfrm>
            <a:off x="398743" y="1487691"/>
            <a:ext cx="34874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14000"/>
            </a:pPr>
            <a:r>
              <a:rPr lang="en-US" b="1" dirty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Mobile:</a:t>
            </a:r>
          </a:p>
          <a:p>
            <a:pPr marL="285750" lvl="1" indent="-285750">
              <a:buSzPct val="114000"/>
              <a:buFont typeface="Arial" pitchFamily="34" charset="0"/>
              <a:buChar char="•"/>
            </a:pPr>
            <a:r>
              <a:rPr lang="en-US" dirty="0" err="1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iOS</a:t>
            </a:r>
            <a:endParaRPr lang="en-US" dirty="0">
              <a:solidFill>
                <a:srgbClr val="3C3C3C"/>
              </a:solidFill>
              <a:ea typeface="ＭＳ Ｐゴシック" pitchFamily="34" charset="-128"/>
              <a:cs typeface="Arial" pitchFamily="34" charset="0"/>
            </a:endParaRPr>
          </a:p>
          <a:p>
            <a:pPr marL="285750" lvl="1" indent="-285750">
              <a:buSzPct val="114000"/>
              <a:buFont typeface="Arial" pitchFamily="34" charset="0"/>
              <a:buChar char="•"/>
            </a:pPr>
            <a:r>
              <a:rPr lang="en-US" dirty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Android</a:t>
            </a:r>
          </a:p>
          <a:p>
            <a:pPr>
              <a:buSzPct val="114000"/>
            </a:pPr>
            <a:endParaRPr lang="en-US" b="1" dirty="0">
              <a:solidFill>
                <a:srgbClr val="3C3C3C"/>
              </a:solidFill>
              <a:ea typeface="ＭＳ Ｐゴシック" pitchFamily="34" charset="-128"/>
              <a:cs typeface="Arial" pitchFamily="34" charset="0"/>
            </a:endParaRPr>
          </a:p>
          <a:p>
            <a:pPr>
              <a:buSzPct val="114000"/>
            </a:pPr>
            <a:r>
              <a:rPr lang="en-US" b="1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Social</a:t>
            </a:r>
            <a:r>
              <a:rPr lang="en-US" b="1" dirty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:</a:t>
            </a:r>
          </a:p>
          <a:p>
            <a:pPr marL="285750" lvl="1" indent="-285750">
              <a:buSzPct val="114000"/>
              <a:buFont typeface="Arial" pitchFamily="34" charset="0"/>
              <a:buChar char="•"/>
            </a:pPr>
            <a:r>
              <a:rPr lang="en-US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Facebook</a:t>
            </a:r>
          </a:p>
          <a:p>
            <a:pPr marL="285750" lvl="1" indent="-285750">
              <a:buSzPct val="114000"/>
              <a:buFont typeface="Arial" pitchFamily="34" charset="0"/>
              <a:buChar char="•"/>
            </a:pPr>
            <a:r>
              <a:rPr lang="en-US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Yahoo</a:t>
            </a:r>
            <a:endParaRPr lang="en-US" dirty="0">
              <a:solidFill>
                <a:srgbClr val="3C3C3C"/>
              </a:solidFill>
              <a:ea typeface="ＭＳ Ｐゴシック" pitchFamily="34" charset="-128"/>
              <a:cs typeface="Arial" pitchFamily="34" charset="0"/>
            </a:endParaRPr>
          </a:p>
          <a:p>
            <a:pPr marL="285750" lvl="1" indent="-285750">
              <a:buSzPct val="114000"/>
              <a:buFont typeface="Arial" pitchFamily="34" charset="0"/>
              <a:buChar char="•"/>
            </a:pPr>
            <a:endParaRPr lang="en-US" dirty="0">
              <a:solidFill>
                <a:srgbClr val="3C3C3C"/>
              </a:solidFill>
              <a:ea typeface="ＭＳ Ｐゴシック" pitchFamily="34" charset="-128"/>
              <a:cs typeface="Arial" pitchFamily="34" charset="0"/>
            </a:endParaRPr>
          </a:p>
          <a:p>
            <a:pPr>
              <a:buSzPct val="114000"/>
            </a:pPr>
            <a:r>
              <a:rPr lang="en-US" b="1" dirty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Online:</a:t>
            </a:r>
          </a:p>
          <a:p>
            <a:pPr marL="285750" lvl="1" indent="-285750">
              <a:buSzPct val="114000"/>
              <a:buFont typeface="Arial" pitchFamily="34" charset="0"/>
              <a:buChar char="•"/>
            </a:pPr>
            <a:r>
              <a:rPr lang="en-US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Flash</a:t>
            </a:r>
          </a:p>
          <a:p>
            <a:pPr marL="285750" lvl="1" indent="-285750">
              <a:buSzPct val="114000"/>
              <a:buFont typeface="Arial" pitchFamily="34" charset="0"/>
              <a:buChar char="•"/>
            </a:pPr>
            <a:r>
              <a:rPr lang="en-US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HTML5</a:t>
            </a:r>
          </a:p>
          <a:p>
            <a:pPr marL="285750" lvl="1" indent="-285750">
              <a:buSzPct val="114000"/>
              <a:buFont typeface="Arial" pitchFamily="34" charset="0"/>
              <a:buChar char="•"/>
            </a:pPr>
            <a:r>
              <a:rPr lang="en-US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Java</a:t>
            </a:r>
          </a:p>
          <a:p>
            <a:pPr marL="285750" lvl="1" indent="-285750">
              <a:buSzPct val="114000"/>
              <a:buFont typeface="Arial" pitchFamily="34" charset="0"/>
              <a:buChar char="•"/>
            </a:pPr>
            <a:r>
              <a:rPr lang="en-US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PHP</a:t>
            </a:r>
          </a:p>
          <a:p>
            <a:pPr marL="285750" lvl="1" indent="-285750">
              <a:buSzPct val="114000"/>
              <a:buFont typeface="Arial" pitchFamily="34" charset="0"/>
              <a:buChar char="•"/>
            </a:pPr>
            <a:endParaRPr lang="en-US" dirty="0">
              <a:solidFill>
                <a:srgbClr val="3C3C3C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1446074"/>
            <a:ext cx="348745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14000"/>
            </a:pPr>
            <a:r>
              <a:rPr lang="en-US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Games development</a:t>
            </a:r>
          </a:p>
          <a:p>
            <a:pPr marL="285750" indent="-285750">
              <a:lnSpc>
                <a:spcPct val="150000"/>
              </a:lnSpc>
              <a:buSzPct val="114000"/>
              <a:buFont typeface="Arial" pitchFamily="34" charset="0"/>
              <a:buChar char="•"/>
            </a:pPr>
            <a:r>
              <a:rPr lang="en-US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Development</a:t>
            </a:r>
          </a:p>
          <a:p>
            <a:pPr marL="285750" indent="-285750">
              <a:lnSpc>
                <a:spcPct val="150000"/>
              </a:lnSpc>
              <a:buSzPct val="114000"/>
              <a:buFont typeface="Arial" pitchFamily="34" charset="0"/>
              <a:buChar char="•"/>
            </a:pPr>
            <a:r>
              <a:rPr lang="en-US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Re-skin</a:t>
            </a:r>
          </a:p>
          <a:p>
            <a:pPr marL="285750" indent="-285750">
              <a:lnSpc>
                <a:spcPct val="150000"/>
              </a:lnSpc>
              <a:buSzPct val="114000"/>
              <a:buFont typeface="Arial" pitchFamily="34" charset="0"/>
              <a:buChar char="•"/>
            </a:pPr>
            <a:r>
              <a:rPr lang="en-US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Flash to HTML5</a:t>
            </a:r>
            <a:endParaRPr lang="en-US" dirty="0">
              <a:solidFill>
                <a:srgbClr val="3C3C3C"/>
              </a:solidFill>
              <a:ea typeface="ＭＳ Ｐゴシック" pitchFamily="34" charset="-128"/>
              <a:cs typeface="Arial" pitchFamily="34" charset="0"/>
            </a:endParaRPr>
          </a:p>
          <a:p>
            <a:pPr>
              <a:lnSpc>
                <a:spcPct val="150000"/>
              </a:lnSpc>
              <a:buSzPct val="114000"/>
            </a:pPr>
            <a:r>
              <a:rPr lang="en-US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Application development</a:t>
            </a:r>
            <a:endParaRPr lang="en-US" dirty="0">
              <a:solidFill>
                <a:srgbClr val="3C3C3C"/>
              </a:solidFill>
              <a:ea typeface="ＭＳ Ｐゴシック" pitchFamily="34" charset="-128"/>
              <a:cs typeface="Arial" pitchFamily="34" charset="0"/>
            </a:endParaRPr>
          </a:p>
          <a:p>
            <a:pPr>
              <a:lnSpc>
                <a:spcPct val="150000"/>
              </a:lnSpc>
              <a:buSzPct val="114000"/>
            </a:pPr>
            <a:r>
              <a:rPr lang="en-US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Web </a:t>
            </a:r>
            <a:r>
              <a:rPr lang="en-US" dirty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Services</a:t>
            </a:r>
          </a:p>
          <a:p>
            <a:pPr>
              <a:lnSpc>
                <a:spcPct val="150000"/>
              </a:lnSpc>
              <a:buSzPct val="114000"/>
            </a:pPr>
            <a:r>
              <a:rPr lang="en-US" dirty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Art and </a:t>
            </a:r>
            <a:r>
              <a:rPr lang="en-US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Design</a:t>
            </a:r>
          </a:p>
          <a:p>
            <a:pPr>
              <a:lnSpc>
                <a:spcPct val="150000"/>
              </a:lnSpc>
              <a:buSzPct val="114000"/>
            </a:pPr>
            <a:r>
              <a:rPr lang="en-US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Multi-platform development</a:t>
            </a:r>
          </a:p>
          <a:p>
            <a:pPr>
              <a:lnSpc>
                <a:spcPct val="150000"/>
              </a:lnSpc>
              <a:buSzPct val="114000"/>
            </a:pPr>
            <a:r>
              <a:rPr lang="en-US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Testing / QA</a:t>
            </a:r>
          </a:p>
          <a:p>
            <a:pPr>
              <a:lnSpc>
                <a:spcPct val="150000"/>
              </a:lnSpc>
              <a:buSzPct val="114000"/>
            </a:pPr>
            <a:r>
              <a:rPr lang="en-US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15130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2844225"/>
            <a:ext cx="2848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4FF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4000" dirty="0" smtClean="0">
                <a:solidFill>
                  <a:srgbClr val="005580"/>
                </a:solidFill>
                <a:latin typeface="+mn-lt"/>
              </a:rPr>
              <a:t>Case Studies</a:t>
            </a:r>
            <a:endParaRPr lang="en-US" sz="4000" dirty="0">
              <a:solidFill>
                <a:srgbClr val="00558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130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038" y="1066800"/>
            <a:ext cx="7590362" cy="40969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177225"/>
            <a:ext cx="3724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4FF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3200" dirty="0" smtClean="0">
                <a:solidFill>
                  <a:srgbClr val="005580"/>
                </a:solidFill>
                <a:latin typeface="+mn-lt"/>
              </a:rPr>
              <a:t>Cross-platform game</a:t>
            </a:r>
            <a:endParaRPr lang="en-US" sz="3200" dirty="0">
              <a:solidFill>
                <a:srgbClr val="00558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 rot="20700929">
            <a:off x="227544" y="1678174"/>
            <a:ext cx="3170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14000"/>
            </a:pPr>
            <a:r>
              <a:rPr lang="en-US" sz="2400" b="1" u="sng" dirty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Built on our own </a:t>
            </a:r>
          </a:p>
          <a:p>
            <a:pPr>
              <a:buSzPct val="114000"/>
            </a:pPr>
            <a:r>
              <a:rPr lang="en-US" sz="2400" b="1" u="sng" dirty="0" err="1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JnS</a:t>
            </a:r>
            <a:r>
              <a:rPr lang="en-US" sz="2400" b="1" u="sng" dirty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 Game Engine!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09800" y="5486400"/>
            <a:ext cx="48006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Play Now @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http://bit.ly/15reYmh 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30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77225"/>
            <a:ext cx="283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4FF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3200" dirty="0" smtClean="0">
                <a:solidFill>
                  <a:srgbClr val="005580"/>
                </a:solidFill>
                <a:latin typeface="+mn-lt"/>
              </a:rPr>
              <a:t>Wrestling game</a:t>
            </a:r>
            <a:endParaRPr lang="en-US" sz="3200" dirty="0">
              <a:solidFill>
                <a:srgbClr val="00558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 rot="20648509">
            <a:off x="787476" y="1914022"/>
            <a:ext cx="27061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14000"/>
            </a:pPr>
            <a:r>
              <a:rPr lang="en-US" sz="2400" b="1" u="sng" dirty="0" smtClean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Built </a:t>
            </a:r>
            <a:r>
              <a:rPr lang="en-US" sz="2400" b="1" u="sng" dirty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on </a:t>
            </a:r>
            <a:r>
              <a:rPr lang="en-US" sz="2400" b="1" u="sng" dirty="0" err="1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ImpactJS</a:t>
            </a:r>
            <a:r>
              <a:rPr lang="en-US" sz="2400" b="1" u="sng" dirty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!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5486400"/>
            <a:ext cx="46482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Play Now @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http://bit.ly/T5rspT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626173"/>
            <a:ext cx="4491038" cy="463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3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77225"/>
            <a:ext cx="4623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4FFA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3200" dirty="0" smtClean="0">
                <a:solidFill>
                  <a:srgbClr val="005580"/>
                </a:solidFill>
                <a:latin typeface="+mn-lt"/>
              </a:rPr>
              <a:t>Multi-player betting game</a:t>
            </a:r>
            <a:endParaRPr lang="en-US" sz="3200" dirty="0">
              <a:solidFill>
                <a:srgbClr val="005580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 rot="20608804">
            <a:off x="212677" y="1985488"/>
            <a:ext cx="41901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14000"/>
            </a:pPr>
            <a:r>
              <a:rPr lang="en-US" sz="2400" b="1" u="sng" dirty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Engaging multiplayer betting game for 2-6 players. </a:t>
            </a:r>
          </a:p>
          <a:p>
            <a:pPr>
              <a:buSzPct val="114000"/>
            </a:pPr>
            <a:r>
              <a:rPr lang="en-US" sz="2400" b="1" u="sng" dirty="0">
                <a:solidFill>
                  <a:srgbClr val="3C3C3C"/>
                </a:solidFill>
                <a:ea typeface="ＭＳ Ｐゴシック" pitchFamily="34" charset="-128"/>
                <a:cs typeface="Arial" pitchFamily="34" charset="0"/>
              </a:rPr>
              <a:t>Build on Adobe Flash!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33600" y="5715000"/>
            <a:ext cx="4724400" cy="7204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Play Now @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http://bit.ly/15reYmh 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004647"/>
            <a:ext cx="4419600" cy="455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2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247</Words>
  <Application>Microsoft Office PowerPoint</Application>
  <PresentationFormat>On-screen Show (4:3)</PresentationFormat>
  <Paragraphs>105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Custom Design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Guptey</dc:creator>
  <cp:lastModifiedBy>Bamane, Sandeep (external - Project)</cp:lastModifiedBy>
  <cp:revision>28</cp:revision>
  <dcterms:created xsi:type="dcterms:W3CDTF">2006-08-16T00:00:00Z</dcterms:created>
  <dcterms:modified xsi:type="dcterms:W3CDTF">2013-10-31T06:57:23Z</dcterms:modified>
</cp:coreProperties>
</file>