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68" r:id="rId3"/>
    <p:sldId id="269" r:id="rId4"/>
    <p:sldId id="270" r:id="rId5"/>
    <p:sldId id="263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5"/>
  </p:normalViewPr>
  <p:slideViewPr>
    <p:cSldViewPr snapToGrid="0">
      <p:cViewPr varScale="1">
        <p:scale>
          <a:sx n="78" d="100"/>
          <a:sy n="78" d="100"/>
        </p:scale>
        <p:origin x="498" y="13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80522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"/>
          <p:cNvSpPr/>
          <p:nvPr/>
        </p:nvSpPr>
        <p:spPr>
          <a:xfrm>
            <a:off x="5230254" y="-37339"/>
            <a:ext cx="19217708" cy="13716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–Иван Арсентьев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–Иван Арсентьев</a:t>
            </a:r>
          </a:p>
        </p:txBody>
      </p:sp>
      <p:sp>
        <p:nvSpPr>
          <p:cNvPr id="41" name="«Место ввода цитаты»."/>
          <p:cNvSpPr txBox="1">
            <a:spLocks noGrp="1"/>
          </p:cNvSpPr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r>
              <a:t>«Место ввода цитаты».</a:t>
            </a:r>
          </a:p>
        </p:txBody>
      </p:sp>
      <p:sp>
        <p:nvSpPr>
          <p:cNvPr id="4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Изображение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1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Текст заголовка</a:t>
            </a:r>
          </a:p>
        </p:txBody>
      </p:sp>
      <p:sp>
        <p:nvSpPr>
          <p:cNvPr id="1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4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6" name="Изображение"/>
          <p:cNvSpPr>
            <a:spLocks noGrp="1"/>
          </p:cNvSpPr>
          <p:nvPr>
            <p:ph type="pic" sz="quarter" idx="14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7" name="Изображение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Линия"/>
          <p:cNvSpPr/>
          <p:nvPr/>
        </p:nvSpPr>
        <p:spPr>
          <a:xfrm flipV="1">
            <a:off x="10370343" y="1604166"/>
            <a:ext cx="1" cy="2777349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52" name="Очень крутой…"/>
          <p:cNvSpPr txBox="1"/>
          <p:nvPr/>
        </p:nvSpPr>
        <p:spPr>
          <a:xfrm>
            <a:off x="7116914" y="3934663"/>
            <a:ext cx="9443425" cy="4156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b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dirty="0"/>
              <a:t>SLOUCHING DETECTION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Линия"/>
          <p:cNvSpPr/>
          <p:nvPr/>
        </p:nvSpPr>
        <p:spPr>
          <a:xfrm>
            <a:off x="1201065" y="2214562"/>
            <a:ext cx="21506373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59" name="Очень крутой заголовок…"/>
          <p:cNvSpPr txBox="1"/>
          <p:nvPr/>
        </p:nvSpPr>
        <p:spPr>
          <a:xfrm>
            <a:off x="1201063" y="2450272"/>
            <a:ext cx="16073440" cy="2313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5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97FEF-970A-4C72-AF44-6AF31877CE1B}"/>
              </a:ext>
            </a:extLst>
          </p:cNvPr>
          <p:cNvSpPr txBox="1"/>
          <p:nvPr/>
        </p:nvSpPr>
        <p:spPr>
          <a:xfrm>
            <a:off x="12192000" y="2511633"/>
            <a:ext cx="10001283" cy="25757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rPr>
              <a:t>The main task is to detect whether there is an issue with </a:t>
            </a:r>
            <a:r>
              <a:rPr kumimoji="0" lang="en-US" sz="36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rPr>
              <a:t>slouching.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rPr>
              <a:t>PoseNet</a:t>
            </a:r>
            <a:r>
              <a:rPr kumimoji="0" lang="en-US" sz="36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rPr>
              <a:t> </a:t>
            </a:r>
            <a:r>
              <a:rPr kumimoji="0" lang="en-US" sz="36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rPr>
              <a:t>architecture </a:t>
            </a:r>
            <a:r>
              <a:rPr lang="en-US" sz="3600" dirty="0"/>
              <a:t>is readily available.</a:t>
            </a:r>
            <a:endParaRPr kumimoji="0" lang="en-US" sz="3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Light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7" name="Очень крутой заголовок…">
            <a:extLst>
              <a:ext uri="{FF2B5EF4-FFF2-40B4-BE49-F238E27FC236}">
                <a16:creationId xmlns:a16="http://schemas.microsoft.com/office/drawing/2014/main" id="{FF8342C1-0C49-4A26-B50F-27ACBDC13A4D}"/>
              </a:ext>
            </a:extLst>
          </p:cNvPr>
          <p:cNvSpPr txBox="1"/>
          <p:nvPr/>
        </p:nvSpPr>
        <p:spPr>
          <a:xfrm>
            <a:off x="1201063" y="418065"/>
            <a:ext cx="16073440" cy="2313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5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7000" b="1" dirty="0">
                <a:latin typeface="Arial Narrow" charset="0"/>
                <a:ea typeface="Arial Narrow" charset="0"/>
                <a:cs typeface="Arial Narrow" charset="0"/>
              </a:rPr>
              <a:t>POSENET</a:t>
            </a:r>
          </a:p>
        </p:txBody>
      </p:sp>
      <p:pic>
        <p:nvPicPr>
          <p:cNvPr id="5" name="Picture 4" descr="A picture containing text, skiing&#10;&#10;Description automatically generated">
            <a:extLst>
              <a:ext uri="{FF2B5EF4-FFF2-40B4-BE49-F238E27FC236}">
                <a16:creationId xmlns:a16="http://schemas.microsoft.com/office/drawing/2014/main" id="{586187D0-4044-432F-980E-96D1BE26F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102" y="5411174"/>
            <a:ext cx="9954801" cy="6627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56B20F-7722-43C0-8DA7-F1510009B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709" y="5411174"/>
            <a:ext cx="8669110" cy="66270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E94BAB-46A7-414A-811D-A202555B212D}"/>
              </a:ext>
            </a:extLst>
          </p:cNvPr>
          <p:cNvSpPr txBox="1"/>
          <p:nvPr/>
        </p:nvSpPr>
        <p:spPr>
          <a:xfrm>
            <a:off x="797795" y="2525017"/>
            <a:ext cx="10990937" cy="25757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rPr>
              <a:t>Basic </a:t>
            </a:r>
            <a:r>
              <a:rPr kumimoji="0" lang="en-US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rPr>
              <a:t>PoseNet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rPr>
              <a:t> Implementation (easy to launch)</a:t>
            </a:r>
          </a:p>
          <a:p>
            <a:pPr marL="571500" marR="0" indent="-5715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/>
              <a:t>Comparison to </a:t>
            </a:r>
            <a:r>
              <a:rPr lang="en-US" sz="3600" dirty="0" err="1"/>
              <a:t>OpenPose</a:t>
            </a:r>
            <a:r>
              <a:rPr lang="en-US" sz="3600" dirty="0"/>
              <a:t> (</a:t>
            </a:r>
            <a:r>
              <a:rPr lang="en-US" sz="3600" i="1" dirty="0"/>
              <a:t>failed to train)</a:t>
            </a:r>
          </a:p>
          <a:p>
            <a:pPr marL="571500" marR="0" indent="-5715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/>
              <a:t>Advanced techniques to detect slouching</a:t>
            </a:r>
            <a:endParaRPr kumimoji="0" lang="en-US" sz="3600" b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Light"/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8544296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Линия"/>
          <p:cNvSpPr/>
          <p:nvPr/>
        </p:nvSpPr>
        <p:spPr>
          <a:xfrm>
            <a:off x="1201065" y="2214562"/>
            <a:ext cx="21506373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59" name="Очень крутой заголовок…"/>
          <p:cNvSpPr txBox="1"/>
          <p:nvPr/>
        </p:nvSpPr>
        <p:spPr>
          <a:xfrm>
            <a:off x="1201063" y="2450272"/>
            <a:ext cx="16073440" cy="2313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5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endParaRPr lang="en-US" sz="2800" b="1" dirty="0"/>
          </a:p>
        </p:txBody>
      </p:sp>
      <p:sp>
        <p:nvSpPr>
          <p:cNvPr id="7" name="Очень крутой заголовок…">
            <a:extLst>
              <a:ext uri="{FF2B5EF4-FFF2-40B4-BE49-F238E27FC236}">
                <a16:creationId xmlns:a16="http://schemas.microsoft.com/office/drawing/2014/main" id="{FF8342C1-0C49-4A26-B50F-27ACBDC13A4D}"/>
              </a:ext>
            </a:extLst>
          </p:cNvPr>
          <p:cNvSpPr txBox="1"/>
          <p:nvPr/>
        </p:nvSpPr>
        <p:spPr>
          <a:xfrm>
            <a:off x="1201063" y="418065"/>
            <a:ext cx="16073440" cy="2313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5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7000" b="1" dirty="0">
                <a:latin typeface="Arial Narrow" charset="0"/>
                <a:ea typeface="Arial Narrow" charset="0"/>
                <a:cs typeface="Arial Narrow" charset="0"/>
              </a:rPr>
              <a:t>TECHNOLOGY STACK</a:t>
            </a:r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11367416-FA32-479F-8292-E73F37C8C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063" y="2450272"/>
            <a:ext cx="6591300" cy="9315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73E1A1-6A50-4EC7-912A-E833E91750C8}"/>
              </a:ext>
            </a:extLst>
          </p:cNvPr>
          <p:cNvSpPr txBox="1"/>
          <p:nvPr/>
        </p:nvSpPr>
        <p:spPr>
          <a:xfrm>
            <a:off x="717737" y="12001431"/>
            <a:ext cx="9366069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rPr>
              <a:t>PoseNet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rPr>
              <a:t> (Coordinates + Confidence Level)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54F767-C306-4147-97D3-39D12790B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433" y="6477465"/>
            <a:ext cx="3810000" cy="381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88854E-29EF-4324-8FC1-1DF601C2E885}"/>
              </a:ext>
            </a:extLst>
          </p:cNvPr>
          <p:cNvSpPr txBox="1"/>
          <p:nvPr/>
        </p:nvSpPr>
        <p:spPr>
          <a:xfrm>
            <a:off x="7678002" y="10302842"/>
            <a:ext cx="9366069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p5.js (Graphics)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Light"/>
            </a:endParaRPr>
          </a:p>
        </p:txBody>
      </p:sp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347C8126-5E66-49D2-A9A5-605AFD380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288" y="6619822"/>
            <a:ext cx="7434649" cy="28326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7421C01-7992-439F-8233-7F6A879F6E47}"/>
              </a:ext>
            </a:extLst>
          </p:cNvPr>
          <p:cNvSpPr txBox="1"/>
          <p:nvPr/>
        </p:nvSpPr>
        <p:spPr>
          <a:xfrm>
            <a:off x="15197106" y="10287465"/>
            <a:ext cx="9366069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ml5.js (Pre-Trained Models + API)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3012206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Линия"/>
          <p:cNvSpPr/>
          <p:nvPr/>
        </p:nvSpPr>
        <p:spPr>
          <a:xfrm>
            <a:off x="1201065" y="2214562"/>
            <a:ext cx="21506373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59" name="Очень крутой заголовок…"/>
          <p:cNvSpPr txBox="1"/>
          <p:nvPr/>
        </p:nvSpPr>
        <p:spPr>
          <a:xfrm>
            <a:off x="1201063" y="2450272"/>
            <a:ext cx="16073440" cy="2313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5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endParaRPr lang="en-US" sz="2800" b="1" dirty="0"/>
          </a:p>
        </p:txBody>
      </p:sp>
      <p:sp>
        <p:nvSpPr>
          <p:cNvPr id="7" name="Очень крутой заголовок…">
            <a:extLst>
              <a:ext uri="{FF2B5EF4-FFF2-40B4-BE49-F238E27FC236}">
                <a16:creationId xmlns:a16="http://schemas.microsoft.com/office/drawing/2014/main" id="{FF8342C1-0C49-4A26-B50F-27ACBDC13A4D}"/>
              </a:ext>
            </a:extLst>
          </p:cNvPr>
          <p:cNvSpPr txBox="1"/>
          <p:nvPr/>
        </p:nvSpPr>
        <p:spPr>
          <a:xfrm>
            <a:off x="1201063" y="418065"/>
            <a:ext cx="16073440" cy="2313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5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7000" b="1" dirty="0">
                <a:latin typeface="Arial Narrow" charset="0"/>
                <a:ea typeface="Arial Narrow" charset="0"/>
                <a:cs typeface="Arial Narrow" charset="0"/>
              </a:rPr>
              <a:t>DETECTION PRINCIPLES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7B28BD-3197-41FE-9949-F95B1B486FAA}"/>
              </a:ext>
            </a:extLst>
          </p:cNvPr>
          <p:cNvSpPr txBox="1"/>
          <p:nvPr/>
        </p:nvSpPr>
        <p:spPr>
          <a:xfrm>
            <a:off x="1201063" y="2354620"/>
            <a:ext cx="10990937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A simple horizontal line acting as a </a:t>
            </a:r>
            <a:r>
              <a:rPr lang="en-US" sz="3600" i="1" dirty="0"/>
              <a:t>point of reference, </a:t>
            </a:r>
            <a:r>
              <a:rPr lang="en-US" sz="3600" dirty="0"/>
              <a:t>to detect vertical slouching.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8A2501-904D-4378-A38B-037129E22894}"/>
              </a:ext>
            </a:extLst>
          </p:cNvPr>
          <p:cNvSpPr txBox="1"/>
          <p:nvPr/>
        </p:nvSpPr>
        <p:spPr>
          <a:xfrm>
            <a:off x="1201062" y="3606885"/>
            <a:ext cx="10990937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Angle between two lines, to detect side slouching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90783-2718-468D-AA74-D4DFA4C8D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061" y="4305152"/>
            <a:ext cx="9310494" cy="21924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744BF5-35FF-4086-8FEA-326FFB907C8D}"/>
              </a:ext>
            </a:extLst>
          </p:cNvPr>
          <p:cNvSpPr txBox="1"/>
          <p:nvPr/>
        </p:nvSpPr>
        <p:spPr>
          <a:xfrm>
            <a:off x="1201061" y="6618379"/>
            <a:ext cx="10990937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rPr>
              <a:t>A reference body part can be changed within a line of 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6577DE-C643-48AA-B41F-63D45E112897}"/>
              </a:ext>
            </a:extLst>
          </p:cNvPr>
          <p:cNvSpPr txBox="1"/>
          <p:nvPr/>
        </p:nvSpPr>
        <p:spPr>
          <a:xfrm>
            <a:off x="1201060" y="7989655"/>
            <a:ext cx="10990937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Coordinates of different body parts are obtained via </a:t>
            </a:r>
            <a:r>
              <a:rPr lang="en-US" sz="3600" dirty="0" err="1"/>
              <a:t>PoseNet</a:t>
            </a:r>
            <a:endParaRPr lang="en-US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2FA155-51C9-4A1C-9708-A9EA21F316B8}"/>
              </a:ext>
            </a:extLst>
          </p:cNvPr>
          <p:cNvSpPr txBox="1"/>
          <p:nvPr/>
        </p:nvSpPr>
        <p:spPr>
          <a:xfrm>
            <a:off x="1028065" y="12740851"/>
            <a:ext cx="18841600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rPr>
              <a:t>NB! This PoC does not take movements into account, position is assumed to be static.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88EEFA-2F4F-4778-83F3-C465C6DFF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8852" y="2731292"/>
            <a:ext cx="7412165" cy="735141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7F78BD-C003-4E9E-9074-DD0B19B5F311}"/>
              </a:ext>
            </a:extLst>
          </p:cNvPr>
          <p:cNvSpPr txBox="1"/>
          <p:nvPr/>
        </p:nvSpPr>
        <p:spPr>
          <a:xfrm>
            <a:off x="1201060" y="9333844"/>
            <a:ext cx="10990937" cy="1313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To be helpful, a sound is played if the permissible angle exceeds certain threshold (30</a:t>
            </a:r>
            <a:r>
              <a:rPr lang="en-US" sz="4000" dirty="0"/>
              <a:t>°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019408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чень крутой заголовок…">
            <a:extLst>
              <a:ext uri="{FF2B5EF4-FFF2-40B4-BE49-F238E27FC236}">
                <a16:creationId xmlns:a16="http://schemas.microsoft.com/office/drawing/2014/main" id="{EA422130-7B0C-4B01-A79B-2C8088644106}"/>
              </a:ext>
            </a:extLst>
          </p:cNvPr>
          <p:cNvSpPr txBox="1"/>
          <p:nvPr/>
        </p:nvSpPr>
        <p:spPr>
          <a:xfrm>
            <a:off x="1438813" y="5883936"/>
            <a:ext cx="21506374" cy="2313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>
              <a:defRPr sz="5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4200" dirty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THANKS FOR YOUR ATTENTION!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Arial Narrow"/>
        <a:ea typeface="Arial Narrow"/>
        <a:cs typeface="Arial Narrow"/>
      </a:minorFont>
    </a:fontScheme>
    <a:fmtScheme name="White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Arial Narrow"/>
        <a:ea typeface="Arial Narrow"/>
        <a:cs typeface="Arial Narrow"/>
      </a:minorFont>
    </a:fontScheme>
    <a:fmtScheme name="White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157</Words>
  <Application>Microsoft Office PowerPoint</Application>
  <PresentationFormat>Custom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Helvetica</vt:lpstr>
      <vt:lpstr>Helvetica Light</vt:lpstr>
      <vt:lpstr>Helvetica Neue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Кремлёв</dc:creator>
  <cp:lastModifiedBy>Копысов Марк Андреевич</cp:lastModifiedBy>
  <cp:revision>24</cp:revision>
  <dcterms:modified xsi:type="dcterms:W3CDTF">2021-06-16T14:37:08Z</dcterms:modified>
</cp:coreProperties>
</file>