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66" r:id="rId15"/>
    <p:sldId id="267" r:id="rId16"/>
    <p:sldId id="268" r:id="rId17"/>
    <p:sldId id="269" r:id="rId18"/>
    <p:sldId id="270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t Planning a la Scrum" id="{9E547CA5-5C45-4C84-A405-46C22F4ECB6B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Quick Review" id="{CBA798F8-0AAE-4EB3-9BCB-4433ADCDC67F}">
          <p14:sldIdLst>
            <p14:sldId id="273"/>
            <p14:sldId id="274"/>
            <p14:sldId id="275"/>
            <p14:sldId id="276"/>
          </p14:sldIdLst>
        </p14:section>
        <p14:section name="Don't Tear Your Eyes Out" id="{7CD92CB1-A127-4D8D-AF5D-04EAFA0937D6}">
          <p14:sldIdLst>
            <p14:sldId id="266"/>
            <p14:sldId id="267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018" y="1871131"/>
            <a:ext cx="7083380" cy="1515533"/>
          </a:xfrm>
        </p:spPr>
        <p:txBody>
          <a:bodyPr/>
          <a:lstStyle/>
          <a:p>
            <a:r>
              <a:rPr lang="en-US" dirty="0" smtClean="0"/>
              <a:t>Sprint Planning in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how to do it without tearing your eyes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044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Q. Who works </a:t>
            </a:r>
            <a:r>
              <a:rPr lang="en-US" dirty="0"/>
              <a:t>to forecast the functionality that will be developed during the </a:t>
            </a:r>
            <a:r>
              <a:rPr lang="en-US" dirty="0" smtClean="0"/>
              <a:t>Sprint?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4512374"/>
            <a:ext cx="9601196" cy="804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A. The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7" cy="53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Q. What is planned at the Sprint Planning?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400" y="3090930"/>
            <a:ext cx="9601197" cy="53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A. </a:t>
            </a:r>
            <a:r>
              <a:rPr lang="en-US" b="1" dirty="0" smtClean="0"/>
              <a:t>The work to be performed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398" y="3624928"/>
            <a:ext cx="9601197" cy="53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Q. Who creates this plan?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396" y="4162860"/>
            <a:ext cx="4473632" cy="533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A. </a:t>
            </a:r>
            <a:r>
              <a:rPr lang="en-US" b="1" dirty="0" smtClean="0"/>
              <a:t>The entire Scrum Team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398" y="4692924"/>
            <a:ext cx="9601197" cy="53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Q. How long is it?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95396" y="5222988"/>
            <a:ext cx="9993282" cy="533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A. </a:t>
            </a:r>
            <a:r>
              <a:rPr lang="en-US" b="1" dirty="0" smtClean="0"/>
              <a:t>Eight hours for 30-day Sprint and usually less for shorter Sprints.</a:t>
            </a:r>
          </a:p>
        </p:txBody>
      </p:sp>
    </p:spTree>
    <p:extLst>
      <p:ext uri="{BB962C8B-B14F-4D97-AF65-F5344CB8AC3E}">
        <p14:creationId xmlns:p14="http://schemas.microsoft.com/office/powerpoint/2010/main" val="22641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726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Q. Who crafts the Sprint Goal?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95401" y="4847225"/>
            <a:ext cx="9601196" cy="572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</a:t>
            </a:r>
            <a:r>
              <a:rPr lang="en-US" dirty="0" smtClean="0"/>
              <a:t>. The entire Scrum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9074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Q. What 3 inputs does the Development Team use to forecast the functionality that will be developed during the Sprint?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95401" y="4022976"/>
            <a:ext cx="9601196" cy="515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A1. The Product Backlog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4538749"/>
            <a:ext cx="9601196" cy="515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A2. The Development Team’s past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1" y="5054522"/>
            <a:ext cx="9601196" cy="515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A3. The Development Team’s projected capacity</a:t>
            </a:r>
          </a:p>
        </p:txBody>
      </p:sp>
    </p:spTree>
    <p:extLst>
      <p:ext uri="{BB962C8B-B14F-4D97-AF65-F5344CB8AC3E}">
        <p14:creationId xmlns:p14="http://schemas.microsoft.com/office/powerpoint/2010/main" val="27365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Quotations Set the Stage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8172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“What are you preparing. You’re always preparing. Just go</a:t>
            </a:r>
            <a:r>
              <a:rPr lang="en-US" dirty="0" smtClean="0"/>
              <a:t>!” – Dark Helmet, </a:t>
            </a:r>
            <a:r>
              <a:rPr lang="en-US" i="1" dirty="0" smtClean="0"/>
              <a:t>Space Balls 1987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95401" y="3618963"/>
            <a:ext cx="9601196" cy="881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“An ounce of prevention is worth a pound of cure.” – My Mom, </a:t>
            </a:r>
            <a:r>
              <a:rPr lang="en-US" i="1" dirty="0" smtClean="0"/>
              <a:t>Every Time I Had to Clean My Room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1" y="4680994"/>
            <a:ext cx="9601196" cy="881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“Just a spoonful of sugar makes the medicine go down in the most delightful way!” – My personal life coach, </a:t>
            </a:r>
            <a:r>
              <a:rPr lang="en-US" i="1" dirty="0" smtClean="0"/>
              <a:t>Mary Poppins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Tear Your Eyes Out!</a:t>
            </a:r>
            <a:endParaRPr lang="en-US" dirty="0"/>
          </a:p>
        </p:txBody>
      </p:sp>
      <p:pic>
        <p:nvPicPr>
          <p:cNvPr id="3074" name="Picture 2" descr="http://lmaclean.ca/LisaMacLean/nfblog/__HOMEDIR__/www/LisaMacLean/nfblog/wp-content/uploads/2007/01/angrybab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232" y="2576083"/>
            <a:ext cx="226136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1.gstatic.com/images?q=tbn:ANd9GcQhbBZs2TWbcu-G9MpoodToxp0kMO8iIo7m4nwc1lTtRt0wuvB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76083"/>
            <a:ext cx="1885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abypicpoint.com/wp-content/uploads/2011/11/Angry-Baby-Face-5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40" y="4143666"/>
            <a:ext cx="3347479" cy="20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7307" y="5164438"/>
            <a:ext cx="296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you mean there are no acceptance criteria on the next 20 User Stories?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222" y="2614668"/>
            <a:ext cx="296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mean we wasted 4 hours designing a new email subsystem when one already exists?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84845" y="5245352"/>
            <a:ext cx="296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I’ve been staring at a monitor for 3 hours. Where’s my </a:t>
            </a:r>
            <a:r>
              <a:rPr lang="en-US" dirty="0" err="1" smtClean="0"/>
              <a:t>sippy</a:t>
            </a:r>
            <a:r>
              <a:rPr lang="en-US" dirty="0" smtClean="0"/>
              <a:t> cup?!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 that Backlog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Set aside focused time to understand the Product Backlog.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Craft just enough, just in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Stagger Refinement for maximum, “cognitive stewing” without impeding.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18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Anticipate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Lack of cross-functionality for 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Customer collaboration e.g. requirement questions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Reduced capacity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Take frequent breaks if needed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Encourage all to participate actively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Change the format to engage the mind differently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 fizzy beverages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 Taco ‘bout It</a:t>
            </a:r>
            <a:endParaRPr lang="en-US" dirty="0"/>
          </a:p>
        </p:txBody>
      </p:sp>
      <p:pic>
        <p:nvPicPr>
          <p:cNvPr id="1026" name="Picture 2" descr="http://www.love-to-live-blog.com/wp-content/uploads/2013/06/tac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98" y="2557463"/>
            <a:ext cx="6260204" cy="35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Guide Says…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Scrum prescribes four, formal events for inspection and adaptation…:</a:t>
            </a:r>
          </a:p>
          <a:p>
            <a:r>
              <a:rPr lang="en-US" dirty="0" smtClean="0"/>
              <a:t>Daily Scrum</a:t>
            </a:r>
          </a:p>
          <a:p>
            <a:r>
              <a:rPr lang="en-US" dirty="0" smtClean="0"/>
              <a:t>Sprint Review</a:t>
            </a:r>
          </a:p>
          <a:p>
            <a:r>
              <a:rPr lang="en-US" dirty="0" smtClean="0"/>
              <a:t>Sprint Retrospective</a:t>
            </a:r>
          </a:p>
          <a:p>
            <a:r>
              <a:rPr lang="en-US" b="1" dirty="0"/>
              <a:t>Sprint </a:t>
            </a:r>
            <a:r>
              <a:rPr lang="en-US" b="1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Planning!</a:t>
            </a:r>
            <a:endParaRPr lang="en-US" dirty="0"/>
          </a:p>
        </p:txBody>
      </p:sp>
      <p:pic>
        <p:nvPicPr>
          <p:cNvPr id="8194" name="Picture 2" descr="http://www.largerfamilylife.com/site1/wp-content/uploads/2013/10/Fotolia_45946229_XS-420x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3" y="2584137"/>
            <a:ext cx="5227794" cy="34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Guide Says…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7" cy="53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Q. What is planned at the Sprint Planning?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3090930"/>
            <a:ext cx="9601197" cy="53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A. </a:t>
            </a:r>
            <a:r>
              <a:rPr lang="en-US" b="1" dirty="0" smtClean="0"/>
              <a:t>The work to be performed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398" y="3624928"/>
            <a:ext cx="9601197" cy="53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Q. Who creates this plan?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396" y="4162860"/>
            <a:ext cx="4473632" cy="533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A. </a:t>
            </a:r>
            <a:r>
              <a:rPr lang="en-US" b="1" dirty="0" smtClean="0"/>
              <a:t>The entire Scrum Team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398" y="4692924"/>
            <a:ext cx="9601197" cy="53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Q. How long is it?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396" y="5222988"/>
            <a:ext cx="9993282" cy="533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A. </a:t>
            </a:r>
            <a:r>
              <a:rPr lang="en-US" b="1" dirty="0" smtClean="0"/>
              <a:t>Eight hours for 30-day Sprint and usually less for shorter Sprints.</a:t>
            </a:r>
          </a:p>
        </p:txBody>
      </p:sp>
    </p:spTree>
    <p:extLst>
      <p:ext uri="{BB962C8B-B14F-4D97-AF65-F5344CB8AC3E}">
        <p14:creationId xmlns:p14="http://schemas.microsoft.com/office/powerpoint/2010/main" val="589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Guide Says…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187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Sprint Planning answers two questions: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295401" y="3346642"/>
            <a:ext cx="9976657" cy="868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What can be delivered in the Increment resulting from the upcoming Sprint?</a:t>
            </a:r>
            <a:endParaRPr lang="en-US" b="1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1295401" y="4486256"/>
            <a:ext cx="9601196" cy="518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How will the work needed to deliver the Increment be achieved?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42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Guide Says…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3193486"/>
            <a:ext cx="4372495" cy="2858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Development Team works to forecast the functionality that will be developed during the Sprint.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19404" y="2556930"/>
            <a:ext cx="4372495" cy="349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24103" y="3193486"/>
            <a:ext cx="4372495" cy="285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 Owner discusses the objective that the Sprint should achieve and the Product Backlog items that, if completed in the Sprint, would achieve the Sprint Goal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185" y="2556930"/>
            <a:ext cx="10959921" cy="636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What can be delivered in the Increment resulting from the upcoming Sprint?</a:t>
            </a:r>
          </a:p>
        </p:txBody>
      </p:sp>
    </p:spTree>
    <p:extLst>
      <p:ext uri="{BB962C8B-B14F-4D97-AF65-F5344CB8AC3E}">
        <p14:creationId xmlns:p14="http://schemas.microsoft.com/office/powerpoint/2010/main" val="13122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2556931"/>
            <a:ext cx="4372495" cy="4816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Development Team says: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19404" y="2556930"/>
            <a:ext cx="4372495" cy="349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24103" y="2556931"/>
            <a:ext cx="4372495" cy="481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 Owner </a:t>
            </a:r>
            <a:r>
              <a:rPr lang="en-US" dirty="0" smtClean="0"/>
              <a:t>says: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9741" y="4520481"/>
            <a:ext cx="4345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two PBI’s will accomplish the objective of reducing support’s time spent resetting user passwords. The Scrum Team decides the Sprint Goal should be:</a:t>
            </a:r>
          </a:p>
          <a:p>
            <a:endParaRPr lang="en-US" dirty="0"/>
          </a:p>
          <a:p>
            <a:pPr algn="ctr"/>
            <a:r>
              <a:rPr lang="en-US" b="1" dirty="0" smtClean="0"/>
              <a:t>Automatic Login Credential Recovery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0477" y="4550315"/>
            <a:ext cx="434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our historical velocity of 30 and considering that Bill is out this Sprint, we forecast we can develop these next PBI’s this Sprint.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740" y="3177612"/>
            <a:ext cx="4397231" cy="1342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35" y="3175695"/>
            <a:ext cx="4433793" cy="13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Guide Says…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3193486"/>
            <a:ext cx="4372495" cy="2858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Development Team decides how it will build this functionality into a “Done” product Increment during the Sprint.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19404" y="2556930"/>
            <a:ext cx="4372495" cy="349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24103" y="3193486"/>
            <a:ext cx="4372495" cy="2858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Product Owner can help clarify the selected Product Backlog items and make trade-offs.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185" y="2556930"/>
            <a:ext cx="10959921" cy="636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How will the work needed to deliver the Increment be achieved?</a:t>
            </a:r>
          </a:p>
        </p:txBody>
      </p:sp>
    </p:spTree>
    <p:extLst>
      <p:ext uri="{BB962C8B-B14F-4D97-AF65-F5344CB8AC3E}">
        <p14:creationId xmlns:p14="http://schemas.microsoft.com/office/powerpoint/2010/main" val="25876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Guide Says…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3193487"/>
            <a:ext cx="9649689" cy="2640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the end of the Sprint Planning, the Development Team should be able to explain to the Product Owner and Scrum Master how it intends to work as a self-organizing team to accomplish the Sprint Goal and create the anticipated Increment. 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19404" y="2556930"/>
            <a:ext cx="4372495" cy="349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185" y="2556930"/>
            <a:ext cx="10959921" cy="636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How will the work needed to deliver the Increment be achieved?</a:t>
            </a:r>
          </a:p>
        </p:txBody>
      </p:sp>
    </p:spTree>
    <p:extLst>
      <p:ext uri="{BB962C8B-B14F-4D97-AF65-F5344CB8AC3E}">
        <p14:creationId xmlns:p14="http://schemas.microsoft.com/office/powerpoint/2010/main" val="29884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0" y="2556931"/>
            <a:ext cx="4522826" cy="1641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Development Team has planned </a:t>
            </a:r>
            <a:r>
              <a:rPr lang="en-US" dirty="0"/>
              <a:t>for the first days of the Sprint by </a:t>
            </a:r>
            <a:r>
              <a:rPr lang="en-US" dirty="0" smtClean="0"/>
              <a:t>decomposing the work into units of one day or less.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19404" y="2556930"/>
            <a:ext cx="4372495" cy="349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29"/>
            <a:ext cx="4793210" cy="289989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246910" y="4410082"/>
            <a:ext cx="4522826" cy="1641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Though not specified by Scrum, the Development Team likes small units of work to minimize the risk of weak estimation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605</TotalTime>
  <Words>769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Sprint Planning in Scrum</vt:lpstr>
      <vt:lpstr>The Scrum Guide Says…</vt:lpstr>
      <vt:lpstr>The Scrum Guide Says…</vt:lpstr>
      <vt:lpstr>The Scrum Guide Says…</vt:lpstr>
      <vt:lpstr>The Scrum Guide Says…</vt:lpstr>
      <vt:lpstr>Sprint Planning Example</vt:lpstr>
      <vt:lpstr>The Scrum Guide Says…</vt:lpstr>
      <vt:lpstr>The Scrum Guide Says…</vt:lpstr>
      <vt:lpstr>Sprint Planning Example</vt:lpstr>
      <vt:lpstr>Quick Review</vt:lpstr>
      <vt:lpstr>Quick Review</vt:lpstr>
      <vt:lpstr>Quick Review</vt:lpstr>
      <vt:lpstr>Quick Review</vt:lpstr>
      <vt:lpstr>Quotations Set the Stage</vt:lpstr>
      <vt:lpstr>Don’t Tear Your Eyes Out!</vt:lpstr>
      <vt:lpstr>Refine that Backlog</vt:lpstr>
      <vt:lpstr>Anticipate Challenges</vt:lpstr>
      <vt:lpstr>Keep it Fresh</vt:lpstr>
      <vt:lpstr>Let’ Taco ‘bout It</vt:lpstr>
      <vt:lpstr>Happy Planning!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Sprint Planning</dc:title>
  <dc:creator>Jason Knight</dc:creator>
  <cp:lastModifiedBy>Jason Knight</cp:lastModifiedBy>
  <cp:revision>39</cp:revision>
  <dcterms:created xsi:type="dcterms:W3CDTF">2014-08-05T02:21:50Z</dcterms:created>
  <dcterms:modified xsi:type="dcterms:W3CDTF">2014-08-05T22:29:02Z</dcterms:modified>
</cp:coreProperties>
</file>