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1824-B237-437C-8283-483F73EDE5C3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A292-D04C-4E38-B13A-68BC76BE0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to Love Disappointment with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Getting it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months later</a:t>
            </a:r>
          </a:p>
          <a:p>
            <a:r>
              <a:rPr lang="en-US" dirty="0" smtClean="0"/>
              <a:t>Many disappointments</a:t>
            </a:r>
          </a:p>
          <a:p>
            <a:r>
              <a:rPr lang="en-US" dirty="0" smtClean="0"/>
              <a:t>Reviews reveal bad assumptions quickly</a:t>
            </a:r>
          </a:p>
          <a:p>
            <a:pPr lvl="1"/>
            <a:r>
              <a:rPr lang="en-US" dirty="0" smtClean="0"/>
              <a:t>Technology, design, and architectural choices emerge and change when they don’t work well. </a:t>
            </a:r>
            <a:r>
              <a:rPr lang="en-US" dirty="0" err="1" smtClean="0"/>
              <a:t>Retros</a:t>
            </a:r>
            <a:r>
              <a:rPr lang="en-US" dirty="0" smtClean="0"/>
              <a:t>, Daily Scrums and Sprint Planning revealed these.</a:t>
            </a:r>
          </a:p>
          <a:p>
            <a:pPr lvl="1"/>
            <a:r>
              <a:rPr lang="en-US" dirty="0" smtClean="0"/>
              <a:t>Team members have fought, worked through conflict, one even left. Retrospective gave team time to resolve their problems incrementally</a:t>
            </a:r>
          </a:p>
          <a:p>
            <a:pPr lvl="1"/>
            <a:r>
              <a:rPr lang="en-US" dirty="0" smtClean="0"/>
              <a:t>Daily Scrums revealed when outside pressures impeded the team’s focus. Scrum Master coached them to overcome.</a:t>
            </a:r>
          </a:p>
          <a:p>
            <a:pPr lvl="1"/>
            <a:r>
              <a:rPr lang="en-US" dirty="0" smtClean="0"/>
              <a:t>Backlog was not ordered for value and still structured as specifications. PO and Scrum Master worked together to establish better practices.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5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Getting it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Disappointments still happen, but are fewer and less severe.</a:t>
            </a:r>
          </a:p>
          <a:p>
            <a:r>
              <a:rPr lang="en-US" dirty="0" smtClean="0"/>
              <a:t>Successes are becoming more common</a:t>
            </a:r>
            <a:endParaRPr lang="en-US" dirty="0" smtClean="0"/>
          </a:p>
          <a:p>
            <a:pPr lvl="1"/>
            <a:r>
              <a:rPr lang="en-US" dirty="0" smtClean="0"/>
              <a:t>Engaged stakeholders</a:t>
            </a:r>
          </a:p>
          <a:p>
            <a:pPr lvl="1"/>
            <a:r>
              <a:rPr lang="en-US" dirty="0" smtClean="0"/>
              <a:t>Delighted users</a:t>
            </a:r>
          </a:p>
          <a:p>
            <a:pPr lvl="1"/>
            <a:r>
              <a:rPr lang="en-US" dirty="0" smtClean="0"/>
              <a:t>Confident Scrum team, self-organizing, and growing in cross-functionality</a:t>
            </a:r>
          </a:p>
          <a:p>
            <a:pPr lvl="1"/>
            <a:r>
              <a:rPr lang="en-US" dirty="0" smtClean="0"/>
              <a:t>Scrum team more concerned with testing their work in production</a:t>
            </a:r>
          </a:p>
          <a:p>
            <a:pPr lvl="1"/>
            <a:r>
              <a:rPr lang="en-US" dirty="0" smtClean="0"/>
              <a:t>When they are wrong, it’s small and they adapt quickly</a:t>
            </a:r>
          </a:p>
          <a:p>
            <a:pPr lvl="1"/>
            <a:r>
              <a:rPr lang="en-US" dirty="0" smtClean="0"/>
              <a:t>They greet disappointment with curiosity, resourcefulness, even excitement</a:t>
            </a:r>
          </a:p>
          <a:p>
            <a:pPr lvl="1"/>
            <a:r>
              <a:rPr lang="en-US" dirty="0" smtClean="0"/>
              <a:t>They believe learning is more important than being right all the time</a:t>
            </a:r>
          </a:p>
          <a:p>
            <a:pPr lvl="1"/>
            <a:r>
              <a:rPr lang="en-US" dirty="0" smtClean="0"/>
              <a:t>In a way, they have come to love disappointment for the benefit that improvements bring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team is fictional, but the narrative is not</a:t>
            </a:r>
          </a:p>
          <a:p>
            <a:r>
              <a:rPr lang="en-US" dirty="0" smtClean="0"/>
              <a:t>Scrum did not succeed; the Scrum team did</a:t>
            </a:r>
          </a:p>
          <a:p>
            <a:r>
              <a:rPr lang="en-US" dirty="0" smtClean="0"/>
              <a:t>Adherence to Scrum taught them values and principles of agility</a:t>
            </a:r>
          </a:p>
          <a:p>
            <a:r>
              <a:rPr lang="en-US" dirty="0" smtClean="0"/>
              <a:t>Support of execs and management is key</a:t>
            </a:r>
          </a:p>
          <a:p>
            <a:r>
              <a:rPr lang="en-US" dirty="0" smtClean="0"/>
              <a:t>Every event in Scrum is a moment to inspect, be disappointed, and adapt.</a:t>
            </a:r>
          </a:p>
          <a:p>
            <a:r>
              <a:rPr lang="en-US" dirty="0" smtClean="0"/>
              <a:t>Living the Scrum values unlocks Scrum Team’s potential</a:t>
            </a:r>
          </a:p>
          <a:p>
            <a:r>
              <a:rPr lang="en-US" dirty="0" smtClean="0"/>
              <a:t>Scrum helps you make disappointments frequent, small, and something you can learn </a:t>
            </a:r>
            <a:r>
              <a:rPr lang="en-US" smtClean="0"/>
              <a:t>to love.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Burden of Being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project management relies on being right about:</a:t>
            </a:r>
          </a:p>
          <a:p>
            <a:pPr lvl="1"/>
            <a:r>
              <a:rPr lang="en-US" dirty="0" smtClean="0"/>
              <a:t>Plans</a:t>
            </a:r>
          </a:p>
          <a:p>
            <a:pPr lvl="1"/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Architecture</a:t>
            </a:r>
          </a:p>
          <a:p>
            <a:r>
              <a:rPr lang="en-US" dirty="0" smtClean="0"/>
              <a:t>Assumptions live long; being wrong is discovered late.</a:t>
            </a:r>
          </a:p>
          <a:p>
            <a:r>
              <a:rPr lang="en-US" dirty="0" smtClean="0"/>
              <a:t>Disappointments can be large and catastrophic.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[something] of Getting it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gives you the structure to inspect and adapt often</a:t>
            </a:r>
          </a:p>
          <a:p>
            <a:r>
              <a:rPr lang="en-US" dirty="0" smtClean="0"/>
              <a:t>Being </a:t>
            </a:r>
            <a:r>
              <a:rPr lang="en-US" i="1" dirty="0" smtClean="0"/>
              <a:t>right</a:t>
            </a:r>
            <a:r>
              <a:rPr lang="en-US" dirty="0"/>
              <a:t> </a:t>
            </a:r>
            <a:r>
              <a:rPr lang="en-US" dirty="0" smtClean="0"/>
              <a:t>is balanced by learning from being wrong</a:t>
            </a:r>
          </a:p>
          <a:p>
            <a:r>
              <a:rPr lang="en-US" dirty="0" smtClean="0"/>
              <a:t>Getting it right, iteratively, and eventually is the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embattled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has just experienced an extreme disappointment</a:t>
            </a:r>
          </a:p>
          <a:p>
            <a:r>
              <a:rPr lang="en-US" dirty="0" smtClean="0"/>
              <a:t>End of project, huge problems, “post mortems” reveal changing technology and requirements along with untested assumptions and </a:t>
            </a:r>
            <a:r>
              <a:rPr lang="en-US" dirty="0" err="1" smtClean="0"/>
              <a:t>siloed</a:t>
            </a:r>
            <a:r>
              <a:rPr lang="en-US" dirty="0" smtClean="0"/>
              <a:t> efforts led to many problems</a:t>
            </a:r>
          </a:p>
          <a:p>
            <a:r>
              <a:rPr lang="en-US" dirty="0" smtClean="0"/>
              <a:t>New direction and strategy are needed.</a:t>
            </a:r>
          </a:p>
        </p:txBody>
      </p:sp>
    </p:spTree>
    <p:extLst>
      <p:ext uri="{BB962C8B-B14F-4D97-AF65-F5344CB8AC3E}">
        <p14:creationId xmlns:p14="http://schemas.microsoft.com/office/powerpoint/2010/main" val="322012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is discussed; some are skeptical, but willing to commit.</a:t>
            </a:r>
          </a:p>
          <a:p>
            <a:r>
              <a:rPr lang="en-US" dirty="0" smtClean="0"/>
              <a:t>Execs and management commit to support them</a:t>
            </a:r>
          </a:p>
          <a:p>
            <a:r>
              <a:rPr lang="en-US" dirty="0" smtClean="0"/>
              <a:t>A couple team members are veterans and the rest are trained</a:t>
            </a:r>
          </a:p>
          <a:p>
            <a:r>
              <a:rPr lang="en-US" dirty="0" smtClean="0"/>
              <a:t>They begin in earnest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Emergin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Planning is tough</a:t>
            </a:r>
          </a:p>
          <a:p>
            <a:r>
              <a:rPr lang="en-US" dirty="0" smtClean="0"/>
              <a:t>Lots of work to order and refine. They are disappointed in the state of the backlog </a:t>
            </a:r>
          </a:p>
          <a:p>
            <a:r>
              <a:rPr lang="en-US" dirty="0" smtClean="0"/>
              <a:t>PO has moment of inspiration. He uses the product goal to illuminate a possible incremental Sprint Goal. </a:t>
            </a:r>
          </a:p>
          <a:p>
            <a:r>
              <a:rPr lang="en-US" dirty="0" smtClean="0"/>
              <a:t>The Scrum team crafts a plan (in the form of backlog items and tasks) to accomplish the Sprint Goal</a:t>
            </a:r>
          </a:p>
          <a:p>
            <a:r>
              <a:rPr lang="en-US" dirty="0" smtClean="0"/>
              <a:t>The team concludes a little more focused and ready to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Engaging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Daily Scrum begins awkwardly</a:t>
            </a:r>
          </a:p>
          <a:p>
            <a:r>
              <a:rPr lang="en-US" dirty="0" smtClean="0"/>
              <a:t>Team treats it like a </a:t>
            </a:r>
            <a:r>
              <a:rPr lang="en-US" dirty="0" err="1" smtClean="0"/>
              <a:t>siloed</a:t>
            </a:r>
            <a:r>
              <a:rPr lang="en-US" dirty="0" smtClean="0"/>
              <a:t> status meeting and are disappointed that they don’t seem to be making meaningful progress.</a:t>
            </a:r>
          </a:p>
          <a:p>
            <a:r>
              <a:rPr lang="en-US" dirty="0" smtClean="0"/>
              <a:t>Timely coaching reveals Sprint Goal should be the focus, not status</a:t>
            </a:r>
          </a:p>
          <a:p>
            <a:r>
              <a:rPr lang="en-US" dirty="0" smtClean="0"/>
              <a:t>The next day, they try again. This time, they pair, work outside their area, anything to make progress towards the Sprint Goal</a:t>
            </a:r>
          </a:p>
          <a:p>
            <a:r>
              <a:rPr lang="en-US" dirty="0" smtClean="0"/>
              <a:t>Each day reveals some new challenge. They creatively address each with help from Scrum Master and management, including execs.</a:t>
            </a:r>
          </a:p>
          <a:p>
            <a:r>
              <a:rPr lang="en-US" dirty="0" smtClean="0"/>
              <a:t>Throughout the Sprint, they negotiate the backlog, refining, pulling out and pulling in PBI’s until they finally achieve their Sprint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Examining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Review begins with palpable excitement</a:t>
            </a:r>
          </a:p>
          <a:p>
            <a:r>
              <a:rPr lang="en-US" dirty="0" smtClean="0"/>
              <a:t>New functionality is demonstrated</a:t>
            </a:r>
          </a:p>
          <a:p>
            <a:r>
              <a:rPr lang="en-US" dirty="0" smtClean="0"/>
              <a:t>Team is disappointed by lackluster response from stakeholders</a:t>
            </a:r>
          </a:p>
          <a:p>
            <a:r>
              <a:rPr lang="en-US" dirty="0" smtClean="0"/>
              <a:t>One courageous stakeholder suggests that the team should talk to their users before choosing their next Sprint Goal</a:t>
            </a:r>
          </a:p>
          <a:p>
            <a:r>
              <a:rPr lang="en-US" dirty="0" smtClean="0"/>
              <a:t>The team takes the rest of Review to round up users and discover problems to be solved</a:t>
            </a:r>
          </a:p>
          <a:p>
            <a:r>
              <a:rPr lang="en-US" dirty="0" smtClean="0"/>
              <a:t>Several PBI’s are created and the team takes a breath. Time for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Team </a:t>
            </a:r>
            <a:r>
              <a:rPr lang="en-US" dirty="0" err="1" smtClean="0"/>
              <a:t>Embettering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Retrospective begins tentatively</a:t>
            </a:r>
          </a:p>
          <a:p>
            <a:r>
              <a:rPr lang="en-US" dirty="0" smtClean="0"/>
              <a:t>Scrum team is disappointed at how </a:t>
            </a:r>
            <a:r>
              <a:rPr lang="en-US" i="1" dirty="0" smtClean="0"/>
              <a:t>hard</a:t>
            </a:r>
            <a:r>
              <a:rPr lang="en-US" dirty="0" smtClean="0"/>
              <a:t> this past Sprint was; wasn’t it better before?</a:t>
            </a:r>
          </a:p>
          <a:p>
            <a:r>
              <a:rPr lang="en-US" dirty="0" smtClean="0"/>
              <a:t>Scrum Master reminds them how bad the last project was</a:t>
            </a:r>
          </a:p>
          <a:p>
            <a:r>
              <a:rPr lang="en-US" dirty="0" smtClean="0"/>
              <a:t>She encourages them: next Sprint will be better</a:t>
            </a:r>
          </a:p>
          <a:p>
            <a:r>
              <a:rPr lang="en-US" dirty="0" smtClean="0"/>
              <a:t>They decide on a couple improvements</a:t>
            </a:r>
          </a:p>
          <a:p>
            <a:r>
              <a:rPr lang="en-US" dirty="0" smtClean="0"/>
              <a:t>They end by appreciating each other and agreeing to be Focused, Open, Courageous, Committed, and Respectful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768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Great Expectations</vt:lpstr>
      <vt:lpstr>The Burden of Being Right</vt:lpstr>
      <vt:lpstr>The [something] of Getting it Right</vt:lpstr>
      <vt:lpstr>A team embattled</vt:lpstr>
      <vt:lpstr>A Team Enabled</vt:lpstr>
      <vt:lpstr>A Team Emerging</vt:lpstr>
      <vt:lpstr>A Team Engaging</vt:lpstr>
      <vt:lpstr>A Team Examining</vt:lpstr>
      <vt:lpstr>A Team Embettering</vt:lpstr>
      <vt:lpstr>A Team Getting it Right</vt:lpstr>
      <vt:lpstr>A Team Getting it Right</vt:lpstr>
      <vt:lpstr>Conclusion</vt:lpstr>
    </vt:vector>
  </TitlesOfParts>
  <Company>BOKF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Expectations</dc:title>
  <dc:creator>Knight, Jason (OK)</dc:creator>
  <cp:lastModifiedBy>Knight, Jason (OK)</cp:lastModifiedBy>
  <cp:revision>8</cp:revision>
  <dcterms:created xsi:type="dcterms:W3CDTF">2021-05-20T20:29:57Z</dcterms:created>
  <dcterms:modified xsi:type="dcterms:W3CDTF">2021-05-20T21:38:02Z</dcterms:modified>
</cp:coreProperties>
</file>