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67" r:id="rId3"/>
    <p:sldId id="270" r:id="rId4"/>
    <p:sldId id="271" r:id="rId5"/>
    <p:sldId id="272" r:id="rId6"/>
    <p:sldId id="273" r:id="rId7"/>
    <p:sldId id="274" r:id="rId8"/>
    <p:sldId id="275" r:id="rId9"/>
    <p:sldId id="268" r:id="rId10"/>
    <p:sldId id="269" r:id="rId11"/>
    <p:sldId id="279" r:id="rId12"/>
    <p:sldId id="277" r:id="rId13"/>
    <p:sldId id="278" r:id="rId14"/>
    <p:sldId id="259" r:id="rId15"/>
    <p:sldId id="261" r:id="rId16"/>
    <p:sldId id="263" r:id="rId17"/>
    <p:sldId id="260" r:id="rId18"/>
    <p:sldId id="257" r:id="rId19"/>
    <p:sldId id="262" r:id="rId20"/>
    <p:sldId id="280" r:id="rId21"/>
    <p:sldId id="265" r:id="rId22"/>
    <p:sldId id="266" r:id="rId23"/>
    <p:sldId id="26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12" autoAdjust="0"/>
    <p:restoredTop sz="73837" autoAdjust="0"/>
  </p:normalViewPr>
  <p:slideViewPr>
    <p:cSldViewPr snapToGrid="0">
      <p:cViewPr varScale="1">
        <p:scale>
          <a:sx n="85" d="100"/>
          <a:sy n="85" d="100"/>
        </p:scale>
        <p:origin x="1092" y="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5"/>
              </a:solidFill>
              <a:ln w="19050">
                <a:noFill/>
              </a:ln>
              <a:effectLst/>
            </c:spPr>
            <c:extLst>
              <c:ext xmlns:c16="http://schemas.microsoft.com/office/drawing/2014/chart" uri="{C3380CC4-5D6E-409C-BE32-E72D297353CC}">
                <c16:uniqueId val="{00000002-7929-4511-84CD-2E83D60F253F}"/>
              </c:ext>
            </c:extLst>
          </c:dPt>
          <c:dPt>
            <c:idx val="1"/>
            <c:bubble3D val="0"/>
            <c:spPr>
              <a:solidFill>
                <a:schemeClr val="accent1"/>
              </a:solidFill>
              <a:ln w="19050">
                <a:noFill/>
              </a:ln>
              <a:effectLst/>
            </c:spPr>
            <c:extLst>
              <c:ext xmlns:c16="http://schemas.microsoft.com/office/drawing/2014/chart" uri="{C3380CC4-5D6E-409C-BE32-E72D297353CC}">
                <c16:uniqueId val="{00000001-7929-4511-84CD-2E83D60F253F}"/>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Sheet1!$A$2:$A$3</c:f>
              <c:strCache>
                <c:ptCount val="2"/>
                <c:pt idx="0">
                  <c:v>Value</c:v>
                </c:pt>
                <c:pt idx="1">
                  <c:v>Waste</c:v>
                </c:pt>
              </c:strCache>
            </c:strRef>
          </c:cat>
          <c:val>
            <c:numRef>
              <c:f>Sheet1!$B$2:$B$3</c:f>
              <c:numCache>
                <c:formatCode>0%</c:formatCode>
                <c:ptCount val="2"/>
                <c:pt idx="0">
                  <c:v>0.05</c:v>
                </c:pt>
                <c:pt idx="1">
                  <c:v>0.95</c:v>
                </c:pt>
              </c:numCache>
            </c:numRef>
          </c:val>
          <c:extLst>
            <c:ext xmlns:c16="http://schemas.microsoft.com/office/drawing/2014/chart" uri="{C3380CC4-5D6E-409C-BE32-E72D297353CC}">
              <c16:uniqueId val="{00000000-7929-4511-84CD-2E83D60F253F}"/>
            </c:ext>
          </c:extLst>
        </c:ser>
        <c:dLbls>
          <c:showLegendKey val="0"/>
          <c:showVal val="0"/>
          <c:showCatName val="0"/>
          <c:showSerName val="0"/>
          <c:showPercent val="0"/>
          <c:showBubbleSize val="0"/>
          <c:showLeaderLines val="1"/>
        </c:dLbls>
        <c:firstSliceAng val="0"/>
        <c:holeSize val="60"/>
      </c:doughnutChart>
      <c:spPr>
        <a:noFill/>
        <a:ln>
          <a:noFill/>
        </a:ln>
        <a:effectLst/>
      </c:spPr>
    </c:plotArea>
    <c:legend>
      <c:legendPos val="b"/>
      <c:layout>
        <c:manualLayout>
          <c:xMode val="edge"/>
          <c:yMode val="edge"/>
          <c:x val="0.3775681061520646"/>
          <c:y val="0.85627838617075169"/>
          <c:w val="0.24287577095132867"/>
          <c:h val="0.14372161382924831"/>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5"/>
              </a:solidFill>
              <a:ln w="19050">
                <a:noFill/>
              </a:ln>
              <a:effectLst/>
            </c:spPr>
            <c:extLst>
              <c:ext xmlns:c16="http://schemas.microsoft.com/office/drawing/2014/chart" uri="{C3380CC4-5D6E-409C-BE32-E72D297353CC}">
                <c16:uniqueId val="{00000002-7929-4511-84CD-2E83D60F253F}"/>
              </c:ext>
            </c:extLst>
          </c:dPt>
          <c:dPt>
            <c:idx val="1"/>
            <c:bubble3D val="0"/>
            <c:spPr>
              <a:solidFill>
                <a:schemeClr val="accent1"/>
              </a:solidFill>
              <a:ln w="19050">
                <a:noFill/>
              </a:ln>
              <a:effectLst/>
            </c:spPr>
            <c:extLst>
              <c:ext xmlns:c16="http://schemas.microsoft.com/office/drawing/2014/chart" uri="{C3380CC4-5D6E-409C-BE32-E72D297353CC}">
                <c16:uniqueId val="{00000001-7929-4511-84CD-2E83D60F253F}"/>
              </c:ext>
            </c:extLst>
          </c:dPt>
          <c:dPt>
            <c:idx val="2"/>
            <c:bubble3D val="0"/>
            <c:spPr>
              <a:solidFill>
                <a:schemeClr val="bg2">
                  <a:lumMod val="50000"/>
                  <a:lumOff val="50000"/>
                </a:schemeClr>
              </a:solidFill>
              <a:ln w="19050">
                <a:noFill/>
              </a:ln>
              <a:effectLst/>
            </c:spPr>
            <c:extLst>
              <c:ext xmlns:c16="http://schemas.microsoft.com/office/drawing/2014/chart" uri="{C3380CC4-5D6E-409C-BE32-E72D297353CC}">
                <c16:uniqueId val="{00000000-0F1B-469C-95F8-4D9CF0227DA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Sheet1!$A$2:$A$4</c:f>
              <c:strCache>
                <c:ptCount val="3"/>
                <c:pt idx="0">
                  <c:v>Value</c:v>
                </c:pt>
                <c:pt idx="1">
                  <c:v>Pure Waste</c:v>
                </c:pt>
                <c:pt idx="2">
                  <c:v>Support</c:v>
                </c:pt>
              </c:strCache>
            </c:strRef>
          </c:cat>
          <c:val>
            <c:numRef>
              <c:f>Sheet1!$B$2:$B$4</c:f>
              <c:numCache>
                <c:formatCode>0%</c:formatCode>
                <c:ptCount val="3"/>
                <c:pt idx="0">
                  <c:v>0.05</c:v>
                </c:pt>
                <c:pt idx="1">
                  <c:v>0.65</c:v>
                </c:pt>
                <c:pt idx="2">
                  <c:v>0.3</c:v>
                </c:pt>
              </c:numCache>
            </c:numRef>
          </c:val>
          <c:extLst>
            <c:ext xmlns:c16="http://schemas.microsoft.com/office/drawing/2014/chart" uri="{C3380CC4-5D6E-409C-BE32-E72D297353CC}">
              <c16:uniqueId val="{00000000-7929-4511-84CD-2E83D60F253F}"/>
            </c:ext>
          </c:extLst>
        </c:ser>
        <c:dLbls>
          <c:showLegendKey val="0"/>
          <c:showVal val="0"/>
          <c:showCatName val="0"/>
          <c:showSerName val="0"/>
          <c:showPercent val="0"/>
          <c:showBubbleSize val="0"/>
          <c:showLeaderLines val="1"/>
        </c:dLbls>
        <c:firstSliceAng val="0"/>
        <c:holeSize val="60"/>
      </c:doughnutChart>
      <c:spPr>
        <a:noFill/>
        <a:ln>
          <a:noFill/>
        </a:ln>
        <a:effectLst/>
      </c:spPr>
    </c:plotArea>
    <c:legend>
      <c:legendPos val="b"/>
      <c:layout>
        <c:manualLayout>
          <c:xMode val="edge"/>
          <c:yMode val="edge"/>
          <c:x val="0.3775681061520646"/>
          <c:y val="0.85627838617075169"/>
          <c:w val="0.24287577095132867"/>
          <c:h val="0.14372161382924831"/>
        </c:manualLayout>
      </c:layout>
      <c:overlay val="0"/>
      <c:spPr>
        <a:noFill/>
        <a:ln>
          <a:noFill/>
        </a:ln>
        <a:effectLst/>
      </c:spPr>
      <c:txPr>
        <a:bodyPr rot="0" spcFirstLastPara="1" vertOverflow="ellipsis" vert="horz" wrap="square" anchor="ctr" anchorCtr="1"/>
        <a:lstStyle/>
        <a:p>
          <a:pPr>
            <a:defRPr sz="1800" b="0" i="0" u="none" strike="noStrike" kern="1200" baseline="0">
              <a:ln>
                <a:noFill/>
              </a:ln>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B025F8-D9FA-4614-9E2F-90BA41AD490E}" type="datetimeFigureOut">
              <a:rPr lang="en-US" smtClean="0"/>
              <a:t>8/25/2021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AB50C0-B1AF-40BE-A984-1CBB5AE0B6DA}" type="slidenum">
              <a:rPr lang="en-US" smtClean="0"/>
              <a:t>‹#›</a:t>
            </a:fld>
            <a:endParaRPr lang="en-US"/>
          </a:p>
        </p:txBody>
      </p:sp>
    </p:spTree>
    <p:extLst>
      <p:ext uri="{BB962C8B-B14F-4D97-AF65-F5344CB8AC3E}">
        <p14:creationId xmlns:p14="http://schemas.microsoft.com/office/powerpoint/2010/main" val="2055798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afternoon.</a:t>
            </a:r>
            <a:r>
              <a:rPr lang="en-US" baseline="0" dirty="0" smtClean="0"/>
              <a:t> My name is Jason Knight, </a:t>
            </a:r>
            <a:r>
              <a:rPr lang="en-US" baseline="0" dirty="0" err="1" smtClean="0"/>
              <a:t>Sr</a:t>
            </a:r>
            <a:r>
              <a:rPr lang="en-US" baseline="0" dirty="0" smtClean="0"/>
              <a:t> Scrum Master with the MortgageNow product development team. Today, I’d like to teach you to see waste as defined by Lean thinking. Put another way, </a:t>
            </a:r>
          </a:p>
          <a:p>
            <a:endParaRPr lang="en-US" baseline="0" dirty="0" smtClean="0"/>
          </a:p>
          <a:p>
            <a:r>
              <a:rPr lang="en-US" baseline="0" dirty="0" smtClean="0"/>
              <a:t>[animation]</a:t>
            </a:r>
          </a:p>
          <a:p>
            <a:endParaRPr lang="en-US" baseline="0" dirty="0" smtClean="0"/>
          </a:p>
          <a:p>
            <a:r>
              <a:rPr lang="en-US" baseline="0" dirty="0" smtClean="0"/>
              <a:t>I’m not in the </a:t>
            </a:r>
            <a:r>
              <a:rPr lang="en-US" i="1" baseline="0" dirty="0" err="1" smtClean="0"/>
              <a:t>Muda</a:t>
            </a:r>
            <a:r>
              <a:rPr lang="en-US" i="0" baseline="0" dirty="0" smtClean="0"/>
              <a:t> to waste time. That joke will be funny later I hope.</a:t>
            </a:r>
            <a:endParaRPr lang="en-US" dirty="0"/>
          </a:p>
        </p:txBody>
      </p:sp>
      <p:sp>
        <p:nvSpPr>
          <p:cNvPr id="4" name="Slide Number Placeholder 3"/>
          <p:cNvSpPr>
            <a:spLocks noGrp="1"/>
          </p:cNvSpPr>
          <p:nvPr>
            <p:ph type="sldNum" sz="quarter" idx="10"/>
          </p:nvPr>
        </p:nvSpPr>
        <p:spPr/>
        <p:txBody>
          <a:bodyPr/>
          <a:lstStyle/>
          <a:p>
            <a:fld id="{EFAB50C0-B1AF-40BE-A984-1CBB5AE0B6DA}" type="slidenum">
              <a:rPr lang="en-US" smtClean="0"/>
              <a:t>1</a:t>
            </a:fld>
            <a:endParaRPr lang="en-US"/>
          </a:p>
        </p:txBody>
      </p:sp>
    </p:spTree>
    <p:extLst>
      <p:ext uri="{BB962C8B-B14F-4D97-AF65-F5344CB8AC3E}">
        <p14:creationId xmlns:p14="http://schemas.microsoft.com/office/powerpoint/2010/main" val="636904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[Copy</a:t>
            </a:r>
            <a:r>
              <a:rPr lang="en-US" baseline="0" dirty="0" smtClean="0"/>
              <a:t> from previous slide and tag with wastes]</a:t>
            </a:r>
            <a:endParaRPr lang="en-US" dirty="0"/>
          </a:p>
        </p:txBody>
      </p:sp>
      <p:sp>
        <p:nvSpPr>
          <p:cNvPr id="4" name="Slide Number Placeholder 3"/>
          <p:cNvSpPr>
            <a:spLocks noGrp="1"/>
          </p:cNvSpPr>
          <p:nvPr>
            <p:ph type="sldNum" sz="quarter" idx="10"/>
          </p:nvPr>
        </p:nvSpPr>
        <p:spPr/>
        <p:txBody>
          <a:bodyPr/>
          <a:lstStyle/>
          <a:p>
            <a:fld id="{EFAB50C0-B1AF-40BE-A984-1CBB5AE0B6DA}" type="slidenum">
              <a:rPr lang="en-US" smtClean="0"/>
              <a:t>10</a:t>
            </a:fld>
            <a:endParaRPr lang="en-US"/>
          </a:p>
        </p:txBody>
      </p:sp>
    </p:spTree>
    <p:extLst>
      <p:ext uri="{BB962C8B-B14F-4D97-AF65-F5344CB8AC3E}">
        <p14:creationId xmlns:p14="http://schemas.microsoft.com/office/powerpoint/2010/main" val="3749639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AB50C0-B1AF-40BE-A984-1CBB5AE0B6DA}" type="slidenum">
              <a:rPr lang="en-US" smtClean="0"/>
              <a:t>11</a:t>
            </a:fld>
            <a:endParaRPr lang="en-US"/>
          </a:p>
        </p:txBody>
      </p:sp>
    </p:spTree>
    <p:extLst>
      <p:ext uri="{BB962C8B-B14F-4D97-AF65-F5344CB8AC3E}">
        <p14:creationId xmlns:p14="http://schemas.microsoft.com/office/powerpoint/2010/main" val="1923474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Alright,</a:t>
            </a:r>
            <a:r>
              <a:rPr lang="en-US" baseline="0" dirty="0" smtClean="0"/>
              <a:t> let’s wrap things up with some final thoughts.</a:t>
            </a:r>
            <a:endParaRPr lang="en-US" dirty="0"/>
          </a:p>
        </p:txBody>
      </p:sp>
      <p:sp>
        <p:nvSpPr>
          <p:cNvPr id="4" name="Slide Number Placeholder 3"/>
          <p:cNvSpPr>
            <a:spLocks noGrp="1"/>
          </p:cNvSpPr>
          <p:nvPr>
            <p:ph type="sldNum" sz="quarter" idx="10"/>
          </p:nvPr>
        </p:nvSpPr>
        <p:spPr/>
        <p:txBody>
          <a:bodyPr/>
          <a:lstStyle/>
          <a:p>
            <a:fld id="{EFAB50C0-B1AF-40BE-A984-1CBB5AE0B6DA}" type="slidenum">
              <a:rPr lang="en-US" smtClean="0"/>
              <a:t>12</a:t>
            </a:fld>
            <a:endParaRPr lang="en-US"/>
          </a:p>
        </p:txBody>
      </p:sp>
    </p:spTree>
    <p:extLst>
      <p:ext uri="{BB962C8B-B14F-4D97-AF65-F5344CB8AC3E}">
        <p14:creationId xmlns:p14="http://schemas.microsoft.com/office/powerpoint/2010/main" val="293285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lean concept of value and waste can be very challenging. No one wants to think of their work as waste; however, focusing on the customer and what they would pay for is powerfully transformative.</a:t>
            </a:r>
          </a:p>
          <a:p>
            <a:endParaRPr lang="en-US" baseline="0" dirty="0" smtClean="0"/>
          </a:p>
          <a:p>
            <a:r>
              <a:rPr lang="en-US" baseline="0" dirty="0" smtClean="0"/>
              <a:t>I’ve been thought that people should never be thought of as “waste.” Only processes and structures should be considered.</a:t>
            </a:r>
          </a:p>
          <a:p>
            <a:endParaRPr lang="en-US" baseline="0" dirty="0" smtClean="0"/>
          </a:p>
          <a:p>
            <a:r>
              <a:rPr lang="en-US" dirty="0" smtClean="0"/>
              <a:t>Waste is a problem and each problem is a little gold nugget. Solving the most important</a:t>
            </a:r>
            <a:r>
              <a:rPr lang="en-US" baseline="0" dirty="0" smtClean="0"/>
              <a:t> ones can recover massive amounts of energy, cost, and bring enormous satisfaction at work.</a:t>
            </a:r>
          </a:p>
          <a:p>
            <a:endParaRPr lang="en-US" baseline="0" dirty="0" smtClean="0"/>
          </a:p>
          <a:p>
            <a:r>
              <a:rPr lang="en-US" dirty="0" smtClean="0"/>
              <a:t>Learning to see waste helps us see the problems around us</a:t>
            </a:r>
            <a:r>
              <a:rPr lang="en-US" baseline="0" dirty="0" smtClean="0"/>
              <a:t> and use specific concepts to understand and solve for them.</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FAB50C0-B1AF-40BE-A984-1CBB5AE0B6DA}" type="slidenum">
              <a:rPr lang="en-US" smtClean="0"/>
              <a:t>13</a:t>
            </a:fld>
            <a:endParaRPr lang="en-US"/>
          </a:p>
        </p:txBody>
      </p:sp>
    </p:spTree>
    <p:extLst>
      <p:ext uri="{BB962C8B-B14F-4D97-AF65-F5344CB8AC3E}">
        <p14:creationId xmlns:p14="http://schemas.microsoft.com/office/powerpoint/2010/main" val="2516998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now</a:t>
            </a:r>
            <a:r>
              <a:rPr lang="en-US" baseline="0" dirty="0" smtClean="0"/>
              <a:t> a few final thoughts from special guest, </a:t>
            </a:r>
            <a:r>
              <a:rPr lang="en-US" baseline="0" dirty="0" err="1" smtClean="0"/>
              <a:t>Taichi</a:t>
            </a:r>
            <a:r>
              <a:rPr lang="en-US" baseline="0" dirty="0" smtClean="0"/>
              <a:t> </a:t>
            </a:r>
            <a:r>
              <a:rPr lang="en-US" baseline="0" dirty="0" err="1" smtClean="0"/>
              <a:t>Ohno</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EFAB50C0-B1AF-40BE-A984-1CBB5AE0B6DA}" type="slidenum">
              <a:rPr lang="en-US" smtClean="0"/>
              <a:t>14</a:t>
            </a:fld>
            <a:endParaRPr lang="en-US"/>
          </a:p>
        </p:txBody>
      </p:sp>
    </p:spTree>
    <p:extLst>
      <p:ext uri="{BB962C8B-B14F-4D97-AF65-F5344CB8AC3E}">
        <p14:creationId xmlns:p14="http://schemas.microsoft.com/office/powerpoint/2010/main" val="13522082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AB50C0-B1AF-40BE-A984-1CBB5AE0B6DA}" type="slidenum">
              <a:rPr lang="en-US" smtClean="0"/>
              <a:t>15</a:t>
            </a:fld>
            <a:endParaRPr lang="en-US"/>
          </a:p>
        </p:txBody>
      </p:sp>
    </p:spTree>
    <p:extLst>
      <p:ext uri="{BB962C8B-B14F-4D97-AF65-F5344CB8AC3E}">
        <p14:creationId xmlns:p14="http://schemas.microsoft.com/office/powerpoint/2010/main" val="32715067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AB50C0-B1AF-40BE-A984-1CBB5AE0B6DA}" type="slidenum">
              <a:rPr lang="en-US" smtClean="0"/>
              <a:t>16</a:t>
            </a:fld>
            <a:endParaRPr lang="en-US"/>
          </a:p>
        </p:txBody>
      </p:sp>
    </p:spTree>
    <p:extLst>
      <p:ext uri="{BB962C8B-B14F-4D97-AF65-F5344CB8AC3E}">
        <p14:creationId xmlns:p14="http://schemas.microsoft.com/office/powerpoint/2010/main" val="2789757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AB50C0-B1AF-40BE-A984-1CBB5AE0B6DA}" type="slidenum">
              <a:rPr lang="en-US" smtClean="0"/>
              <a:t>17</a:t>
            </a:fld>
            <a:endParaRPr lang="en-US"/>
          </a:p>
        </p:txBody>
      </p:sp>
    </p:spTree>
    <p:extLst>
      <p:ext uri="{BB962C8B-B14F-4D97-AF65-F5344CB8AC3E}">
        <p14:creationId xmlns:p14="http://schemas.microsoft.com/office/powerpoint/2010/main" val="5717632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AB50C0-B1AF-40BE-A984-1CBB5AE0B6DA}" type="slidenum">
              <a:rPr lang="en-US" smtClean="0"/>
              <a:t>18</a:t>
            </a:fld>
            <a:endParaRPr lang="en-US"/>
          </a:p>
        </p:txBody>
      </p:sp>
    </p:spTree>
    <p:extLst>
      <p:ext uri="{BB962C8B-B14F-4D97-AF65-F5344CB8AC3E}">
        <p14:creationId xmlns:p14="http://schemas.microsoft.com/office/powerpoint/2010/main" val="1231028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Wasteful actions to </a:t>
            </a:r>
            <a:r>
              <a:rPr lang="en-US" dirty="0" err="1" smtClean="0"/>
              <a:t>Ohno</a:t>
            </a:r>
            <a:r>
              <a:rPr lang="en-US" dirty="0" smtClean="0"/>
              <a:t> were like wasting the precious</a:t>
            </a:r>
            <a:r>
              <a:rPr lang="en-US" baseline="0" dirty="0" smtClean="0"/>
              <a:t> and unrecoverable time in a person’s life. His hope and mine is that we can learn to see the waste around us and dedicate ourselves to finding and removing as much of it as possible and in so doing, respect the precious lives of our friends and co-workers.</a:t>
            </a:r>
            <a:endParaRPr lang="en-US" dirty="0"/>
          </a:p>
        </p:txBody>
      </p:sp>
      <p:sp>
        <p:nvSpPr>
          <p:cNvPr id="4" name="Slide Number Placeholder 3"/>
          <p:cNvSpPr>
            <a:spLocks noGrp="1"/>
          </p:cNvSpPr>
          <p:nvPr>
            <p:ph type="sldNum" sz="quarter" idx="10"/>
          </p:nvPr>
        </p:nvSpPr>
        <p:spPr/>
        <p:txBody>
          <a:bodyPr/>
          <a:lstStyle/>
          <a:p>
            <a:fld id="{EFAB50C0-B1AF-40BE-A984-1CBB5AE0B6DA}" type="slidenum">
              <a:rPr lang="en-US" smtClean="0"/>
              <a:t>19</a:t>
            </a:fld>
            <a:endParaRPr lang="en-US"/>
          </a:p>
        </p:txBody>
      </p:sp>
    </p:spTree>
    <p:extLst>
      <p:ext uri="{BB962C8B-B14F-4D97-AF65-F5344CB8AC3E}">
        <p14:creationId xmlns:p14="http://schemas.microsoft.com/office/powerpoint/2010/main" val="4189134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start with some</a:t>
            </a:r>
            <a:r>
              <a:rPr lang="en-US" baseline="0" dirty="0" smtClean="0"/>
              <a:t> </a:t>
            </a:r>
            <a:r>
              <a:rPr lang="en-US" dirty="0" smtClean="0"/>
              <a:t>audience participation. Please</a:t>
            </a:r>
            <a:r>
              <a:rPr lang="en-US" baseline="0" dirty="0" smtClean="0"/>
              <a:t> unmute and tell me what about your day to day work causes you the most pain or irritation.</a:t>
            </a:r>
          </a:p>
          <a:p>
            <a:endParaRPr lang="en-US" baseline="0" dirty="0" smtClean="0"/>
          </a:p>
          <a:p>
            <a:r>
              <a:rPr lang="en-US" baseline="0" dirty="0" smtClean="0"/>
              <a:t>[exercise]</a:t>
            </a:r>
          </a:p>
          <a:p>
            <a:endParaRPr lang="en-US" baseline="0" dirty="0" smtClean="0"/>
          </a:p>
          <a:p>
            <a:r>
              <a:rPr lang="en-US" baseline="0" dirty="0" smtClean="0"/>
              <a:t>Let’s come back to these things a bit  later once we’ve better understood the 7 wastes of Lean.</a:t>
            </a:r>
            <a:endParaRPr lang="en-US" dirty="0"/>
          </a:p>
        </p:txBody>
      </p:sp>
      <p:sp>
        <p:nvSpPr>
          <p:cNvPr id="4" name="Slide Number Placeholder 3"/>
          <p:cNvSpPr>
            <a:spLocks noGrp="1"/>
          </p:cNvSpPr>
          <p:nvPr>
            <p:ph type="sldNum" sz="quarter" idx="10"/>
          </p:nvPr>
        </p:nvSpPr>
        <p:spPr/>
        <p:txBody>
          <a:bodyPr/>
          <a:lstStyle/>
          <a:p>
            <a:fld id="{EFAB50C0-B1AF-40BE-A984-1CBB5AE0B6DA}" type="slidenum">
              <a:rPr lang="en-US" smtClean="0"/>
              <a:t>2</a:t>
            </a:fld>
            <a:endParaRPr lang="en-US"/>
          </a:p>
        </p:txBody>
      </p:sp>
    </p:spTree>
    <p:extLst>
      <p:ext uri="{BB962C8B-B14F-4D97-AF65-F5344CB8AC3E}">
        <p14:creationId xmlns:p14="http://schemas.microsoft.com/office/powerpoint/2010/main" val="21119241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AB50C0-B1AF-40BE-A984-1CBB5AE0B6DA}" type="slidenum">
              <a:rPr lang="en-US" smtClean="0"/>
              <a:t>20</a:t>
            </a:fld>
            <a:endParaRPr lang="en-US"/>
          </a:p>
        </p:txBody>
      </p:sp>
    </p:spTree>
    <p:extLst>
      <p:ext uri="{BB962C8B-B14F-4D97-AF65-F5344CB8AC3E}">
        <p14:creationId xmlns:p14="http://schemas.microsoft.com/office/powerpoint/2010/main" val="34259586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Japanese</a:t>
            </a:r>
            <a:r>
              <a:rPr lang="en-US" baseline="0" dirty="0" smtClean="0"/>
              <a:t> word </a:t>
            </a:r>
            <a:r>
              <a:rPr lang="en-US" i="1" baseline="0" dirty="0" err="1" smtClean="0"/>
              <a:t>muda</a:t>
            </a:r>
            <a:r>
              <a:rPr lang="en-US" i="0" baseline="0" dirty="0" smtClean="0"/>
              <a:t> describes uselessness in processes and things. Toyota have described 7 different types of waste that occur when we work. I’ll highlight just a few here. Inventory is items or information that haven’t made their way to the customer. Managing inventory is waste because the customer doesn’t want to pay for it. Think of a stack of Jeeps that need their paint jobs applied. They represent inventory and the cost associated with managing it.</a:t>
            </a:r>
          </a:p>
          <a:p>
            <a:endParaRPr lang="en-US" i="0" baseline="0" dirty="0" smtClean="0"/>
          </a:p>
          <a:p>
            <a:r>
              <a:rPr lang="en-US" i="0" baseline="0" dirty="0" smtClean="0"/>
              <a:t>Defects are dire waste. No only do the customers not want to pay for defective work, but the time spent fixing the defects is time that could have been being used on value-adding activities.</a:t>
            </a:r>
          </a:p>
          <a:p>
            <a:endParaRPr lang="en-US" i="0" baseline="0" dirty="0" smtClean="0"/>
          </a:p>
          <a:p>
            <a:r>
              <a:rPr lang="en-US" i="0" baseline="0" dirty="0" smtClean="0"/>
              <a:t>Last, overproduction is probably the worst. Imagine a pile of finished Jeeps that won’t be purchases for months, if at all. Imagine all the cost that went into producing those Jeeps that don’t get sold or won’t produce revenue until they are?</a:t>
            </a:r>
            <a:endParaRPr lang="en-US" dirty="0"/>
          </a:p>
        </p:txBody>
      </p:sp>
      <p:sp>
        <p:nvSpPr>
          <p:cNvPr id="4" name="Slide Number Placeholder 3"/>
          <p:cNvSpPr>
            <a:spLocks noGrp="1"/>
          </p:cNvSpPr>
          <p:nvPr>
            <p:ph type="sldNum" sz="quarter" idx="10"/>
          </p:nvPr>
        </p:nvSpPr>
        <p:spPr/>
        <p:txBody>
          <a:bodyPr/>
          <a:lstStyle/>
          <a:p>
            <a:fld id="{EFAB50C0-B1AF-40BE-A984-1CBB5AE0B6DA}" type="slidenum">
              <a:rPr lang="en-US" smtClean="0"/>
              <a:t>21</a:t>
            </a:fld>
            <a:endParaRPr lang="en-US"/>
          </a:p>
        </p:txBody>
      </p:sp>
    </p:spTree>
    <p:extLst>
      <p:ext uri="{BB962C8B-B14F-4D97-AF65-F5344CB8AC3E}">
        <p14:creationId xmlns:p14="http://schemas.microsoft.com/office/powerpoint/2010/main" val="1800829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AB50C0-B1AF-40BE-A984-1CBB5AE0B6DA}" type="slidenum">
              <a:rPr lang="en-US" smtClean="0"/>
              <a:t>22</a:t>
            </a:fld>
            <a:endParaRPr lang="en-US"/>
          </a:p>
        </p:txBody>
      </p:sp>
    </p:spTree>
    <p:extLst>
      <p:ext uri="{BB962C8B-B14F-4D97-AF65-F5344CB8AC3E}">
        <p14:creationId xmlns:p14="http://schemas.microsoft.com/office/powerpoint/2010/main" val="3839345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understand waste, we must first understand value in Lean thinking. In lean, value is created when:</a:t>
            </a:r>
          </a:p>
          <a:p>
            <a:endParaRPr lang="en-US" dirty="0" smtClean="0"/>
          </a:p>
          <a:p>
            <a:r>
              <a:rPr lang="en-US" dirty="0" smtClean="0"/>
              <a:t>[animation][read bullet]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[animation][read bullet]</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[animation][read bullet]</a:t>
            </a:r>
          </a:p>
        </p:txBody>
      </p:sp>
      <p:sp>
        <p:nvSpPr>
          <p:cNvPr id="4" name="Slide Number Placeholder 3"/>
          <p:cNvSpPr>
            <a:spLocks noGrp="1"/>
          </p:cNvSpPr>
          <p:nvPr>
            <p:ph type="sldNum" sz="quarter" idx="10"/>
          </p:nvPr>
        </p:nvSpPr>
        <p:spPr/>
        <p:txBody>
          <a:bodyPr/>
          <a:lstStyle/>
          <a:p>
            <a:fld id="{EFAB50C0-B1AF-40BE-A984-1CBB5AE0B6DA}" type="slidenum">
              <a:rPr lang="en-US" smtClean="0"/>
              <a:t>3</a:t>
            </a:fld>
            <a:endParaRPr lang="en-US"/>
          </a:p>
        </p:txBody>
      </p:sp>
    </p:spTree>
    <p:extLst>
      <p:ext uri="{BB962C8B-B14F-4D97-AF65-F5344CB8AC3E}">
        <p14:creationId xmlns:p14="http://schemas.microsoft.com/office/powerpoint/2010/main" val="3441524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I were</a:t>
            </a:r>
            <a:r>
              <a:rPr lang="en-US" baseline="0" dirty="0" smtClean="0"/>
              <a:t> building a car, this would be value-adding since the customer wants to by the car.</a:t>
            </a:r>
            <a:endParaRPr lang="en-US" dirty="0"/>
          </a:p>
        </p:txBody>
      </p:sp>
      <p:sp>
        <p:nvSpPr>
          <p:cNvPr id="4" name="Slide Number Placeholder 3"/>
          <p:cNvSpPr>
            <a:spLocks noGrp="1"/>
          </p:cNvSpPr>
          <p:nvPr>
            <p:ph type="sldNum" sz="quarter" idx="10"/>
          </p:nvPr>
        </p:nvSpPr>
        <p:spPr/>
        <p:txBody>
          <a:bodyPr/>
          <a:lstStyle/>
          <a:p>
            <a:fld id="{EFAB50C0-B1AF-40BE-A984-1CBB5AE0B6DA}" type="slidenum">
              <a:rPr lang="en-US" smtClean="0"/>
              <a:t>4</a:t>
            </a:fld>
            <a:endParaRPr lang="en-US"/>
          </a:p>
        </p:txBody>
      </p:sp>
    </p:spTree>
    <p:extLst>
      <p:ext uri="{BB962C8B-B14F-4D97-AF65-F5344CB8AC3E}">
        <p14:creationId xmlns:p14="http://schemas.microsoft.com/office/powerpoint/2010/main" val="3890785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I am painting the car body, I’m transforming the product into the product the customer wants to buy. This is therefore a value-adding activity</a:t>
            </a:r>
            <a:endParaRPr lang="en-US" dirty="0"/>
          </a:p>
        </p:txBody>
      </p:sp>
      <p:sp>
        <p:nvSpPr>
          <p:cNvPr id="4" name="Slide Number Placeholder 3"/>
          <p:cNvSpPr>
            <a:spLocks noGrp="1"/>
          </p:cNvSpPr>
          <p:nvPr>
            <p:ph type="sldNum" sz="quarter" idx="10"/>
          </p:nvPr>
        </p:nvSpPr>
        <p:spPr/>
        <p:txBody>
          <a:bodyPr/>
          <a:lstStyle/>
          <a:p>
            <a:fld id="{EFAB50C0-B1AF-40BE-A984-1CBB5AE0B6DA}" type="slidenum">
              <a:rPr lang="en-US" smtClean="0"/>
              <a:t>5</a:t>
            </a:fld>
            <a:endParaRPr lang="en-US"/>
          </a:p>
        </p:txBody>
      </p:sp>
    </p:spTree>
    <p:extLst>
      <p:ext uri="{BB962C8B-B14F-4D97-AF65-F5344CB8AC3E}">
        <p14:creationId xmlns:p14="http://schemas.microsoft.com/office/powerpoint/2010/main" val="1582394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all of the </a:t>
            </a:r>
            <a:r>
              <a:rPr lang="en-US" dirty="0" err="1" smtClean="0"/>
              <a:t>activites</a:t>
            </a:r>
            <a:r>
              <a:rPr lang="en-US" dirty="0" smtClean="0"/>
              <a:t> needed to produce and transform the car were done without defect, then every activity was valuable.</a:t>
            </a:r>
            <a:r>
              <a:rPr lang="en-US" baseline="0" dirty="0" smtClean="0"/>
              <a:t> Any activities that produced defects would not be valuable since they’d need to be reworked.</a:t>
            </a:r>
            <a:endParaRPr lang="en-US" dirty="0"/>
          </a:p>
        </p:txBody>
      </p:sp>
      <p:sp>
        <p:nvSpPr>
          <p:cNvPr id="4" name="Slide Number Placeholder 3"/>
          <p:cNvSpPr>
            <a:spLocks noGrp="1"/>
          </p:cNvSpPr>
          <p:nvPr>
            <p:ph type="sldNum" sz="quarter" idx="10"/>
          </p:nvPr>
        </p:nvSpPr>
        <p:spPr/>
        <p:txBody>
          <a:bodyPr/>
          <a:lstStyle/>
          <a:p>
            <a:fld id="{EFAB50C0-B1AF-40BE-A984-1CBB5AE0B6DA}" type="slidenum">
              <a:rPr lang="en-US" smtClean="0"/>
              <a:t>6</a:t>
            </a:fld>
            <a:endParaRPr lang="en-US"/>
          </a:p>
        </p:txBody>
      </p:sp>
    </p:spTree>
    <p:extLst>
      <p:ext uri="{BB962C8B-B14F-4D97-AF65-F5344CB8AC3E}">
        <p14:creationId xmlns:p14="http://schemas.microsoft.com/office/powerpoint/2010/main" val="3915546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https://petersco.net/what-is-lean</a:t>
            </a:r>
            <a:r>
              <a:rPr lang="en-US" dirty="0" smtClean="0"/>
              <a:t>/</a:t>
            </a:r>
          </a:p>
          <a:p>
            <a:endParaRPr lang="en-US" dirty="0" smtClean="0"/>
          </a:p>
          <a:p>
            <a:r>
              <a:rPr lang="en-US" dirty="0" smtClean="0"/>
              <a:t>Now consider all the work necessary to operate the Car assembly plant.</a:t>
            </a:r>
            <a:r>
              <a:rPr lang="en-US" baseline="0" dirty="0" smtClean="0"/>
              <a:t> There’s accounting, HR functions, and management needed. All of that would not be considered “value-adding” since the customers only wants to pay for the car. </a:t>
            </a:r>
          </a:p>
          <a:p>
            <a:endParaRPr lang="en-US" baseline="0" dirty="0" smtClean="0"/>
          </a:p>
          <a:p>
            <a:r>
              <a:rPr lang="en-US" baseline="0" dirty="0" smtClean="0"/>
              <a:t>Go off mute for a minute and try go guess ow much work is “value-adding” in the average organization? Any guesses?</a:t>
            </a:r>
          </a:p>
          <a:p>
            <a:endParaRPr lang="en-US" baseline="0" dirty="0" smtClean="0"/>
          </a:p>
          <a:p>
            <a:r>
              <a:rPr lang="en-US" baseline="0" dirty="0" smtClean="0"/>
              <a:t>[animation]</a:t>
            </a:r>
          </a:p>
          <a:p>
            <a:endParaRPr lang="en-US" baseline="0" dirty="0" smtClean="0"/>
          </a:p>
          <a:p>
            <a:r>
              <a:rPr lang="en-US" dirty="0" smtClean="0"/>
              <a:t>I’ve been told by</a:t>
            </a:r>
            <a:r>
              <a:rPr lang="en-US" baseline="0" dirty="0" smtClean="0"/>
              <a:t> lean consultants who consult widely that the percentage is close to 5% with 95% being considered waste. If you’ve never heard this before, it can be a jarring concept. Even Toyota which has been working at removing waste for decades still has something like 50% of their activities that would qualify as waste.</a:t>
            </a:r>
            <a:endParaRPr lang="en-US" dirty="0"/>
          </a:p>
        </p:txBody>
      </p:sp>
      <p:sp>
        <p:nvSpPr>
          <p:cNvPr id="4" name="Slide Number Placeholder 3"/>
          <p:cNvSpPr>
            <a:spLocks noGrp="1"/>
          </p:cNvSpPr>
          <p:nvPr>
            <p:ph type="sldNum" sz="quarter" idx="10"/>
          </p:nvPr>
        </p:nvSpPr>
        <p:spPr/>
        <p:txBody>
          <a:bodyPr/>
          <a:lstStyle/>
          <a:p>
            <a:fld id="{EFAB50C0-B1AF-40BE-A984-1CBB5AE0B6DA}" type="slidenum">
              <a:rPr lang="en-US" smtClean="0"/>
              <a:t>7</a:t>
            </a:fld>
            <a:endParaRPr lang="en-US"/>
          </a:p>
        </p:txBody>
      </p:sp>
    </p:spTree>
    <p:extLst>
      <p:ext uri="{BB962C8B-B14F-4D97-AF65-F5344CB8AC3E}">
        <p14:creationId xmlns:p14="http://schemas.microsoft.com/office/powerpoint/2010/main" val="2827185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https://petersco.net/what-is-lean</a:t>
            </a:r>
            <a:r>
              <a:rPr lang="en-US" dirty="0" smtClean="0"/>
              <a:t>/</a:t>
            </a:r>
          </a:p>
          <a:p>
            <a:endParaRPr lang="en-US" dirty="0" smtClean="0"/>
          </a:p>
          <a:p>
            <a:r>
              <a:rPr lang="en-US" dirty="0" smtClean="0"/>
              <a:t>Not all waste is created equally. Some work that is not “value-adding” still directly supports value-adding work. Think of the HR</a:t>
            </a:r>
            <a:r>
              <a:rPr lang="en-US" baseline="0" dirty="0" smtClean="0"/>
              <a:t> representative who issues paychecks. This surely supports the value-adding work but is not itself value-adding.</a:t>
            </a:r>
          </a:p>
          <a:p>
            <a:endParaRPr lang="en-US" baseline="0" dirty="0" smtClean="0"/>
          </a:p>
          <a:p>
            <a:r>
              <a:rPr lang="en-US" baseline="0" dirty="0" smtClean="0"/>
              <a:t>That said, much activity is pure waste and does not even support value-adding work. It is this pure waste I’m going to focus on today.</a:t>
            </a:r>
            <a:endParaRPr lang="en-US" dirty="0"/>
          </a:p>
        </p:txBody>
      </p:sp>
      <p:sp>
        <p:nvSpPr>
          <p:cNvPr id="4" name="Slide Number Placeholder 3"/>
          <p:cNvSpPr>
            <a:spLocks noGrp="1"/>
          </p:cNvSpPr>
          <p:nvPr>
            <p:ph type="sldNum" sz="quarter" idx="10"/>
          </p:nvPr>
        </p:nvSpPr>
        <p:spPr/>
        <p:txBody>
          <a:bodyPr/>
          <a:lstStyle/>
          <a:p>
            <a:fld id="{EFAB50C0-B1AF-40BE-A984-1CBB5AE0B6DA}" type="slidenum">
              <a:rPr lang="en-US" smtClean="0"/>
              <a:t>8</a:t>
            </a:fld>
            <a:endParaRPr lang="en-US"/>
          </a:p>
        </p:txBody>
      </p:sp>
    </p:spTree>
    <p:extLst>
      <p:ext uri="{BB962C8B-B14F-4D97-AF65-F5344CB8AC3E}">
        <p14:creationId xmlns:p14="http://schemas.microsoft.com/office/powerpoint/2010/main" val="3421464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Japanese</a:t>
            </a:r>
            <a:r>
              <a:rPr lang="en-US" baseline="0" dirty="0" smtClean="0"/>
              <a:t> word </a:t>
            </a:r>
            <a:r>
              <a:rPr lang="en-US" i="1" baseline="0" dirty="0" err="1" smtClean="0"/>
              <a:t>muda</a:t>
            </a:r>
            <a:r>
              <a:rPr lang="en-US" i="0" baseline="0" dirty="0" smtClean="0"/>
              <a:t> describes uselessness in processes and things. Toyota have described 7 different types of waste that occur when we work. T</a:t>
            </a:r>
            <a:r>
              <a:rPr lang="en-US" dirty="0" smtClean="0"/>
              <a:t>hese wastes have also been reinterpreted in the realm of knowledge work like software development. You’ll first see the classic manufacturing definition of the waste, then I’ll describe how that waste can occur</a:t>
            </a:r>
            <a:r>
              <a:rPr lang="en-US" baseline="0" dirty="0" smtClean="0"/>
              <a:t> in Software development.</a:t>
            </a:r>
            <a:r>
              <a:rPr lang="en-US" dirty="0" smtClean="0"/>
              <a:t> Imagine</a:t>
            </a:r>
            <a:r>
              <a:rPr lang="en-US" baseline="0" dirty="0" smtClean="0"/>
              <a:t> a new feature being developed for your favorite software application.</a:t>
            </a:r>
            <a:endParaRPr lang="en-US" dirty="0" smtClean="0"/>
          </a:p>
          <a:p>
            <a:endParaRPr lang="en-US" dirty="0" smtClean="0"/>
          </a:p>
          <a:p>
            <a:r>
              <a:rPr lang="en-US" dirty="0" smtClean="0"/>
              <a:t>Transportation waste can be those handoffs</a:t>
            </a:r>
            <a:r>
              <a:rPr lang="en-US" baseline="0" dirty="0" smtClean="0"/>
              <a:t> that occur as incomplete work is handed from </a:t>
            </a:r>
            <a:r>
              <a:rPr lang="en-US" baseline="0" dirty="0" err="1" smtClean="0"/>
              <a:t>ui</a:t>
            </a:r>
            <a:r>
              <a:rPr lang="en-US" baseline="0" dirty="0" smtClean="0"/>
              <a:t> designer to programmer to tester.</a:t>
            </a:r>
          </a:p>
          <a:p>
            <a:endParaRPr lang="en-US" baseline="0" dirty="0" smtClean="0"/>
          </a:p>
          <a:p>
            <a:r>
              <a:rPr lang="en-US" baseline="0" dirty="0" smtClean="0"/>
              <a:t>Inventory would be your team’s work in progress during a Sprint.</a:t>
            </a:r>
          </a:p>
          <a:p>
            <a:endParaRPr lang="en-US" baseline="0" dirty="0" smtClean="0"/>
          </a:p>
          <a:p>
            <a:r>
              <a:rPr lang="en-US" baseline="0" dirty="0" smtClean="0"/>
              <a:t>Motion could be all those context switches you go through on a daily basis. Did you know each one probably costs you about 15 - 20 minutes of lost productivity?</a:t>
            </a:r>
          </a:p>
          <a:p>
            <a:endParaRPr lang="en-US" baseline="0" dirty="0" smtClean="0"/>
          </a:p>
          <a:p>
            <a:r>
              <a:rPr lang="en-US" baseline="0" dirty="0" smtClean="0"/>
              <a:t>Waiting is still just waiting :D</a:t>
            </a:r>
          </a:p>
          <a:p>
            <a:endParaRPr lang="en-US" baseline="0" dirty="0" smtClean="0"/>
          </a:p>
          <a:p>
            <a:r>
              <a:rPr lang="en-US" baseline="0" dirty="0" err="1" smtClean="0"/>
              <a:t>Overprocessing</a:t>
            </a:r>
            <a:r>
              <a:rPr lang="en-US" baseline="0" dirty="0" smtClean="0"/>
              <a:t> looks like overly complicated processes or re-learning. </a:t>
            </a:r>
          </a:p>
          <a:p>
            <a:endParaRPr lang="en-US" baseline="0" dirty="0" smtClean="0"/>
          </a:p>
          <a:p>
            <a:r>
              <a:rPr lang="en-US" baseline="0" dirty="0" smtClean="0"/>
              <a:t>Overproduction is still quite impactful. Think of a feature you work hard to deliver that the users don’t use. All that work, including the waste to produce it does not deliver the promised value of use.</a:t>
            </a:r>
          </a:p>
          <a:p>
            <a:endParaRPr lang="en-US" baseline="0" dirty="0" smtClean="0"/>
          </a:p>
          <a:p>
            <a:r>
              <a:rPr lang="en-US" baseline="0" dirty="0" smtClean="0"/>
              <a:t>Defects are still defects.</a:t>
            </a:r>
            <a:endParaRPr lang="en-US" dirty="0"/>
          </a:p>
        </p:txBody>
      </p:sp>
      <p:sp>
        <p:nvSpPr>
          <p:cNvPr id="4" name="Slide Number Placeholder 3"/>
          <p:cNvSpPr>
            <a:spLocks noGrp="1"/>
          </p:cNvSpPr>
          <p:nvPr>
            <p:ph type="sldNum" sz="quarter" idx="10"/>
          </p:nvPr>
        </p:nvSpPr>
        <p:spPr/>
        <p:txBody>
          <a:bodyPr/>
          <a:lstStyle/>
          <a:p>
            <a:fld id="{EFAB50C0-B1AF-40BE-A984-1CBB5AE0B6DA}" type="slidenum">
              <a:rPr lang="en-US" smtClean="0"/>
              <a:t>9</a:t>
            </a:fld>
            <a:endParaRPr lang="en-US"/>
          </a:p>
        </p:txBody>
      </p:sp>
    </p:spTree>
    <p:extLst>
      <p:ext uri="{BB962C8B-B14F-4D97-AF65-F5344CB8AC3E}">
        <p14:creationId xmlns:p14="http://schemas.microsoft.com/office/powerpoint/2010/main" val="2435821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8/25/2021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8/25/2021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8/25/2021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8/25/2021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8/25/2021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8/25/2021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8/25/2021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8/25/2021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8/25/2021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8/25/2021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8/25/2021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8/25/2021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Learning to See “Waste”</a:t>
            </a:r>
            <a:endParaRPr lang="en-US" dirty="0"/>
          </a:p>
        </p:txBody>
      </p:sp>
      <p:sp>
        <p:nvSpPr>
          <p:cNvPr id="3" name="Subtitle 2"/>
          <p:cNvSpPr>
            <a:spLocks noGrp="1"/>
          </p:cNvSpPr>
          <p:nvPr>
            <p:ph type="subTitle" idx="1"/>
          </p:nvPr>
        </p:nvSpPr>
        <p:spPr/>
        <p:txBody>
          <a:bodyPr/>
          <a:lstStyle/>
          <a:p>
            <a:r>
              <a:rPr lang="en-US" dirty="0" smtClean="0"/>
              <a:t>I’m not in the </a:t>
            </a:r>
            <a:r>
              <a:rPr lang="en-US" i="1" dirty="0" err="1" smtClean="0"/>
              <a:t>Muda</a:t>
            </a:r>
            <a:r>
              <a:rPr lang="en-US" dirty="0" smtClean="0"/>
              <a:t> to waste my time!</a:t>
            </a:r>
            <a:endParaRPr lang="en-US" dirty="0"/>
          </a:p>
        </p:txBody>
      </p:sp>
    </p:spTree>
    <p:extLst>
      <p:ext uri="{BB962C8B-B14F-4D97-AF65-F5344CB8AC3E}">
        <p14:creationId xmlns:p14="http://schemas.microsoft.com/office/powerpoint/2010/main" val="1747185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 Diagonal Corner Rectangle 4"/>
          <p:cNvSpPr/>
          <p:nvPr/>
        </p:nvSpPr>
        <p:spPr>
          <a:xfrm>
            <a:off x="6196167" y="3188316"/>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a:t>
            </a:r>
            <a:endParaRPr lang="en-US" b="1" dirty="0"/>
          </a:p>
        </p:txBody>
      </p:sp>
      <p:sp>
        <p:nvSpPr>
          <p:cNvPr id="6" name="Round Diagonal Corner Rectangle 5"/>
          <p:cNvSpPr/>
          <p:nvPr/>
        </p:nvSpPr>
        <p:spPr>
          <a:xfrm>
            <a:off x="6196167" y="3188316"/>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a:t>
            </a:r>
            <a:endParaRPr lang="en-US" b="1" dirty="0"/>
          </a:p>
        </p:txBody>
      </p:sp>
      <p:sp>
        <p:nvSpPr>
          <p:cNvPr id="7" name="Round Diagonal Corner Rectangle 6"/>
          <p:cNvSpPr/>
          <p:nvPr/>
        </p:nvSpPr>
        <p:spPr>
          <a:xfrm>
            <a:off x="6196167" y="3188316"/>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a:t>
            </a:r>
            <a:endParaRPr lang="en-US" b="1" dirty="0"/>
          </a:p>
        </p:txBody>
      </p:sp>
      <p:sp>
        <p:nvSpPr>
          <p:cNvPr id="8" name="Round Diagonal Corner Rectangle 7"/>
          <p:cNvSpPr/>
          <p:nvPr/>
        </p:nvSpPr>
        <p:spPr>
          <a:xfrm>
            <a:off x="6196167" y="3188316"/>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a:t>
            </a:r>
            <a:endParaRPr lang="en-US" b="1" dirty="0"/>
          </a:p>
        </p:txBody>
      </p:sp>
      <p:sp>
        <p:nvSpPr>
          <p:cNvPr id="9" name="Round Diagonal Corner Rectangle 8"/>
          <p:cNvSpPr/>
          <p:nvPr/>
        </p:nvSpPr>
        <p:spPr>
          <a:xfrm>
            <a:off x="6196167" y="3188316"/>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a:t>
            </a:r>
            <a:endParaRPr lang="en-US" b="1" dirty="0"/>
          </a:p>
        </p:txBody>
      </p:sp>
      <p:sp>
        <p:nvSpPr>
          <p:cNvPr id="10" name="Round Diagonal Corner Rectangle 9"/>
          <p:cNvSpPr/>
          <p:nvPr/>
        </p:nvSpPr>
        <p:spPr>
          <a:xfrm>
            <a:off x="6196167" y="3188316"/>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a:t>
            </a:r>
            <a:endParaRPr lang="en-US" b="1" dirty="0"/>
          </a:p>
        </p:txBody>
      </p:sp>
      <p:sp>
        <p:nvSpPr>
          <p:cNvPr id="11" name="Round Diagonal Corner Rectangle 10"/>
          <p:cNvSpPr/>
          <p:nvPr/>
        </p:nvSpPr>
        <p:spPr>
          <a:xfrm>
            <a:off x="4568065" y="5855418"/>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a:t>
            </a:r>
            <a:endParaRPr lang="en-US" b="1" dirty="0"/>
          </a:p>
        </p:txBody>
      </p:sp>
      <p:sp>
        <p:nvSpPr>
          <p:cNvPr id="12" name="Round Diagonal Corner Rectangle 11"/>
          <p:cNvSpPr/>
          <p:nvPr/>
        </p:nvSpPr>
        <p:spPr>
          <a:xfrm>
            <a:off x="6736013" y="3188316"/>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a:t>
            </a:r>
            <a:endParaRPr lang="en-US" b="1" dirty="0"/>
          </a:p>
        </p:txBody>
      </p:sp>
      <p:sp>
        <p:nvSpPr>
          <p:cNvPr id="13" name="Round Diagonal Corner Rectangle 12"/>
          <p:cNvSpPr/>
          <p:nvPr/>
        </p:nvSpPr>
        <p:spPr>
          <a:xfrm>
            <a:off x="6736013" y="3188316"/>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a:t>
            </a:r>
            <a:endParaRPr lang="en-US" b="1" dirty="0"/>
          </a:p>
        </p:txBody>
      </p:sp>
      <p:sp>
        <p:nvSpPr>
          <p:cNvPr id="14" name="Round Diagonal Corner Rectangle 13"/>
          <p:cNvSpPr/>
          <p:nvPr/>
        </p:nvSpPr>
        <p:spPr>
          <a:xfrm>
            <a:off x="6736013" y="3188316"/>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a:t>
            </a:r>
            <a:endParaRPr lang="en-US" b="1" dirty="0"/>
          </a:p>
        </p:txBody>
      </p:sp>
      <p:sp>
        <p:nvSpPr>
          <p:cNvPr id="15" name="Round Diagonal Corner Rectangle 14"/>
          <p:cNvSpPr/>
          <p:nvPr/>
        </p:nvSpPr>
        <p:spPr>
          <a:xfrm>
            <a:off x="6736013" y="3188316"/>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a:t>
            </a:r>
            <a:endParaRPr lang="en-US" b="1" dirty="0"/>
          </a:p>
        </p:txBody>
      </p:sp>
      <p:sp>
        <p:nvSpPr>
          <p:cNvPr id="16" name="Round Diagonal Corner Rectangle 15"/>
          <p:cNvSpPr/>
          <p:nvPr/>
        </p:nvSpPr>
        <p:spPr>
          <a:xfrm>
            <a:off x="6736013" y="3188316"/>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a:t>
            </a:r>
            <a:endParaRPr lang="en-US" b="1" dirty="0"/>
          </a:p>
        </p:txBody>
      </p:sp>
      <p:sp>
        <p:nvSpPr>
          <p:cNvPr id="17" name="Round Diagonal Corner Rectangle 16"/>
          <p:cNvSpPr/>
          <p:nvPr/>
        </p:nvSpPr>
        <p:spPr>
          <a:xfrm>
            <a:off x="6736013" y="3188316"/>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a:t>
            </a:r>
            <a:endParaRPr lang="en-US" b="1" dirty="0"/>
          </a:p>
        </p:txBody>
      </p:sp>
      <p:sp>
        <p:nvSpPr>
          <p:cNvPr id="18" name="Round Diagonal Corner Rectangle 17"/>
          <p:cNvSpPr/>
          <p:nvPr/>
        </p:nvSpPr>
        <p:spPr>
          <a:xfrm>
            <a:off x="6736013" y="3188316"/>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a:t>
            </a:r>
            <a:endParaRPr lang="en-US" b="1" dirty="0"/>
          </a:p>
        </p:txBody>
      </p:sp>
      <p:sp>
        <p:nvSpPr>
          <p:cNvPr id="19" name="Round Diagonal Corner Rectangle 18"/>
          <p:cNvSpPr/>
          <p:nvPr/>
        </p:nvSpPr>
        <p:spPr>
          <a:xfrm>
            <a:off x="7275859" y="3180809"/>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a:t>
            </a:r>
            <a:endParaRPr lang="en-US" b="1" dirty="0"/>
          </a:p>
        </p:txBody>
      </p:sp>
      <p:sp>
        <p:nvSpPr>
          <p:cNvPr id="20" name="Round Diagonal Corner Rectangle 19"/>
          <p:cNvSpPr/>
          <p:nvPr/>
        </p:nvSpPr>
        <p:spPr>
          <a:xfrm>
            <a:off x="7275859" y="3180809"/>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a:t>
            </a:r>
            <a:endParaRPr lang="en-US" b="1" dirty="0"/>
          </a:p>
        </p:txBody>
      </p:sp>
      <p:sp>
        <p:nvSpPr>
          <p:cNvPr id="21" name="Round Diagonal Corner Rectangle 20"/>
          <p:cNvSpPr/>
          <p:nvPr/>
        </p:nvSpPr>
        <p:spPr>
          <a:xfrm>
            <a:off x="7275859" y="3180809"/>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a:t>
            </a:r>
            <a:endParaRPr lang="en-US" b="1" dirty="0"/>
          </a:p>
        </p:txBody>
      </p:sp>
      <p:sp>
        <p:nvSpPr>
          <p:cNvPr id="22" name="Round Diagonal Corner Rectangle 21"/>
          <p:cNvSpPr/>
          <p:nvPr/>
        </p:nvSpPr>
        <p:spPr>
          <a:xfrm>
            <a:off x="7275859" y="3180809"/>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a:t>
            </a:r>
            <a:endParaRPr lang="en-US" b="1" dirty="0"/>
          </a:p>
        </p:txBody>
      </p:sp>
      <p:sp>
        <p:nvSpPr>
          <p:cNvPr id="23" name="Round Diagonal Corner Rectangle 22"/>
          <p:cNvSpPr/>
          <p:nvPr/>
        </p:nvSpPr>
        <p:spPr>
          <a:xfrm>
            <a:off x="7275859" y="3180809"/>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a:t>
            </a:r>
            <a:endParaRPr lang="en-US" b="1" dirty="0"/>
          </a:p>
        </p:txBody>
      </p:sp>
      <p:sp>
        <p:nvSpPr>
          <p:cNvPr id="24" name="Round Diagonal Corner Rectangle 23"/>
          <p:cNvSpPr/>
          <p:nvPr/>
        </p:nvSpPr>
        <p:spPr>
          <a:xfrm>
            <a:off x="7232894" y="5920734"/>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a:t>
            </a:r>
            <a:endParaRPr lang="en-US" b="1" dirty="0"/>
          </a:p>
        </p:txBody>
      </p:sp>
      <p:sp>
        <p:nvSpPr>
          <p:cNvPr id="25" name="Round Diagonal Corner Rectangle 24"/>
          <p:cNvSpPr/>
          <p:nvPr/>
        </p:nvSpPr>
        <p:spPr>
          <a:xfrm>
            <a:off x="0" y="4680060"/>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a:t>
            </a:r>
            <a:endParaRPr lang="en-US" b="1" dirty="0"/>
          </a:p>
        </p:txBody>
      </p:sp>
      <p:sp>
        <p:nvSpPr>
          <p:cNvPr id="26" name="Round Diagonal Corner Rectangle 25"/>
          <p:cNvSpPr/>
          <p:nvPr/>
        </p:nvSpPr>
        <p:spPr>
          <a:xfrm>
            <a:off x="7819761" y="3180809"/>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W</a:t>
            </a:r>
            <a:endParaRPr lang="en-US" b="1" dirty="0"/>
          </a:p>
        </p:txBody>
      </p:sp>
      <p:sp>
        <p:nvSpPr>
          <p:cNvPr id="30" name="Round Diagonal Corner Rectangle 29"/>
          <p:cNvSpPr/>
          <p:nvPr/>
        </p:nvSpPr>
        <p:spPr>
          <a:xfrm>
            <a:off x="7819761" y="3180809"/>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W</a:t>
            </a:r>
            <a:endParaRPr lang="en-US" b="1" dirty="0"/>
          </a:p>
        </p:txBody>
      </p:sp>
      <p:sp>
        <p:nvSpPr>
          <p:cNvPr id="31" name="Round Diagonal Corner Rectangle 30"/>
          <p:cNvSpPr/>
          <p:nvPr/>
        </p:nvSpPr>
        <p:spPr>
          <a:xfrm>
            <a:off x="7819761" y="3180809"/>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W</a:t>
            </a:r>
            <a:endParaRPr lang="en-US" b="1" dirty="0"/>
          </a:p>
        </p:txBody>
      </p:sp>
      <p:sp>
        <p:nvSpPr>
          <p:cNvPr id="32" name="Round Diagonal Corner Rectangle 31"/>
          <p:cNvSpPr/>
          <p:nvPr/>
        </p:nvSpPr>
        <p:spPr>
          <a:xfrm>
            <a:off x="7819761" y="3180809"/>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W</a:t>
            </a:r>
            <a:endParaRPr lang="en-US" b="1" dirty="0"/>
          </a:p>
        </p:txBody>
      </p:sp>
      <p:sp>
        <p:nvSpPr>
          <p:cNvPr id="33" name="Round Diagonal Corner Rectangle 32"/>
          <p:cNvSpPr/>
          <p:nvPr/>
        </p:nvSpPr>
        <p:spPr>
          <a:xfrm>
            <a:off x="7819761" y="3180809"/>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W</a:t>
            </a:r>
            <a:endParaRPr lang="en-US" b="1" dirty="0"/>
          </a:p>
        </p:txBody>
      </p:sp>
      <p:sp>
        <p:nvSpPr>
          <p:cNvPr id="34" name="Round Diagonal Corner Rectangle 33"/>
          <p:cNvSpPr/>
          <p:nvPr/>
        </p:nvSpPr>
        <p:spPr>
          <a:xfrm>
            <a:off x="7720168" y="6113088"/>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W</a:t>
            </a:r>
            <a:endParaRPr lang="en-US" b="1" dirty="0"/>
          </a:p>
        </p:txBody>
      </p:sp>
      <p:sp>
        <p:nvSpPr>
          <p:cNvPr id="35" name="Round Diagonal Corner Rectangle 34"/>
          <p:cNvSpPr/>
          <p:nvPr/>
        </p:nvSpPr>
        <p:spPr>
          <a:xfrm>
            <a:off x="4568065" y="5422246"/>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W</a:t>
            </a:r>
            <a:endParaRPr lang="en-US" b="1" dirty="0"/>
          </a:p>
        </p:txBody>
      </p:sp>
      <p:sp>
        <p:nvSpPr>
          <p:cNvPr id="38" name="Round Diagonal Corner Rectangle 37"/>
          <p:cNvSpPr/>
          <p:nvPr/>
        </p:nvSpPr>
        <p:spPr>
          <a:xfrm>
            <a:off x="8355551" y="3172543"/>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a:t>
            </a:r>
            <a:endParaRPr lang="en-US" b="1" dirty="0"/>
          </a:p>
        </p:txBody>
      </p:sp>
      <p:sp>
        <p:nvSpPr>
          <p:cNvPr id="39" name="Round Diagonal Corner Rectangle 38"/>
          <p:cNvSpPr/>
          <p:nvPr/>
        </p:nvSpPr>
        <p:spPr>
          <a:xfrm>
            <a:off x="8355551" y="3172543"/>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a:t>
            </a:r>
            <a:endParaRPr lang="en-US" b="1" dirty="0"/>
          </a:p>
        </p:txBody>
      </p:sp>
      <p:sp>
        <p:nvSpPr>
          <p:cNvPr id="40" name="Round Diagonal Corner Rectangle 39"/>
          <p:cNvSpPr/>
          <p:nvPr/>
        </p:nvSpPr>
        <p:spPr>
          <a:xfrm>
            <a:off x="8355551" y="3172543"/>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a:t>
            </a:r>
            <a:endParaRPr lang="en-US" b="1" dirty="0"/>
          </a:p>
        </p:txBody>
      </p:sp>
      <p:sp>
        <p:nvSpPr>
          <p:cNvPr id="41" name="Round Diagonal Corner Rectangle 40"/>
          <p:cNvSpPr/>
          <p:nvPr/>
        </p:nvSpPr>
        <p:spPr>
          <a:xfrm>
            <a:off x="8355551" y="3172543"/>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a:t>
            </a:r>
            <a:endParaRPr lang="en-US" b="1" dirty="0"/>
          </a:p>
        </p:txBody>
      </p:sp>
      <p:sp>
        <p:nvSpPr>
          <p:cNvPr id="42" name="Round Diagonal Corner Rectangle 41"/>
          <p:cNvSpPr/>
          <p:nvPr/>
        </p:nvSpPr>
        <p:spPr>
          <a:xfrm>
            <a:off x="8355551" y="3172543"/>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a:t>
            </a:r>
            <a:endParaRPr lang="en-US" b="1" dirty="0"/>
          </a:p>
        </p:txBody>
      </p:sp>
      <p:sp>
        <p:nvSpPr>
          <p:cNvPr id="43" name="Round Diagonal Corner Rectangle 42"/>
          <p:cNvSpPr/>
          <p:nvPr/>
        </p:nvSpPr>
        <p:spPr>
          <a:xfrm>
            <a:off x="8355551" y="3172543"/>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a:t>
            </a:r>
            <a:endParaRPr lang="en-US" b="1" dirty="0"/>
          </a:p>
        </p:txBody>
      </p:sp>
      <p:sp>
        <p:nvSpPr>
          <p:cNvPr id="44" name="Round Diagonal Corner Rectangle 43"/>
          <p:cNvSpPr/>
          <p:nvPr/>
        </p:nvSpPr>
        <p:spPr>
          <a:xfrm>
            <a:off x="8355551" y="3172543"/>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a:t>
            </a:r>
            <a:endParaRPr lang="en-US" b="1" dirty="0"/>
          </a:p>
        </p:txBody>
      </p:sp>
      <p:sp>
        <p:nvSpPr>
          <p:cNvPr id="49" name="Round Diagonal Corner Rectangle 48"/>
          <p:cNvSpPr/>
          <p:nvPr/>
        </p:nvSpPr>
        <p:spPr>
          <a:xfrm>
            <a:off x="8355551" y="3172543"/>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a:t>
            </a:r>
            <a:endParaRPr lang="en-US" b="1" dirty="0"/>
          </a:p>
        </p:txBody>
      </p:sp>
      <p:sp>
        <p:nvSpPr>
          <p:cNvPr id="50" name="Round Diagonal Corner Rectangle 49"/>
          <p:cNvSpPr/>
          <p:nvPr/>
        </p:nvSpPr>
        <p:spPr>
          <a:xfrm>
            <a:off x="8355551" y="3172543"/>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a:t>
            </a:r>
            <a:endParaRPr lang="en-US" b="1" dirty="0"/>
          </a:p>
        </p:txBody>
      </p:sp>
      <p:sp>
        <p:nvSpPr>
          <p:cNvPr id="51" name="Round Diagonal Corner Rectangle 50"/>
          <p:cNvSpPr/>
          <p:nvPr/>
        </p:nvSpPr>
        <p:spPr>
          <a:xfrm>
            <a:off x="8355551" y="3172543"/>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a:t>
            </a:r>
            <a:endParaRPr lang="en-US" b="1" dirty="0"/>
          </a:p>
        </p:txBody>
      </p:sp>
      <p:sp>
        <p:nvSpPr>
          <p:cNvPr id="52" name="Round Diagonal Corner Rectangle 51"/>
          <p:cNvSpPr/>
          <p:nvPr/>
        </p:nvSpPr>
        <p:spPr>
          <a:xfrm>
            <a:off x="8355551" y="3172543"/>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a:t>
            </a:r>
            <a:endParaRPr lang="en-US" b="1" dirty="0"/>
          </a:p>
        </p:txBody>
      </p:sp>
      <p:sp>
        <p:nvSpPr>
          <p:cNvPr id="53" name="Round Diagonal Corner Rectangle 52"/>
          <p:cNvSpPr/>
          <p:nvPr/>
        </p:nvSpPr>
        <p:spPr>
          <a:xfrm>
            <a:off x="8355551" y="3172543"/>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a:t>
            </a:r>
            <a:endParaRPr lang="en-US" b="1" dirty="0"/>
          </a:p>
        </p:txBody>
      </p:sp>
      <p:sp>
        <p:nvSpPr>
          <p:cNvPr id="54" name="Round Diagonal Corner Rectangle 53"/>
          <p:cNvSpPr/>
          <p:nvPr/>
        </p:nvSpPr>
        <p:spPr>
          <a:xfrm>
            <a:off x="8355551" y="3172543"/>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a:t>
            </a:r>
            <a:endParaRPr lang="en-US" b="1" dirty="0"/>
          </a:p>
        </p:txBody>
      </p:sp>
      <p:sp>
        <p:nvSpPr>
          <p:cNvPr id="55" name="Round Diagonal Corner Rectangle 54"/>
          <p:cNvSpPr/>
          <p:nvPr/>
        </p:nvSpPr>
        <p:spPr>
          <a:xfrm>
            <a:off x="4537510" y="6256635"/>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a:t>
            </a:r>
            <a:endParaRPr lang="en-US" b="1" dirty="0"/>
          </a:p>
        </p:txBody>
      </p:sp>
      <p:sp>
        <p:nvSpPr>
          <p:cNvPr id="56" name="Round Diagonal Corner Rectangle 55"/>
          <p:cNvSpPr/>
          <p:nvPr/>
        </p:nvSpPr>
        <p:spPr>
          <a:xfrm>
            <a:off x="0" y="5062888"/>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a:t>
            </a:r>
            <a:endParaRPr lang="en-US" b="1" dirty="0"/>
          </a:p>
        </p:txBody>
      </p:sp>
      <p:sp>
        <p:nvSpPr>
          <p:cNvPr id="57" name="Round Diagonal Corner Rectangle 56"/>
          <p:cNvSpPr/>
          <p:nvPr/>
        </p:nvSpPr>
        <p:spPr>
          <a:xfrm>
            <a:off x="9435243" y="3172543"/>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a:t>
            </a:r>
            <a:endParaRPr lang="en-US" b="1" dirty="0"/>
          </a:p>
        </p:txBody>
      </p:sp>
      <p:sp>
        <p:nvSpPr>
          <p:cNvPr id="58" name="Round Diagonal Corner Rectangle 57"/>
          <p:cNvSpPr/>
          <p:nvPr/>
        </p:nvSpPr>
        <p:spPr>
          <a:xfrm>
            <a:off x="9435243" y="3172543"/>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a:t>
            </a:r>
            <a:endParaRPr lang="en-US" b="1" dirty="0"/>
          </a:p>
        </p:txBody>
      </p:sp>
      <p:sp>
        <p:nvSpPr>
          <p:cNvPr id="59" name="Round Diagonal Corner Rectangle 58"/>
          <p:cNvSpPr/>
          <p:nvPr/>
        </p:nvSpPr>
        <p:spPr>
          <a:xfrm>
            <a:off x="9435243" y="3172543"/>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a:t>
            </a:r>
            <a:endParaRPr lang="en-US" b="1" dirty="0"/>
          </a:p>
        </p:txBody>
      </p:sp>
      <p:sp>
        <p:nvSpPr>
          <p:cNvPr id="60" name="Round Diagonal Corner Rectangle 59"/>
          <p:cNvSpPr/>
          <p:nvPr/>
        </p:nvSpPr>
        <p:spPr>
          <a:xfrm>
            <a:off x="9435243" y="3172543"/>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a:t>
            </a:r>
            <a:endParaRPr lang="en-US" b="1" dirty="0"/>
          </a:p>
        </p:txBody>
      </p:sp>
      <p:sp>
        <p:nvSpPr>
          <p:cNvPr id="61" name="Round Diagonal Corner Rectangle 60"/>
          <p:cNvSpPr/>
          <p:nvPr/>
        </p:nvSpPr>
        <p:spPr>
          <a:xfrm>
            <a:off x="9435243" y="3172543"/>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a:t>
            </a:r>
            <a:endParaRPr lang="en-US" b="1" dirty="0"/>
          </a:p>
        </p:txBody>
      </p:sp>
      <p:sp>
        <p:nvSpPr>
          <p:cNvPr id="62" name="Round Diagonal Corner Rectangle 61"/>
          <p:cNvSpPr/>
          <p:nvPr/>
        </p:nvSpPr>
        <p:spPr>
          <a:xfrm>
            <a:off x="9435243" y="3172543"/>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a:t>
            </a:r>
            <a:endParaRPr lang="en-US" b="1" dirty="0"/>
          </a:p>
        </p:txBody>
      </p:sp>
      <p:sp>
        <p:nvSpPr>
          <p:cNvPr id="63" name="Round Diagonal Corner Rectangle 62"/>
          <p:cNvSpPr/>
          <p:nvPr/>
        </p:nvSpPr>
        <p:spPr>
          <a:xfrm>
            <a:off x="9435243" y="3172543"/>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a:t>
            </a:r>
            <a:endParaRPr lang="en-US" b="1" dirty="0"/>
          </a:p>
        </p:txBody>
      </p:sp>
      <p:sp>
        <p:nvSpPr>
          <p:cNvPr id="64" name="Round Diagonal Corner Rectangle 63"/>
          <p:cNvSpPr/>
          <p:nvPr/>
        </p:nvSpPr>
        <p:spPr>
          <a:xfrm>
            <a:off x="9435243" y="3172543"/>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a:t>
            </a:r>
            <a:endParaRPr lang="en-US" b="1" dirty="0"/>
          </a:p>
        </p:txBody>
      </p:sp>
      <p:sp>
        <p:nvSpPr>
          <p:cNvPr id="65" name="Round Diagonal Corner Rectangle 64"/>
          <p:cNvSpPr/>
          <p:nvPr/>
        </p:nvSpPr>
        <p:spPr>
          <a:xfrm>
            <a:off x="10314099" y="2162450"/>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a:t>
            </a:r>
            <a:endParaRPr lang="en-US" b="1" dirty="0"/>
          </a:p>
        </p:txBody>
      </p:sp>
      <p:sp>
        <p:nvSpPr>
          <p:cNvPr id="66" name="Round Diagonal Corner Rectangle 65"/>
          <p:cNvSpPr/>
          <p:nvPr/>
        </p:nvSpPr>
        <p:spPr>
          <a:xfrm>
            <a:off x="10314099" y="2162450"/>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a:t>
            </a:r>
            <a:endParaRPr lang="en-US" b="1" dirty="0"/>
          </a:p>
        </p:txBody>
      </p:sp>
      <p:sp>
        <p:nvSpPr>
          <p:cNvPr id="67" name="Round Diagonal Corner Rectangle 66"/>
          <p:cNvSpPr/>
          <p:nvPr/>
        </p:nvSpPr>
        <p:spPr>
          <a:xfrm>
            <a:off x="10314099" y="2162450"/>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a:t>
            </a:r>
            <a:endParaRPr lang="en-US" b="1" dirty="0"/>
          </a:p>
        </p:txBody>
      </p:sp>
      <p:sp>
        <p:nvSpPr>
          <p:cNvPr id="68" name="Round Diagonal Corner Rectangle 67"/>
          <p:cNvSpPr/>
          <p:nvPr/>
        </p:nvSpPr>
        <p:spPr>
          <a:xfrm>
            <a:off x="10314099" y="2162450"/>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a:t>
            </a:r>
            <a:endParaRPr lang="en-US" b="1" dirty="0"/>
          </a:p>
        </p:txBody>
      </p:sp>
      <p:sp>
        <p:nvSpPr>
          <p:cNvPr id="69" name="Round Diagonal Corner Rectangle 68"/>
          <p:cNvSpPr/>
          <p:nvPr/>
        </p:nvSpPr>
        <p:spPr>
          <a:xfrm>
            <a:off x="10314099" y="2162450"/>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a:t>
            </a:r>
            <a:endParaRPr lang="en-US" b="1" dirty="0"/>
          </a:p>
        </p:txBody>
      </p:sp>
      <p:sp>
        <p:nvSpPr>
          <p:cNvPr id="70" name="Round Diagonal Corner Rectangle 69"/>
          <p:cNvSpPr/>
          <p:nvPr/>
        </p:nvSpPr>
        <p:spPr>
          <a:xfrm>
            <a:off x="10314099" y="2162450"/>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a:t>
            </a:r>
            <a:endParaRPr lang="en-US" b="1" dirty="0"/>
          </a:p>
        </p:txBody>
      </p:sp>
      <p:sp>
        <p:nvSpPr>
          <p:cNvPr id="71" name="Round Diagonal Corner Rectangle 70"/>
          <p:cNvSpPr/>
          <p:nvPr/>
        </p:nvSpPr>
        <p:spPr>
          <a:xfrm>
            <a:off x="10314099" y="2162450"/>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a:t>
            </a:r>
            <a:endParaRPr lang="en-US" b="1" dirty="0"/>
          </a:p>
        </p:txBody>
      </p:sp>
      <p:sp>
        <p:nvSpPr>
          <p:cNvPr id="72" name="Round Diagonal Corner Rectangle 71"/>
          <p:cNvSpPr/>
          <p:nvPr/>
        </p:nvSpPr>
        <p:spPr>
          <a:xfrm>
            <a:off x="10314099" y="2162450"/>
            <a:ext cx="444309" cy="401217"/>
          </a:xfrm>
          <a:prstGeom prst="round2Diag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a:t>
            </a:r>
            <a:endParaRPr lang="en-US" b="1" dirty="0"/>
          </a:p>
        </p:txBody>
      </p:sp>
      <p:pic>
        <p:nvPicPr>
          <p:cNvPr id="4" name="Picture 3"/>
          <p:cNvPicPr>
            <a:picLocks noChangeAspect="1"/>
          </p:cNvPicPr>
          <p:nvPr/>
        </p:nvPicPr>
        <p:blipFill>
          <a:blip r:embed="rId3"/>
          <a:stretch>
            <a:fillRect/>
          </a:stretch>
        </p:blipFill>
        <p:spPr>
          <a:xfrm>
            <a:off x="5152492" y="93306"/>
            <a:ext cx="6183522" cy="3004457"/>
          </a:xfrm>
          <a:prstGeom prst="rect">
            <a:avLst/>
          </a:prstGeom>
        </p:spPr>
      </p:pic>
      <p:sp>
        <p:nvSpPr>
          <p:cNvPr id="73" name="Rounded Rectangle 72"/>
          <p:cNvSpPr/>
          <p:nvPr/>
        </p:nvSpPr>
        <p:spPr>
          <a:xfrm>
            <a:off x="413754" y="2393285"/>
            <a:ext cx="1828800" cy="1073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ounded Rectangle 73"/>
          <p:cNvSpPr/>
          <p:nvPr/>
        </p:nvSpPr>
        <p:spPr>
          <a:xfrm>
            <a:off x="413754" y="2393285"/>
            <a:ext cx="1828800" cy="1073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ounded Rectangle 74"/>
          <p:cNvSpPr/>
          <p:nvPr/>
        </p:nvSpPr>
        <p:spPr>
          <a:xfrm>
            <a:off x="413754" y="2393285"/>
            <a:ext cx="1828800" cy="1073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ounded Rectangle 75"/>
          <p:cNvSpPr/>
          <p:nvPr/>
        </p:nvSpPr>
        <p:spPr>
          <a:xfrm>
            <a:off x="413754" y="2393285"/>
            <a:ext cx="1828800" cy="1073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ounded Rectangle 76"/>
          <p:cNvSpPr/>
          <p:nvPr/>
        </p:nvSpPr>
        <p:spPr>
          <a:xfrm>
            <a:off x="413754" y="2393285"/>
            <a:ext cx="1828800" cy="1073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ounded Rectangle 77"/>
          <p:cNvSpPr/>
          <p:nvPr/>
        </p:nvSpPr>
        <p:spPr>
          <a:xfrm>
            <a:off x="413754" y="2393285"/>
            <a:ext cx="1828800" cy="1073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ounded Rectangle 78"/>
          <p:cNvSpPr/>
          <p:nvPr/>
        </p:nvSpPr>
        <p:spPr>
          <a:xfrm>
            <a:off x="413754" y="2393285"/>
            <a:ext cx="1828800" cy="1073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ounded Rectangle 79"/>
          <p:cNvSpPr/>
          <p:nvPr/>
        </p:nvSpPr>
        <p:spPr>
          <a:xfrm>
            <a:off x="413754" y="2393285"/>
            <a:ext cx="1828800" cy="1073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ounded Rectangle 80"/>
          <p:cNvSpPr/>
          <p:nvPr/>
        </p:nvSpPr>
        <p:spPr>
          <a:xfrm>
            <a:off x="2739265" y="5384224"/>
            <a:ext cx="1828800" cy="1073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Meeting without adequate outcome</a:t>
            </a:r>
            <a:endParaRPr lang="en-US" dirty="0"/>
          </a:p>
        </p:txBody>
      </p:sp>
      <p:sp>
        <p:nvSpPr>
          <p:cNvPr id="82" name="Rounded Rectangle 81"/>
          <p:cNvSpPr/>
          <p:nvPr/>
        </p:nvSpPr>
        <p:spPr>
          <a:xfrm>
            <a:off x="413754" y="5441285"/>
            <a:ext cx="1828800" cy="1073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Misinterpreting written </a:t>
            </a:r>
            <a:r>
              <a:rPr lang="en-US" dirty="0" err="1" smtClean="0"/>
              <a:t>written</a:t>
            </a:r>
            <a:r>
              <a:rPr lang="en-US" dirty="0" smtClean="0"/>
              <a:t> communication</a:t>
            </a:r>
            <a:endParaRPr lang="en-US" dirty="0"/>
          </a:p>
        </p:txBody>
      </p:sp>
      <p:sp>
        <p:nvSpPr>
          <p:cNvPr id="83" name="Rounded Rectangle 82"/>
          <p:cNvSpPr/>
          <p:nvPr/>
        </p:nvSpPr>
        <p:spPr>
          <a:xfrm>
            <a:off x="5105903" y="3917285"/>
            <a:ext cx="1828800" cy="1073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ounded Rectangle 83"/>
          <p:cNvSpPr/>
          <p:nvPr/>
        </p:nvSpPr>
        <p:spPr>
          <a:xfrm>
            <a:off x="7606443" y="4990305"/>
            <a:ext cx="1828800" cy="1073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Reaching the right people and waiting on responses</a:t>
            </a:r>
            <a:endParaRPr lang="en-US" dirty="0"/>
          </a:p>
        </p:txBody>
      </p:sp>
      <p:sp>
        <p:nvSpPr>
          <p:cNvPr id="85" name="Rounded Rectangle 84"/>
          <p:cNvSpPr/>
          <p:nvPr/>
        </p:nvSpPr>
        <p:spPr>
          <a:xfrm>
            <a:off x="413754" y="4007024"/>
            <a:ext cx="1828800" cy="1073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Interruptions</a:t>
            </a:r>
            <a:endParaRPr lang="en-US" dirty="0"/>
          </a:p>
        </p:txBody>
      </p:sp>
      <p:sp>
        <p:nvSpPr>
          <p:cNvPr id="86" name="Rounded Rectangle 85"/>
          <p:cNvSpPr/>
          <p:nvPr/>
        </p:nvSpPr>
        <p:spPr>
          <a:xfrm>
            <a:off x="2884666" y="2450346"/>
            <a:ext cx="1828800" cy="1073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Dad Jokes</a:t>
            </a:r>
            <a:endParaRPr lang="en-US" dirty="0"/>
          </a:p>
        </p:txBody>
      </p:sp>
    </p:spTree>
    <p:extLst>
      <p:ext uri="{BB962C8B-B14F-4D97-AF65-F5344CB8AC3E}">
        <p14:creationId xmlns:p14="http://schemas.microsoft.com/office/powerpoint/2010/main" val="27260963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the </a:t>
            </a:r>
            <a:r>
              <a:rPr lang="en-US" i="1" dirty="0" err="1" smtClean="0"/>
              <a:t>Muda</a:t>
            </a:r>
            <a:r>
              <a:rPr lang="en-US" dirty="0" smtClean="0"/>
              <a:t> to ask a few questions?</a:t>
            </a:r>
            <a:endParaRPr lang="en-US" dirty="0"/>
          </a:p>
        </p:txBody>
      </p:sp>
      <p:pic>
        <p:nvPicPr>
          <p:cNvPr id="1028" name="Picture 4" descr="I have a Question Fox Memes - Imgflip"/>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45392" y="1499482"/>
            <a:ext cx="7091161" cy="5160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5821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Thoughts</a:t>
            </a:r>
            <a:endParaRPr lang="en-US" dirty="0"/>
          </a:p>
        </p:txBody>
      </p:sp>
      <p:sp>
        <p:nvSpPr>
          <p:cNvPr id="3" name="Content Placeholder 2"/>
          <p:cNvSpPr>
            <a:spLocks noGrp="1"/>
          </p:cNvSpPr>
          <p:nvPr>
            <p:ph idx="1"/>
          </p:nvPr>
        </p:nvSpPr>
        <p:spPr/>
        <p:txBody>
          <a:bodyPr/>
          <a:lstStyle/>
          <a:p>
            <a:endParaRPr lang="en-US"/>
          </a:p>
        </p:txBody>
      </p:sp>
      <p:pic>
        <p:nvPicPr>
          <p:cNvPr id="3074" name="Picture 2" descr="Jerry Springer for President? &amp;quot;OK, I&amp;#39;ll Run,&amp;quot; Says the Ringmas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4667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Thoughts</a:t>
            </a:r>
            <a:endParaRPr lang="en-US" dirty="0"/>
          </a:p>
        </p:txBody>
      </p:sp>
      <p:sp>
        <p:nvSpPr>
          <p:cNvPr id="3" name="Content Placeholder 2"/>
          <p:cNvSpPr>
            <a:spLocks noGrp="1"/>
          </p:cNvSpPr>
          <p:nvPr>
            <p:ph idx="1"/>
          </p:nvPr>
        </p:nvSpPr>
        <p:spPr>
          <a:xfrm>
            <a:off x="1244009" y="2052116"/>
            <a:ext cx="9983972" cy="3997828"/>
          </a:xfrm>
        </p:spPr>
        <p:txBody>
          <a:bodyPr>
            <a:normAutofit/>
          </a:bodyPr>
          <a:lstStyle/>
          <a:p>
            <a:r>
              <a:rPr lang="en-US" sz="3200" dirty="0" smtClean="0"/>
              <a:t>Lean </a:t>
            </a:r>
            <a:r>
              <a:rPr lang="en-US" sz="3200" dirty="0"/>
              <a:t>concept of value can be very challenging</a:t>
            </a:r>
          </a:p>
          <a:p>
            <a:r>
              <a:rPr lang="en-US" sz="3200" dirty="0" smtClean="0"/>
              <a:t>Lean “Waste” (</a:t>
            </a:r>
            <a:r>
              <a:rPr lang="en-US" sz="3200" dirty="0" err="1" smtClean="0"/>
              <a:t>Muda</a:t>
            </a:r>
            <a:r>
              <a:rPr lang="en-US" sz="3200" dirty="0" smtClean="0"/>
              <a:t>) is never a person</a:t>
            </a:r>
          </a:p>
          <a:p>
            <a:r>
              <a:rPr lang="en-US" sz="3200" dirty="0"/>
              <a:t>Problems are gold nuggets</a:t>
            </a:r>
          </a:p>
          <a:p>
            <a:r>
              <a:rPr lang="en-US" sz="3200" dirty="0" smtClean="0"/>
              <a:t>Wastes help us see problems around us. This is good</a:t>
            </a:r>
            <a:r>
              <a:rPr lang="en-US" sz="3200" dirty="0" smtClean="0"/>
              <a:t>!</a:t>
            </a:r>
            <a:endParaRPr lang="en-US" sz="3200" dirty="0"/>
          </a:p>
        </p:txBody>
      </p:sp>
    </p:spTree>
    <p:extLst>
      <p:ext uri="{BB962C8B-B14F-4D97-AF65-F5344CB8AC3E}">
        <p14:creationId xmlns:p14="http://schemas.microsoft.com/office/powerpoint/2010/main" val="279904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A Collection of Quotes from Taiichi Ohno - [PDF Docu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8872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206482" y="914400"/>
            <a:ext cx="5962261" cy="830997"/>
          </a:xfrm>
          <a:prstGeom prst="rect">
            <a:avLst/>
          </a:prstGeom>
          <a:noFill/>
        </p:spPr>
        <p:txBody>
          <a:bodyPr wrap="square" rtlCol="0">
            <a:spAutoFit/>
          </a:bodyPr>
          <a:lstStyle/>
          <a:p>
            <a:pPr algn="ctr"/>
            <a:r>
              <a:rPr lang="en-US" sz="4800" dirty="0" err="1" smtClean="0">
                <a:solidFill>
                  <a:schemeClr val="bg2"/>
                </a:solidFill>
              </a:rPr>
              <a:t>Taichi</a:t>
            </a:r>
            <a:r>
              <a:rPr lang="en-US" sz="4800" dirty="0" smtClean="0">
                <a:solidFill>
                  <a:schemeClr val="bg2"/>
                </a:solidFill>
              </a:rPr>
              <a:t> </a:t>
            </a:r>
            <a:r>
              <a:rPr lang="en-US" sz="4800" dirty="0" err="1" smtClean="0">
                <a:solidFill>
                  <a:schemeClr val="bg2"/>
                </a:solidFill>
              </a:rPr>
              <a:t>Ohno</a:t>
            </a:r>
            <a:endParaRPr lang="en-US" sz="4800" dirty="0">
              <a:solidFill>
                <a:schemeClr val="bg2"/>
              </a:solidFill>
            </a:endParaRPr>
          </a:p>
        </p:txBody>
      </p:sp>
      <p:sp>
        <p:nvSpPr>
          <p:cNvPr id="4" name="TextBox 3"/>
          <p:cNvSpPr txBox="1"/>
          <p:nvPr/>
        </p:nvSpPr>
        <p:spPr>
          <a:xfrm>
            <a:off x="5178490" y="2155371"/>
            <a:ext cx="6008914" cy="378565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400" dirty="0" smtClean="0">
                <a:solidFill>
                  <a:schemeClr val="bg2"/>
                </a:solidFill>
              </a:rPr>
              <a:t>Father of Toyota Production System</a:t>
            </a:r>
          </a:p>
          <a:p>
            <a:pPr marL="285750" indent="-285750">
              <a:lnSpc>
                <a:spcPct val="200000"/>
              </a:lnSpc>
              <a:buFont typeface="Arial" panose="020B0604020202020204" pitchFamily="34" charset="0"/>
              <a:buChar char="•"/>
            </a:pPr>
            <a:r>
              <a:rPr lang="en-US" sz="2400" dirty="0" smtClean="0">
                <a:solidFill>
                  <a:schemeClr val="bg2"/>
                </a:solidFill>
              </a:rPr>
              <a:t>Work inspired US Lean manufacturing and agile software development</a:t>
            </a:r>
          </a:p>
          <a:p>
            <a:pPr marL="285750" indent="-285750">
              <a:lnSpc>
                <a:spcPct val="200000"/>
              </a:lnSpc>
              <a:buFont typeface="Arial" panose="020B0604020202020204" pitchFamily="34" charset="0"/>
              <a:buChar char="•"/>
            </a:pPr>
            <a:r>
              <a:rPr lang="en-US" sz="2400" dirty="0" smtClean="0">
                <a:solidFill>
                  <a:schemeClr val="bg2"/>
                </a:solidFill>
              </a:rPr>
              <a:t>Wrote </a:t>
            </a:r>
            <a:r>
              <a:rPr lang="en-US" sz="2400" i="1" dirty="0" smtClean="0">
                <a:solidFill>
                  <a:schemeClr val="bg2"/>
                </a:solidFill>
              </a:rPr>
              <a:t>Toyota Production System</a:t>
            </a:r>
          </a:p>
          <a:p>
            <a:pPr marL="285750" indent="-285750">
              <a:lnSpc>
                <a:spcPct val="200000"/>
              </a:lnSpc>
              <a:buFont typeface="Arial" panose="020B0604020202020204" pitchFamily="34" charset="0"/>
              <a:buChar char="•"/>
            </a:pPr>
            <a:r>
              <a:rPr lang="en-US" sz="2400" dirty="0" smtClean="0">
                <a:solidFill>
                  <a:schemeClr val="bg2"/>
                </a:solidFill>
              </a:rPr>
              <a:t>Instrumental in developing </a:t>
            </a:r>
            <a:r>
              <a:rPr lang="en-US" sz="2400" i="1" dirty="0" smtClean="0">
                <a:solidFill>
                  <a:schemeClr val="bg2"/>
                </a:solidFill>
              </a:rPr>
              <a:t>7 Wastes</a:t>
            </a:r>
            <a:endParaRPr lang="en-US" sz="2400" i="1" dirty="0">
              <a:solidFill>
                <a:schemeClr val="bg2"/>
              </a:solidFill>
            </a:endParaRPr>
          </a:p>
        </p:txBody>
      </p:sp>
    </p:spTree>
    <p:extLst>
      <p:ext uri="{BB962C8B-B14F-4D97-AF65-F5344CB8AC3E}">
        <p14:creationId xmlns:p14="http://schemas.microsoft.com/office/powerpoint/2010/main" val="23637006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07901" y="1047866"/>
            <a:ext cx="6274351" cy="4401212"/>
          </a:xfrm>
        </p:spPr>
        <p:txBody>
          <a:bodyPr anchor="ctr"/>
          <a:lstStyle/>
          <a:p>
            <a:pPr algn="ctr"/>
            <a:r>
              <a:rPr lang="en-US" dirty="0" smtClean="0"/>
              <a:t>First say, “I can do it.” And try before everything.</a:t>
            </a:r>
            <a:endParaRPr lang="en-US" dirty="0"/>
          </a:p>
        </p:txBody>
      </p:sp>
    </p:spTree>
    <p:extLst>
      <p:ext uri="{BB962C8B-B14F-4D97-AF65-F5344CB8AC3E}">
        <p14:creationId xmlns:p14="http://schemas.microsoft.com/office/powerpoint/2010/main" val="37075256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07901" y="1047866"/>
            <a:ext cx="6274351" cy="4401212"/>
          </a:xfrm>
        </p:spPr>
        <p:txBody>
          <a:bodyPr anchor="ctr"/>
          <a:lstStyle/>
          <a:p>
            <a:pPr algn="ctr"/>
            <a:r>
              <a:rPr lang="en-US" dirty="0"/>
              <a:t>Re-improve what was improved for further improvement.</a:t>
            </a:r>
          </a:p>
        </p:txBody>
      </p:sp>
    </p:spTree>
    <p:extLst>
      <p:ext uri="{BB962C8B-B14F-4D97-AF65-F5344CB8AC3E}">
        <p14:creationId xmlns:p14="http://schemas.microsoft.com/office/powerpoint/2010/main" val="26778390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07901" y="1047866"/>
            <a:ext cx="6274351" cy="4401212"/>
          </a:xfrm>
        </p:spPr>
        <p:txBody>
          <a:bodyPr anchor="ctr"/>
          <a:lstStyle/>
          <a:p>
            <a:pPr algn="ctr"/>
            <a:r>
              <a:rPr lang="en-US" dirty="0"/>
              <a:t>Waste is hidden. Do not hide </a:t>
            </a:r>
            <a:r>
              <a:rPr lang="en-US" dirty="0" smtClean="0"/>
              <a:t>it. Make </a:t>
            </a:r>
            <a:r>
              <a:rPr lang="en-US" dirty="0"/>
              <a:t>problems visible.</a:t>
            </a:r>
          </a:p>
        </p:txBody>
      </p:sp>
    </p:spTree>
    <p:extLst>
      <p:ext uri="{BB962C8B-B14F-4D97-AF65-F5344CB8AC3E}">
        <p14:creationId xmlns:p14="http://schemas.microsoft.com/office/powerpoint/2010/main" val="5590888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07901" y="1047866"/>
            <a:ext cx="6274351" cy="4401212"/>
          </a:xfrm>
        </p:spPr>
        <p:txBody>
          <a:bodyPr anchor="ctr"/>
          <a:lstStyle/>
          <a:p>
            <a:pPr algn="ctr"/>
            <a:r>
              <a:rPr lang="en-US" dirty="0"/>
              <a:t>Having no problems is the biggest problem of all.</a:t>
            </a:r>
            <a:br>
              <a:rPr lang="en-US" dirty="0"/>
            </a:br>
            <a:endParaRPr lang="en-US" dirty="0"/>
          </a:p>
        </p:txBody>
      </p:sp>
    </p:spTree>
    <p:extLst>
      <p:ext uri="{BB962C8B-B14F-4D97-AF65-F5344CB8AC3E}">
        <p14:creationId xmlns:p14="http://schemas.microsoft.com/office/powerpoint/2010/main" val="21169826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07901" y="1047866"/>
            <a:ext cx="6274351" cy="4401212"/>
          </a:xfrm>
        </p:spPr>
        <p:txBody>
          <a:bodyPr anchor="ctr"/>
          <a:lstStyle/>
          <a:p>
            <a:pPr algn="ctr"/>
            <a:r>
              <a:rPr lang="en-US" dirty="0" smtClean="0"/>
              <a:t>Valueless motions are equal to shortening one’s life.</a:t>
            </a:r>
            <a:endParaRPr lang="en-US" dirty="0"/>
          </a:p>
        </p:txBody>
      </p:sp>
    </p:spTree>
    <p:extLst>
      <p:ext uri="{BB962C8B-B14F-4D97-AF65-F5344CB8AC3E}">
        <p14:creationId xmlns:p14="http://schemas.microsoft.com/office/powerpoint/2010/main" val="37536799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causes you the most pain at work?</a:t>
            </a:r>
            <a:endParaRPr lang="en-US" dirty="0"/>
          </a:p>
        </p:txBody>
      </p:sp>
      <p:sp>
        <p:nvSpPr>
          <p:cNvPr id="4" name="Rounded Rectangle 3"/>
          <p:cNvSpPr/>
          <p:nvPr/>
        </p:nvSpPr>
        <p:spPr>
          <a:xfrm>
            <a:off x="1363825" y="1885285"/>
            <a:ext cx="1828800" cy="1073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le 14"/>
          <p:cNvSpPr/>
          <p:nvPr/>
        </p:nvSpPr>
        <p:spPr>
          <a:xfrm>
            <a:off x="1363825" y="1885285"/>
            <a:ext cx="1828800" cy="1073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ounded Rectangle 15"/>
          <p:cNvSpPr/>
          <p:nvPr/>
        </p:nvSpPr>
        <p:spPr>
          <a:xfrm>
            <a:off x="1363825" y="1885285"/>
            <a:ext cx="1828800" cy="1073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p:cNvSpPr/>
          <p:nvPr/>
        </p:nvSpPr>
        <p:spPr>
          <a:xfrm>
            <a:off x="1363825" y="1885285"/>
            <a:ext cx="1828800" cy="1073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ounded Rectangle 17"/>
          <p:cNvSpPr/>
          <p:nvPr/>
        </p:nvSpPr>
        <p:spPr>
          <a:xfrm>
            <a:off x="1363825" y="1885285"/>
            <a:ext cx="1828800" cy="1073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ounded Rectangle 18"/>
          <p:cNvSpPr/>
          <p:nvPr/>
        </p:nvSpPr>
        <p:spPr>
          <a:xfrm>
            <a:off x="1363825" y="1885285"/>
            <a:ext cx="1828800" cy="1073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ed Rectangle 19"/>
          <p:cNvSpPr/>
          <p:nvPr/>
        </p:nvSpPr>
        <p:spPr>
          <a:xfrm>
            <a:off x="1363825" y="1885285"/>
            <a:ext cx="1828800" cy="1073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ounded Rectangle 20"/>
          <p:cNvSpPr/>
          <p:nvPr/>
        </p:nvSpPr>
        <p:spPr>
          <a:xfrm>
            <a:off x="1363825" y="1885285"/>
            <a:ext cx="1828800" cy="1073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ounded Rectangle 21"/>
          <p:cNvSpPr/>
          <p:nvPr/>
        </p:nvSpPr>
        <p:spPr>
          <a:xfrm>
            <a:off x="3689336" y="4876224"/>
            <a:ext cx="1828800" cy="1073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Meeting without adequate outcome</a:t>
            </a:r>
            <a:endParaRPr lang="en-US" dirty="0"/>
          </a:p>
        </p:txBody>
      </p:sp>
      <p:sp>
        <p:nvSpPr>
          <p:cNvPr id="23" name="Rounded Rectangle 22"/>
          <p:cNvSpPr/>
          <p:nvPr/>
        </p:nvSpPr>
        <p:spPr>
          <a:xfrm>
            <a:off x="1363825" y="4933285"/>
            <a:ext cx="1828800" cy="1073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Misinterpreting written </a:t>
            </a:r>
            <a:r>
              <a:rPr lang="en-US" dirty="0" err="1" smtClean="0"/>
              <a:t>written</a:t>
            </a:r>
            <a:r>
              <a:rPr lang="en-US" dirty="0" smtClean="0"/>
              <a:t> communication</a:t>
            </a:r>
            <a:endParaRPr lang="en-US" dirty="0"/>
          </a:p>
        </p:txBody>
      </p:sp>
      <p:sp>
        <p:nvSpPr>
          <p:cNvPr id="24" name="Rounded Rectangle 23"/>
          <p:cNvSpPr/>
          <p:nvPr/>
        </p:nvSpPr>
        <p:spPr>
          <a:xfrm>
            <a:off x="6305649" y="2320195"/>
            <a:ext cx="1828800" cy="1073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ed Rectangle 24"/>
          <p:cNvSpPr/>
          <p:nvPr/>
        </p:nvSpPr>
        <p:spPr>
          <a:xfrm>
            <a:off x="3689336" y="3409285"/>
            <a:ext cx="1828800" cy="1073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Reaching the right people and waiting on responses</a:t>
            </a:r>
            <a:endParaRPr lang="en-US" dirty="0"/>
          </a:p>
        </p:txBody>
      </p:sp>
      <p:sp>
        <p:nvSpPr>
          <p:cNvPr id="26" name="Rounded Rectangle 25"/>
          <p:cNvSpPr/>
          <p:nvPr/>
        </p:nvSpPr>
        <p:spPr>
          <a:xfrm>
            <a:off x="1363825" y="3499024"/>
            <a:ext cx="1828800" cy="1073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Interruptions</a:t>
            </a:r>
            <a:endParaRPr lang="en-US" dirty="0"/>
          </a:p>
        </p:txBody>
      </p:sp>
      <p:sp>
        <p:nvSpPr>
          <p:cNvPr id="27" name="Rounded Rectangle 26"/>
          <p:cNvSpPr/>
          <p:nvPr/>
        </p:nvSpPr>
        <p:spPr>
          <a:xfrm>
            <a:off x="3834737" y="1942346"/>
            <a:ext cx="1828800" cy="10730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Dad Jokes</a:t>
            </a:r>
            <a:endParaRPr lang="en-US" dirty="0"/>
          </a:p>
        </p:txBody>
      </p:sp>
    </p:spTree>
    <p:extLst>
      <p:ext uri="{BB962C8B-B14F-4D97-AF65-F5344CB8AC3E}">
        <p14:creationId xmlns:p14="http://schemas.microsoft.com/office/powerpoint/2010/main" val="2046213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ank-you-furry-much-meme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6579" y="0"/>
            <a:ext cx="982521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03566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7 Wastes (</a:t>
            </a:r>
            <a:r>
              <a:rPr lang="en-US" dirty="0" err="1" smtClean="0"/>
              <a:t>Muda</a:t>
            </a:r>
            <a:r>
              <a:rPr lang="en-US" dirty="0" smtClean="0"/>
              <a:t>)</a:t>
            </a:r>
            <a:endParaRPr lang="en-US" dirty="0"/>
          </a:p>
        </p:txBody>
      </p:sp>
      <p:sp>
        <p:nvSpPr>
          <p:cNvPr id="5" name="Content Placeholder 4"/>
          <p:cNvSpPr>
            <a:spLocks noGrp="1"/>
          </p:cNvSpPr>
          <p:nvPr>
            <p:ph idx="1"/>
          </p:nvPr>
        </p:nvSpPr>
        <p:spPr/>
        <p:txBody>
          <a:bodyPr/>
          <a:lstStyle/>
          <a:p>
            <a:endParaRPr lang="en-US"/>
          </a:p>
        </p:txBody>
      </p:sp>
      <p:pic>
        <p:nvPicPr>
          <p:cNvPr id="2050" name="Picture 2" descr="8 Wastes of Lean TIMWOOD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5376" y="1944976"/>
            <a:ext cx="9649143" cy="473262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584163" y="4334847"/>
            <a:ext cx="2360645" cy="22578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97259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Waste, Unevenness and Overburden</a:t>
            </a:r>
            <a:endParaRPr lang="en-US" dirty="0"/>
          </a:p>
        </p:txBody>
      </p:sp>
      <p:sp>
        <p:nvSpPr>
          <p:cNvPr id="5" name="Content Placeholder 4"/>
          <p:cNvSpPr>
            <a:spLocks noGrp="1"/>
          </p:cNvSpPr>
          <p:nvPr>
            <p:ph idx="1"/>
          </p:nvPr>
        </p:nvSpPr>
        <p:spPr/>
        <p:txBody>
          <a:bodyPr/>
          <a:lstStyle/>
          <a:p>
            <a:endParaRPr lang="en-US"/>
          </a:p>
        </p:txBody>
      </p:sp>
      <p:pic>
        <p:nvPicPr>
          <p:cNvPr id="5122" name="Picture 2" descr="What is the Difference between Muda, Mura and Muri? | MadgeTe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3982" y="1682572"/>
            <a:ext cx="5500081" cy="4811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6638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Waste, Unevenness and Overburden</a:t>
            </a:r>
            <a:endParaRPr lang="en-US" dirty="0"/>
          </a:p>
        </p:txBody>
      </p:sp>
      <p:sp>
        <p:nvSpPr>
          <p:cNvPr id="5" name="Content Placeholder 4"/>
          <p:cNvSpPr>
            <a:spLocks noGrp="1"/>
          </p:cNvSpPr>
          <p:nvPr>
            <p:ph idx="1"/>
          </p:nvPr>
        </p:nvSpPr>
        <p:spPr/>
        <p:txBody>
          <a:bodyPr/>
          <a:lstStyle/>
          <a:p>
            <a:endParaRPr lang="en-US"/>
          </a:p>
        </p:txBody>
      </p:sp>
      <p:pic>
        <p:nvPicPr>
          <p:cNvPr id="2054" name="Picture 6" descr="The Toyota 3M model: Muda, Mura, Muri | MudaMas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5973" y="1464992"/>
            <a:ext cx="3810000" cy="5172075"/>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6312310" y="2231923"/>
            <a:ext cx="2183663" cy="1818967"/>
          </a:xfrm>
          <a:prstGeom prst="ellipse">
            <a:avLst/>
          </a:prstGeom>
          <a:no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697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What is Value According to Lean?</a:t>
            </a:r>
            <a:endParaRPr lang="en-US" sz="4000" dirty="0"/>
          </a:p>
        </p:txBody>
      </p:sp>
      <p:sp>
        <p:nvSpPr>
          <p:cNvPr id="3" name="Content Placeholder 2"/>
          <p:cNvSpPr>
            <a:spLocks noGrp="1"/>
          </p:cNvSpPr>
          <p:nvPr>
            <p:ph idx="1"/>
          </p:nvPr>
        </p:nvSpPr>
        <p:spPr>
          <a:xfrm>
            <a:off x="1265274" y="2052116"/>
            <a:ext cx="9304865" cy="3997828"/>
          </a:xfrm>
        </p:spPr>
        <p:txBody>
          <a:bodyPr>
            <a:normAutofit/>
          </a:bodyPr>
          <a:lstStyle/>
          <a:p>
            <a:pPr marL="0" indent="0">
              <a:buNone/>
            </a:pPr>
            <a:r>
              <a:rPr lang="en-US" sz="2800" dirty="0" smtClean="0"/>
              <a:t>Value is created when:</a:t>
            </a:r>
          </a:p>
          <a:p>
            <a:r>
              <a:rPr lang="en-US" sz="2800" dirty="0" smtClean="0"/>
              <a:t>The customer is willing to pay for the product or service</a:t>
            </a:r>
          </a:p>
          <a:p>
            <a:r>
              <a:rPr lang="en-US" sz="2800" dirty="0" smtClean="0"/>
              <a:t>The work transforms the product or service</a:t>
            </a:r>
          </a:p>
          <a:p>
            <a:r>
              <a:rPr lang="en-US" sz="2800" dirty="0" smtClean="0"/>
              <a:t>The work is done right the first time</a:t>
            </a:r>
            <a:endParaRPr lang="en-US" sz="2800" dirty="0"/>
          </a:p>
        </p:txBody>
      </p:sp>
    </p:spTree>
    <p:extLst>
      <p:ext uri="{BB962C8B-B14F-4D97-AF65-F5344CB8AC3E}">
        <p14:creationId xmlns:p14="http://schemas.microsoft.com/office/powerpoint/2010/main" val="165382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1026" name="Picture 2" descr="Shut up and take my money! — Veterinary Entrepreneurship Academ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096" y="467833"/>
            <a:ext cx="7349754" cy="5879805"/>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a:extLst/>
        </p:spPr>
      </p:pic>
    </p:spTree>
    <p:extLst>
      <p:ext uri="{BB962C8B-B14F-4D97-AF65-F5344CB8AC3E}">
        <p14:creationId xmlns:p14="http://schemas.microsoft.com/office/powerpoint/2010/main" val="11840777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Cinemagraph Loop. a Car Body Stock Footage Video (100% Royalty-free)  12745193 | Shutterst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729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1665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The Best Literal LOLS in CW History Part 2 — Cake Wrec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1447" y="457232"/>
            <a:ext cx="8778692" cy="5930496"/>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a:extLst/>
        </p:spPr>
      </p:pic>
    </p:spTree>
    <p:extLst>
      <p:ext uri="{BB962C8B-B14F-4D97-AF65-F5344CB8AC3E}">
        <p14:creationId xmlns:p14="http://schemas.microsoft.com/office/powerpoint/2010/main" val="21796609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much work is typically “valuable”?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08841560"/>
              </p:ext>
            </p:extLst>
          </p:nvPr>
        </p:nvGraphicFramePr>
        <p:xfrm>
          <a:off x="1044820" y="1425318"/>
          <a:ext cx="10321385" cy="52625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1011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much work is typically “valuable”?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890298681"/>
              </p:ext>
            </p:extLst>
          </p:nvPr>
        </p:nvGraphicFramePr>
        <p:xfrm>
          <a:off x="1044820" y="1425318"/>
          <a:ext cx="10321385" cy="52625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012378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7 Wastes (</a:t>
            </a:r>
            <a:r>
              <a:rPr lang="en-US" dirty="0" err="1" smtClean="0"/>
              <a:t>Muda</a:t>
            </a:r>
            <a:r>
              <a:rPr lang="en-US" dirty="0" smtClean="0"/>
              <a:t>)</a:t>
            </a:r>
            <a:endParaRPr lang="en-US" dirty="0"/>
          </a:p>
        </p:txBody>
      </p:sp>
      <p:sp>
        <p:nvSpPr>
          <p:cNvPr id="5" name="Content Placeholder 4"/>
          <p:cNvSpPr>
            <a:spLocks noGrp="1"/>
          </p:cNvSpPr>
          <p:nvPr>
            <p:ph idx="1"/>
          </p:nvPr>
        </p:nvSpPr>
        <p:spPr/>
        <p:txBody>
          <a:bodyPr/>
          <a:lstStyle/>
          <a:p>
            <a:endParaRPr lang="en-US"/>
          </a:p>
        </p:txBody>
      </p:sp>
      <p:pic>
        <p:nvPicPr>
          <p:cNvPr id="2050" name="Picture 2" descr="8 Wastes of Lean TIMWOOD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5376" y="1944976"/>
            <a:ext cx="9649143" cy="4732629"/>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4025030" y="3649361"/>
            <a:ext cx="2103120" cy="653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Partially </a:t>
            </a:r>
            <a:r>
              <a:rPr lang="en-US" dirty="0" smtClean="0"/>
              <a:t>Done Work</a:t>
            </a:r>
            <a:endParaRPr lang="en-US" dirty="0"/>
          </a:p>
        </p:txBody>
      </p:sp>
      <p:sp>
        <p:nvSpPr>
          <p:cNvPr id="7" name="Rounded Rectangle 6"/>
          <p:cNvSpPr/>
          <p:nvPr/>
        </p:nvSpPr>
        <p:spPr>
          <a:xfrm>
            <a:off x="3928925" y="5939556"/>
            <a:ext cx="2295331" cy="653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Delivering Extra or Unneeded Features</a:t>
            </a:r>
            <a:endParaRPr lang="en-US" dirty="0"/>
          </a:p>
        </p:txBody>
      </p:sp>
      <p:sp>
        <p:nvSpPr>
          <p:cNvPr id="8" name="Rounded Rectangle 7"/>
          <p:cNvSpPr/>
          <p:nvPr/>
        </p:nvSpPr>
        <p:spPr>
          <a:xfrm>
            <a:off x="1658591" y="5964434"/>
            <a:ext cx="2103120" cy="653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Extra Processes and Re-learning</a:t>
            </a:r>
            <a:endParaRPr lang="en-US" dirty="0"/>
          </a:p>
        </p:txBody>
      </p:sp>
      <p:sp>
        <p:nvSpPr>
          <p:cNvPr id="9" name="Rounded Rectangle 8"/>
          <p:cNvSpPr/>
          <p:nvPr/>
        </p:nvSpPr>
        <p:spPr>
          <a:xfrm>
            <a:off x="1649260" y="3681704"/>
            <a:ext cx="2103120" cy="653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Handoffs</a:t>
            </a:r>
            <a:endParaRPr lang="en-US" dirty="0"/>
          </a:p>
        </p:txBody>
      </p:sp>
      <p:sp>
        <p:nvSpPr>
          <p:cNvPr id="10" name="Rounded Rectangle 9"/>
          <p:cNvSpPr/>
          <p:nvPr/>
        </p:nvSpPr>
        <p:spPr>
          <a:xfrm>
            <a:off x="6374676" y="3669265"/>
            <a:ext cx="2103120" cy="653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en-US" dirty="0" smtClean="0"/>
              <a:t>ontext Switching</a:t>
            </a:r>
            <a:endParaRPr lang="en-US" dirty="0"/>
          </a:p>
        </p:txBody>
      </p:sp>
      <p:sp>
        <p:nvSpPr>
          <p:cNvPr id="11" name="Rounded Rectangle 10"/>
          <p:cNvSpPr/>
          <p:nvPr/>
        </p:nvSpPr>
        <p:spPr>
          <a:xfrm>
            <a:off x="6372808" y="5939556"/>
            <a:ext cx="2103120" cy="653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Still Defects </a:t>
            </a:r>
            <a:r>
              <a:rPr lang="en-US" dirty="0" smtClean="0">
                <a:sym typeface="Wingdings" panose="05000000000000000000" pitchFamily="2" charset="2"/>
              </a:rPr>
              <a:t></a:t>
            </a:r>
            <a:endParaRPr lang="en-US" dirty="0"/>
          </a:p>
        </p:txBody>
      </p:sp>
      <p:sp>
        <p:nvSpPr>
          <p:cNvPr id="12" name="Rounded Rectangle 11"/>
          <p:cNvSpPr/>
          <p:nvPr/>
        </p:nvSpPr>
        <p:spPr>
          <a:xfrm>
            <a:off x="8750446" y="3669265"/>
            <a:ext cx="2103120" cy="653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Still Waiting </a:t>
            </a:r>
            <a:r>
              <a:rPr lang="en-US" dirty="0" smtClean="0">
                <a:sym typeface="Wingdings" panose="05000000000000000000" pitchFamily="2" charset="2"/>
              </a:rPr>
              <a:t></a:t>
            </a:r>
            <a:endParaRPr lang="en-US" dirty="0"/>
          </a:p>
        </p:txBody>
      </p:sp>
      <p:sp>
        <p:nvSpPr>
          <p:cNvPr id="13" name="Rectangle 12"/>
          <p:cNvSpPr/>
          <p:nvPr/>
        </p:nvSpPr>
        <p:spPr>
          <a:xfrm>
            <a:off x="8584163" y="4334847"/>
            <a:ext cx="2360645" cy="22578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916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P spid="10" grpId="0" animBg="1"/>
      <p:bldP spid="11" grpId="0" animBg="1"/>
      <p:bldP spid="12"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2C2D1F"/>
      </a:dk2>
      <a:lt2>
        <a:srgbClr val="FAF2C5"/>
      </a:lt2>
      <a:accent1>
        <a:srgbClr val="EA9736"/>
      </a:accent1>
      <a:accent2>
        <a:srgbClr val="EACF56"/>
      </a:accent2>
      <a:accent3>
        <a:srgbClr val="77D4D6"/>
      </a:accent3>
      <a:accent4>
        <a:srgbClr val="54AFDC"/>
      </a:accent4>
      <a:accent5>
        <a:srgbClr val="88C363"/>
      </a:accent5>
      <a:accent6>
        <a:srgbClr val="D9D899"/>
      </a:accent6>
      <a:hlink>
        <a:srgbClr val="A7A574"/>
      </a:hlink>
      <a:folHlink>
        <a:srgbClr val="8B887A"/>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9B359FC9-1E88-4883-B31D-CCECAE2A7B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TM16401375[[fn=Madison]]</Template>
  <TotalTime>7507</TotalTime>
  <Words>1398</Words>
  <Application>Microsoft Office PowerPoint</Application>
  <PresentationFormat>Widescreen</PresentationFormat>
  <Paragraphs>192</Paragraphs>
  <Slides>23</Slides>
  <Notes>22</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MS Shell Dlg 2</vt:lpstr>
      <vt:lpstr>Wingdings</vt:lpstr>
      <vt:lpstr>Wingdings 3</vt:lpstr>
      <vt:lpstr>Madison</vt:lpstr>
      <vt:lpstr>Learning to See “Waste”</vt:lpstr>
      <vt:lpstr>What causes you the most pain at work?</vt:lpstr>
      <vt:lpstr>What is Value According to Lean?</vt:lpstr>
      <vt:lpstr>PowerPoint Presentation</vt:lpstr>
      <vt:lpstr>PowerPoint Presentation</vt:lpstr>
      <vt:lpstr>PowerPoint Presentation</vt:lpstr>
      <vt:lpstr>How much work is typically “valuable”?</vt:lpstr>
      <vt:lpstr>How much work is typically “valuable”?</vt:lpstr>
      <vt:lpstr>The 7 Wastes (Muda)</vt:lpstr>
      <vt:lpstr>PowerPoint Presentation</vt:lpstr>
      <vt:lpstr>In the Muda to ask a few questions?</vt:lpstr>
      <vt:lpstr>Final Thoughts</vt:lpstr>
      <vt:lpstr>Final Thoughts</vt:lpstr>
      <vt:lpstr>PowerPoint Presentation</vt:lpstr>
      <vt:lpstr>First say, “I can do it.” And try before everything.</vt:lpstr>
      <vt:lpstr>Re-improve what was improved for further improvement.</vt:lpstr>
      <vt:lpstr>Waste is hidden. Do not hide it. Make problems visible.</vt:lpstr>
      <vt:lpstr>Having no problems is the biggest problem of all. </vt:lpstr>
      <vt:lpstr>Valueless motions are equal to shortening one’s life.</vt:lpstr>
      <vt:lpstr>PowerPoint Presentation</vt:lpstr>
      <vt:lpstr>The 7 Wastes (Muda)</vt:lpstr>
      <vt:lpstr>Waste, Unevenness and Overburden</vt:lpstr>
      <vt:lpstr>Waste, Unevenness and Overburden</vt:lpstr>
    </vt:vector>
  </TitlesOfParts>
  <Company>BOKF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7 Wastes</dc:title>
  <dc:creator>Knight, Jason (OK)</dc:creator>
  <cp:lastModifiedBy>Knight, Jason (OK)</cp:lastModifiedBy>
  <cp:revision>58</cp:revision>
  <dcterms:created xsi:type="dcterms:W3CDTF">2021-08-18T13:41:16Z</dcterms:created>
  <dcterms:modified xsi:type="dcterms:W3CDTF">2021-08-30T13:35:33Z</dcterms:modified>
</cp:coreProperties>
</file>