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68" r:id="rId3"/>
    <p:sldId id="272" r:id="rId4"/>
    <p:sldId id="271" r:id="rId5"/>
    <p:sldId id="258" r:id="rId6"/>
    <p:sldId id="259" r:id="rId7"/>
    <p:sldId id="260" r:id="rId8"/>
    <p:sldId id="261" r:id="rId9"/>
    <p:sldId id="262" r:id="rId10"/>
    <p:sldId id="265" r:id="rId11"/>
    <p:sldId id="264" r:id="rId12"/>
    <p:sldId id="263" r:id="rId13"/>
    <p:sldId id="269" r:id="rId14"/>
    <p:sldId id="26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6977" autoAdjust="0"/>
  </p:normalViewPr>
  <p:slideViewPr>
    <p:cSldViewPr snapToGrid="0">
      <p:cViewPr varScale="1">
        <p:scale>
          <a:sx n="65" d="100"/>
          <a:sy n="65" d="100"/>
        </p:scale>
        <p:origin x="2292"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EEA34-184E-4601-B7AA-910AF07C01C4}" type="datetimeFigureOut">
              <a:rPr lang="en-US" smtClean="0"/>
              <a:t>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969DA-4131-4701-97FF-436BB5C89520}" type="slidenum">
              <a:rPr lang="en-US" smtClean="0"/>
              <a:t>‹#›</a:t>
            </a:fld>
            <a:endParaRPr lang="en-US"/>
          </a:p>
        </p:txBody>
      </p:sp>
    </p:spTree>
    <p:extLst>
      <p:ext uri="{BB962C8B-B14F-4D97-AF65-F5344CB8AC3E}">
        <p14:creationId xmlns:p14="http://schemas.microsoft.com/office/powerpoint/2010/main" val="2755832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youtube.com/watch?v=qvvMl1F_Tow"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martinfowler.com/articles/agileFluency.html" TargetMode="External"/><Relationship Id="rId4" Type="http://schemas.openxmlformats.org/officeDocument/2006/relationships/hyperlink" Target="https://www.agilefluency.org/model.php"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 My name is Jason Knight,</a:t>
            </a:r>
            <a:r>
              <a:rPr lang="en-US" baseline="0" dirty="0" smtClean="0"/>
              <a:t> and I’m a Sr. Scrum Master working on the MortgageNow Scrum team. I’d like to introduce the Agile Fluency Model to you today. For those of you practicing Scrum, Kanban, or some other agile practices, doubtless you’ve wondered, “How well are we doing this?” and “Are we doing well enough?” and maybe, “How far to we want to progress as an agile team?”</a:t>
            </a:r>
            <a:br>
              <a:rPr lang="en-US" baseline="0" dirty="0" smtClean="0"/>
            </a:br>
            <a:r>
              <a:rPr lang="en-US" baseline="0" dirty="0" smtClean="0"/>
              <a:t/>
            </a:r>
            <a:br>
              <a:rPr lang="en-US" baseline="0" dirty="0" smtClean="0"/>
            </a:br>
            <a:r>
              <a:rPr lang="en-US" baseline="0" dirty="0" smtClean="0"/>
              <a:t>My goal is to offer the Agile Fluency Model to you as a way of answering those questions.</a:t>
            </a:r>
            <a:endParaRPr lang="en-US" dirty="0"/>
          </a:p>
        </p:txBody>
      </p:sp>
      <p:sp>
        <p:nvSpPr>
          <p:cNvPr id="4" name="Slide Number Placeholder 3"/>
          <p:cNvSpPr>
            <a:spLocks noGrp="1"/>
          </p:cNvSpPr>
          <p:nvPr>
            <p:ph type="sldNum" sz="quarter" idx="10"/>
          </p:nvPr>
        </p:nvSpPr>
        <p:spPr/>
        <p:txBody>
          <a:bodyPr/>
          <a:lstStyle/>
          <a:p>
            <a:fld id="{A17969DA-4131-4701-97FF-436BB5C89520}" type="slidenum">
              <a:rPr lang="en-US" smtClean="0"/>
              <a:t>1</a:t>
            </a:fld>
            <a:endParaRPr lang="en-US"/>
          </a:p>
        </p:txBody>
      </p:sp>
    </p:spTree>
    <p:extLst>
      <p:ext uri="{BB962C8B-B14F-4D97-AF65-F5344CB8AC3E}">
        <p14:creationId xmlns:p14="http://schemas.microsoft.com/office/powerpoint/2010/main" val="2424208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 quick word about Organizational Fluency. </a:t>
            </a:r>
          </a:p>
          <a:p>
            <a:r>
              <a:rPr lang="en-US" dirty="0" smtClean="0"/>
              <a:t>[animation]</a:t>
            </a:r>
          </a:p>
          <a:p>
            <a:r>
              <a:rPr lang="en-US" dirty="0" smtClean="0"/>
              <a:t>According to the AFM, there is no such</a:t>
            </a:r>
            <a:r>
              <a:rPr lang="en-US" baseline="0" dirty="0" smtClean="0"/>
              <a:t> thing. Rather, fluency derives from teams and not the organizations in which they do their work.</a:t>
            </a:r>
          </a:p>
          <a:p>
            <a:r>
              <a:rPr lang="en-US" baseline="0" dirty="0" smtClean="0"/>
              <a:t>[animation]</a:t>
            </a:r>
          </a:p>
          <a:p>
            <a:r>
              <a:rPr lang="en-US" baseline="0" dirty="0" smtClean="0"/>
              <a:t>Certainly, organizations can affect teams’ agile fluency. Things like:</a:t>
            </a:r>
          </a:p>
          <a:p>
            <a:pPr marL="171450" indent="-171450">
              <a:buFontTx/>
              <a:buChar char="-"/>
            </a:pPr>
            <a:r>
              <a:rPr lang="en-US" baseline="0" dirty="0" smtClean="0"/>
              <a:t>Management structures</a:t>
            </a:r>
          </a:p>
          <a:p>
            <a:pPr marL="171450" indent="-171450">
              <a:buFontTx/>
              <a:buChar char="-"/>
            </a:pPr>
            <a:r>
              <a:rPr lang="en-US" baseline="0" dirty="0" smtClean="0"/>
              <a:t>Relationships</a:t>
            </a:r>
          </a:p>
          <a:p>
            <a:pPr marL="171450" indent="-171450">
              <a:buFontTx/>
              <a:buChar char="-"/>
            </a:pPr>
            <a:r>
              <a:rPr lang="en-US" baseline="0" dirty="0" smtClean="0"/>
              <a:t>Organizational culture</a:t>
            </a:r>
          </a:p>
          <a:p>
            <a:pPr marL="171450" indent="-171450">
              <a:buFontTx/>
              <a:buChar char="-"/>
            </a:pPr>
            <a:r>
              <a:rPr lang="en-US" baseline="0" dirty="0" smtClean="0"/>
              <a:t>And other such systemic conditions</a:t>
            </a:r>
          </a:p>
          <a:p>
            <a:pPr marL="0" indent="0">
              <a:buFontTx/>
              <a:buNone/>
            </a:pPr>
            <a:r>
              <a:rPr lang="en-US" baseline="0" dirty="0" smtClean="0"/>
              <a:t>…have direct and causal impacts that enable or impede.</a:t>
            </a:r>
          </a:p>
          <a:p>
            <a:pPr marL="0" indent="0">
              <a:buFontTx/>
              <a:buNone/>
            </a:pPr>
            <a:r>
              <a:rPr lang="en-US" baseline="0" dirty="0" smtClean="0"/>
              <a:t>[animation]</a:t>
            </a:r>
          </a:p>
          <a:p>
            <a:pPr marL="0" indent="0">
              <a:buFontTx/>
              <a:buNone/>
            </a:pPr>
            <a:r>
              <a:rPr lang="en-US" baseline="0" dirty="0" smtClean="0"/>
              <a:t>If teams are to progress optimally to their chosen zone of fluency, it is critical that the organization provided the necessary support and investments. Failure to do so will produce slow progress at best and lasting cynicism and resentment at worst.</a:t>
            </a:r>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A17969DA-4131-4701-97FF-436BB5C89520}" type="slidenum">
              <a:rPr lang="en-US" smtClean="0"/>
              <a:t>10</a:t>
            </a:fld>
            <a:endParaRPr lang="en-US"/>
          </a:p>
        </p:txBody>
      </p:sp>
    </p:spTree>
    <p:extLst>
      <p:ext uri="{BB962C8B-B14F-4D97-AF65-F5344CB8AC3E}">
        <p14:creationId xmlns:p14="http://schemas.microsoft.com/office/powerpoint/2010/main" val="349493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gained, will a team lose their agile fluency?</a:t>
            </a:r>
          </a:p>
          <a:p>
            <a:r>
              <a:rPr lang="en-US" dirty="0" smtClean="0"/>
              <a:t>[animation]</a:t>
            </a:r>
          </a:p>
          <a:p>
            <a:r>
              <a:rPr lang="en-US" dirty="0" smtClean="0"/>
              <a:t>This</a:t>
            </a:r>
            <a:r>
              <a:rPr lang="en-US" baseline="0" dirty="0" smtClean="0"/>
              <a:t> is a rare occurrence. When it happens, it is often the result of disruptions outside the team.</a:t>
            </a:r>
          </a:p>
          <a:p>
            <a:r>
              <a:rPr lang="en-US" baseline="0" dirty="0" smtClean="0"/>
              <a:t>[animation]</a:t>
            </a:r>
          </a:p>
          <a:p>
            <a:r>
              <a:rPr lang="en-US" baseline="0" dirty="0" smtClean="0"/>
              <a:t>For example, new management may decide that “Agile” is just a buzzword, and pull their support for a team’s practices.</a:t>
            </a:r>
          </a:p>
          <a:p>
            <a:r>
              <a:rPr lang="en-US" baseline="0" dirty="0" smtClean="0"/>
              <a:t>[animation]</a:t>
            </a:r>
          </a:p>
          <a:p>
            <a:r>
              <a:rPr lang="en-US" baseline="0" dirty="0" smtClean="0"/>
              <a:t>A team may lose too many, key individuals and be unable to sustain their practices.</a:t>
            </a:r>
          </a:p>
          <a:p>
            <a:r>
              <a:rPr lang="en-US" baseline="0" dirty="0" smtClean="0"/>
              <a:t>[animation]</a:t>
            </a:r>
          </a:p>
          <a:p>
            <a:r>
              <a:rPr lang="en-US" baseline="0" dirty="0" smtClean="0"/>
              <a:t>In the case of rapid growth, an organization may impose arbitrary bureaucracy on agile teams which limit their agility in detrimental ways. One form of this would be to impose an overly prescriptive scaling framework. Rather than increase teams’ ability to work together with agility, this has the effect of limiting self-organization, cross-functionality, product ownership authority, or other fundamental responsibilities crucial to an agile team’s success. </a:t>
            </a:r>
          </a:p>
          <a:p>
            <a:r>
              <a:rPr lang="en-US" baseline="0" dirty="0" smtClean="0"/>
              <a:t>[animation]</a:t>
            </a:r>
          </a:p>
          <a:p>
            <a:r>
              <a:rPr lang="en-US" baseline="0" dirty="0" smtClean="0"/>
              <a:t>The Nexus and Large Scale Scrum scaling frameworks are constructed specifically to avoid these bureaucratic impositions.</a:t>
            </a:r>
            <a:endParaRPr lang="en-US" dirty="0"/>
          </a:p>
        </p:txBody>
      </p:sp>
      <p:sp>
        <p:nvSpPr>
          <p:cNvPr id="4" name="Slide Number Placeholder 3"/>
          <p:cNvSpPr>
            <a:spLocks noGrp="1"/>
          </p:cNvSpPr>
          <p:nvPr>
            <p:ph type="sldNum" sz="quarter" idx="10"/>
          </p:nvPr>
        </p:nvSpPr>
        <p:spPr/>
        <p:txBody>
          <a:bodyPr/>
          <a:lstStyle/>
          <a:p>
            <a:fld id="{A17969DA-4131-4701-97FF-436BB5C89520}" type="slidenum">
              <a:rPr lang="en-US" smtClean="0"/>
              <a:t>11</a:t>
            </a:fld>
            <a:endParaRPr lang="en-US"/>
          </a:p>
        </p:txBody>
      </p:sp>
    </p:spTree>
    <p:extLst>
      <p:ext uri="{BB962C8B-B14F-4D97-AF65-F5344CB8AC3E}">
        <p14:creationId xmlns:p14="http://schemas.microsoft.com/office/powerpoint/2010/main" val="3225613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 to the AFM authors, time to fluency varies</a:t>
            </a:r>
            <a:r>
              <a:rPr lang="en-US" baseline="0" dirty="0" smtClean="0"/>
              <a:t> from team to team.</a:t>
            </a:r>
          </a:p>
          <a:p>
            <a:r>
              <a:rPr lang="en-US" baseline="0" dirty="0" smtClean="0"/>
              <a:t>[animation]</a:t>
            </a:r>
          </a:p>
          <a:p>
            <a:r>
              <a:rPr lang="en-US" baseline="0" dirty="0" smtClean="0"/>
              <a:t>Time for a beginning team to reach Focusing fluency is 2-6 months</a:t>
            </a:r>
          </a:p>
          <a:p>
            <a:r>
              <a:rPr lang="en-US" baseline="0" dirty="0" smtClean="0"/>
              <a:t>[animation]</a:t>
            </a:r>
          </a:p>
          <a:p>
            <a:r>
              <a:rPr lang="en-US" baseline="0" dirty="0" smtClean="0"/>
              <a:t>For delivering fluency, it’s an additional 3-24 months</a:t>
            </a:r>
          </a:p>
          <a:p>
            <a:r>
              <a:rPr lang="en-US" baseline="0" dirty="0" smtClean="0"/>
              <a:t>[animation]</a:t>
            </a:r>
          </a:p>
          <a:p>
            <a:r>
              <a:rPr lang="en-US" baseline="0" dirty="0" smtClean="0"/>
              <a:t>For optimizing fluency, another 1-5 years</a:t>
            </a:r>
          </a:p>
          <a:p>
            <a:r>
              <a:rPr lang="en-US" baseline="0" dirty="0" smtClean="0"/>
              <a:t>[animation]</a:t>
            </a:r>
          </a:p>
          <a:p>
            <a:r>
              <a:rPr lang="en-US" baseline="0" dirty="0" smtClean="0"/>
              <a:t>For strengthening fluency, the time is less certain and therefore cannot yet be listed.</a:t>
            </a:r>
            <a:endParaRPr lang="en-US" dirty="0"/>
          </a:p>
        </p:txBody>
      </p:sp>
      <p:sp>
        <p:nvSpPr>
          <p:cNvPr id="4" name="Slide Number Placeholder 3"/>
          <p:cNvSpPr>
            <a:spLocks noGrp="1"/>
          </p:cNvSpPr>
          <p:nvPr>
            <p:ph type="sldNum" sz="quarter" idx="10"/>
          </p:nvPr>
        </p:nvSpPr>
        <p:spPr/>
        <p:txBody>
          <a:bodyPr/>
          <a:lstStyle/>
          <a:p>
            <a:fld id="{A17969DA-4131-4701-97FF-436BB5C89520}" type="slidenum">
              <a:rPr lang="en-US" smtClean="0"/>
              <a:t>12</a:t>
            </a:fld>
            <a:endParaRPr lang="en-US"/>
          </a:p>
        </p:txBody>
      </p:sp>
    </p:spTree>
    <p:extLst>
      <p:ext uri="{BB962C8B-B14F-4D97-AF65-F5344CB8AC3E}">
        <p14:creationId xmlns:p14="http://schemas.microsoft.com/office/powerpoint/2010/main" val="988268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 up, the AFM is not a maturity</a:t>
            </a:r>
            <a:r>
              <a:rPr lang="en-US" baseline="0" dirty="0" smtClean="0"/>
              <a:t> model.</a:t>
            </a:r>
          </a:p>
          <a:p>
            <a:r>
              <a:rPr lang="en-US" baseline="0" dirty="0" smtClean="0"/>
              <a:t>[animation]</a:t>
            </a:r>
          </a:p>
          <a:p>
            <a:r>
              <a:rPr lang="en-US" baseline="0" dirty="0" smtClean="0"/>
              <a:t>It holds that agile teams progress in predictable ways</a:t>
            </a:r>
          </a:p>
          <a:p>
            <a:r>
              <a:rPr lang="en-US" baseline="0" dirty="0" smtClean="0"/>
              <a:t>[animation]</a:t>
            </a:r>
          </a:p>
          <a:p>
            <a:r>
              <a:rPr lang="en-US" baseline="0" dirty="0" smtClean="0"/>
              <a:t>They progress into four, distinct “zones of fluency”</a:t>
            </a:r>
          </a:p>
          <a:p>
            <a:r>
              <a:rPr lang="en-US" baseline="0" dirty="0" smtClean="0"/>
              <a:t>- Focusing, Delivering, Optimizing, and Strengthening</a:t>
            </a:r>
          </a:p>
          <a:p>
            <a:r>
              <a:rPr lang="en-US" baseline="0" dirty="0" smtClean="0"/>
              <a:t>[animation]</a:t>
            </a:r>
          </a:p>
          <a:p>
            <a:r>
              <a:rPr lang="en-US" dirty="0" smtClean="0"/>
              <a:t>Each zone brings value and</a:t>
            </a:r>
            <a:r>
              <a:rPr lang="en-US" baseline="0" dirty="0" smtClean="0"/>
              <a:t> is the right destination for some teams</a:t>
            </a:r>
          </a:p>
          <a:p>
            <a:r>
              <a:rPr lang="en-US" baseline="0" dirty="0" smtClean="0"/>
              <a:t>[animation]</a:t>
            </a:r>
          </a:p>
          <a:p>
            <a:r>
              <a:rPr lang="en-US" baseline="0" dirty="0" smtClean="0"/>
              <a:t>Each team will need time and organization support to become more fluent in agility</a:t>
            </a:r>
          </a:p>
          <a:p>
            <a:r>
              <a:rPr lang="en-US" baseline="0" dirty="0" smtClean="0"/>
              <a:t>[animation]</a:t>
            </a:r>
          </a:p>
          <a:p>
            <a:r>
              <a:rPr lang="en-US" baseline="0" dirty="0" smtClean="0"/>
              <a:t>Teams rarely lose the fluency they gain unless disrupted by external influences.</a:t>
            </a:r>
            <a:endParaRPr lang="en-US" dirty="0"/>
          </a:p>
        </p:txBody>
      </p:sp>
      <p:sp>
        <p:nvSpPr>
          <p:cNvPr id="4" name="Slide Number Placeholder 3"/>
          <p:cNvSpPr>
            <a:spLocks noGrp="1"/>
          </p:cNvSpPr>
          <p:nvPr>
            <p:ph type="sldNum" sz="quarter" idx="10"/>
          </p:nvPr>
        </p:nvSpPr>
        <p:spPr/>
        <p:txBody>
          <a:bodyPr/>
          <a:lstStyle/>
          <a:p>
            <a:fld id="{A17969DA-4131-4701-97FF-436BB5C89520}" type="slidenum">
              <a:rPr lang="en-US" smtClean="0"/>
              <a:t>13</a:t>
            </a:fld>
            <a:endParaRPr lang="en-US"/>
          </a:p>
        </p:txBody>
      </p:sp>
    </p:spTree>
    <p:extLst>
      <p:ext uri="{BB962C8B-B14F-4D97-AF65-F5344CB8AC3E}">
        <p14:creationId xmlns:p14="http://schemas.microsoft.com/office/powerpoint/2010/main" val="1812236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would like to dig deeper into the AFM, please use these three links as a starting point. I’ve also included</a:t>
            </a:r>
            <a:r>
              <a:rPr lang="en-US" baseline="0" dirty="0" smtClean="0"/>
              <a:t> several other links to reading that will help you if you are interested in systems thinking, agile leadership, and lean thinking. </a:t>
            </a:r>
            <a:r>
              <a:rPr lang="en-US" dirty="0" smtClean="0"/>
              <a:t>You can access them all in the PDF of this presentation which we will post to our </a:t>
            </a:r>
            <a:r>
              <a:rPr lang="en-US" dirty="0" err="1" smtClean="0"/>
              <a:t>CoP</a:t>
            </a:r>
            <a:r>
              <a:rPr lang="en-US" dirty="0" smtClean="0"/>
              <a:t> library after this meeting</a:t>
            </a:r>
            <a:r>
              <a:rPr lang="en-US" baseline="0" dirty="0" smtClean="0"/>
              <a:t> concludes</a:t>
            </a:r>
            <a:r>
              <a:rPr lang="en-US" dirty="0" smtClean="0"/>
              <a:t>.</a:t>
            </a:r>
          </a:p>
          <a:p>
            <a:endParaRPr lang="en-US" dirty="0" smtClean="0"/>
          </a:p>
          <a:p>
            <a:r>
              <a:rPr lang="en-US" dirty="0" smtClean="0"/>
              <a:t>AFM reading</a:t>
            </a:r>
          </a:p>
          <a:p>
            <a:pPr marL="171450" lvl="0" indent="-171450">
              <a:buFontTx/>
              <a:buChar char="-"/>
            </a:pPr>
            <a:r>
              <a:rPr lang="en-US" dirty="0" smtClean="0">
                <a:hlinkClick r:id="rId3"/>
              </a:rPr>
              <a:t>https://www.youtube.com/watch?v=qvvMl1F_Tow</a:t>
            </a:r>
            <a:endParaRPr lang="en-US" dirty="0" smtClean="0"/>
          </a:p>
          <a:p>
            <a:pPr marL="171450" lvl="0" indent="-171450">
              <a:buFontTx/>
              <a:buChar char="-"/>
            </a:pPr>
            <a:r>
              <a:rPr lang="en-US" dirty="0" smtClean="0">
                <a:hlinkClick r:id="rId4"/>
              </a:rPr>
              <a:t>https://www.agilefluency.org/model.php</a:t>
            </a:r>
            <a:endParaRPr lang="en-US" dirty="0" smtClean="0"/>
          </a:p>
          <a:p>
            <a:pPr marL="171450" lvl="0" indent="-171450">
              <a:buFontTx/>
              <a:buChar char="-"/>
            </a:pPr>
            <a:r>
              <a:rPr lang="en-US" dirty="0" smtClean="0">
                <a:hlinkClick r:id="rId5"/>
              </a:rPr>
              <a:t>https://martinfowler.com/articles/agileFluency.html</a:t>
            </a:r>
            <a:endParaRPr lang="en-US" dirty="0" smtClean="0"/>
          </a:p>
          <a:p>
            <a:pPr marL="0" lvl="0" indent="0">
              <a:buFontTx/>
              <a:buNone/>
            </a:pPr>
            <a:r>
              <a:rPr lang="en-US" dirty="0" smtClean="0"/>
              <a:t>Systems</a:t>
            </a:r>
            <a:r>
              <a:rPr lang="en-US" baseline="0" dirty="0" smtClean="0"/>
              <a:t> Thinking, Agile Leadership, and Lean Thinking reading</a:t>
            </a:r>
          </a:p>
          <a:p>
            <a:pPr marL="171450" lvl="0" indent="-171450">
              <a:buFontTx/>
              <a:buChar char="-"/>
            </a:pPr>
            <a:r>
              <a:rPr lang="en-US" baseline="0" dirty="0" smtClean="0"/>
              <a:t>https://reinventingorganizationswiki.com/Main_Page</a:t>
            </a:r>
          </a:p>
          <a:p>
            <a:pPr marL="171450" lvl="0" indent="-171450">
              <a:buFontTx/>
              <a:buChar char="-"/>
            </a:pPr>
            <a:r>
              <a:rPr lang="en-US" dirty="0" smtClean="0"/>
              <a:t>https://www.amazon.com/Toyota-Reflections-Techniques-Revolutionized-Industry/dp/1439880751</a:t>
            </a:r>
          </a:p>
          <a:p>
            <a:pPr marL="171450" lvl="0" indent="-171450">
              <a:buFontTx/>
              <a:buChar char="-"/>
            </a:pPr>
            <a:r>
              <a:rPr lang="en-US" dirty="0" smtClean="0"/>
              <a:t>https://www.amazon.com/Goal-Process-Ongoing-Improvement/dp/0884271951/ref=sr_1_2?crid=17JKPQQ9DSIV6&amp;dchild=1&amp;keywords=the+goal+goldratt&amp;qid=1606855571&amp;s=books&amp;sprefix=the+goal+gol%2Cstripbooks%2C233&amp;sr=1-2</a:t>
            </a:r>
          </a:p>
          <a:p>
            <a:pPr marL="171450" lvl="0" indent="-171450">
              <a:buFontTx/>
              <a:buChar char="-"/>
            </a:pPr>
            <a:r>
              <a:rPr lang="en-US" dirty="0" smtClean="0"/>
              <a:t>https://www.amazon.com/Evolvagility-Growing-Leadership-Culture-Inside-ebook/dp/B07L2HDYP2/ref=sr_1_1?dchild=1&amp;keywords=evolvagility&amp;qid=1606855741&amp;s=books&amp;sr=1-1</a:t>
            </a:r>
          </a:p>
          <a:p>
            <a:pPr marL="171450" lvl="0" indent="-171450">
              <a:buFontTx/>
              <a:buChar char="-"/>
            </a:pPr>
            <a:r>
              <a:rPr lang="en-US" dirty="0" smtClean="0"/>
              <a:t>https://www.amazon.com/Project-Product-Survive-Disruption-Framework/dp/1942788398/ref=sr_1_1?crid=1HNH7TLGT8A4R&amp;dchild=1&amp;keywords=project+to+product+mik+kersten&amp;qid=1606855669&amp;s=books&amp;sprefix=project+to+product%2Cstripbooks%2C221&amp;sr=1-1</a:t>
            </a:r>
          </a:p>
        </p:txBody>
      </p:sp>
      <p:sp>
        <p:nvSpPr>
          <p:cNvPr id="4" name="Slide Number Placeholder 3"/>
          <p:cNvSpPr>
            <a:spLocks noGrp="1"/>
          </p:cNvSpPr>
          <p:nvPr>
            <p:ph type="sldNum" sz="quarter" idx="10"/>
          </p:nvPr>
        </p:nvSpPr>
        <p:spPr/>
        <p:txBody>
          <a:bodyPr/>
          <a:lstStyle/>
          <a:p>
            <a:fld id="{A17969DA-4131-4701-97FF-436BB5C89520}" type="slidenum">
              <a:rPr lang="en-US" smtClean="0"/>
              <a:t>14</a:t>
            </a:fld>
            <a:endParaRPr lang="en-US"/>
          </a:p>
        </p:txBody>
      </p:sp>
    </p:spTree>
    <p:extLst>
      <p:ext uri="{BB962C8B-B14F-4D97-AF65-F5344CB8AC3E}">
        <p14:creationId xmlns:p14="http://schemas.microsoft.com/office/powerpoint/2010/main" val="2679311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all folks. Thank you for listening!</a:t>
            </a:r>
            <a:endParaRPr lang="en-US" dirty="0"/>
          </a:p>
        </p:txBody>
      </p:sp>
      <p:sp>
        <p:nvSpPr>
          <p:cNvPr id="4" name="Slide Number Placeholder 3"/>
          <p:cNvSpPr>
            <a:spLocks noGrp="1"/>
          </p:cNvSpPr>
          <p:nvPr>
            <p:ph type="sldNum" sz="quarter" idx="10"/>
          </p:nvPr>
        </p:nvSpPr>
        <p:spPr/>
        <p:txBody>
          <a:bodyPr/>
          <a:lstStyle/>
          <a:p>
            <a:fld id="{A17969DA-4131-4701-97FF-436BB5C89520}" type="slidenum">
              <a:rPr lang="en-US" smtClean="0"/>
              <a:t>15</a:t>
            </a:fld>
            <a:endParaRPr lang="en-US"/>
          </a:p>
        </p:txBody>
      </p:sp>
    </p:spTree>
    <p:extLst>
      <p:ext uri="{BB962C8B-B14F-4D97-AF65-F5344CB8AC3E}">
        <p14:creationId xmlns:p14="http://schemas.microsoft.com/office/powerpoint/2010/main" val="3451997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a couple disclaimers.</a:t>
            </a:r>
            <a:r>
              <a:rPr lang="en-US" baseline="0" dirty="0" smtClean="0"/>
              <a:t> </a:t>
            </a:r>
          </a:p>
          <a:p>
            <a:r>
              <a:rPr lang="en-US" baseline="0" dirty="0" smtClean="0"/>
              <a:t>[animation]</a:t>
            </a:r>
          </a:p>
          <a:p>
            <a:r>
              <a:rPr lang="en-US" baseline="0" dirty="0" smtClean="0"/>
              <a:t>As George Box has said, [read quote]. This is an imperfect model, but I hope you will find it useful.</a:t>
            </a:r>
          </a:p>
          <a:p>
            <a:r>
              <a:rPr lang="en-US" baseline="0" dirty="0" smtClean="0"/>
              <a:t>[animation]</a:t>
            </a:r>
          </a:p>
          <a:p>
            <a:r>
              <a:rPr lang="en-US" baseline="0" dirty="0" smtClean="0"/>
              <a:t>Second, I am not an expert in the AFM. I have learned just enough to report to you what I have found.</a:t>
            </a:r>
          </a:p>
        </p:txBody>
      </p:sp>
      <p:sp>
        <p:nvSpPr>
          <p:cNvPr id="4" name="Slide Number Placeholder 3"/>
          <p:cNvSpPr>
            <a:spLocks noGrp="1"/>
          </p:cNvSpPr>
          <p:nvPr>
            <p:ph type="sldNum" sz="quarter" idx="10"/>
          </p:nvPr>
        </p:nvSpPr>
        <p:spPr/>
        <p:txBody>
          <a:bodyPr/>
          <a:lstStyle/>
          <a:p>
            <a:fld id="{A17969DA-4131-4701-97FF-436BB5C89520}" type="slidenum">
              <a:rPr lang="en-US" smtClean="0"/>
              <a:t>2</a:t>
            </a:fld>
            <a:endParaRPr lang="en-US"/>
          </a:p>
        </p:txBody>
      </p:sp>
    </p:spTree>
    <p:extLst>
      <p:ext uri="{BB962C8B-B14F-4D97-AF65-F5344CB8AC3E}">
        <p14:creationId xmlns:p14="http://schemas.microsoft.com/office/powerpoint/2010/main" val="1856975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must start by making an</a:t>
            </a:r>
            <a:r>
              <a:rPr lang="en-US" baseline="0" dirty="0" smtClean="0"/>
              <a:t> important distinction. The AFM is </a:t>
            </a:r>
            <a:r>
              <a:rPr lang="en-US" i="1" baseline="0" dirty="0" smtClean="0"/>
              <a:t>not</a:t>
            </a:r>
            <a:r>
              <a:rPr lang="en-US" i="0" baseline="0" dirty="0" smtClean="0"/>
              <a:t> a maturity model. It has characteristics which make it useful in different ways than maturity models are useful.</a:t>
            </a:r>
          </a:p>
          <a:p>
            <a:r>
              <a:rPr lang="en-US" i="0" baseline="0" dirty="0" smtClean="0"/>
              <a:t>[animation]</a:t>
            </a:r>
          </a:p>
          <a:p>
            <a:r>
              <a:rPr lang="en-US" i="0" baseline="0" dirty="0" smtClean="0"/>
              <a:t>Maturity models usually assume an agile team is using a particular framework or methodology like Scrum, Kanban or XP. Maturity models assess things like framework knowledge, process competence, and team culture. Therefore, larger organizations may find they need to use several maturity models to assess different teams with different practices.</a:t>
            </a:r>
          </a:p>
          <a:p>
            <a:r>
              <a:rPr lang="en-US" i="0" baseline="0" dirty="0" smtClean="0"/>
              <a:t>[animation]</a:t>
            </a:r>
          </a:p>
          <a:p>
            <a:r>
              <a:rPr lang="en-US" dirty="0" smtClean="0"/>
              <a:t>Importantly, maturity models usually assume that a team’s goal is to achieve maximum “maturity” as defined in the model</a:t>
            </a:r>
          </a:p>
          <a:p>
            <a:r>
              <a:rPr lang="en-US" dirty="0" smtClean="0"/>
              <a:t>[animation]</a:t>
            </a:r>
          </a:p>
          <a:p>
            <a:r>
              <a:rPr lang="en-US" dirty="0" smtClean="0"/>
              <a:t>In</a:t>
            </a:r>
            <a:r>
              <a:rPr lang="en-US" baseline="0" dirty="0" smtClean="0"/>
              <a:t> contrast, AFM defines zones of fluency that can apply to and assess any number of agile frameworks or methodologies. It follow then that it can be used by many teams, regardless of their chosen practices.</a:t>
            </a:r>
          </a:p>
          <a:p>
            <a:r>
              <a:rPr lang="en-US" baseline="0" dirty="0" smtClean="0"/>
              <a:t>[animation]</a:t>
            </a:r>
          </a:p>
          <a:p>
            <a:r>
              <a:rPr lang="en-US" baseline="0" dirty="0" smtClean="0"/>
              <a:t>Last, rather than assume a single, maturity destination, AFM assumes that each zone is a valuable destination, fully mature, and the right choice for some agile teams.</a:t>
            </a:r>
            <a:endParaRPr lang="en-US" dirty="0"/>
          </a:p>
        </p:txBody>
      </p:sp>
      <p:sp>
        <p:nvSpPr>
          <p:cNvPr id="4" name="Slide Number Placeholder 3"/>
          <p:cNvSpPr>
            <a:spLocks noGrp="1"/>
          </p:cNvSpPr>
          <p:nvPr>
            <p:ph type="sldNum" sz="quarter" idx="10"/>
          </p:nvPr>
        </p:nvSpPr>
        <p:spPr/>
        <p:txBody>
          <a:bodyPr/>
          <a:lstStyle/>
          <a:p>
            <a:fld id="{A17969DA-4131-4701-97FF-436BB5C89520}" type="slidenum">
              <a:rPr lang="en-US" smtClean="0"/>
              <a:t>3</a:t>
            </a:fld>
            <a:endParaRPr lang="en-US"/>
          </a:p>
        </p:txBody>
      </p:sp>
    </p:spTree>
    <p:extLst>
      <p:ext uri="{BB962C8B-B14F-4D97-AF65-F5344CB8AC3E}">
        <p14:creationId xmlns:p14="http://schemas.microsoft.com/office/powerpoint/2010/main" val="2900910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illustration of what I mean. </a:t>
            </a:r>
          </a:p>
          <a:p>
            <a:r>
              <a:rPr lang="en-US" dirty="0" smtClean="0"/>
              <a:t>[animation]</a:t>
            </a:r>
          </a:p>
          <a:p>
            <a:r>
              <a:rPr lang="en-US" dirty="0" smtClean="0"/>
              <a:t>For</a:t>
            </a:r>
            <a:r>
              <a:rPr lang="en-US" baseline="0" dirty="0" smtClean="0"/>
              <a:t> a butterfly, there is only one maturity destination that is the goal of every butterfly. They start as an egg, grow to a larva and mature through the pupa stage to an adult. Only then can they fly, pollinate flowers, and procreate.</a:t>
            </a:r>
          </a:p>
          <a:p>
            <a:r>
              <a:rPr lang="en-US" baseline="0" dirty="0" smtClean="0"/>
              <a:t>[animation]</a:t>
            </a:r>
          </a:p>
          <a:p>
            <a:r>
              <a:rPr lang="en-US" baseline="0" dirty="0" smtClean="0"/>
              <a:t>However, if I’m riding along a bus route, each destination may be a valuable choice given my intent. One day I may choose the 3</a:t>
            </a:r>
            <a:r>
              <a:rPr lang="en-US" baseline="30000" dirty="0" smtClean="0"/>
              <a:t>rd</a:t>
            </a:r>
            <a:r>
              <a:rPr lang="en-US" baseline="0" dirty="0" smtClean="0"/>
              <a:t> stop where I’ll shop for groceries. The next day, I may choose the 5</a:t>
            </a:r>
            <a:r>
              <a:rPr lang="en-US" baseline="30000" dirty="0" smtClean="0"/>
              <a:t>th</a:t>
            </a:r>
            <a:r>
              <a:rPr lang="en-US" baseline="0" dirty="0" smtClean="0"/>
              <a:t> stop to return my rented VHS tape to a local </a:t>
            </a:r>
            <a:r>
              <a:rPr lang="en-US" baseline="0" dirty="0" err="1" smtClean="0"/>
              <a:t>BlockBuster</a:t>
            </a:r>
            <a:r>
              <a:rPr lang="en-US" baseline="0" dirty="0" smtClean="0"/>
              <a:t> Video. If you get that reference, congratulations…you are officially a whippersnapper ;).</a:t>
            </a:r>
          </a:p>
          <a:p>
            <a:endParaRPr lang="en-US" dirty="0"/>
          </a:p>
        </p:txBody>
      </p:sp>
      <p:sp>
        <p:nvSpPr>
          <p:cNvPr id="4" name="Slide Number Placeholder 3"/>
          <p:cNvSpPr>
            <a:spLocks noGrp="1"/>
          </p:cNvSpPr>
          <p:nvPr>
            <p:ph type="sldNum" sz="quarter" idx="10"/>
          </p:nvPr>
        </p:nvSpPr>
        <p:spPr/>
        <p:txBody>
          <a:bodyPr/>
          <a:lstStyle/>
          <a:p>
            <a:fld id="{A17969DA-4131-4701-97FF-436BB5C89520}" type="slidenum">
              <a:rPr lang="en-US" smtClean="0"/>
              <a:t>4</a:t>
            </a:fld>
            <a:endParaRPr lang="en-US"/>
          </a:p>
        </p:txBody>
      </p:sp>
    </p:spTree>
    <p:extLst>
      <p:ext uri="{BB962C8B-B14F-4D97-AF65-F5344CB8AC3E}">
        <p14:creationId xmlns:p14="http://schemas.microsoft.com/office/powerpoint/2010/main" val="3940182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an illustration of the 4 zones of fluency and how teams typically progress from one to another.</a:t>
            </a:r>
          </a:p>
          <a:p>
            <a:r>
              <a:rPr lang="en-US" dirty="0" smtClean="0"/>
              <a:t>[animation]</a:t>
            </a:r>
          </a:p>
          <a:p>
            <a:r>
              <a:rPr lang="en-US" dirty="0" smtClean="0"/>
              <a:t>The first zone is “Focusing” when teams grow in their ability to</a:t>
            </a:r>
            <a:r>
              <a:rPr lang="en-US" baseline="0" dirty="0" smtClean="0"/>
              <a:t> focus on and produce business value.</a:t>
            </a:r>
          </a:p>
          <a:p>
            <a:r>
              <a:rPr lang="en-US" baseline="0" dirty="0" smtClean="0"/>
              <a:t>[animation]</a:t>
            </a:r>
          </a:p>
          <a:p>
            <a:r>
              <a:rPr lang="en-US" baseline="0" dirty="0" smtClean="0"/>
              <a:t>The second zone is “Delivering.” Here, agile teams develop the practices necessary to deliver their business value on a market cadence</a:t>
            </a:r>
          </a:p>
          <a:p>
            <a:r>
              <a:rPr lang="en-US" baseline="0" dirty="0" smtClean="0"/>
              <a:t>[animation]</a:t>
            </a:r>
          </a:p>
          <a:p>
            <a:r>
              <a:rPr lang="en-US" baseline="0" dirty="0" smtClean="0"/>
              <a:t>The third zone is “Optimizing.” In this zone, an agile teams has so thoroughly understood their market, that they can deliver value that few others can or have even anticipated. They are leading their market.</a:t>
            </a:r>
          </a:p>
          <a:p>
            <a:r>
              <a:rPr lang="en-US" baseline="0" dirty="0" smtClean="0"/>
              <a:t>[animation]</a:t>
            </a:r>
          </a:p>
          <a:p>
            <a:r>
              <a:rPr lang="en-US" baseline="0" dirty="0" smtClean="0"/>
              <a:t>The fourth and final zone is “Strengthening.” Here, teams are poised to work actively in their organizations to encourage and equip deep, transformative change.</a:t>
            </a:r>
          </a:p>
          <a:p>
            <a:endParaRPr lang="en-US" baseline="0" dirty="0" smtClean="0"/>
          </a:p>
          <a:p>
            <a:r>
              <a:rPr lang="en-US" baseline="0" dirty="0" smtClean="0"/>
              <a:t>Let’s dive a little deeper into each of these zones.</a:t>
            </a:r>
            <a:endParaRPr lang="en-US" dirty="0"/>
          </a:p>
        </p:txBody>
      </p:sp>
      <p:sp>
        <p:nvSpPr>
          <p:cNvPr id="4" name="Slide Number Placeholder 3"/>
          <p:cNvSpPr>
            <a:spLocks noGrp="1"/>
          </p:cNvSpPr>
          <p:nvPr>
            <p:ph type="sldNum" sz="quarter" idx="10"/>
          </p:nvPr>
        </p:nvSpPr>
        <p:spPr/>
        <p:txBody>
          <a:bodyPr/>
          <a:lstStyle/>
          <a:p>
            <a:fld id="{A17969DA-4131-4701-97FF-436BB5C89520}" type="slidenum">
              <a:rPr lang="en-US" smtClean="0"/>
              <a:t>5</a:t>
            </a:fld>
            <a:endParaRPr lang="en-US"/>
          </a:p>
        </p:txBody>
      </p:sp>
    </p:spTree>
    <p:extLst>
      <p:ext uri="{BB962C8B-B14F-4D97-AF65-F5344CB8AC3E}">
        <p14:creationId xmlns:p14="http://schemas.microsoft.com/office/powerpoint/2010/main" val="4090254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focusing</a:t>
            </a:r>
            <a:r>
              <a:rPr lang="en-US" baseline="0" dirty="0" smtClean="0"/>
              <a:t> zone. In this zone, [read quote]</a:t>
            </a:r>
          </a:p>
          <a:p>
            <a:endParaRPr lang="en-US" baseline="0" dirty="0" smtClean="0"/>
          </a:p>
          <a:p>
            <a:r>
              <a:rPr lang="en-US" baseline="0" dirty="0" smtClean="0"/>
              <a:t>[animation]</a:t>
            </a:r>
          </a:p>
          <a:p>
            <a:r>
              <a:rPr lang="en-US" baseline="0" dirty="0" smtClean="0"/>
              <a:t>You know your team is in this zone if they have competency in the fundamentals of their chosen framework or methodology. Scrum, Kanban and non-technical XP are such competencies.</a:t>
            </a:r>
          </a:p>
          <a:p>
            <a:r>
              <a:rPr lang="en-US" baseline="0" dirty="0" smtClean="0"/>
              <a:t>[animation]</a:t>
            </a:r>
          </a:p>
          <a:p>
            <a:r>
              <a:rPr lang="en-US" baseline="0" dirty="0" smtClean="0"/>
              <a:t>The team will notice significant benefits at this stage. Their work will be more transparent to both them and their stakeholders. They will collaborate more freely and effectively with one another.</a:t>
            </a:r>
          </a:p>
          <a:p>
            <a:r>
              <a:rPr lang="en-US" baseline="0" dirty="0" smtClean="0"/>
              <a:t>[animation]</a:t>
            </a:r>
          </a:p>
          <a:p>
            <a:r>
              <a:rPr lang="en-US" baseline="0" dirty="0" smtClean="0"/>
              <a:t>While they may not master needed technology (automated testing, continuous build, integration, and delivery pipelines), they will have demonstrated important success in implementing proofs of concept. They will also find success in team practices like: pair programming, code review, continuous improvement, and relationship-building.</a:t>
            </a:r>
          </a:p>
          <a:p>
            <a:r>
              <a:rPr lang="en-US" baseline="0" dirty="0" smtClean="0"/>
              <a:t>[animation]</a:t>
            </a:r>
          </a:p>
          <a:p>
            <a:r>
              <a:rPr lang="en-US" baseline="0" dirty="0" smtClean="0"/>
              <a:t>They will also show an ability to optimize the value of the work they produce and that is in their product. This requires some expression of the value their product brings.</a:t>
            </a:r>
            <a:endParaRPr lang="en-US" dirty="0"/>
          </a:p>
        </p:txBody>
      </p:sp>
      <p:sp>
        <p:nvSpPr>
          <p:cNvPr id="4" name="Slide Number Placeholder 3"/>
          <p:cNvSpPr>
            <a:spLocks noGrp="1"/>
          </p:cNvSpPr>
          <p:nvPr>
            <p:ph type="sldNum" sz="quarter" idx="10"/>
          </p:nvPr>
        </p:nvSpPr>
        <p:spPr/>
        <p:txBody>
          <a:bodyPr/>
          <a:lstStyle/>
          <a:p>
            <a:fld id="{A17969DA-4131-4701-97FF-436BB5C89520}" type="slidenum">
              <a:rPr lang="en-US" smtClean="0"/>
              <a:t>6</a:t>
            </a:fld>
            <a:endParaRPr lang="en-US"/>
          </a:p>
        </p:txBody>
      </p:sp>
    </p:spTree>
    <p:extLst>
      <p:ext uri="{BB962C8B-B14F-4D97-AF65-F5344CB8AC3E}">
        <p14:creationId xmlns:p14="http://schemas.microsoft.com/office/powerpoint/2010/main" val="362272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the delivering zone. Here, [read quote]</a:t>
            </a:r>
          </a:p>
          <a:p>
            <a:endParaRPr lang="en-US" dirty="0" smtClean="0"/>
          </a:p>
          <a:p>
            <a:r>
              <a:rPr lang="en-US" dirty="0" smtClean="0"/>
              <a:t>[animation]</a:t>
            </a:r>
          </a:p>
          <a:p>
            <a:r>
              <a:rPr lang="en-US" dirty="0" smtClean="0"/>
              <a:t>You</a:t>
            </a:r>
            <a:r>
              <a:rPr lang="en-US" baseline="0" dirty="0" smtClean="0"/>
              <a:t> will know your team is here when your work produces a low defect rate, short mean time to recovery, etc.</a:t>
            </a:r>
          </a:p>
          <a:p>
            <a:r>
              <a:rPr lang="en-US" baseline="0" dirty="0" smtClean="0"/>
              <a:t>[animation]</a:t>
            </a:r>
          </a:p>
          <a:p>
            <a:r>
              <a:rPr lang="en-US" baseline="0" dirty="0" smtClean="0"/>
              <a:t>Your productivity will be noticeably higher than it was when you were in the focusing zone.</a:t>
            </a:r>
          </a:p>
          <a:p>
            <a:r>
              <a:rPr lang="en-US" baseline="0" dirty="0" smtClean="0"/>
              <a:t>[animation]</a:t>
            </a:r>
          </a:p>
          <a:p>
            <a:r>
              <a:rPr lang="en-US" baseline="0" dirty="0" smtClean="0"/>
              <a:t>You will be very responsive to business requests. Imagine for example, receiving a request for a feature, refining it, developing and releasing it to production within a day or two.</a:t>
            </a:r>
          </a:p>
          <a:p>
            <a:r>
              <a:rPr lang="en-US" baseline="0" dirty="0" smtClean="0"/>
              <a:t>[animation]</a:t>
            </a:r>
          </a:p>
          <a:p>
            <a:r>
              <a:rPr lang="en-US" baseline="0" dirty="0" smtClean="0"/>
              <a:t>You will notice a significant boost in the market. Your markers for value e.g. revenue, market share, Gartner score, will be trending upwards.</a:t>
            </a:r>
            <a:endParaRPr lang="en-US" dirty="0"/>
          </a:p>
        </p:txBody>
      </p:sp>
      <p:sp>
        <p:nvSpPr>
          <p:cNvPr id="4" name="Slide Number Placeholder 3"/>
          <p:cNvSpPr>
            <a:spLocks noGrp="1"/>
          </p:cNvSpPr>
          <p:nvPr>
            <p:ph type="sldNum" sz="quarter" idx="10"/>
          </p:nvPr>
        </p:nvSpPr>
        <p:spPr/>
        <p:txBody>
          <a:bodyPr/>
          <a:lstStyle/>
          <a:p>
            <a:fld id="{A17969DA-4131-4701-97FF-436BB5C89520}" type="slidenum">
              <a:rPr lang="en-US" smtClean="0"/>
              <a:t>7</a:t>
            </a:fld>
            <a:endParaRPr lang="en-US"/>
          </a:p>
        </p:txBody>
      </p:sp>
    </p:spTree>
    <p:extLst>
      <p:ext uri="{BB962C8B-B14F-4D97-AF65-F5344CB8AC3E}">
        <p14:creationId xmlns:p14="http://schemas.microsoft.com/office/powerpoint/2010/main" val="2177363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Third, the optimizing zone.</a:t>
            </a:r>
            <a:r>
              <a:rPr lang="en-US" baseline="0" dirty="0" smtClean="0"/>
              <a:t> In this zone, [read quote]</a:t>
            </a:r>
          </a:p>
          <a:p>
            <a:endParaRPr lang="en-US" baseline="0" dirty="0" smtClean="0"/>
          </a:p>
          <a:p>
            <a:r>
              <a:rPr lang="en-US" baseline="0" dirty="0" smtClean="0"/>
              <a:t>[animation]</a:t>
            </a:r>
          </a:p>
          <a:p>
            <a:r>
              <a:rPr lang="en-US" baseline="0" dirty="0" smtClean="0"/>
              <a:t>Here your team produces truly innovative business agility. You know what your market wants, and have sophisticated tools and practices to deliver it. You may design experiments, use A/B testing, co-</a:t>
            </a:r>
            <a:r>
              <a:rPr lang="en-US" baseline="0" dirty="0" err="1" smtClean="0"/>
              <a:t>hort</a:t>
            </a:r>
            <a:r>
              <a:rPr lang="en-US" baseline="0" dirty="0" smtClean="0"/>
              <a:t> delivery, and rich telemetry dashboards that tell you quickly if your new feature is bringing the impact you expected.</a:t>
            </a:r>
          </a:p>
          <a:p>
            <a:r>
              <a:rPr lang="en-US" baseline="0" dirty="0" smtClean="0"/>
              <a:t>[animation]</a:t>
            </a:r>
          </a:p>
          <a:p>
            <a:r>
              <a:rPr lang="en-US" baseline="0" dirty="0" smtClean="0"/>
              <a:t>This sophistication allows you to begin to predict what your market will value, deliver it quickly, and set the pace for your competitors.</a:t>
            </a:r>
          </a:p>
          <a:p>
            <a:r>
              <a:rPr lang="en-US" baseline="0" dirty="0" smtClean="0"/>
              <a:t>[animation]</a:t>
            </a:r>
          </a:p>
          <a:p>
            <a:r>
              <a:rPr lang="en-US" baseline="0" dirty="0" smtClean="0"/>
              <a:t>Alternatively, these same practices allow you to respond quickly when your market is disrupted. This can come from a competitor’s surprise success e.g. Netflix, Uber, or </a:t>
            </a:r>
            <a:r>
              <a:rPr lang="en-US" baseline="0" dirty="0" err="1" smtClean="0"/>
              <a:t>AirBnB</a:t>
            </a:r>
            <a:r>
              <a:rPr lang="en-US" baseline="0" dirty="0" smtClean="0"/>
              <a:t> or from a drastic fluctuation e.g. Covid-19</a:t>
            </a:r>
            <a:endParaRPr lang="en-US" dirty="0"/>
          </a:p>
        </p:txBody>
      </p:sp>
      <p:sp>
        <p:nvSpPr>
          <p:cNvPr id="4" name="Slide Number Placeholder 3"/>
          <p:cNvSpPr>
            <a:spLocks noGrp="1"/>
          </p:cNvSpPr>
          <p:nvPr>
            <p:ph type="sldNum" sz="quarter" idx="10"/>
          </p:nvPr>
        </p:nvSpPr>
        <p:spPr/>
        <p:txBody>
          <a:bodyPr/>
          <a:lstStyle/>
          <a:p>
            <a:fld id="{A17969DA-4131-4701-97FF-436BB5C89520}" type="slidenum">
              <a:rPr lang="en-US" smtClean="0"/>
              <a:t>8</a:t>
            </a:fld>
            <a:endParaRPr lang="en-US"/>
          </a:p>
        </p:txBody>
      </p:sp>
    </p:spTree>
    <p:extLst>
      <p:ext uri="{BB962C8B-B14F-4D97-AF65-F5344CB8AC3E}">
        <p14:creationId xmlns:p14="http://schemas.microsoft.com/office/powerpoint/2010/main" val="2082189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zone, strengthening.</a:t>
            </a:r>
            <a:r>
              <a:rPr lang="en-US" baseline="0" dirty="0" smtClean="0"/>
              <a:t> Here, [read quote]</a:t>
            </a:r>
          </a:p>
          <a:p>
            <a:endParaRPr lang="en-US" baseline="0" dirty="0" smtClean="0"/>
          </a:p>
          <a:p>
            <a:r>
              <a:rPr lang="en-US" baseline="0" dirty="0" smtClean="0"/>
              <a:t>[animation]</a:t>
            </a:r>
          </a:p>
          <a:p>
            <a:r>
              <a:rPr lang="en-US" baseline="0" dirty="0" smtClean="0"/>
              <a:t>In this zone, your team represents the future of agile practices, management theory, and culture. Examples of this might include </a:t>
            </a:r>
            <a:r>
              <a:rPr lang="en-US" baseline="0" dirty="0" err="1" smtClean="0"/>
              <a:t>Laloux’s</a:t>
            </a:r>
            <a:r>
              <a:rPr lang="en-US" baseline="0" dirty="0" smtClean="0"/>
              <a:t> “Teal organizational” altitude, </a:t>
            </a:r>
            <a:r>
              <a:rPr lang="en-US" baseline="0" dirty="0" err="1" smtClean="0"/>
              <a:t>Zappo’s</a:t>
            </a:r>
            <a:r>
              <a:rPr lang="en-US" baseline="0" dirty="0" smtClean="0"/>
              <a:t> </a:t>
            </a:r>
            <a:r>
              <a:rPr lang="en-US" baseline="0" dirty="0" err="1" smtClean="0"/>
              <a:t>Holacracy</a:t>
            </a:r>
            <a:r>
              <a:rPr lang="en-US" baseline="0" dirty="0" smtClean="0"/>
              <a:t>, or Google giving it’s worker’s 20% of their time to work on whatever project they want.</a:t>
            </a:r>
          </a:p>
          <a:p>
            <a:r>
              <a:rPr lang="en-US" baseline="0" dirty="0" smtClean="0"/>
              <a:t>[animation]</a:t>
            </a:r>
          </a:p>
          <a:p>
            <a:r>
              <a:rPr lang="en-US" baseline="0" dirty="0" smtClean="0"/>
              <a:t>You may invent new practices or technologies that allow you to leap forward. Past examples of this were things like Test Driven Development, Mob Programming, and Automated Deployment Pipelines.</a:t>
            </a:r>
          </a:p>
          <a:p>
            <a:r>
              <a:rPr lang="en-US" baseline="0" dirty="0" smtClean="0"/>
              <a:t>[animation]</a:t>
            </a:r>
          </a:p>
          <a:p>
            <a:r>
              <a:rPr lang="en-US" baseline="0" dirty="0" smtClean="0"/>
              <a:t>Last, you may participate in multi-team activities where you find ways to optimize the value-streams for other products that depend on you. You understand and can apply systems thinking and lean thinking to improve your organization as a whole.</a:t>
            </a:r>
          </a:p>
          <a:p>
            <a:endParaRPr lang="en-US" dirty="0"/>
          </a:p>
        </p:txBody>
      </p:sp>
      <p:sp>
        <p:nvSpPr>
          <p:cNvPr id="4" name="Slide Number Placeholder 3"/>
          <p:cNvSpPr>
            <a:spLocks noGrp="1"/>
          </p:cNvSpPr>
          <p:nvPr>
            <p:ph type="sldNum" sz="quarter" idx="10"/>
          </p:nvPr>
        </p:nvSpPr>
        <p:spPr/>
        <p:txBody>
          <a:bodyPr/>
          <a:lstStyle/>
          <a:p>
            <a:fld id="{A17969DA-4131-4701-97FF-436BB5C89520}" type="slidenum">
              <a:rPr lang="en-US" smtClean="0"/>
              <a:t>9</a:t>
            </a:fld>
            <a:endParaRPr lang="en-US"/>
          </a:p>
        </p:txBody>
      </p:sp>
    </p:spTree>
    <p:extLst>
      <p:ext uri="{BB962C8B-B14F-4D97-AF65-F5344CB8AC3E}">
        <p14:creationId xmlns:p14="http://schemas.microsoft.com/office/powerpoint/2010/main" val="4020319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2/25/2021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amazon.com/Goal-Process-Ongoing-Improvement/dp/0884271951/ref=sr_1_2?crid=17JKPQQ9DSIV6&amp;dchild=1&amp;keywords=the+goal+goldratt&amp;qid=1606855571&amp;s=books&amp;sprefix=the+goal+gol,stripbooks,233&amp;sr=1-2" TargetMode="External"/><Relationship Id="rId3" Type="http://schemas.openxmlformats.org/officeDocument/2006/relationships/hyperlink" Target="https://www.youtube.com/watch?v=qvvMl1F_Tow" TargetMode="External"/><Relationship Id="rId7" Type="http://schemas.openxmlformats.org/officeDocument/2006/relationships/hyperlink" Target="https://www.amazon.com/Toyota-Reflections-Techniques-Revolutionized-Industry/dp/143988075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reinventingorganizationswiki.com/Main_Page" TargetMode="External"/><Relationship Id="rId5" Type="http://schemas.openxmlformats.org/officeDocument/2006/relationships/hyperlink" Target="https://martinfowler.com/articles/agileFluency.html" TargetMode="External"/><Relationship Id="rId10" Type="http://schemas.openxmlformats.org/officeDocument/2006/relationships/hyperlink" Target="https://www.amazon.com/Project-Product-Survive-Disruption-Framework/dp/1942788398/ref=sr_1_1?crid=1HNH7TLGT8A4R&amp;dchild=1&amp;keywords=project+to+product+mik+kersten&amp;qid=1606855669&amp;s=books&amp;sprefix=project+to+product,stripbooks,221&amp;sr=1-1" TargetMode="External"/><Relationship Id="rId4" Type="http://schemas.openxmlformats.org/officeDocument/2006/relationships/hyperlink" Target="https://www.agilefluency.org/model.php" TargetMode="External"/><Relationship Id="rId9" Type="http://schemas.openxmlformats.org/officeDocument/2006/relationships/hyperlink" Target="https://www.amazon.com/Evolvagility-Growing-Leadership-Culture-Inside-ebook/dp/B07L2HDYP2/ref=sr_1_1?dchild=1&amp;keywords=michael+hamman&amp;qid=1606855622&amp;s=books&amp;sr=1-1"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3731083"/>
            <a:ext cx="8915399" cy="1046298"/>
          </a:xfrm>
        </p:spPr>
        <p:txBody>
          <a:bodyPr/>
          <a:lstStyle/>
          <a:p>
            <a:r>
              <a:rPr lang="en-US" dirty="0" smtClean="0"/>
              <a:t>The Agile Fluency Model	</a:t>
            </a:r>
            <a:endParaRPr lang="en-US" dirty="0"/>
          </a:p>
        </p:txBody>
      </p:sp>
      <p:sp>
        <p:nvSpPr>
          <p:cNvPr id="3" name="Subtitle 2"/>
          <p:cNvSpPr>
            <a:spLocks noGrp="1"/>
          </p:cNvSpPr>
          <p:nvPr>
            <p:ph type="subTitle" idx="1"/>
          </p:nvPr>
        </p:nvSpPr>
        <p:spPr/>
        <p:txBody>
          <a:bodyPr/>
          <a:lstStyle/>
          <a:p>
            <a:r>
              <a:rPr lang="en-US" dirty="0" smtClean="0"/>
              <a:t>How Agile Teams Typically Progress as They Develop New Capabilities</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0001" r="35747" b="12491"/>
          <a:stretch/>
        </p:blipFill>
        <p:spPr>
          <a:xfrm>
            <a:off x="10289628" y="90291"/>
            <a:ext cx="1750405" cy="259605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Box 5"/>
          <p:cNvSpPr txBox="1"/>
          <p:nvPr/>
        </p:nvSpPr>
        <p:spPr>
          <a:xfrm>
            <a:off x="10384221" y="2827283"/>
            <a:ext cx="1655812" cy="738664"/>
          </a:xfrm>
          <a:prstGeom prst="rect">
            <a:avLst/>
          </a:prstGeom>
          <a:noFill/>
        </p:spPr>
        <p:txBody>
          <a:bodyPr wrap="square" rtlCol="0">
            <a:spAutoFit/>
          </a:bodyPr>
          <a:lstStyle/>
          <a:p>
            <a:r>
              <a:rPr lang="en-US" sz="1400" b="1" dirty="0" smtClean="0"/>
              <a:t>Jason Knight</a:t>
            </a:r>
          </a:p>
          <a:p>
            <a:r>
              <a:rPr lang="en-US" sz="1400" dirty="0" smtClean="0"/>
              <a:t>Sr. Scrum Master</a:t>
            </a:r>
          </a:p>
          <a:p>
            <a:r>
              <a:rPr lang="en-US" sz="1400" dirty="0" smtClean="0"/>
              <a:t>MortgageNow</a:t>
            </a:r>
            <a:endParaRPr lang="en-US" sz="1400"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0001" r="35747" b="12491"/>
          <a:stretch/>
        </p:blipFill>
        <p:spPr>
          <a:xfrm>
            <a:off x="10289628" y="60794"/>
            <a:ext cx="1750405" cy="259605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10384221" y="2797786"/>
            <a:ext cx="1655812" cy="738664"/>
          </a:xfrm>
          <a:prstGeom prst="rect">
            <a:avLst/>
          </a:prstGeom>
          <a:noFill/>
        </p:spPr>
        <p:txBody>
          <a:bodyPr wrap="square" rtlCol="0">
            <a:spAutoFit/>
          </a:bodyPr>
          <a:lstStyle/>
          <a:p>
            <a:r>
              <a:rPr lang="en-US" sz="1400" b="1" dirty="0" smtClean="0"/>
              <a:t>Jason Knight</a:t>
            </a:r>
          </a:p>
          <a:p>
            <a:r>
              <a:rPr lang="en-US" sz="1400" dirty="0" smtClean="0"/>
              <a:t>Sr. Scrum Master</a:t>
            </a:r>
          </a:p>
          <a:p>
            <a:r>
              <a:rPr lang="en-US" sz="1400" dirty="0" smtClean="0"/>
              <a:t>MortgageNow</a:t>
            </a:r>
            <a:endParaRPr lang="en-US" sz="1400" dirty="0"/>
          </a:p>
        </p:txBody>
      </p:sp>
    </p:spTree>
    <p:extLst>
      <p:ext uri="{BB962C8B-B14F-4D97-AF65-F5344CB8AC3E}">
        <p14:creationId xmlns:p14="http://schemas.microsoft.com/office/powerpoint/2010/main" val="2959812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Fluency”</a:t>
            </a:r>
            <a:endParaRPr lang="en-US" dirty="0"/>
          </a:p>
        </p:txBody>
      </p:sp>
      <p:sp>
        <p:nvSpPr>
          <p:cNvPr id="3" name="Content Placeholder 2"/>
          <p:cNvSpPr>
            <a:spLocks noGrp="1"/>
          </p:cNvSpPr>
          <p:nvPr>
            <p:ph idx="1"/>
          </p:nvPr>
        </p:nvSpPr>
        <p:spPr/>
        <p:txBody>
          <a:bodyPr>
            <a:normAutofit lnSpcReduction="10000"/>
          </a:bodyPr>
          <a:lstStyle/>
          <a:p>
            <a:r>
              <a:rPr lang="en-US" dirty="0" smtClean="0"/>
              <a:t>Fluency derives from teams, not organizations.</a:t>
            </a:r>
          </a:p>
          <a:p>
            <a:r>
              <a:rPr lang="en-US" dirty="0" smtClean="0"/>
              <a:t>Organizations can </a:t>
            </a:r>
            <a:r>
              <a:rPr lang="en-US" i="1" dirty="0" smtClean="0"/>
              <a:t>enable</a:t>
            </a:r>
            <a:r>
              <a:rPr lang="en-US" dirty="0" smtClean="0"/>
              <a:t> or </a:t>
            </a:r>
            <a:r>
              <a:rPr lang="en-US" i="1" dirty="0" smtClean="0"/>
              <a:t>impede</a:t>
            </a:r>
            <a:r>
              <a:rPr lang="en-US" dirty="0" smtClean="0"/>
              <a:t> teams’ fluency</a:t>
            </a:r>
          </a:p>
          <a:p>
            <a:pPr lvl="1"/>
            <a:r>
              <a:rPr lang="en-US" dirty="0" smtClean="0"/>
              <a:t>Management structures</a:t>
            </a:r>
          </a:p>
          <a:p>
            <a:pPr lvl="1"/>
            <a:r>
              <a:rPr lang="en-US" dirty="0" smtClean="0"/>
              <a:t>Relationships</a:t>
            </a:r>
          </a:p>
          <a:p>
            <a:pPr lvl="1"/>
            <a:r>
              <a:rPr lang="en-US" dirty="0" smtClean="0"/>
              <a:t>Organizational culture</a:t>
            </a:r>
          </a:p>
          <a:p>
            <a:pPr lvl="1"/>
            <a:r>
              <a:rPr lang="en-US" dirty="0" smtClean="0"/>
              <a:t>And more…</a:t>
            </a:r>
          </a:p>
          <a:p>
            <a:r>
              <a:rPr lang="en-US" dirty="0" smtClean="0"/>
              <a:t>Organizational investments are needed to support teams’ fluency</a:t>
            </a:r>
          </a:p>
          <a:p>
            <a:pPr marL="0" indent="0">
              <a:buNone/>
            </a:pPr>
            <a:endParaRPr lang="en-US" dirty="0" smtClean="0"/>
          </a:p>
          <a:p>
            <a:pPr marL="0" indent="0" algn="ctr">
              <a:buNone/>
            </a:pPr>
            <a:r>
              <a:rPr lang="en-US" sz="2400" b="1" i="1" dirty="0" smtClean="0"/>
              <a:t>“Insufficient </a:t>
            </a:r>
            <a:r>
              <a:rPr lang="en-US" sz="2400" b="1" i="1" dirty="0"/>
              <a:t>investment not only leads to slow progress, it creates lasting cynicism and resentment</a:t>
            </a:r>
            <a:r>
              <a:rPr lang="en-US" sz="2400" b="1" i="1" dirty="0" smtClean="0"/>
              <a:t>.”</a:t>
            </a:r>
            <a:endParaRPr lang="en-US" b="1" dirty="0"/>
          </a:p>
        </p:txBody>
      </p:sp>
    </p:spTree>
    <p:extLst>
      <p:ext uri="{BB962C8B-B14F-4D97-AF65-F5344CB8AC3E}">
        <p14:creationId xmlns:p14="http://schemas.microsoft.com/office/powerpoint/2010/main" val="425660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Losing Fluency?</a:t>
            </a:r>
            <a:endParaRPr lang="en-US" dirty="0"/>
          </a:p>
        </p:txBody>
      </p:sp>
      <p:sp>
        <p:nvSpPr>
          <p:cNvPr id="3" name="Content Placeholder 2"/>
          <p:cNvSpPr>
            <a:spLocks noGrp="1"/>
          </p:cNvSpPr>
          <p:nvPr>
            <p:ph idx="1"/>
          </p:nvPr>
        </p:nvSpPr>
        <p:spPr/>
        <p:txBody>
          <a:bodyPr/>
          <a:lstStyle/>
          <a:p>
            <a:r>
              <a:rPr lang="en-US" dirty="0" smtClean="0"/>
              <a:t>Rare; usually external disruption</a:t>
            </a:r>
          </a:p>
          <a:p>
            <a:r>
              <a:rPr lang="en-US" dirty="0" smtClean="0"/>
              <a:t>New management removing support</a:t>
            </a:r>
          </a:p>
          <a:p>
            <a:r>
              <a:rPr lang="en-US" dirty="0" smtClean="0"/>
              <a:t>Turnover</a:t>
            </a:r>
          </a:p>
          <a:p>
            <a:r>
              <a:rPr lang="en-US" dirty="0" smtClean="0"/>
              <a:t>Rapid growth; imposed bureaucracy or some scaling frameworks</a:t>
            </a:r>
          </a:p>
          <a:p>
            <a:pPr lvl="1"/>
            <a:r>
              <a:rPr lang="en-US" dirty="0" smtClean="0"/>
              <a:t>Better scaling frameworks</a:t>
            </a:r>
          </a:p>
          <a:p>
            <a:pPr lvl="2"/>
            <a:r>
              <a:rPr lang="en-US" dirty="0" smtClean="0"/>
              <a:t>Nexus from Scrum.org</a:t>
            </a:r>
          </a:p>
          <a:p>
            <a:pPr lvl="2"/>
            <a:r>
              <a:rPr lang="en-US" dirty="0" smtClean="0"/>
              <a:t>Large Scale Scrum (</a:t>
            </a:r>
            <a:r>
              <a:rPr lang="en-US" dirty="0" err="1" smtClean="0"/>
              <a:t>LeSS</a:t>
            </a:r>
            <a:r>
              <a:rPr lang="en-US" dirty="0" smtClean="0"/>
              <a:t>) from Craig </a:t>
            </a:r>
            <a:r>
              <a:rPr lang="en-US" dirty="0" err="1" smtClean="0"/>
              <a:t>Larman</a:t>
            </a:r>
            <a:r>
              <a:rPr lang="en-US" dirty="0" smtClean="0"/>
              <a:t> and Bass </a:t>
            </a:r>
            <a:r>
              <a:rPr lang="en-US" dirty="0" err="1" smtClean="0"/>
              <a:t>Vode</a:t>
            </a:r>
            <a:endParaRPr lang="en-US" dirty="0" smtClean="0"/>
          </a:p>
          <a:p>
            <a:endParaRPr lang="en-US" dirty="0"/>
          </a:p>
        </p:txBody>
      </p:sp>
    </p:spTree>
    <p:extLst>
      <p:ext uri="{BB962C8B-B14F-4D97-AF65-F5344CB8AC3E}">
        <p14:creationId xmlns:p14="http://schemas.microsoft.com/office/powerpoint/2010/main" val="25272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234" y="624110"/>
            <a:ext cx="9921766" cy="1280890"/>
          </a:xfrm>
        </p:spPr>
        <p:txBody>
          <a:bodyPr/>
          <a:lstStyle/>
          <a:p>
            <a:pPr algn="ctr"/>
            <a:r>
              <a:rPr lang="en-US" dirty="0" smtClean="0"/>
              <a:t>Benefits, Investments, Learning and Time</a:t>
            </a:r>
            <a:endParaRPr lang="en-US" dirty="0"/>
          </a:p>
        </p:txBody>
      </p:sp>
      <p:pic>
        <p:nvPicPr>
          <p:cNvPr id="4" name="Content Placeholder 3"/>
          <p:cNvPicPr>
            <a:picLocks noGrp="1" noChangeAspect="1"/>
          </p:cNvPicPr>
          <p:nvPr>
            <p:ph idx="1"/>
          </p:nvPr>
        </p:nvPicPr>
        <p:blipFill>
          <a:blip r:embed="rId3"/>
          <a:stretch>
            <a:fillRect/>
          </a:stretch>
        </p:blipFill>
        <p:spPr>
          <a:xfrm>
            <a:off x="2592925" y="1576648"/>
            <a:ext cx="9312146" cy="4907280"/>
          </a:xfrm>
          <a:prstGeom prst="rect">
            <a:avLst/>
          </a:prstGeom>
        </p:spPr>
      </p:pic>
      <p:sp>
        <p:nvSpPr>
          <p:cNvPr id="3" name="Rounded Rectangle 2"/>
          <p:cNvSpPr/>
          <p:nvPr/>
        </p:nvSpPr>
        <p:spPr>
          <a:xfrm>
            <a:off x="10625959" y="2638097"/>
            <a:ext cx="1019503" cy="609600"/>
          </a:xfrm>
          <a:prstGeom prst="round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0625959" y="3420688"/>
            <a:ext cx="1019503" cy="609600"/>
          </a:xfrm>
          <a:prstGeom prst="round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0720552" y="4373226"/>
            <a:ext cx="1019503" cy="609600"/>
          </a:xfrm>
          <a:prstGeom prst="round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0725807" y="5546543"/>
            <a:ext cx="1019503" cy="609600"/>
          </a:xfrm>
          <a:prstGeom prst="round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94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2589212" y="1450427"/>
            <a:ext cx="8915400" cy="5034455"/>
          </a:xfrm>
        </p:spPr>
        <p:txBody>
          <a:bodyPr>
            <a:noAutofit/>
          </a:bodyPr>
          <a:lstStyle/>
          <a:p>
            <a:r>
              <a:rPr lang="en-US" sz="2400" dirty="0" smtClean="0"/>
              <a:t>AFM is not a maturity model</a:t>
            </a:r>
          </a:p>
          <a:p>
            <a:r>
              <a:rPr lang="en-US" sz="2400" dirty="0" smtClean="0"/>
              <a:t>Agile teams progress in typical ways</a:t>
            </a:r>
          </a:p>
          <a:p>
            <a:r>
              <a:rPr lang="en-US" sz="2400" dirty="0" smtClean="0"/>
              <a:t>AFM groups this progression into 4 “zones of fluency”</a:t>
            </a:r>
          </a:p>
          <a:p>
            <a:pPr lvl="1"/>
            <a:r>
              <a:rPr lang="en-US" sz="2000" dirty="0" smtClean="0"/>
              <a:t>Focusing, Delivering, Optimizing, Strengthening</a:t>
            </a:r>
          </a:p>
          <a:p>
            <a:r>
              <a:rPr lang="en-US" sz="2400" dirty="0" smtClean="0"/>
              <a:t>Each zone provides benefits and is the right destination for some teams</a:t>
            </a:r>
          </a:p>
          <a:p>
            <a:r>
              <a:rPr lang="en-US" sz="2400" dirty="0" smtClean="0"/>
              <a:t>Teams need time and organizational support to become more fluent</a:t>
            </a:r>
          </a:p>
          <a:p>
            <a:r>
              <a:rPr lang="en-US" sz="2400" dirty="0" smtClean="0"/>
              <a:t>Teams rarely lose fluency except when external influences disrupt teams’ practices</a:t>
            </a:r>
          </a:p>
        </p:txBody>
      </p:sp>
    </p:spTree>
    <p:extLst>
      <p:ext uri="{BB962C8B-B14F-4D97-AF65-F5344CB8AC3E}">
        <p14:creationId xmlns:p14="http://schemas.microsoft.com/office/powerpoint/2010/main" val="118654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and Further Reading</a:t>
            </a:r>
            <a:endParaRPr lang="en-US" dirty="0"/>
          </a:p>
        </p:txBody>
      </p:sp>
      <p:sp>
        <p:nvSpPr>
          <p:cNvPr id="3" name="Content Placeholder 2"/>
          <p:cNvSpPr>
            <a:spLocks noGrp="1"/>
          </p:cNvSpPr>
          <p:nvPr>
            <p:ph idx="1"/>
          </p:nvPr>
        </p:nvSpPr>
        <p:spPr/>
        <p:txBody>
          <a:bodyPr/>
          <a:lstStyle/>
          <a:p>
            <a:r>
              <a:rPr lang="en-US" dirty="0" smtClean="0">
                <a:hlinkClick r:id="rId3"/>
              </a:rPr>
              <a:t>AFM additional reading</a:t>
            </a:r>
          </a:p>
          <a:p>
            <a:pPr lvl="1"/>
            <a:r>
              <a:rPr lang="en-US" dirty="0" smtClean="0">
                <a:hlinkClick r:id="rId3"/>
              </a:rPr>
              <a:t>Brief video summary by the authors</a:t>
            </a:r>
            <a:endParaRPr lang="en-US" dirty="0" smtClean="0">
              <a:hlinkClick r:id="rId4"/>
            </a:endParaRPr>
          </a:p>
          <a:p>
            <a:pPr lvl="1"/>
            <a:r>
              <a:rPr lang="en-US" dirty="0" smtClean="0">
                <a:hlinkClick r:id="rId4"/>
              </a:rPr>
              <a:t>The Agile Fluency Overview</a:t>
            </a:r>
            <a:endParaRPr lang="en-US" dirty="0" smtClean="0">
              <a:hlinkClick r:id="rId5"/>
            </a:endParaRPr>
          </a:p>
          <a:p>
            <a:pPr lvl="1"/>
            <a:r>
              <a:rPr lang="en-US" dirty="0" smtClean="0">
                <a:hlinkClick r:id="rId5"/>
              </a:rPr>
              <a:t>The Agile Fluency eBook</a:t>
            </a:r>
            <a:endParaRPr lang="en-US" dirty="0" smtClean="0"/>
          </a:p>
          <a:p>
            <a:r>
              <a:rPr lang="en-US" dirty="0" smtClean="0"/>
              <a:t>Systems Thinking, Agile Leadership, and Lean Thinking reading</a:t>
            </a:r>
          </a:p>
          <a:p>
            <a:pPr lvl="1"/>
            <a:r>
              <a:rPr lang="en-US" dirty="0" smtClean="0">
                <a:hlinkClick r:id="rId6"/>
              </a:rPr>
              <a:t>Reinventing Organizations – Frederick </a:t>
            </a:r>
            <a:r>
              <a:rPr lang="en-US" dirty="0" err="1" smtClean="0">
                <a:hlinkClick r:id="rId6"/>
              </a:rPr>
              <a:t>Laloux</a:t>
            </a:r>
            <a:endParaRPr lang="en-US" dirty="0" smtClean="0"/>
          </a:p>
          <a:p>
            <a:pPr lvl="1"/>
            <a:r>
              <a:rPr lang="en-US" dirty="0" smtClean="0">
                <a:hlinkClick r:id="rId7"/>
              </a:rPr>
              <a:t>Toyota by Toyota – Sammy </a:t>
            </a:r>
            <a:r>
              <a:rPr lang="en-US" dirty="0" err="1" smtClean="0">
                <a:hlinkClick r:id="rId7"/>
              </a:rPr>
              <a:t>Obara</a:t>
            </a:r>
            <a:r>
              <a:rPr lang="en-US" dirty="0" smtClean="0">
                <a:hlinkClick r:id="rId7"/>
              </a:rPr>
              <a:t>, </a:t>
            </a:r>
            <a:r>
              <a:rPr lang="en-US" dirty="0" err="1" smtClean="0">
                <a:hlinkClick r:id="rId7"/>
              </a:rPr>
              <a:t>Darril</a:t>
            </a:r>
            <a:r>
              <a:rPr lang="en-US" dirty="0" smtClean="0">
                <a:hlinkClick r:id="rId7"/>
              </a:rPr>
              <a:t> Wilburn</a:t>
            </a:r>
            <a:endParaRPr lang="en-US" dirty="0" smtClean="0"/>
          </a:p>
          <a:p>
            <a:pPr lvl="1"/>
            <a:r>
              <a:rPr lang="en-US" dirty="0" smtClean="0">
                <a:hlinkClick r:id="rId8"/>
              </a:rPr>
              <a:t>The Goal – </a:t>
            </a:r>
            <a:r>
              <a:rPr lang="en-US" dirty="0" err="1" smtClean="0">
                <a:hlinkClick r:id="rId8"/>
              </a:rPr>
              <a:t>Goldratt</a:t>
            </a:r>
            <a:r>
              <a:rPr lang="en-US" dirty="0" smtClean="0">
                <a:hlinkClick r:id="rId8"/>
              </a:rPr>
              <a:t>, Cox</a:t>
            </a:r>
            <a:endParaRPr lang="en-US" dirty="0" smtClean="0"/>
          </a:p>
          <a:p>
            <a:pPr lvl="1"/>
            <a:r>
              <a:rPr lang="en-US" dirty="0" err="1" smtClean="0">
                <a:hlinkClick r:id="rId9"/>
              </a:rPr>
              <a:t>Evolvagility</a:t>
            </a:r>
            <a:r>
              <a:rPr lang="en-US" dirty="0" smtClean="0">
                <a:hlinkClick r:id="rId9"/>
              </a:rPr>
              <a:t> – Michael Hamman</a:t>
            </a:r>
            <a:endParaRPr lang="en-US" dirty="0" smtClean="0"/>
          </a:p>
          <a:p>
            <a:pPr lvl="1"/>
            <a:r>
              <a:rPr lang="en-US" dirty="0" smtClean="0">
                <a:hlinkClick r:id="rId10"/>
              </a:rPr>
              <a:t>From Project to Product – </a:t>
            </a:r>
            <a:r>
              <a:rPr lang="en-US" dirty="0" err="1" smtClean="0">
                <a:hlinkClick r:id="rId10"/>
              </a:rPr>
              <a:t>Mik</a:t>
            </a:r>
            <a:r>
              <a:rPr lang="en-US" dirty="0" smtClean="0">
                <a:hlinkClick r:id="rId10"/>
              </a:rPr>
              <a:t> </a:t>
            </a:r>
            <a:r>
              <a:rPr lang="en-US" dirty="0" err="1" smtClean="0">
                <a:hlinkClick r:id="rId10"/>
              </a:rPr>
              <a:t>Kersten</a:t>
            </a:r>
            <a:endParaRPr lang="en-US" dirty="0" smtClean="0"/>
          </a:p>
          <a:p>
            <a:endParaRPr lang="en-US" dirty="0"/>
          </a:p>
        </p:txBody>
      </p:sp>
    </p:spTree>
    <p:extLst>
      <p:ext uri="{BB962C8B-B14F-4D97-AF65-F5344CB8AC3E}">
        <p14:creationId xmlns:p14="http://schemas.microsoft.com/office/powerpoint/2010/main" val="3837074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4110"/>
            <a:ext cx="12191999" cy="1280890"/>
          </a:xfrm>
        </p:spPr>
        <p:txBody>
          <a:bodyPr>
            <a:normAutofit/>
          </a:bodyPr>
          <a:lstStyle/>
          <a:p>
            <a:pPr algn="ctr"/>
            <a:r>
              <a:rPr lang="en-US" sz="7200" dirty="0" smtClean="0">
                <a:latin typeface="Harlow Solid Italic" panose="04030604020F02020D02" pitchFamily="82" charset="0"/>
              </a:rPr>
              <a:t>Thank you!</a:t>
            </a:r>
            <a:endParaRPr lang="en-US" sz="7200" dirty="0">
              <a:latin typeface="Harlow Solid Italic" panose="04030604020F02020D02" pitchFamily="82"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3186" y="1905000"/>
            <a:ext cx="11025626" cy="4639951"/>
          </a:xfrm>
        </p:spPr>
      </p:pic>
    </p:spTree>
    <p:extLst>
      <p:ext uri="{BB962C8B-B14F-4D97-AF65-F5344CB8AC3E}">
        <p14:creationId xmlns:p14="http://schemas.microsoft.com/office/powerpoint/2010/main" val="2343991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a:t>
            </a:r>
            <a:endParaRPr lang="en-US" dirty="0"/>
          </a:p>
        </p:txBody>
      </p:sp>
      <p:sp>
        <p:nvSpPr>
          <p:cNvPr id="3" name="Content Placeholder 2"/>
          <p:cNvSpPr>
            <a:spLocks noGrp="1"/>
          </p:cNvSpPr>
          <p:nvPr>
            <p:ph idx="1"/>
          </p:nvPr>
        </p:nvSpPr>
        <p:spPr/>
        <p:txBody>
          <a:bodyPr anchor="t">
            <a:normAutofit/>
          </a:bodyPr>
          <a:lstStyle/>
          <a:p>
            <a:pPr marL="0" indent="0" algn="ctr">
              <a:buNone/>
            </a:pPr>
            <a:r>
              <a:rPr lang="en-US" sz="3200" b="1" dirty="0" smtClean="0"/>
              <a:t>“All models are wrong, but some models are useful.” – George Box</a:t>
            </a:r>
          </a:p>
          <a:p>
            <a:pPr marL="0" indent="0" algn="ctr">
              <a:buNone/>
            </a:pPr>
            <a:endParaRPr lang="en-US" sz="3200" b="1" dirty="0"/>
          </a:p>
          <a:p>
            <a:pPr marL="0" indent="0" algn="ctr">
              <a:buNone/>
            </a:pPr>
            <a:r>
              <a:rPr lang="en-US" sz="3200" b="1" dirty="0" smtClean="0"/>
              <a:t>This talk is a “book report” and not an expert analysis.</a:t>
            </a:r>
            <a:endParaRPr lang="en-US" sz="3200" b="1" dirty="0"/>
          </a:p>
        </p:txBody>
      </p:sp>
    </p:spTree>
    <p:extLst>
      <p:ext uri="{BB962C8B-B14F-4D97-AF65-F5344CB8AC3E}">
        <p14:creationId xmlns:p14="http://schemas.microsoft.com/office/powerpoint/2010/main" val="18370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AFM is </a:t>
            </a:r>
            <a:r>
              <a:rPr lang="en-US" i="1" dirty="0" smtClean="0"/>
              <a:t>not</a:t>
            </a:r>
            <a:r>
              <a:rPr lang="en-US" dirty="0" smtClean="0"/>
              <a:t> a Maturity Model</a:t>
            </a:r>
            <a:endParaRPr lang="en-US" dirty="0"/>
          </a:p>
        </p:txBody>
      </p:sp>
      <p:sp>
        <p:nvSpPr>
          <p:cNvPr id="3" name="Content Placeholder 2"/>
          <p:cNvSpPr>
            <a:spLocks noGrp="1"/>
          </p:cNvSpPr>
          <p:nvPr>
            <p:ph idx="1"/>
          </p:nvPr>
        </p:nvSpPr>
        <p:spPr/>
        <p:txBody>
          <a:bodyPr>
            <a:normAutofit/>
          </a:bodyPr>
          <a:lstStyle/>
          <a:p>
            <a:r>
              <a:rPr lang="en-US" dirty="0" smtClean="0"/>
              <a:t>Maturity models usually:</a:t>
            </a:r>
          </a:p>
          <a:p>
            <a:pPr lvl="1"/>
            <a:r>
              <a:rPr lang="en-US" dirty="0"/>
              <a:t>A</a:t>
            </a:r>
            <a:r>
              <a:rPr lang="en-US" dirty="0" smtClean="0"/>
              <a:t>ssume a particular framework or </a:t>
            </a:r>
            <a:r>
              <a:rPr lang="en-US" dirty="0"/>
              <a:t>methodology</a:t>
            </a:r>
          </a:p>
          <a:p>
            <a:pPr lvl="2"/>
            <a:r>
              <a:rPr lang="en-US" dirty="0"/>
              <a:t>Must be combined with other maturity models in larger </a:t>
            </a:r>
            <a:r>
              <a:rPr lang="en-US" dirty="0" smtClean="0"/>
              <a:t>organizations</a:t>
            </a:r>
          </a:p>
          <a:p>
            <a:pPr lvl="1"/>
            <a:r>
              <a:rPr lang="en-US" dirty="0" smtClean="0"/>
              <a:t>Assume a team’s goal is to achieve maximum maturity</a:t>
            </a:r>
          </a:p>
          <a:p>
            <a:r>
              <a:rPr lang="en-US" dirty="0" smtClean="0"/>
              <a:t>AFM:</a:t>
            </a:r>
          </a:p>
          <a:p>
            <a:pPr lvl="1"/>
            <a:r>
              <a:rPr lang="en-US" dirty="0" smtClean="0"/>
              <a:t>describes framework and methodology agnostic </a:t>
            </a:r>
            <a:r>
              <a:rPr lang="en-US" i="1" dirty="0" smtClean="0"/>
              <a:t>investments and benefits </a:t>
            </a:r>
            <a:r>
              <a:rPr lang="en-US" dirty="0" smtClean="0"/>
              <a:t>that should be expected in its </a:t>
            </a:r>
            <a:r>
              <a:rPr lang="en-US" dirty="0"/>
              <a:t>Zones</a:t>
            </a:r>
          </a:p>
          <a:p>
            <a:pPr lvl="2"/>
            <a:r>
              <a:rPr lang="en-US" dirty="0"/>
              <a:t>can be used for any agile team seeking to improve and assess their agile </a:t>
            </a:r>
            <a:r>
              <a:rPr lang="en-US" dirty="0" smtClean="0"/>
              <a:t>fluency</a:t>
            </a:r>
          </a:p>
          <a:p>
            <a:pPr lvl="1"/>
            <a:r>
              <a:rPr lang="en-US" dirty="0" smtClean="0"/>
              <a:t>describes a collection of choices; each zone represents a fully-mature choice. Each brings value.</a:t>
            </a:r>
            <a:endParaRPr lang="en-US" dirty="0"/>
          </a:p>
        </p:txBody>
      </p:sp>
    </p:spTree>
    <p:extLst>
      <p:ext uri="{BB962C8B-B14F-4D97-AF65-F5344CB8AC3E}">
        <p14:creationId xmlns:p14="http://schemas.microsoft.com/office/powerpoint/2010/main" val="212247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Fluency vs Maturity Models</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2050" name="Picture 2" descr="Complete Metamorphosis: Definition and Examples | Biology Diction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61" y="2429621"/>
            <a:ext cx="4524404" cy="32569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ervice Improvement Plan - Metro Trans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3820" y="2676800"/>
            <a:ext cx="6164347" cy="27542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a:xfrm>
            <a:off x="9785802" y="5798689"/>
            <a:ext cx="1670858" cy="799801"/>
          </a:xfrm>
          <a:prstGeom prst="wedgeRectCallout">
            <a:avLst>
              <a:gd name="adj1" fmla="val 34888"/>
              <a:gd name="adj2" fmla="val -13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Valuable</a:t>
            </a:r>
            <a:endParaRPr lang="en-US" dirty="0"/>
          </a:p>
        </p:txBody>
      </p:sp>
      <p:sp>
        <p:nvSpPr>
          <p:cNvPr id="7" name="Rectangular Callout 6"/>
          <p:cNvSpPr/>
          <p:nvPr/>
        </p:nvSpPr>
        <p:spPr>
          <a:xfrm>
            <a:off x="7005135" y="5798689"/>
            <a:ext cx="1670858" cy="799801"/>
          </a:xfrm>
          <a:prstGeom prst="wedgeRectCallout">
            <a:avLst>
              <a:gd name="adj1" fmla="val 18968"/>
              <a:gd name="adj2" fmla="val -13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Valuable</a:t>
            </a:r>
            <a:endParaRPr lang="en-US" dirty="0"/>
          </a:p>
        </p:txBody>
      </p:sp>
      <p:sp>
        <p:nvSpPr>
          <p:cNvPr id="8" name="Rectangular Callout 7"/>
          <p:cNvSpPr/>
          <p:nvPr/>
        </p:nvSpPr>
        <p:spPr>
          <a:xfrm>
            <a:off x="2508598" y="5874865"/>
            <a:ext cx="1670858" cy="799801"/>
          </a:xfrm>
          <a:prstGeom prst="wedgeRectCallout">
            <a:avLst>
              <a:gd name="adj1" fmla="val -17351"/>
              <a:gd name="adj2" fmla="val -99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Better!</a:t>
            </a:r>
            <a:endParaRPr lang="en-US" dirty="0"/>
          </a:p>
        </p:txBody>
      </p:sp>
      <p:sp>
        <p:nvSpPr>
          <p:cNvPr id="9" name="Rectangular Callout 8"/>
          <p:cNvSpPr/>
          <p:nvPr/>
        </p:nvSpPr>
        <p:spPr>
          <a:xfrm>
            <a:off x="2508598" y="1181159"/>
            <a:ext cx="1670858" cy="799801"/>
          </a:xfrm>
          <a:prstGeom prst="wedgeRectCallout">
            <a:avLst>
              <a:gd name="adj1" fmla="val -25808"/>
              <a:gd name="adj2" fmla="val 1300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Worse!</a:t>
            </a:r>
            <a:endParaRPr lang="en-US" dirty="0"/>
          </a:p>
        </p:txBody>
      </p:sp>
    </p:spTree>
    <p:extLst>
      <p:ext uri="{BB962C8B-B14F-4D97-AF65-F5344CB8AC3E}">
        <p14:creationId xmlns:p14="http://schemas.microsoft.com/office/powerpoint/2010/main" val="130334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500"/>
                                        <p:tgtEl>
                                          <p:spTgt spid="205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Agile Fluency Model: Overview</a:t>
            </a:r>
            <a:endParaRPr lang="en-US" dirty="0"/>
          </a:p>
        </p:txBody>
      </p:sp>
      <p:pic>
        <p:nvPicPr>
          <p:cNvPr id="1026" name="Picture 2" descr="The Agile Fluency Mode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74544" y="1368828"/>
            <a:ext cx="5219580" cy="518827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a:xfrm>
            <a:off x="1712422" y="1571105"/>
            <a:ext cx="1870363" cy="1047404"/>
          </a:xfrm>
          <a:prstGeom prst="wedgeRectCallout">
            <a:avLst>
              <a:gd name="adj1" fmla="val 136500"/>
              <a:gd name="adj2" fmla="val 2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 business value</a:t>
            </a:r>
            <a:endParaRPr lang="en-US" dirty="0"/>
          </a:p>
        </p:txBody>
      </p:sp>
      <p:sp>
        <p:nvSpPr>
          <p:cNvPr id="6" name="Rectangular Callout 5"/>
          <p:cNvSpPr/>
          <p:nvPr/>
        </p:nvSpPr>
        <p:spPr>
          <a:xfrm>
            <a:off x="1712422" y="3913091"/>
            <a:ext cx="1870363" cy="1047404"/>
          </a:xfrm>
          <a:prstGeom prst="wedgeRectCallout">
            <a:avLst>
              <a:gd name="adj1" fmla="val 136500"/>
              <a:gd name="adj2" fmla="val 26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Lead their market</a:t>
            </a:r>
            <a:endParaRPr lang="en-US" dirty="0"/>
          </a:p>
        </p:txBody>
      </p:sp>
      <p:sp>
        <p:nvSpPr>
          <p:cNvPr id="7" name="Rectangular Callout 6"/>
          <p:cNvSpPr/>
          <p:nvPr/>
        </p:nvSpPr>
        <p:spPr>
          <a:xfrm>
            <a:off x="9196647" y="2865687"/>
            <a:ext cx="1870363" cy="1047404"/>
          </a:xfrm>
          <a:prstGeom prst="wedgeRectCallout">
            <a:avLst>
              <a:gd name="adj1" fmla="val -127055"/>
              <a:gd name="adj2" fmla="val 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Deliver on market cadence</a:t>
            </a:r>
            <a:endParaRPr lang="en-US" dirty="0"/>
          </a:p>
        </p:txBody>
      </p:sp>
      <p:sp>
        <p:nvSpPr>
          <p:cNvPr id="8" name="Rectangular Callout 7"/>
          <p:cNvSpPr/>
          <p:nvPr/>
        </p:nvSpPr>
        <p:spPr>
          <a:xfrm>
            <a:off x="9196647" y="5212647"/>
            <a:ext cx="1870363" cy="1047404"/>
          </a:xfrm>
          <a:prstGeom prst="wedgeRectCallout">
            <a:avLst>
              <a:gd name="adj1" fmla="val -127055"/>
              <a:gd name="adj2" fmla="val 69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Make their orgs stronger</a:t>
            </a:r>
            <a:endParaRPr lang="en-US" dirty="0"/>
          </a:p>
        </p:txBody>
      </p:sp>
    </p:spTree>
    <p:extLst>
      <p:ext uri="{BB962C8B-B14F-4D97-AF65-F5344CB8AC3E}">
        <p14:creationId xmlns:p14="http://schemas.microsoft.com/office/powerpoint/2010/main" val="161293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“Focusing” Zone</a:t>
            </a:r>
            <a:endParaRPr lang="en-US" dirty="0"/>
          </a:p>
        </p:txBody>
      </p:sp>
      <p:sp>
        <p:nvSpPr>
          <p:cNvPr id="3" name="Content Placeholder 2"/>
          <p:cNvSpPr>
            <a:spLocks noGrp="1"/>
          </p:cNvSpPr>
          <p:nvPr>
            <p:ph idx="1"/>
          </p:nvPr>
        </p:nvSpPr>
        <p:spPr/>
        <p:txBody>
          <a:bodyPr/>
          <a:lstStyle/>
          <a:p>
            <a:pPr marL="0" indent="0" algn="ctr">
              <a:buNone/>
            </a:pPr>
            <a:r>
              <a:rPr lang="en-US" sz="2400" b="1" i="1" dirty="0" smtClean="0"/>
              <a:t>“The team thinks and plans in terms of the benefits their sponsors, customers, and users will see from their product.”</a:t>
            </a:r>
          </a:p>
          <a:p>
            <a:pPr marL="0" indent="0">
              <a:buNone/>
            </a:pPr>
            <a:endParaRPr lang="en-US" dirty="0" smtClean="0"/>
          </a:p>
          <a:p>
            <a:pPr marL="0" indent="0">
              <a:buNone/>
            </a:pPr>
            <a:r>
              <a:rPr lang="en-US" b="1" dirty="0" smtClean="0"/>
              <a:t>Signs your team is in this “Zone”</a:t>
            </a:r>
          </a:p>
          <a:p>
            <a:r>
              <a:rPr lang="en-US" dirty="0" smtClean="0"/>
              <a:t>Competency in fundamentals</a:t>
            </a:r>
          </a:p>
          <a:p>
            <a:r>
              <a:rPr lang="en-US" dirty="0" smtClean="0"/>
              <a:t>Noticeable benefits to transparency and teamwork</a:t>
            </a:r>
          </a:p>
          <a:p>
            <a:r>
              <a:rPr lang="en-US" dirty="0" smtClean="0"/>
              <a:t>Demonstrably better technology and team practices</a:t>
            </a:r>
          </a:p>
          <a:p>
            <a:r>
              <a:rPr lang="en-US" dirty="0" smtClean="0"/>
              <a:t>Focus on valuable business results</a:t>
            </a:r>
            <a:endParaRPr lang="en-US" dirty="0"/>
          </a:p>
        </p:txBody>
      </p:sp>
    </p:spTree>
    <p:extLst>
      <p:ext uri="{BB962C8B-B14F-4D97-AF65-F5344CB8AC3E}">
        <p14:creationId xmlns:p14="http://schemas.microsoft.com/office/powerpoint/2010/main" val="290146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“Delivering” Zone</a:t>
            </a:r>
            <a:endParaRPr lang="en-US" dirty="0"/>
          </a:p>
        </p:txBody>
      </p:sp>
      <p:sp>
        <p:nvSpPr>
          <p:cNvPr id="3" name="Content Placeholder 2"/>
          <p:cNvSpPr>
            <a:spLocks noGrp="1"/>
          </p:cNvSpPr>
          <p:nvPr>
            <p:ph idx="1"/>
          </p:nvPr>
        </p:nvSpPr>
        <p:spPr/>
        <p:txBody>
          <a:bodyPr/>
          <a:lstStyle/>
          <a:p>
            <a:pPr marL="0" indent="0" algn="ctr">
              <a:buNone/>
            </a:pPr>
            <a:r>
              <a:rPr lang="en-US" sz="2400" b="1" i="1" dirty="0" smtClean="0"/>
              <a:t>“The team can release their latest work, at minimal risk and cost, whenever the business desires.”</a:t>
            </a:r>
            <a:endParaRPr lang="en-US" b="1" i="1" dirty="0"/>
          </a:p>
          <a:p>
            <a:pPr marL="0" indent="0">
              <a:buNone/>
            </a:pPr>
            <a:endParaRPr lang="en-US" dirty="0"/>
          </a:p>
          <a:p>
            <a:pPr marL="0" indent="0">
              <a:buNone/>
            </a:pPr>
            <a:r>
              <a:rPr lang="en-US" b="1" dirty="0"/>
              <a:t>Signs your team is in this “Zone</a:t>
            </a:r>
            <a:r>
              <a:rPr lang="en-US" b="1" dirty="0" smtClean="0"/>
              <a:t>”</a:t>
            </a:r>
            <a:endParaRPr lang="en-US" dirty="0" smtClean="0"/>
          </a:p>
          <a:p>
            <a:r>
              <a:rPr lang="en-US" dirty="0" smtClean="0"/>
              <a:t>Low Defects</a:t>
            </a:r>
          </a:p>
          <a:p>
            <a:r>
              <a:rPr lang="en-US" dirty="0" smtClean="0"/>
              <a:t>High productivity</a:t>
            </a:r>
          </a:p>
          <a:p>
            <a:r>
              <a:rPr lang="en-US" dirty="0" smtClean="0"/>
              <a:t>Responsive to business requests</a:t>
            </a:r>
          </a:p>
          <a:p>
            <a:r>
              <a:rPr lang="en-US" dirty="0" smtClean="0"/>
              <a:t>Market boost by consistently delivering what market demands</a:t>
            </a:r>
            <a:endParaRPr lang="en-US" dirty="0"/>
          </a:p>
        </p:txBody>
      </p:sp>
    </p:spTree>
    <p:extLst>
      <p:ext uri="{BB962C8B-B14F-4D97-AF65-F5344CB8AC3E}">
        <p14:creationId xmlns:p14="http://schemas.microsoft.com/office/powerpoint/2010/main" val="325495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“Optimizing” Zone</a:t>
            </a:r>
            <a:endParaRPr lang="en-US" dirty="0"/>
          </a:p>
        </p:txBody>
      </p:sp>
      <p:sp>
        <p:nvSpPr>
          <p:cNvPr id="3" name="Content Placeholder 2"/>
          <p:cNvSpPr>
            <a:spLocks noGrp="1"/>
          </p:cNvSpPr>
          <p:nvPr>
            <p:ph idx="1"/>
          </p:nvPr>
        </p:nvSpPr>
        <p:spPr/>
        <p:txBody>
          <a:bodyPr/>
          <a:lstStyle/>
          <a:p>
            <a:pPr marL="0" indent="0" algn="ctr">
              <a:buNone/>
            </a:pPr>
            <a:r>
              <a:rPr lang="en-US" sz="2400" b="1" i="1" dirty="0" smtClean="0"/>
              <a:t>“The team understands what their market wants, what their business needs, and how to meet those needs.”</a:t>
            </a:r>
            <a:endParaRPr lang="en-US" sz="2400" b="1" i="1" dirty="0"/>
          </a:p>
          <a:p>
            <a:pPr marL="0" indent="0">
              <a:buNone/>
            </a:pPr>
            <a:endParaRPr lang="en-US" dirty="0"/>
          </a:p>
          <a:p>
            <a:pPr marL="0" indent="0">
              <a:buNone/>
            </a:pPr>
            <a:r>
              <a:rPr lang="en-US" b="1" dirty="0"/>
              <a:t>Signs your team is in this “Zone”</a:t>
            </a:r>
          </a:p>
          <a:p>
            <a:r>
              <a:rPr lang="en-US" dirty="0" smtClean="0"/>
              <a:t>Innovative business agility</a:t>
            </a:r>
          </a:p>
          <a:p>
            <a:r>
              <a:rPr lang="en-US" dirty="0" smtClean="0"/>
              <a:t>Pace-setters in their market</a:t>
            </a:r>
          </a:p>
          <a:p>
            <a:r>
              <a:rPr lang="en-US" dirty="0" smtClean="0"/>
              <a:t>Respond to market disruption</a:t>
            </a:r>
            <a:endParaRPr lang="en-US" dirty="0"/>
          </a:p>
        </p:txBody>
      </p:sp>
    </p:spTree>
    <p:extLst>
      <p:ext uri="{BB962C8B-B14F-4D97-AF65-F5344CB8AC3E}">
        <p14:creationId xmlns:p14="http://schemas.microsoft.com/office/powerpoint/2010/main" val="329776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“Strengthening” Zone</a:t>
            </a:r>
            <a:endParaRPr lang="en-US" dirty="0"/>
          </a:p>
        </p:txBody>
      </p:sp>
      <p:sp>
        <p:nvSpPr>
          <p:cNvPr id="3" name="Content Placeholder 2"/>
          <p:cNvSpPr>
            <a:spLocks noGrp="1"/>
          </p:cNvSpPr>
          <p:nvPr>
            <p:ph idx="1"/>
          </p:nvPr>
        </p:nvSpPr>
        <p:spPr/>
        <p:txBody>
          <a:bodyPr/>
          <a:lstStyle/>
          <a:p>
            <a:pPr marL="0" indent="0" algn="ctr">
              <a:buNone/>
            </a:pPr>
            <a:r>
              <a:rPr lang="en-US" sz="2400" b="1" i="1" dirty="0" smtClean="0"/>
              <a:t>“The team understands its role in the larger organizational system and actively works to make that system more successful.”</a:t>
            </a:r>
            <a:endParaRPr lang="en-US" sz="2400" b="1" i="1" dirty="0"/>
          </a:p>
          <a:p>
            <a:pPr marL="0" indent="0">
              <a:buNone/>
            </a:pPr>
            <a:endParaRPr lang="en-US" dirty="0"/>
          </a:p>
          <a:p>
            <a:pPr marL="0" indent="0">
              <a:buNone/>
            </a:pPr>
            <a:r>
              <a:rPr lang="en-US" b="1" dirty="0"/>
              <a:t>Signs your team is in this “Zone”</a:t>
            </a:r>
          </a:p>
          <a:p>
            <a:r>
              <a:rPr lang="en-US" dirty="0" smtClean="0"/>
              <a:t>Innovative management theory and practice</a:t>
            </a:r>
          </a:p>
          <a:p>
            <a:r>
              <a:rPr lang="en-US" dirty="0" smtClean="0"/>
              <a:t>Cutting edge agile practices</a:t>
            </a:r>
          </a:p>
          <a:p>
            <a:r>
              <a:rPr lang="en-US" dirty="0" smtClean="0"/>
              <a:t>Optimize organizational value streams</a:t>
            </a:r>
            <a:endParaRPr lang="en-US" dirty="0"/>
          </a:p>
        </p:txBody>
      </p:sp>
    </p:spTree>
    <p:extLst>
      <p:ext uri="{BB962C8B-B14F-4D97-AF65-F5344CB8AC3E}">
        <p14:creationId xmlns:p14="http://schemas.microsoft.com/office/powerpoint/2010/main" val="206345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2205</TotalTime>
  <Words>2463</Words>
  <Application>Microsoft Office PowerPoint</Application>
  <PresentationFormat>Widescreen</PresentationFormat>
  <Paragraphs>239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Harlow Solid Italic</vt:lpstr>
      <vt:lpstr>Wingdings 3</vt:lpstr>
      <vt:lpstr>Wisp</vt:lpstr>
      <vt:lpstr>The Agile Fluency Model </vt:lpstr>
      <vt:lpstr>Disclaimers</vt:lpstr>
      <vt:lpstr>The AFM is not a Maturity Model</vt:lpstr>
      <vt:lpstr>Fluency vs Maturity Models</vt:lpstr>
      <vt:lpstr>The Agile Fluency Model: Overview</vt:lpstr>
      <vt:lpstr>“Focusing” Zone</vt:lpstr>
      <vt:lpstr>“Delivering” Zone</vt:lpstr>
      <vt:lpstr>“Optimizing” Zone</vt:lpstr>
      <vt:lpstr>“Strengthening” Zone</vt:lpstr>
      <vt:lpstr>“Organizational Fluency”</vt:lpstr>
      <vt:lpstr>Losing Fluency?</vt:lpstr>
      <vt:lpstr>Benefits, Investments, Learning and Time</vt:lpstr>
      <vt:lpstr>Conclusion</vt:lpstr>
      <vt:lpstr>References and Further Reading</vt:lpstr>
      <vt:lpstr>Thank you!</vt:lpstr>
    </vt:vector>
  </TitlesOfParts>
  <Company>BOKF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Fluency Model</dc:title>
  <dc:creator>Knight, Jason (OK)</dc:creator>
  <cp:lastModifiedBy>Knight, Jason (OK)</cp:lastModifiedBy>
  <cp:revision>36</cp:revision>
  <dcterms:created xsi:type="dcterms:W3CDTF">2020-11-30T21:06:03Z</dcterms:created>
  <dcterms:modified xsi:type="dcterms:W3CDTF">2021-02-25T22:12:06Z</dcterms:modified>
</cp:coreProperties>
</file>