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1" r:id="rId16"/>
    <p:sldId id="275" r:id="rId17"/>
    <p:sldId id="276"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1F929-ADA8-4ED7-B188-5FA59EAD01EE}" v="23" dt="2021-11-07T01:56:03.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4950" autoAdjust="0"/>
  </p:normalViewPr>
  <p:slideViewPr>
    <p:cSldViewPr snapToGrid="0">
      <p:cViewPr varScale="1">
        <p:scale>
          <a:sx n="55" d="100"/>
          <a:sy n="55" d="100"/>
        </p:scale>
        <p:origin x="17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Time</a:t>
            </a:r>
          </a:p>
          <a:p>
            <a:r>
              <a:rPr lang="en-US" b="0" dirty="0">
                <a:solidFill>
                  <a:srgbClr val="D4D4D4"/>
                </a:solidFill>
                <a:effectLst/>
                <a:latin typeface="Consolas" panose="020B0609020204030204" pitchFamily="49" charset="0"/>
              </a:rPr>
              <a:t>What if your craft is not software development but organizational change?</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Professional Scrum Development holds to a consistently high, even uncompromising level of quality leaving the Scrum Team to flex on either scope or time. Committing to high quality guards a project and a codebase against the calcification that a build up of broken software and technical debt inevitably brings. Additionally, a strict adherence to craftsmanship ensures workers are encouraged, even forced to expand their personal mastery of necessary skills and aptitudes. Moreover, those workers receive the pride of their workmanship and are afforded the time needed.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Organizational change agents should hold to a consistently high, even uncompromising level of commitment leaving the those desiring change to flex on breadth and urgency. Waiting on genuine commitment from workers guards an organization from the false change, dishonesty and the division organizational debt inevitably brings. Additionally, a strict requirement for genuine leadership ensures managers are encouraged, even forced to expand their personal mastery of necessary skills and aptitudes. Moreover, those managers receive the pride of their workmanship and are afforded the time needed.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manager, force your underlings to just, “Do what I say” consider it the equivalent of an irresponsible, untested hack made </a:t>
            </a:r>
            <a:r>
              <a:rPr lang="en-US" b="0" dirty="0" err="1">
                <a:solidFill>
                  <a:srgbClr val="D4D4D4"/>
                </a:solidFill>
                <a:effectLst/>
                <a:latin typeface="Consolas" panose="020B0609020204030204" pitchFamily="49" charset="0"/>
              </a:rPr>
              <a:t>made</a:t>
            </a:r>
            <a:r>
              <a:rPr lang="en-US" b="0" dirty="0">
                <a:solidFill>
                  <a:srgbClr val="D4D4D4"/>
                </a:solidFill>
                <a:effectLst/>
                <a:latin typeface="Consolas" panose="020B0609020204030204" pitchFamily="49" charset="0"/>
              </a:rPr>
              <a:t> in production code that 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14</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Leave well enough alone. Inattention to results. Complacency. Lack of courage and commitment. 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Why suffer? Why not take it easy, be apathetic and comfortable? Well, you may only be able to be apathetic and comfortable for a while </a:t>
            </a:r>
            <a:r>
              <a:rPr lang="en-US" b="0" dirty="0" err="1">
                <a:solidFill>
                  <a:srgbClr val="D4D4D4"/>
                </a:solidFill>
                <a:effectLst/>
                <a:latin typeface="Consolas" panose="020B0609020204030204" pitchFamily="49" charset="0"/>
              </a:rPr>
              <a:t>practially</a:t>
            </a:r>
            <a:r>
              <a:rPr lang="en-US" b="0" dirty="0">
                <a:solidFill>
                  <a:srgbClr val="D4D4D4"/>
                </a:solidFill>
                <a:effectLst/>
                <a:latin typeface="Consolas" panose="020B0609020204030204" pitchFamily="49" charset="0"/>
              </a:rPr>
              <a:t> speaking. </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 10 A little sleep, a little slumber, a little folding of the hands to rest, 11 and poverty will come upon you like a robber, and want like an armed man. - Proverbs 6:10-11</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remember that essay project in school? It seemed so imposing until you wrote the first draft then got someone to give you feedback on it? Maybe it was something different, like quitting a habit. it seemed impossible until you saw a plan to ween yourself from a behavior and got someone to check up on your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If you’re like me, there are many little things that lead up to big things. Too often, I’m thwarted in the little things because I’m thinking of the big thing. The small thing is really not that hard but the big thing looms large and seems impossible. In these cases, I find myself quitting little and failing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 propose that when I fail big it’s because I quit little; little quits led to a big quit. I didn’t believe in the big triumph and therefore couldn’t believe in the success of the little.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if we reversed it? What if we start believing in the importance of the little things that seem possible rather than the big things that feel out of reach? We may find we succeed more and more in the little things and end up succeeding more and more in the </a:t>
            </a:r>
            <a:r>
              <a:rPr lang="en-US" b="0" dirty="0" err="1">
                <a:solidFill>
                  <a:srgbClr val="D4D4D4"/>
                </a:solidFill>
                <a:effectLst/>
                <a:latin typeface="Consolas" panose="020B0609020204030204" pitchFamily="49" charset="0"/>
              </a:rPr>
              <a:t>bigs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r>
              <a:rPr lang="en-US" b="0" dirty="0">
                <a:solidFill>
                  <a:srgbClr val="D4D4D4"/>
                </a:solidFill>
                <a:effectLst/>
                <a:latin typeface="Consolas" panose="020B0609020204030204" pitchFamily="49" charset="0"/>
              </a:rPr>
              <a:t>Any fool can make a short term profit.</a:t>
            </a:r>
          </a:p>
          <a:p>
            <a:r>
              <a:rPr lang="en-US" b="0" dirty="0">
                <a:solidFill>
                  <a:srgbClr val="D4D4D4"/>
                </a:solidFill>
                <a:effectLst/>
                <a:latin typeface="Consolas" panose="020B0609020204030204" pitchFamily="49" charset="0"/>
              </a:rPr>
              <a:t>My personal success give me a raise; my team's success threatens my personal success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how to kill continuous improvement, here’s how I’ve learned to encourage and sustain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Reality defies simple explanation. It's easy to think of agility as a hare. Quick, nimble, energetic, explosive, tight corners,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It's easy to think of big, stilted organizations as the tortoise. Slow, heavy, 0-60 maybe. Yet this story presents a paradoxical truth: that focus and determination can produce can produce remarkable results.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t>
            </a:r>
            <a:r>
              <a:rPr lang="en-US" b="0" dirty="0" err="1">
                <a:solidFill>
                  <a:srgbClr val="D4D4D4"/>
                </a:solidFill>
                <a:effectLst/>
                <a:latin typeface="Consolas" panose="020B0609020204030204" pitchFamily="49" charset="0"/>
              </a:rPr>
              <a:t>sotry</a:t>
            </a:r>
            <a:r>
              <a:rPr lang="en-US" b="0" dirty="0">
                <a:solidFill>
                  <a:srgbClr val="D4D4D4"/>
                </a:solidFill>
                <a:effectLst/>
                <a:latin typeface="Consolas" panose="020B0609020204030204" pitchFamily="49" charset="0"/>
              </a:rPr>
              <a:t> of my time at BOKF is a bit like the tortoise. There's no hare in my story like there was in the fable. We market position was and remains seemingly stable. But that's what makes our progress even more remarkable. Who keeps pushing constantly? The team that feels under threat by a rival competitor, not the insulated team with a successful product inside a company that's </a:t>
            </a:r>
            <a:r>
              <a:rPr lang="en-US" b="0" dirty="0" err="1">
                <a:solidFill>
                  <a:srgbClr val="D4D4D4"/>
                </a:solidFill>
                <a:effectLst/>
                <a:latin typeface="Consolas" panose="020B0609020204030204" pitchFamily="49" charset="0"/>
              </a:rPr>
              <a:t>surved</a:t>
            </a:r>
            <a:r>
              <a:rPr lang="en-US" b="0" dirty="0">
                <a:solidFill>
                  <a:srgbClr val="D4D4D4"/>
                </a:solidFill>
                <a:effectLst/>
                <a:latin typeface="Consolas" panose="020B0609020204030204" pitchFamily="49" charset="0"/>
              </a:rPr>
              <a:t> over a hundred years. We have every reason to take it easy. Why bother? Leave well enough along. IF IT AIN'T BROKE, DON'T FIX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For those of you know who me, you know the passion I have for calling people forth to improve and change things for the better. Faced with many seemingly intractable problems, my frustrations can get the better of me causing me to disengage. With this team however, what seem like intractable problems at first glance, proved to be anything but. Almost as bad as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is the sentiment I've encountered often, "It'll never change." Both act to sap the motivation. One denies a problem, the other denies hope. My job, as it turns out was to illustrate problems and jealously guard hope.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been given great power to influence, teach and coach. When an opportunity arises, I use that power gently. The picture of gentleness here is like one who has a sword and knows how to use it but keeps it sheathed. I do my best to choose moments wisely and act with restraint. If I make too many mistakes, I’ll quickly lose trust and those who have given me power over them will take it back. I’m careful to check for alignment and hesitance. I’m quick to understand rather than lecture. I watch carefully for the interplay between ability and willingness to know when to support and when to direct. After directing, I’m on the hunt for the moment when the training wheels need to come off –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 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r>
              <a:rPr lang="en-US" dirty="0"/>
              <a:t>The desire for autonomy. The Pursuit of mastery. The desire to have purpose, connection, or belonging.</a:t>
            </a:r>
          </a:p>
          <a:p>
            <a:endParaRPr lang="en-US" dirty="0"/>
          </a:p>
          <a:p>
            <a:r>
              <a:rPr lang="en-US" dirty="0"/>
              <a:t>This means, in the course of our team working to achieve goals, I actively look for ways to encourage my teammates to do what they think is best and to expect the same of each teammate.</a:t>
            </a:r>
          </a:p>
          <a:p>
            <a:endParaRPr lang="en-US" dirty="0"/>
          </a:p>
          <a:p>
            <a:r>
              <a:rPr lang="en-US" dirty="0"/>
              <a:t>It also means creating the opportunity, equipment, and encouragement to improve the skill by which they accomplish those goals. Learn to code sessions, facilitate events, resolve conflict, communicate effectively. Above all, I try very hard not to steal from them the pride of their workmanship.</a:t>
            </a:r>
          </a:p>
          <a:p>
            <a:endParaRPr lang="en-US" dirty="0"/>
          </a:p>
          <a:p>
            <a:r>
              <a:rPr lang="en-US" dirty="0"/>
              <a:t>Last, I continuously tend to our garden. It is a powerful metaphor that describes the space or container of our team. In it, there grow the fruits of courage, focus, commitment, openness, respect, and humor. In this space, we all belong and from it we sprout like vines to grasp the meaningful goals and achievements we willing accept. I actively uproot anything that threatens this place of meaning, purpose and belong.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found that hope is a cross-cutting concern for a team’s continuous improvement. Especially in the beginning of a race, the vision seems depressingly distant, like a finish line you imagine is there but cannot yet see. Part of my journey over the last two years has been to jealously guard the team’s hope of realizing our aspirations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We are not playing it to beat competitors, although we hope we stay sufficient near or ahead of them. Rather, we play in order to keep playing without compromising the rules we have chosen – the things we value.</a:t>
            </a:r>
          </a:p>
          <a:p>
            <a:endParaRPr lang="en-US" dirty="0"/>
          </a:p>
          <a:p>
            <a:r>
              <a:rPr lang="en-US" dirty="0"/>
              <a:t>We insist on commitment as an important marker of the quality and staying power of our improvements. We do our best to work sustainably, ever improving our technical excellence, avoiding waste, and frequently reflecting on what we can improve next. </a:t>
            </a:r>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This attitude can be summed up well:</a:t>
            </a:r>
          </a:p>
          <a:p>
            <a:endParaRPr lang="en-US" dirty="0"/>
          </a:p>
          <a:p>
            <a:r>
              <a:rPr lang="en-US" dirty="0"/>
              <a:t>“My job is to honor the ideas, structures, and processes that are dying and being midwife to those being born.”</a:t>
            </a:r>
          </a:p>
          <a:p>
            <a:endParaRPr lang="en-US" dirty="0"/>
          </a:p>
          <a:p>
            <a:r>
              <a:rPr lang="en-US" dirty="0"/>
              <a:t> When processes, ideas and structures that have worked in the past are clearly no longer useful, I honor them</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We have been continuously integrating and delivering our work since mid-last year. We can deploy on demand. This very Sprint, we’re releasing an API that is covered by a significant suite of automated unit and integrations tests. We used test driven development to design features and bug fixes every chance we get. We use reflection, reframing, and impact feedback to respectfully and effectively communicate with each other. Business professionals and developers interact daily to ensure the work produced is of the highest value we can deliver. I 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t>
            </a:r>
            <a:r>
              <a:rPr lang="en-US"/>
              <a:t>a tortoise.</a:t>
            </a: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When I started, the first things I saw were difficulties: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actually was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endParaRPr lang="en-US" dirty="0"/>
          </a:p>
          <a:p>
            <a:r>
              <a:rPr lang="en-US" b="0" dirty="0">
                <a:solidFill>
                  <a:srgbClr val="D4D4D4"/>
                </a:solidFill>
                <a:effectLst/>
                <a:latin typeface="Consolas" panose="020B0609020204030204" pitchFamily="49" charset="0"/>
              </a:rPr>
              <a:t>What is your favorite game to play?</a:t>
            </a:r>
          </a:p>
          <a:p>
            <a:r>
              <a:rPr lang="en-US" b="0" dirty="0">
                <a:solidFill>
                  <a:srgbClr val="D4D4D4"/>
                </a:solidFill>
                <a:effectLst/>
                <a:latin typeface="Consolas" panose="020B0609020204030204" pitchFamily="49" charset="0"/>
              </a:rPr>
              <a:t>When you're invited to play and not made to play</a:t>
            </a:r>
          </a:p>
          <a:p>
            <a:r>
              <a:rPr lang="en-US" b="0" dirty="0">
                <a:solidFill>
                  <a:srgbClr val="D4D4D4"/>
                </a:solidFill>
                <a:effectLst/>
                <a:latin typeface="Consolas" panose="020B0609020204030204" pitchFamily="49" charset="0"/>
              </a:rPr>
              <a:t>That I want to play, and that I can win</a:t>
            </a:r>
          </a:p>
          <a:p>
            <a:r>
              <a:rPr lang="en-US" b="0" dirty="0">
                <a:solidFill>
                  <a:srgbClr val="D4D4D4"/>
                </a:solidFill>
                <a:effectLst/>
                <a:latin typeface="Consolas" panose="020B0609020204030204" pitchFamily="49" charset="0"/>
              </a:rPr>
              <a:t>One that, after a while, I realize I actually do love instead of dislike.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Humor is very important, perhaps the 6th scrum value?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 worried if this talk would be compelling, give it a simplicity and lack of novelty. Then I remembered how influential it was when I learned that the most successful scrum adoptions take about 5 years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Learn to trust the team all over again.</a:t>
            </a:r>
          </a:p>
          <a:p>
            <a:r>
              <a:rPr lang="en-US" b="0" dirty="0">
                <a:solidFill>
                  <a:srgbClr val="D4D4D4"/>
                </a:solidFill>
                <a:effectLst/>
                <a:latin typeface="Consolas" panose="020B0609020204030204" pitchFamily="49" charset="0"/>
              </a:rPr>
              <a:t>My resting state is something like active not caring. This is my happy place, where I ignore conflict and experience the Peace of blissful apathy.</a:t>
            </a:r>
          </a:p>
          <a:p>
            <a:r>
              <a:rPr lang="en-US" b="0" dirty="0">
                <a:solidFill>
                  <a:srgbClr val="D4D4D4"/>
                </a:solidFill>
                <a:effectLst/>
                <a:latin typeface="Consolas" panose="020B0609020204030204" pitchFamily="49" charset="0"/>
              </a:rPr>
              <a:t>When I care about something a lot, I moved to act and seek results. This can very easily turn into worry, coddling, anxiety, and command and control.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Trusting the team means you believe and act as if you believe that they can manage themselves and self-organize to accomplish the goals they set for themselves.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 let's be real. An individual or a team isn't always trustworthy. They could lack the competence, clarity, and personal integrity to warrant that trust.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 small improvements are </a:t>
            </a:r>
            <a:r>
              <a:rPr lang="en-US" b="0" dirty="0" err="1">
                <a:solidFill>
                  <a:srgbClr val="D4D4D4"/>
                </a:solidFill>
                <a:effectLst/>
                <a:latin typeface="Consolas" panose="020B0609020204030204" pitchFamily="49" charset="0"/>
              </a:rPr>
              <a:t>are</a:t>
            </a:r>
            <a:r>
              <a:rPr lang="en-US" b="0" dirty="0">
                <a:solidFill>
                  <a:srgbClr val="D4D4D4"/>
                </a:solidFill>
                <a:effectLst/>
                <a:latin typeface="Consolas" panose="020B0609020204030204" pitchFamily="49" charset="0"/>
              </a:rPr>
              <a:t> not very exciting and generally don't make for good talks IMHO. 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happens when you add time as a factor in the equation? Well, how long can you sustain revolutionary change? 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changes are much less difficult, can be more orderly, a bit boring, less troublesome, energizing and 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I've told why I think small changes are more sustainable. Organizations need to balance the risk of their activities. Big risks can lead to big failures. Small risks lead to small </a:t>
            </a:r>
            <a:r>
              <a:rPr lang="en-US" b="0" dirty="0" err="1">
                <a:solidFill>
                  <a:srgbClr val="D4D4D4"/>
                </a:solidFill>
                <a:effectLst/>
                <a:latin typeface="Consolas" panose="020B0609020204030204" pitchFamily="49" charset="0"/>
              </a:rPr>
              <a:t>failuers</a:t>
            </a:r>
            <a:r>
              <a:rPr lang="en-US" b="0" dirty="0">
                <a:solidFill>
                  <a:srgbClr val="D4D4D4"/>
                </a:solidFill>
                <a:effectLst/>
                <a:latin typeface="Consolas" panose="020B0609020204030204" pitchFamily="49" charset="0"/>
              </a:rPr>
              <a:t> that are more palatable as learning experiences. The bigger the bet, the fewer you're inclined to take and the more unbalanced your approach. Eggs in one basket, and all that. Smaller bets means more bets, more "better" failures balanced with success. More baskets, fewer broken eggs.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Not all technical improvements are small, but many are. Small improvements like introducing your first unit tests and getting those tests into a build and release pipeline are fairly small, if you have a build and release pipeline. the Pipeline can be big. Uncle Bob's "Boy Scout Rule" in code is an example to continuous attention to technical excellence. Learning for 30 minutes each week adds up over time. 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t>
            </a:r>
            <a:r>
              <a:rPr lang="en-US" b="0" dirty="0" err="1">
                <a:solidFill>
                  <a:srgbClr val="D4D4D4"/>
                </a:solidFill>
                <a:effectLst/>
                <a:latin typeface="Consolas" panose="020B0609020204030204" pitchFamily="49" charset="0"/>
              </a:rPr>
              <a:t>amountof</a:t>
            </a:r>
            <a:r>
              <a:rPr lang="en-US" b="0" dirty="0">
                <a:solidFill>
                  <a:srgbClr val="D4D4D4"/>
                </a:solidFill>
                <a:effectLst/>
                <a:latin typeface="Consolas" panose="020B0609020204030204" pitchFamily="49" charset="0"/>
              </a:rPr>
              <a:t>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Buy-in, oversights, unintended consequences, etc. Recovering from and reworking problems inherent in big-bang change is wasteful. All that time spent reworking, rearchitecting, and even rehiring is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220281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a:t>
            </a:r>
            <a:r>
              <a:rPr lang="en-US" b="0" dirty="0" err="1">
                <a:solidFill>
                  <a:srgbClr val="D4D4D4"/>
                </a:solidFill>
                <a:effectLst/>
                <a:latin typeface="Consolas" panose="020B0609020204030204" pitchFamily="49" charset="0"/>
              </a:rPr>
              <a:t>howto</a:t>
            </a:r>
            <a:r>
              <a:rPr lang="en-US" b="0" dirty="0">
                <a:solidFill>
                  <a:srgbClr val="D4D4D4"/>
                </a:solidFill>
                <a:effectLst/>
                <a:latin typeface="Consolas" panose="020B0609020204030204" pitchFamily="49" charset="0"/>
              </a:rPr>
              <a:t>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small improvements over time establish trust and track record. Hard to argue with consistent success. Trust makes everything faster and cheaper. The next change becomes easier because of the solid foundation added to by previous, incremental changes.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picture of pearl</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https://s26162.pcdn.co/wp-content/uploads/2021/08/close-up-of-pearl-in-oyster-shell-82136435-59cab4cbaf5d3a0011308d9e.jpeg</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27328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541-8F5E-420B-8EFC-91864D45E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9BC58-6B78-43B1-9826-6A0C48955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AD1B7-DF78-4589-9550-515332FB33EA}"/>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EDD047BA-81B8-4891-913D-B4A88C45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27455-6167-4805-8120-C13141820D7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678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4D4-2982-49C3-A555-193AAF82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D634C-8833-4DD4-B57F-43D95C969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58DA-0577-4CDD-A3FB-86959184DEF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C4BA4F93-FAC0-4650-A6A1-B8CF1258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F5D7-8F15-41FA-AFD4-C148FCE2CB1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7897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B7902-E96F-4583-9A74-23123C66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B708C-DB1B-4C86-9D18-6C3BC1F7A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A2D5-20CD-4DB7-A978-891A6B0A144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08E092AB-324A-4F14-9D29-3C83C07CB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7C58-93C1-4F74-A02B-171123BAC32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8905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A727-0FE8-4179-9AA7-B4544ED3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EADF7-17AD-4C5F-B1B5-8F8F92E4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3F57-8A73-41C5-90F8-F06AC0AFC1F3}"/>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C8671506-98C2-4869-A5B5-8FDA77ECF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2354-C0A3-409B-B972-590ABC333586}"/>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146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0569-1E64-4347-BDE6-E82B1FF4C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09EC3-9B45-4A03-AC6B-817535678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FC9A2-B918-4495-AA90-53D48B743B2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F635E1D3-275F-46F7-A924-8AD6963A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438-3758-4D69-B05C-5EFC56AF62D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082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782-8858-4BE9-9C05-C89803CB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8455-6396-4579-A51F-1F70320F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08A8-26C0-4EE2-84A4-2234C6D02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9CEA9-5B74-464A-82CA-E57517227F5A}"/>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73198612-D00E-4D2C-8AF3-7DBE56FE4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5240-EA3F-4D30-9F74-649D6C19B5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1636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C101-6812-4973-9DC5-7C0588883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B2506-4B66-4C62-9697-946F98B27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3E558-7211-40DE-A052-738A4FD5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7FB9F-B40D-4740-ABC2-98C10F1B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872C-4A03-4B9C-BEDE-8AC6CAE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DBA2-9C3E-4E6B-A7F6-E520D0C95196}"/>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8" name="Footer Placeholder 7">
            <a:extLst>
              <a:ext uri="{FF2B5EF4-FFF2-40B4-BE49-F238E27FC236}">
                <a16:creationId xmlns:a16="http://schemas.microsoft.com/office/drawing/2014/main" id="{A65B2AC8-848D-4175-8E42-10B09CAC1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10F00-F161-475F-B0E4-12E6DDE58CAA}"/>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67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49B6-1D12-4B6C-8AE2-57AE5D70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7E76B-CE3F-4BFF-A9FF-CA809938B119}"/>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4" name="Footer Placeholder 3">
            <a:extLst>
              <a:ext uri="{FF2B5EF4-FFF2-40B4-BE49-F238E27FC236}">
                <a16:creationId xmlns:a16="http://schemas.microsoft.com/office/drawing/2014/main" id="{D2010D57-3D2A-4A32-AEC0-80E47D30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0A0DC-F4A2-4B71-8040-AE37581AED4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36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DCD2E-8DC0-4C99-A6A1-28CDC906B2E3}"/>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3" name="Footer Placeholder 2">
            <a:extLst>
              <a:ext uri="{FF2B5EF4-FFF2-40B4-BE49-F238E27FC236}">
                <a16:creationId xmlns:a16="http://schemas.microsoft.com/office/drawing/2014/main" id="{651CAF16-4FC6-4F06-9401-1AC0F727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1D867-30D7-4831-BD7F-0A1794B0506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508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4E70-3547-4847-9B24-221E854F5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C0991-E050-415B-A478-0BECC364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7843C-7CCA-4AEA-88FB-0412BB83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2AD3B-A724-42F1-8953-64A37370F5A1}"/>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18151DB0-F031-4D13-A44A-9FC8F6E5B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AF94F-1D45-4A29-8947-A4878A728830}"/>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0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4E09-CB4C-4B12-B07E-B34AEC95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FE59D-446E-4812-A71F-FF964E51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74030-9C48-4ECC-8403-F04DEC00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F2108-D993-4543-9183-8BE63F61637B}"/>
              </a:ext>
            </a:extLst>
          </p:cNvPr>
          <p:cNvSpPr>
            <a:spLocks noGrp="1"/>
          </p:cNvSpPr>
          <p:nvPr>
            <p:ph type="dt" sz="half" idx="10"/>
          </p:nvPr>
        </p:nvSpPr>
        <p:spPr/>
        <p:txBody>
          <a:bodyPr/>
          <a:lstStyle/>
          <a:p>
            <a:fld id="{97A3E656-5293-4F7C-A8C3-EB5D1D92E80E}" type="datetimeFigureOut">
              <a:rPr lang="en-US" smtClean="0"/>
              <a:t>11/6/2021</a:t>
            </a:fld>
            <a:endParaRPr lang="en-US"/>
          </a:p>
        </p:txBody>
      </p:sp>
      <p:sp>
        <p:nvSpPr>
          <p:cNvPr id="6" name="Footer Placeholder 5">
            <a:extLst>
              <a:ext uri="{FF2B5EF4-FFF2-40B4-BE49-F238E27FC236}">
                <a16:creationId xmlns:a16="http://schemas.microsoft.com/office/drawing/2014/main" id="{5FEB9D65-62E6-4BA9-B75F-4F247D66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CBF9-BE9E-479F-B986-CE4DEFA2AA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153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9595-620E-46A9-9C64-16F05180C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B759E-7A87-4129-94D4-A183C837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5B7A1-186F-4762-99E1-BDDE3E0BB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E656-5293-4F7C-A8C3-EB5D1D92E80E}" type="datetimeFigureOut">
              <a:rPr lang="en-US" smtClean="0"/>
              <a:t>11/6/2021</a:t>
            </a:fld>
            <a:endParaRPr lang="en-US"/>
          </a:p>
        </p:txBody>
      </p:sp>
      <p:sp>
        <p:nvSpPr>
          <p:cNvPr id="5" name="Footer Placeholder 4">
            <a:extLst>
              <a:ext uri="{FF2B5EF4-FFF2-40B4-BE49-F238E27FC236}">
                <a16:creationId xmlns:a16="http://schemas.microsoft.com/office/drawing/2014/main" id="{D86ECAF2-C945-4500-96B0-851C2BED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5313-EACA-48E0-9AA1-9E3C7F7C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60290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p:txBody>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p:txBody>
          <a:bodyPr/>
          <a:lstStyle/>
          <a:p>
            <a:r>
              <a:rPr lang="en-US" dirty="0"/>
              <a:t>How Continuous Improvement is Great</a:t>
            </a:r>
          </a:p>
        </p:txBody>
      </p:sp>
    </p:spTree>
    <p:extLst>
      <p:ext uri="{BB962C8B-B14F-4D97-AF65-F5344CB8AC3E}">
        <p14:creationId xmlns:p14="http://schemas.microsoft.com/office/powerpoint/2010/main" val="3562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lstStyle/>
          <a:p>
            <a:r>
              <a:rPr lang="en-US" dirty="0"/>
              <a:t>The Tradeoffs of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6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Flex on Scope and Time, Not on Quality</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79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978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607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Leadership without service</a:t>
            </a:r>
          </a:p>
        </p:txBody>
      </p:sp>
    </p:spTree>
    <p:extLst>
      <p:ext uri="{BB962C8B-B14F-4D97-AF65-F5344CB8AC3E}">
        <p14:creationId xmlns:p14="http://schemas.microsoft.com/office/powerpoint/2010/main" val="216581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lstStyle/>
          <a:p>
            <a:r>
              <a:rPr lang="en-US" dirty="0"/>
              <a:t>Abuse of power</a:t>
            </a:r>
          </a:p>
          <a:p>
            <a:pPr lvl="1"/>
            <a:r>
              <a:rPr lang="en-US" dirty="0"/>
              <a:t>Forgetting that power is given</a:t>
            </a:r>
          </a:p>
          <a:p>
            <a:pPr lvl="1"/>
            <a:r>
              <a:rPr lang="en-US" dirty="0"/>
              <a:t>Bringing expertise to an expertise fight</a:t>
            </a:r>
          </a:p>
        </p:txBody>
      </p:sp>
    </p:spTree>
    <p:extLst>
      <p:ext uri="{BB962C8B-B14F-4D97-AF65-F5344CB8AC3E}">
        <p14:creationId xmlns:p14="http://schemas.microsoft.com/office/powerpoint/2010/main" val="8860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Fable</a:t>
            </a:r>
          </a:p>
        </p:txBody>
      </p:sp>
    </p:spTree>
    <p:extLst>
      <p:ext uri="{BB962C8B-B14F-4D97-AF65-F5344CB8AC3E}">
        <p14:creationId xmlns:p14="http://schemas.microsoft.com/office/powerpoint/2010/main" val="255989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91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lstStyle/>
          <a:p>
            <a:r>
              <a:rPr lang="en-US" dirty="0"/>
              <a:t>Honor what is ending</a:t>
            </a:r>
          </a:p>
          <a:p>
            <a:r>
              <a:rPr lang="en-US" dirty="0"/>
              <a:t>Nurture what is emerging</a:t>
            </a:r>
          </a:p>
        </p:txBody>
      </p:sp>
    </p:spTree>
    <p:extLst>
      <p:ext uri="{BB962C8B-B14F-4D97-AF65-F5344CB8AC3E}">
        <p14:creationId xmlns:p14="http://schemas.microsoft.com/office/powerpoint/2010/main" val="3527141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BOKF Tortoise</a:t>
            </a:r>
          </a:p>
        </p:txBody>
      </p:sp>
    </p:spTree>
    <p:extLst>
      <p:ext uri="{BB962C8B-B14F-4D97-AF65-F5344CB8AC3E}">
        <p14:creationId xmlns:p14="http://schemas.microsoft.com/office/powerpoint/2010/main" val="95241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Race We Started</a:t>
            </a:r>
          </a:p>
        </p:txBody>
      </p:sp>
    </p:spTree>
    <p:extLst>
      <p:ext uri="{BB962C8B-B14F-4D97-AF65-F5344CB8AC3E}">
        <p14:creationId xmlns:p14="http://schemas.microsoft.com/office/powerpoint/2010/main" val="14451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Conflating Agility with Revolution</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8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p:txBody>
          <a:bodyPr/>
          <a:lstStyle/>
          <a:p>
            <a:r>
              <a:rPr lang="en-US" dirty="0"/>
              <a:t>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429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862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016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4422</Words>
  <Application>Microsoft Office PowerPoint</Application>
  <PresentationFormat>Widescreen</PresentationFormat>
  <Paragraphs>204</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The Tortoise and the Hare</vt:lpstr>
      <vt:lpstr>The Fable</vt:lpstr>
      <vt:lpstr>The BOKF Tortoise</vt:lpstr>
      <vt:lpstr>The Race We Started</vt:lpstr>
      <vt:lpstr>Conflating Agility with Revolution</vt:lpstr>
      <vt:lpstr>The Sustainable Tortoise</vt:lpstr>
      <vt:lpstr>The Technically Excellent Tortoise</vt:lpstr>
      <vt:lpstr>The Simple Tortoise</vt:lpstr>
      <vt:lpstr>The Reflective Tortoise</vt:lpstr>
      <vt:lpstr>The Tradeoffs of Organizational Change</vt:lpstr>
      <vt:lpstr>Flex on Scope and Time, Not on Quality</vt:lpstr>
      <vt:lpstr>The Org Change Triangle</vt:lpstr>
      <vt:lpstr>Flex on breadth and urgency, not on commitment</vt:lpstr>
      <vt:lpstr>The Killing of Continuous Improvement</vt:lpstr>
      <vt:lpstr>No Vision</vt:lpstr>
      <vt:lpstr>No Leadership</vt:lpstr>
      <vt:lpstr>No Leadership</vt:lpstr>
      <vt:lpstr>No Commitment</vt:lpstr>
      <vt:lpstr>No Commitment</vt:lpstr>
      <vt:lpstr>The Sustaining of Continuous Improvement</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2021-11-07T03:04:32Z</dcterms:modified>
</cp:coreProperties>
</file>