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Start calm, think and take a breath before you speak. Don’t panic, because you are doing fine.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1e092aa2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1e092aa2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let’s dive deep further to see the impact of the time taken at every step on our orders. First step is </a:t>
            </a:r>
            <a:r>
              <a:rPr lang="en-GB"/>
              <a:t>processing time. </a:t>
            </a:r>
            <a:r>
              <a:rPr lang="en-GB"/>
              <a:t>Are they meeting our expectation of processing time? Please note that we have taken weekends into consideration during our analysis.</a:t>
            </a:r>
            <a:endParaRPr/>
          </a:p>
          <a:p>
            <a:pPr indent="0" lvl="0" marL="0" rtl="0" algn="l">
              <a:spcBef>
                <a:spcPts val="0"/>
              </a:spcBef>
              <a:spcAft>
                <a:spcPts val="0"/>
              </a:spcAft>
              <a:buNone/>
            </a:pPr>
            <a:r>
              <a:rPr lang="en-GB">
                <a:solidFill>
                  <a:schemeClr val="dk1"/>
                </a:solidFill>
              </a:rPr>
              <a:t>This data is based on Order date and ready-to-ship date provided in our data. We had complete data on Order date but limited data on ready-to-ship date.</a:t>
            </a:r>
            <a:endParaRPr/>
          </a:p>
          <a:p>
            <a:pPr indent="0" lvl="0" marL="0" rtl="0" algn="l">
              <a:spcBef>
                <a:spcPts val="0"/>
              </a:spcBef>
              <a:spcAft>
                <a:spcPts val="0"/>
              </a:spcAft>
              <a:buNone/>
            </a:pPr>
            <a:r>
              <a:rPr lang="en-GB"/>
              <a:t>So here we can see how many orders are meeting our expectation when it is labelled as standard and when it is labelled as express</a:t>
            </a:r>
            <a:endParaRPr/>
          </a:p>
          <a:p>
            <a:pPr indent="0" lvl="0" marL="0" rtl="0" algn="l">
              <a:spcBef>
                <a:spcPts val="0"/>
              </a:spcBef>
              <a:spcAft>
                <a:spcPts val="0"/>
              </a:spcAft>
              <a:buNone/>
            </a:pPr>
            <a:r>
              <a:rPr lang="en-GB"/>
              <a:t>Only 25% orders are getting processed on time when they are labelled as Standard. </a:t>
            </a:r>
            <a:endParaRPr/>
          </a:p>
          <a:p>
            <a:pPr indent="0" lvl="0" marL="0" rtl="0" algn="l">
              <a:spcBef>
                <a:spcPts val="0"/>
              </a:spcBef>
              <a:spcAft>
                <a:spcPts val="0"/>
              </a:spcAft>
              <a:buNone/>
            </a:pPr>
            <a:r>
              <a:rPr lang="en-GB"/>
              <a:t>But for orders labelled as express, we are doing much better. More than 75% orders are meeting our expectations.</a:t>
            </a:r>
            <a:endParaRPr/>
          </a:p>
          <a:p>
            <a:pPr indent="0" lvl="0" marL="0" rtl="0" algn="l">
              <a:spcBef>
                <a:spcPts val="0"/>
              </a:spcBef>
              <a:spcAft>
                <a:spcPts val="0"/>
              </a:spcAft>
              <a:buNone/>
            </a:pPr>
            <a:r>
              <a:rPr lang="en-GB">
                <a:solidFill>
                  <a:schemeClr val="dk1"/>
                </a:solidFill>
              </a:rPr>
              <a:t>An</a:t>
            </a:r>
            <a:r>
              <a:rPr lang="en-GB">
                <a:solidFill>
                  <a:schemeClr val="dk1"/>
                </a:solidFill>
              </a:rPr>
              <a:t> option can be that  probably the order was processed on time and not picked up and it was in the warehouse as ready to ship.</a:t>
            </a:r>
            <a:endParaRPr/>
          </a:p>
          <a:p>
            <a:pPr indent="0" lvl="0" marL="0" rtl="0" algn="l">
              <a:spcBef>
                <a:spcPts val="0"/>
              </a:spcBef>
              <a:spcAft>
                <a:spcPts val="0"/>
              </a:spcAft>
              <a:buNone/>
            </a:pPr>
            <a:r>
              <a:rPr lang="en-GB"/>
              <a:t>So, we really need to think if processing is our bottleneck in case of standard processing and monitor it closely for our efficiency</a:t>
            </a:r>
            <a:endParaRPr/>
          </a:p>
          <a:p>
            <a:pPr indent="0" lvl="0" marL="0" rtl="0" algn="l">
              <a:spcBef>
                <a:spcPts val="0"/>
              </a:spcBef>
              <a:spcAft>
                <a:spcPts val="0"/>
              </a:spcAft>
              <a:buNone/>
            </a:pPr>
            <a:r>
              <a:rPr lang="en-GB"/>
              <a:t>50 sec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1e092aa2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1e092aa2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next step once order is ready to ship, is getting picked up. </a:t>
            </a:r>
            <a:endParaRPr/>
          </a:p>
          <a:p>
            <a:pPr indent="0" lvl="0" marL="0" rtl="0" algn="l">
              <a:spcBef>
                <a:spcPts val="0"/>
              </a:spcBef>
              <a:spcAft>
                <a:spcPts val="0"/>
              </a:spcAft>
              <a:buNone/>
            </a:pPr>
            <a:r>
              <a:rPr lang="en-GB"/>
              <a:t>The only difference in standard and express is at this level as per the explanation, where the order leaves on the truck the day the order is ready for shipping but days of order pick up is still Mon, Wed and Fri. In standard the pick up is at least from next day onwards when the data was ready to be shipped. </a:t>
            </a:r>
            <a:endParaRPr/>
          </a:p>
          <a:p>
            <a:pPr indent="0" lvl="0" marL="0" rtl="0" algn="l">
              <a:spcBef>
                <a:spcPts val="0"/>
              </a:spcBef>
              <a:spcAft>
                <a:spcPts val="0"/>
              </a:spcAft>
              <a:buNone/>
            </a:pPr>
            <a:r>
              <a:rPr lang="en-GB"/>
              <a:t>This </a:t>
            </a:r>
            <a:r>
              <a:rPr lang="en-GB"/>
              <a:t>analysis</a:t>
            </a:r>
            <a:r>
              <a:rPr lang="en-GB"/>
              <a:t> is based on the ready-to ship date for </a:t>
            </a:r>
            <a:r>
              <a:rPr lang="en-GB"/>
              <a:t>which we have limited data and truck on scan date for which we have complete data.</a:t>
            </a:r>
            <a:endParaRPr/>
          </a:p>
          <a:p>
            <a:pPr indent="0" lvl="0" marL="0" rtl="0" algn="l">
              <a:spcBef>
                <a:spcPts val="0"/>
              </a:spcBef>
              <a:spcAft>
                <a:spcPts val="0"/>
              </a:spcAft>
              <a:buNone/>
            </a:pPr>
            <a:r>
              <a:rPr lang="en-GB"/>
              <a:t>It looks better than processing time. For standard 55% are getting picked up on time. For Express, it is even better. 83% are getting picked up on time. </a:t>
            </a:r>
            <a:endParaRPr/>
          </a:p>
          <a:p>
            <a:pPr indent="0" lvl="0" marL="0" rtl="0" algn="l">
              <a:spcBef>
                <a:spcPts val="0"/>
              </a:spcBef>
              <a:spcAft>
                <a:spcPts val="0"/>
              </a:spcAft>
              <a:buNone/>
            </a:pPr>
            <a:r>
              <a:rPr lang="en-GB"/>
              <a:t>We still have scope of improvement for standard ones. But the question is why there is at all the difference between the two? Are there any limitations on the orders that will be picked up on a single day? Are Standard ones getting ignored?</a:t>
            </a:r>
            <a:endParaRPr/>
          </a:p>
          <a:p>
            <a:pPr indent="0" lvl="0" marL="0" rtl="0" algn="l">
              <a:spcBef>
                <a:spcPts val="0"/>
              </a:spcBef>
              <a:spcAft>
                <a:spcPts val="0"/>
              </a:spcAft>
              <a:buNone/>
            </a:pPr>
            <a:r>
              <a:rPr lang="en-GB"/>
              <a:t>When we checked the data, there were few discrepancies seen in pick up. The Logistics company is making sure that the pick up is done 3 times a week. But sometimes they skip the day and make it up for some other day. For example on 11 Nov 2020 which was Wed there was no pick up made but instead on 12 Nov 2020 which was Thursday, the pick up was done. And then on 13 Nov 2020 also. </a:t>
            </a:r>
            <a:endParaRPr/>
          </a:p>
          <a:p>
            <a:pPr indent="0" lvl="0" marL="0" rtl="0" algn="l">
              <a:spcBef>
                <a:spcPts val="0"/>
              </a:spcBef>
              <a:spcAft>
                <a:spcPts val="0"/>
              </a:spcAft>
              <a:buNone/>
            </a:pPr>
            <a:r>
              <a:rPr lang="en-GB"/>
              <a:t>Although such instances are very few and impacted only 4% of our orders. So, at present this could be our secondary issue to look into.</a:t>
            </a:r>
            <a:endParaRPr/>
          </a:p>
          <a:p>
            <a:pPr indent="0" lvl="0" marL="0" rtl="0" algn="l">
              <a:spcBef>
                <a:spcPts val="0"/>
              </a:spcBef>
              <a:spcAft>
                <a:spcPts val="0"/>
              </a:spcAft>
              <a:buNone/>
            </a:pPr>
            <a:r>
              <a:rPr lang="en-GB"/>
              <a:t>1 min 50 sec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91e092aa2d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91e092aa2d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Once the order is picked up the next step is delivery to the customer. We have very limited data on delivery date with an assumption that </a:t>
            </a:r>
            <a:r>
              <a:rPr lang="en-GB"/>
              <a:t>customers</a:t>
            </a:r>
            <a:r>
              <a:rPr lang="en-GB"/>
              <a:t> are scanning the marketing promotion code on the same day as received. Moreover the delivery responsibility is completely with Logistics company. As we can see that only 13% orders labelled as standard are getting delivered on time whereas 81% orders are getting delivered on time when labelled as express. So we need to check with the Logistics Company to get the complete insights of the delivery time to further confirm our findings. </a:t>
            </a:r>
            <a:endParaRPr/>
          </a:p>
          <a:p>
            <a:pPr indent="0" lvl="0" marL="0" rtl="0" algn="l">
              <a:spcBef>
                <a:spcPts val="0"/>
              </a:spcBef>
              <a:spcAft>
                <a:spcPts val="0"/>
              </a:spcAft>
              <a:buNone/>
            </a:pPr>
            <a:r>
              <a:rPr lang="en-GB"/>
              <a:t>35 sec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1e092aa2d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1e092aa2d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91694328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91694328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1e092aa2d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1e092aa2d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1e092aa2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91e092aa2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 situation of now! How products are processed depending on express or standard delivery! Priority express! </a:t>
            </a:r>
            <a:endParaRPr/>
          </a:p>
          <a:p>
            <a:pPr indent="0" lvl="0" marL="0" rtl="0" algn="l">
              <a:spcBef>
                <a:spcPts val="0"/>
              </a:spcBef>
              <a:spcAft>
                <a:spcPts val="0"/>
              </a:spcAft>
              <a:buNone/>
            </a:pPr>
            <a:r>
              <a:rPr lang="en-GB"/>
              <a:t>According to the warehouse process, in average as shown on the workflow chart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1ec93eb0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1ec93eb0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1ec93eb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1ec93eb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Annual report: </a:t>
            </a:r>
            <a:endParaRPr/>
          </a:p>
          <a:p>
            <a:pPr indent="-298450" lvl="0" marL="457200" rtl="0" algn="l">
              <a:spcBef>
                <a:spcPts val="0"/>
              </a:spcBef>
              <a:spcAft>
                <a:spcPts val="0"/>
              </a:spcAft>
              <a:buSzPts val="1100"/>
              <a:buChar char="-"/>
            </a:pPr>
            <a:r>
              <a:rPr lang="en-GB"/>
              <a:t>Growth each year except for 2018-&gt; not much sales but profit still increased to previous year. As well as the sold products in total quantity has increased</a:t>
            </a:r>
            <a:endParaRPr/>
          </a:p>
          <a:p>
            <a:pPr indent="-298450" lvl="0" marL="457200" rtl="0" algn="l">
              <a:spcBef>
                <a:spcPts val="0"/>
              </a:spcBef>
              <a:spcAft>
                <a:spcPts val="0"/>
              </a:spcAft>
              <a:buSzPts val="1100"/>
              <a:buChar char="-"/>
            </a:pPr>
            <a:r>
              <a:rPr lang="en-GB"/>
              <a:t>Potential</a:t>
            </a:r>
            <a:r>
              <a:rPr lang="en-GB"/>
              <a:t> upwards</a:t>
            </a:r>
            <a:endParaRPr/>
          </a:p>
          <a:p>
            <a:pPr indent="-298450" lvl="0" marL="457200" rtl="0" algn="l">
              <a:spcBef>
                <a:spcPts val="0"/>
              </a:spcBef>
              <a:spcAft>
                <a:spcPts val="0"/>
              </a:spcAft>
              <a:buSzPts val="1100"/>
              <a:buChar char="-"/>
            </a:pPr>
            <a:r>
              <a:rPr lang="en-GB"/>
              <a:t>Hype on the oat/muesli products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1ec93eb0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91ec93eb0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Annual Sales: </a:t>
            </a:r>
            <a:endParaRPr/>
          </a:p>
          <a:p>
            <a:pPr indent="-298450" lvl="0" marL="457200" rtl="0" algn="l">
              <a:spcBef>
                <a:spcPts val="0"/>
              </a:spcBef>
              <a:spcAft>
                <a:spcPts val="0"/>
              </a:spcAft>
              <a:buSzPts val="1100"/>
              <a:buChar char="-"/>
            </a:pPr>
            <a:r>
              <a:rPr lang="en-GB"/>
              <a:t>Sales growth annually and tendency of positive development for the future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42fc11e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942fc11e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c117e652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c117e652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ASSUMPTIONS OF HOW MUCH TIME A DELIVERY TAKE TO BE COLLECTED BY THE CUSTOMER ACCORDING THE DATA, </a:t>
            </a:r>
            <a:r>
              <a:rPr lang="en-GB"/>
              <a:t>ACQUIRED</a:t>
            </a:r>
            <a:r>
              <a:rPr lang="en-GB"/>
              <a:t> FROM THE PROMOTION CAMPAIGN!! DIFFERS BETWEEN EXPRESS AND STANDAR.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44e8339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44e8339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44e83392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44e83392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44e83392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44e83392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5203100" y="2425169"/>
            <a:ext cx="3214450" cy="2144650"/>
          </a:xfrm>
          <a:prstGeom prst="rect">
            <a:avLst/>
          </a:prstGeom>
          <a:noFill/>
          <a:ln>
            <a:noFill/>
          </a:ln>
        </p:spPr>
      </p:pic>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Merry Müsli: are we on the right track?</a:t>
            </a:r>
            <a:endParaRPr/>
          </a:p>
        </p:txBody>
      </p:sp>
      <p:sp>
        <p:nvSpPr>
          <p:cNvPr id="88" name="Google Shape;88;p13"/>
          <p:cNvSpPr txBox="1"/>
          <p:nvPr>
            <p:ph idx="1" type="subTitle"/>
          </p:nvPr>
        </p:nvSpPr>
        <p:spPr>
          <a:xfrm>
            <a:off x="729452" y="31462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1: Kevin, Jugnu, Fahad, Pracheta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190025"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GB" sz="1800">
                <a:solidFill>
                  <a:srgbClr val="000000"/>
                </a:solidFill>
                <a:latin typeface="Lato"/>
                <a:ea typeface="Lato"/>
                <a:cs typeface="Lato"/>
                <a:sym typeface="Lato"/>
              </a:rPr>
              <a:t>Are orders getting processed on time</a:t>
            </a:r>
            <a:r>
              <a:rPr b="0" lang="en-GB" sz="1840"/>
              <a:t>?</a:t>
            </a:r>
            <a:endParaRPr b="0" sz="1840"/>
          </a:p>
        </p:txBody>
      </p:sp>
      <p:pic>
        <p:nvPicPr>
          <p:cNvPr id="150" name="Google Shape;150;p22"/>
          <p:cNvPicPr preferRelativeResize="0"/>
          <p:nvPr/>
        </p:nvPicPr>
        <p:blipFill>
          <a:blip r:embed="rId3">
            <a:alphaModFix/>
          </a:blip>
          <a:stretch>
            <a:fillRect/>
          </a:stretch>
        </p:blipFill>
        <p:spPr>
          <a:xfrm>
            <a:off x="59475" y="834550"/>
            <a:ext cx="3944475" cy="3637670"/>
          </a:xfrm>
          <a:prstGeom prst="rect">
            <a:avLst/>
          </a:prstGeom>
          <a:noFill/>
          <a:ln>
            <a:noFill/>
          </a:ln>
        </p:spPr>
      </p:pic>
      <p:pic>
        <p:nvPicPr>
          <p:cNvPr id="151" name="Google Shape;151;p22"/>
          <p:cNvPicPr preferRelativeResize="0"/>
          <p:nvPr/>
        </p:nvPicPr>
        <p:blipFill>
          <a:blip r:embed="rId4">
            <a:alphaModFix/>
          </a:blip>
          <a:stretch>
            <a:fillRect/>
          </a:stretch>
        </p:blipFill>
        <p:spPr>
          <a:xfrm>
            <a:off x="4628125" y="807209"/>
            <a:ext cx="3944475" cy="3692366"/>
          </a:xfrm>
          <a:prstGeom prst="rect">
            <a:avLst/>
          </a:prstGeom>
          <a:noFill/>
          <a:ln>
            <a:noFill/>
          </a:ln>
        </p:spPr>
      </p:pic>
      <p:sp>
        <p:nvSpPr>
          <p:cNvPr id="152" name="Google Shape;152;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53" name="Google Shape;153;p22"/>
          <p:cNvSpPr txBox="1"/>
          <p:nvPr/>
        </p:nvSpPr>
        <p:spPr>
          <a:xfrm>
            <a:off x="901300" y="1626225"/>
            <a:ext cx="145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Lato"/>
                <a:ea typeface="Lato"/>
                <a:cs typeface="Lato"/>
                <a:sym typeface="Lato"/>
              </a:rPr>
              <a:t>Only 25% on-time processing</a:t>
            </a:r>
            <a:endParaRPr sz="1000">
              <a:latin typeface="Lato"/>
              <a:ea typeface="Lato"/>
              <a:cs typeface="Lato"/>
              <a:sym typeface="Lato"/>
            </a:endParaRPr>
          </a:p>
        </p:txBody>
      </p:sp>
      <p:sp>
        <p:nvSpPr>
          <p:cNvPr id="154" name="Google Shape;154;p22"/>
          <p:cNvSpPr txBox="1"/>
          <p:nvPr/>
        </p:nvSpPr>
        <p:spPr>
          <a:xfrm>
            <a:off x="6471725" y="1626400"/>
            <a:ext cx="1748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Lato"/>
                <a:ea typeface="Lato"/>
                <a:cs typeface="Lato"/>
                <a:sym typeface="Lato"/>
              </a:rPr>
              <a:t>77% on-time processing</a:t>
            </a:r>
            <a:endParaRPr sz="1100">
              <a:latin typeface="Lato"/>
              <a:ea typeface="Lato"/>
              <a:cs typeface="Lato"/>
              <a:sym typeface="Lato"/>
            </a:endParaRPr>
          </a:p>
        </p:txBody>
      </p:sp>
      <p:sp>
        <p:nvSpPr>
          <p:cNvPr id="155" name="Google Shape;155;p22"/>
          <p:cNvSpPr/>
          <p:nvPr/>
        </p:nvSpPr>
        <p:spPr>
          <a:xfrm>
            <a:off x="2507650"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Ready to ship</a:t>
            </a:r>
            <a:endParaRPr sz="800"/>
          </a:p>
        </p:txBody>
      </p:sp>
      <p:sp>
        <p:nvSpPr>
          <p:cNvPr id="156" name="Google Shape;156;p22"/>
          <p:cNvSpPr/>
          <p:nvPr/>
        </p:nvSpPr>
        <p:spPr>
          <a:xfrm>
            <a:off x="240775"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Order</a:t>
            </a:r>
            <a:endParaRPr sz="800"/>
          </a:p>
        </p:txBody>
      </p:sp>
      <p:sp>
        <p:nvSpPr>
          <p:cNvPr id="157" name="Google Shape;157;p22"/>
          <p:cNvSpPr/>
          <p:nvPr/>
        </p:nvSpPr>
        <p:spPr>
          <a:xfrm>
            <a:off x="4516850"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Pick-up</a:t>
            </a:r>
            <a:endParaRPr sz="800"/>
          </a:p>
        </p:txBody>
      </p:sp>
      <p:sp>
        <p:nvSpPr>
          <p:cNvPr id="158" name="Google Shape;158;p22"/>
          <p:cNvSpPr/>
          <p:nvPr/>
        </p:nvSpPr>
        <p:spPr>
          <a:xfrm>
            <a:off x="7092000"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Delivery</a:t>
            </a:r>
            <a:endParaRPr sz="800"/>
          </a:p>
        </p:txBody>
      </p:sp>
      <p:sp>
        <p:nvSpPr>
          <p:cNvPr id="159" name="Google Shape;159;p22"/>
          <p:cNvSpPr/>
          <p:nvPr/>
        </p:nvSpPr>
        <p:spPr>
          <a:xfrm>
            <a:off x="1439875" y="4849500"/>
            <a:ext cx="1097700" cy="1314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3713550" y="4874550"/>
            <a:ext cx="796500" cy="4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5722750" y="4874550"/>
            <a:ext cx="1379400" cy="4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7" name="Google Shape;16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8" name="Google Shape;168;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69" name="Google Shape;169;p23"/>
          <p:cNvPicPr preferRelativeResize="0"/>
          <p:nvPr/>
        </p:nvPicPr>
        <p:blipFill>
          <a:blip r:embed="rId3">
            <a:alphaModFix/>
          </a:blip>
          <a:stretch>
            <a:fillRect/>
          </a:stretch>
        </p:blipFill>
        <p:spPr>
          <a:xfrm>
            <a:off x="194800" y="953488"/>
            <a:ext cx="3983901" cy="3729275"/>
          </a:xfrm>
          <a:prstGeom prst="rect">
            <a:avLst/>
          </a:prstGeom>
          <a:noFill/>
          <a:ln>
            <a:noFill/>
          </a:ln>
        </p:spPr>
      </p:pic>
      <p:pic>
        <p:nvPicPr>
          <p:cNvPr id="170" name="Google Shape;170;p23"/>
          <p:cNvPicPr preferRelativeResize="0"/>
          <p:nvPr/>
        </p:nvPicPr>
        <p:blipFill>
          <a:blip r:embed="rId4">
            <a:alphaModFix/>
          </a:blip>
          <a:stretch>
            <a:fillRect/>
          </a:stretch>
        </p:blipFill>
        <p:spPr>
          <a:xfrm>
            <a:off x="4449275" y="953475"/>
            <a:ext cx="3983901" cy="3729300"/>
          </a:xfrm>
          <a:prstGeom prst="rect">
            <a:avLst/>
          </a:prstGeom>
          <a:noFill/>
          <a:ln>
            <a:noFill/>
          </a:ln>
        </p:spPr>
      </p:pic>
      <p:sp>
        <p:nvSpPr>
          <p:cNvPr id="171" name="Google Shape;171;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72" name="Google Shape;172;p23"/>
          <p:cNvSpPr/>
          <p:nvPr/>
        </p:nvSpPr>
        <p:spPr>
          <a:xfrm>
            <a:off x="2507650"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Ready to ship</a:t>
            </a:r>
            <a:endParaRPr sz="800"/>
          </a:p>
        </p:txBody>
      </p:sp>
      <p:sp>
        <p:nvSpPr>
          <p:cNvPr id="173" name="Google Shape;173;p23"/>
          <p:cNvSpPr/>
          <p:nvPr/>
        </p:nvSpPr>
        <p:spPr>
          <a:xfrm>
            <a:off x="240775"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Order</a:t>
            </a:r>
            <a:endParaRPr sz="800"/>
          </a:p>
        </p:txBody>
      </p:sp>
      <p:sp>
        <p:nvSpPr>
          <p:cNvPr id="174" name="Google Shape;174;p23"/>
          <p:cNvSpPr/>
          <p:nvPr/>
        </p:nvSpPr>
        <p:spPr>
          <a:xfrm>
            <a:off x="4516850"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Pick-up</a:t>
            </a:r>
            <a:endParaRPr sz="800"/>
          </a:p>
        </p:txBody>
      </p:sp>
      <p:sp>
        <p:nvSpPr>
          <p:cNvPr id="175" name="Google Shape;175;p23"/>
          <p:cNvSpPr/>
          <p:nvPr/>
        </p:nvSpPr>
        <p:spPr>
          <a:xfrm>
            <a:off x="7092000"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Delivery</a:t>
            </a:r>
            <a:endParaRPr sz="800"/>
          </a:p>
        </p:txBody>
      </p:sp>
      <p:sp>
        <p:nvSpPr>
          <p:cNvPr id="176" name="Google Shape;176;p23"/>
          <p:cNvSpPr/>
          <p:nvPr/>
        </p:nvSpPr>
        <p:spPr>
          <a:xfrm>
            <a:off x="3713550" y="4874550"/>
            <a:ext cx="796500" cy="9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a:off x="5722750" y="4874550"/>
            <a:ext cx="1379400" cy="4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1429850" y="4874550"/>
            <a:ext cx="1071000" cy="4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txBox="1"/>
          <p:nvPr/>
        </p:nvSpPr>
        <p:spPr>
          <a:xfrm>
            <a:off x="460825" y="61000"/>
            <a:ext cx="76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Are orders getting picked-up on time?</a:t>
            </a:r>
            <a:endParaRPr sz="1800">
              <a:latin typeface="Lato"/>
              <a:ea typeface="Lato"/>
              <a:cs typeface="Lato"/>
              <a:sym typeface="Lato"/>
            </a:endParaRPr>
          </a:p>
        </p:txBody>
      </p:sp>
      <p:sp>
        <p:nvSpPr>
          <p:cNvPr id="180" name="Google Shape;180;p23"/>
          <p:cNvSpPr txBox="1"/>
          <p:nvPr/>
        </p:nvSpPr>
        <p:spPr>
          <a:xfrm>
            <a:off x="2121100" y="1551850"/>
            <a:ext cx="1707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55% getting picked up on time</a:t>
            </a:r>
            <a:endParaRPr sz="900">
              <a:latin typeface="Lato"/>
              <a:ea typeface="Lato"/>
              <a:cs typeface="Lato"/>
              <a:sym typeface="Lato"/>
            </a:endParaRPr>
          </a:p>
        </p:txBody>
      </p:sp>
      <p:sp>
        <p:nvSpPr>
          <p:cNvPr id="181" name="Google Shape;181;p23"/>
          <p:cNvSpPr txBox="1"/>
          <p:nvPr/>
        </p:nvSpPr>
        <p:spPr>
          <a:xfrm>
            <a:off x="6498825" y="1653500"/>
            <a:ext cx="176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83% getting picked up on time</a:t>
            </a:r>
            <a:endParaRPr sz="9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8" name="Google Shape;188;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89" name="Google Shape;189;p24"/>
          <p:cNvPicPr preferRelativeResize="0"/>
          <p:nvPr/>
        </p:nvPicPr>
        <p:blipFill>
          <a:blip r:embed="rId3">
            <a:alphaModFix/>
          </a:blip>
          <a:stretch>
            <a:fillRect/>
          </a:stretch>
        </p:blipFill>
        <p:spPr>
          <a:xfrm>
            <a:off x="213725" y="1083000"/>
            <a:ext cx="3523500" cy="3249450"/>
          </a:xfrm>
          <a:prstGeom prst="rect">
            <a:avLst/>
          </a:prstGeom>
          <a:noFill/>
          <a:ln>
            <a:noFill/>
          </a:ln>
        </p:spPr>
      </p:pic>
      <p:pic>
        <p:nvPicPr>
          <p:cNvPr id="190" name="Google Shape;190;p24"/>
          <p:cNvPicPr preferRelativeResize="0"/>
          <p:nvPr/>
        </p:nvPicPr>
        <p:blipFill>
          <a:blip r:embed="rId4">
            <a:alphaModFix/>
          </a:blip>
          <a:stretch>
            <a:fillRect/>
          </a:stretch>
        </p:blipFill>
        <p:spPr>
          <a:xfrm>
            <a:off x="4440200" y="1077288"/>
            <a:ext cx="3471309" cy="3249450"/>
          </a:xfrm>
          <a:prstGeom prst="rect">
            <a:avLst/>
          </a:prstGeom>
          <a:noFill/>
          <a:ln>
            <a:noFill/>
          </a:ln>
        </p:spPr>
      </p:pic>
      <p:sp>
        <p:nvSpPr>
          <p:cNvPr id="191" name="Google Shape;191;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92" name="Google Shape;192;p24"/>
          <p:cNvSpPr/>
          <p:nvPr/>
        </p:nvSpPr>
        <p:spPr>
          <a:xfrm>
            <a:off x="2507650"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Ready to ship</a:t>
            </a:r>
            <a:endParaRPr sz="800"/>
          </a:p>
        </p:txBody>
      </p:sp>
      <p:sp>
        <p:nvSpPr>
          <p:cNvPr id="193" name="Google Shape;193;p24"/>
          <p:cNvSpPr/>
          <p:nvPr/>
        </p:nvSpPr>
        <p:spPr>
          <a:xfrm>
            <a:off x="240775"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Order</a:t>
            </a:r>
            <a:endParaRPr sz="800"/>
          </a:p>
        </p:txBody>
      </p:sp>
      <p:sp>
        <p:nvSpPr>
          <p:cNvPr id="194" name="Google Shape;194;p24"/>
          <p:cNvSpPr/>
          <p:nvPr/>
        </p:nvSpPr>
        <p:spPr>
          <a:xfrm>
            <a:off x="4516850"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Pick-up</a:t>
            </a:r>
            <a:endParaRPr sz="800"/>
          </a:p>
        </p:txBody>
      </p:sp>
      <p:sp>
        <p:nvSpPr>
          <p:cNvPr id="195" name="Google Shape;195;p24"/>
          <p:cNvSpPr/>
          <p:nvPr/>
        </p:nvSpPr>
        <p:spPr>
          <a:xfrm>
            <a:off x="7092000" y="4737600"/>
            <a:ext cx="1199100" cy="31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Delivery</a:t>
            </a:r>
            <a:endParaRPr sz="800"/>
          </a:p>
        </p:txBody>
      </p:sp>
      <p:sp>
        <p:nvSpPr>
          <p:cNvPr id="196" name="Google Shape;196;p24"/>
          <p:cNvSpPr/>
          <p:nvPr/>
        </p:nvSpPr>
        <p:spPr>
          <a:xfrm>
            <a:off x="3713550" y="4874550"/>
            <a:ext cx="796500" cy="4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5722750" y="4874550"/>
            <a:ext cx="1379400" cy="106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1443425" y="4885975"/>
            <a:ext cx="1064100" cy="4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txBox="1"/>
          <p:nvPr/>
        </p:nvSpPr>
        <p:spPr>
          <a:xfrm>
            <a:off x="203300" y="67775"/>
            <a:ext cx="770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Are orders getting delivered on time?</a:t>
            </a:r>
            <a:endParaRPr sz="1800">
              <a:latin typeface="Lato"/>
              <a:ea typeface="Lato"/>
              <a:cs typeface="Lato"/>
              <a:sym typeface="Lato"/>
            </a:endParaRPr>
          </a:p>
        </p:txBody>
      </p:sp>
      <p:sp>
        <p:nvSpPr>
          <p:cNvPr id="200" name="Google Shape;200;p24"/>
          <p:cNvSpPr txBox="1"/>
          <p:nvPr/>
        </p:nvSpPr>
        <p:spPr>
          <a:xfrm>
            <a:off x="833525" y="1707725"/>
            <a:ext cx="140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Only 13% are getting delivered on time.</a:t>
            </a:r>
            <a:endParaRPr sz="900">
              <a:latin typeface="Lato"/>
              <a:ea typeface="Lato"/>
              <a:cs typeface="Lato"/>
              <a:sym typeface="Lato"/>
            </a:endParaRPr>
          </a:p>
        </p:txBody>
      </p:sp>
      <p:sp>
        <p:nvSpPr>
          <p:cNvPr id="201" name="Google Shape;201;p24"/>
          <p:cNvSpPr txBox="1"/>
          <p:nvPr/>
        </p:nvSpPr>
        <p:spPr>
          <a:xfrm>
            <a:off x="6092225" y="1694175"/>
            <a:ext cx="158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81% are getting delivered on time.</a:t>
            </a:r>
            <a:endParaRPr sz="9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25"/>
          <p:cNvSpPr txBox="1"/>
          <p:nvPr>
            <p:ph type="title"/>
          </p:nvPr>
        </p:nvSpPr>
        <p:spPr>
          <a:xfrm>
            <a:off x="146400" y="851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440">
                <a:latin typeface="Lato"/>
                <a:ea typeface="Lato"/>
                <a:cs typeface="Lato"/>
                <a:sym typeface="Lato"/>
              </a:rPr>
              <a:t>What is the prediction of the </a:t>
            </a:r>
            <a:r>
              <a:rPr lang="en-GB" sz="1440">
                <a:latin typeface="Lato"/>
                <a:ea typeface="Lato"/>
                <a:cs typeface="Lato"/>
                <a:sym typeface="Lato"/>
              </a:rPr>
              <a:t>whole</a:t>
            </a:r>
            <a:r>
              <a:rPr lang="en-GB" sz="1440">
                <a:latin typeface="Lato"/>
                <a:ea typeface="Lato"/>
                <a:cs typeface="Lato"/>
                <a:sym typeface="Lato"/>
              </a:rPr>
              <a:t> time?</a:t>
            </a:r>
            <a:endParaRPr sz="1440">
              <a:latin typeface="Lato"/>
              <a:ea typeface="Lato"/>
              <a:cs typeface="Lato"/>
              <a:sym typeface="Lato"/>
            </a:endParaRPr>
          </a:p>
        </p:txBody>
      </p:sp>
      <p:sp>
        <p:nvSpPr>
          <p:cNvPr id="207" name="Google Shape;207;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08" name="Google Shape;208;p25"/>
          <p:cNvPicPr preferRelativeResize="0"/>
          <p:nvPr/>
        </p:nvPicPr>
        <p:blipFill>
          <a:blip r:embed="rId3">
            <a:alphaModFix/>
          </a:blip>
          <a:stretch>
            <a:fillRect/>
          </a:stretch>
        </p:blipFill>
        <p:spPr>
          <a:xfrm>
            <a:off x="230550" y="1012086"/>
            <a:ext cx="4335624" cy="3243824"/>
          </a:xfrm>
          <a:prstGeom prst="rect">
            <a:avLst/>
          </a:prstGeom>
          <a:noFill/>
          <a:ln>
            <a:noFill/>
          </a:ln>
        </p:spPr>
      </p:pic>
      <p:pic>
        <p:nvPicPr>
          <p:cNvPr id="209" name="Google Shape;209;p25"/>
          <p:cNvPicPr preferRelativeResize="0"/>
          <p:nvPr/>
        </p:nvPicPr>
        <p:blipFill>
          <a:blip r:embed="rId4">
            <a:alphaModFix/>
          </a:blip>
          <a:stretch>
            <a:fillRect/>
          </a:stretch>
        </p:blipFill>
        <p:spPr>
          <a:xfrm>
            <a:off x="4638525" y="993899"/>
            <a:ext cx="4335624" cy="3243823"/>
          </a:xfrm>
          <a:prstGeom prst="rect">
            <a:avLst/>
          </a:prstGeom>
          <a:noFill/>
          <a:ln>
            <a:noFill/>
          </a:ln>
        </p:spPr>
      </p:pic>
      <p:sp>
        <p:nvSpPr>
          <p:cNvPr id="210" name="Google Shape;210;p25"/>
          <p:cNvSpPr/>
          <p:nvPr/>
        </p:nvSpPr>
        <p:spPr>
          <a:xfrm>
            <a:off x="2016250" y="4320150"/>
            <a:ext cx="997800" cy="22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11 - 13 days</a:t>
            </a:r>
            <a:endParaRPr sz="1100"/>
          </a:p>
        </p:txBody>
      </p:sp>
      <p:sp>
        <p:nvSpPr>
          <p:cNvPr id="211" name="Google Shape;211;p25"/>
          <p:cNvSpPr/>
          <p:nvPr/>
        </p:nvSpPr>
        <p:spPr>
          <a:xfrm>
            <a:off x="6472325" y="4320150"/>
            <a:ext cx="904500" cy="25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lang="en-GB" sz="1100"/>
              <a:t>7 - 8 </a:t>
            </a:r>
            <a:r>
              <a:rPr lang="en-GB" sz="1100"/>
              <a:t>days</a:t>
            </a:r>
            <a:endParaRPr sz="110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54075" y="87850"/>
            <a:ext cx="7688700" cy="3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488"/>
              <a:t>Is it beneficial to have daily Pick up?</a:t>
            </a:r>
            <a:endParaRPr sz="1488"/>
          </a:p>
        </p:txBody>
      </p:sp>
      <p:sp>
        <p:nvSpPr>
          <p:cNvPr id="217" name="Google Shape;217;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1200"/>
              </a:spcAft>
              <a:buNone/>
            </a:pPr>
            <a:r>
              <a:t/>
            </a:r>
            <a:endParaRPr/>
          </a:p>
        </p:txBody>
      </p:sp>
      <p:sp>
        <p:nvSpPr>
          <p:cNvPr id="218" name="Google Shape;218;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19" name="Google Shape;219;p26"/>
          <p:cNvPicPr preferRelativeResize="0"/>
          <p:nvPr/>
        </p:nvPicPr>
        <p:blipFill>
          <a:blip r:embed="rId3">
            <a:alphaModFix/>
          </a:blip>
          <a:stretch>
            <a:fillRect/>
          </a:stretch>
        </p:blipFill>
        <p:spPr>
          <a:xfrm>
            <a:off x="-37287" y="623000"/>
            <a:ext cx="9218575" cy="4458976"/>
          </a:xfrm>
          <a:prstGeom prst="rect">
            <a:avLst/>
          </a:prstGeom>
          <a:noFill/>
          <a:ln>
            <a:noFill/>
          </a:ln>
        </p:spPr>
      </p:pic>
      <p:sp>
        <p:nvSpPr>
          <p:cNvPr id="220" name="Google Shape;220;p26"/>
          <p:cNvSpPr/>
          <p:nvPr/>
        </p:nvSpPr>
        <p:spPr>
          <a:xfrm>
            <a:off x="7921075" y="4022050"/>
            <a:ext cx="1071300" cy="392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7.4 - 5.6 days</a:t>
            </a:r>
            <a:endParaRPr/>
          </a:p>
        </p:txBody>
      </p:sp>
      <p:sp>
        <p:nvSpPr>
          <p:cNvPr id="221" name="Google Shape;221;p26"/>
          <p:cNvSpPr/>
          <p:nvPr/>
        </p:nvSpPr>
        <p:spPr>
          <a:xfrm>
            <a:off x="7879500" y="2179050"/>
            <a:ext cx="1162200" cy="392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8.5 - 7.8</a:t>
            </a:r>
            <a:r>
              <a:rPr lang="en-GB" sz="1000"/>
              <a:t> days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644375" y="652375"/>
            <a:ext cx="7578300" cy="4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40">
                <a:latin typeface="Lato"/>
                <a:ea typeface="Lato"/>
                <a:cs typeface="Lato"/>
                <a:sym typeface="Lato"/>
              </a:rPr>
              <a:t>Conclusions and Recommendations:</a:t>
            </a:r>
            <a:endParaRPr sz="1940">
              <a:latin typeface="Lato"/>
              <a:ea typeface="Lato"/>
              <a:cs typeface="Lato"/>
              <a:sym typeface="Lato"/>
            </a:endParaRPr>
          </a:p>
        </p:txBody>
      </p:sp>
      <p:sp>
        <p:nvSpPr>
          <p:cNvPr id="227" name="Google Shape;227;p27"/>
          <p:cNvSpPr txBox="1"/>
          <p:nvPr>
            <p:ph idx="1" type="body"/>
          </p:nvPr>
        </p:nvSpPr>
        <p:spPr>
          <a:xfrm>
            <a:off x="644375" y="1443200"/>
            <a:ext cx="7773900" cy="3629100"/>
          </a:xfrm>
          <a:prstGeom prst="rect">
            <a:avLst/>
          </a:prstGeom>
        </p:spPr>
        <p:txBody>
          <a:bodyPr anchorCtr="0" anchor="t" bIns="91425" lIns="91425" spcFirstLastPara="1" rIns="91425" wrap="square" tIns="91425">
            <a:normAutofit/>
          </a:bodyPr>
          <a:lstStyle/>
          <a:p>
            <a:pPr indent="-323850" lvl="0" marL="457200" rtl="0" algn="l">
              <a:spcBef>
                <a:spcPts val="1000"/>
              </a:spcBef>
              <a:spcAft>
                <a:spcPts val="0"/>
              </a:spcAft>
              <a:buSzPts val="1500"/>
              <a:buAutoNum type="arabicPeriod"/>
            </a:pPr>
            <a:r>
              <a:rPr lang="en-GB" sz="1500"/>
              <a:t>Average order processing time: 10 days.</a:t>
            </a:r>
            <a:endParaRPr sz="1500"/>
          </a:p>
          <a:p>
            <a:pPr indent="-323850" lvl="0" marL="457200" rtl="0" algn="l">
              <a:spcBef>
                <a:spcPts val="1200"/>
              </a:spcBef>
              <a:spcAft>
                <a:spcPts val="0"/>
              </a:spcAft>
              <a:buSzPts val="1500"/>
              <a:buAutoNum type="arabicPeriod"/>
            </a:pPr>
            <a:r>
              <a:rPr lang="en-GB" sz="1500"/>
              <a:t>Check with logistics about the transit time insights. </a:t>
            </a:r>
            <a:endParaRPr sz="1500"/>
          </a:p>
          <a:p>
            <a:pPr indent="-323850" lvl="0" marL="457200" rtl="0" algn="l">
              <a:spcBef>
                <a:spcPts val="1200"/>
              </a:spcBef>
              <a:spcAft>
                <a:spcPts val="0"/>
              </a:spcAft>
              <a:buSzPts val="1500"/>
              <a:buAutoNum type="arabicPeriod"/>
            </a:pPr>
            <a:r>
              <a:rPr lang="en-GB" sz="1500"/>
              <a:t>Order processing time for standard shipping mode needs to be controlled.</a:t>
            </a:r>
            <a:endParaRPr sz="1500"/>
          </a:p>
          <a:p>
            <a:pPr indent="-323850" lvl="0" marL="457200" rtl="0" algn="l">
              <a:spcBef>
                <a:spcPts val="1000"/>
              </a:spcBef>
              <a:spcAft>
                <a:spcPts val="0"/>
              </a:spcAft>
              <a:buSzPts val="1500"/>
              <a:buAutoNum type="arabicPeriod"/>
            </a:pPr>
            <a:r>
              <a:rPr lang="en-GB" sz="1500"/>
              <a:t>The daily pick-up option will have major impact on express mode as compared to standard mode.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457200" rtl="0" algn="l">
              <a:spcBef>
                <a:spcPts val="1000"/>
              </a:spcBef>
              <a:spcAft>
                <a:spcPts val="1200"/>
              </a:spcAft>
              <a:buNone/>
            </a:pPr>
            <a:r>
              <a:t/>
            </a:r>
            <a:endParaRPr sz="1500"/>
          </a:p>
        </p:txBody>
      </p:sp>
      <p:sp>
        <p:nvSpPr>
          <p:cNvPr id="228" name="Google Shape;228;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29" name="Google Shape;229;p27"/>
          <p:cNvSpPr/>
          <p:nvPr/>
        </p:nvSpPr>
        <p:spPr>
          <a:xfrm>
            <a:off x="1206625" y="3383250"/>
            <a:ext cx="5714700" cy="148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1000"/>
              </a:spcBef>
              <a:spcAft>
                <a:spcPts val="0"/>
              </a:spcAft>
              <a:buNone/>
            </a:pPr>
            <a:r>
              <a:rPr lang="en-GB" sz="1800">
                <a:solidFill>
                  <a:schemeClr val="accent1"/>
                </a:solidFill>
                <a:latin typeface="Lato"/>
                <a:ea typeface="Lato"/>
                <a:cs typeface="Lato"/>
                <a:sym typeface="Lato"/>
              </a:rPr>
              <a:t>Best option is to </a:t>
            </a:r>
            <a:r>
              <a:rPr lang="en-GB" sz="1800">
                <a:solidFill>
                  <a:schemeClr val="accent3"/>
                </a:solidFill>
                <a:latin typeface="Lato"/>
                <a:ea typeface="Lato"/>
                <a:cs typeface="Lato"/>
                <a:sym typeface="Lato"/>
              </a:rPr>
              <a:t>employ more staff</a:t>
            </a:r>
            <a:r>
              <a:rPr lang="en-GB" sz="1800">
                <a:solidFill>
                  <a:schemeClr val="accent1"/>
                </a:solidFill>
                <a:latin typeface="Lato"/>
                <a:ea typeface="Lato"/>
                <a:cs typeface="Lato"/>
                <a:sym typeface="Lato"/>
              </a:rPr>
              <a:t> for order processing and consider</a:t>
            </a:r>
            <a:r>
              <a:rPr lang="en-GB" sz="1800">
                <a:solidFill>
                  <a:schemeClr val="accent3"/>
                </a:solidFill>
                <a:latin typeface="Lato"/>
                <a:ea typeface="Lato"/>
                <a:cs typeface="Lato"/>
                <a:sym typeface="Lato"/>
              </a:rPr>
              <a:t> all the orders as express </a:t>
            </a:r>
            <a:r>
              <a:rPr lang="en-GB" sz="1800">
                <a:solidFill>
                  <a:schemeClr val="accent1"/>
                </a:solidFill>
                <a:latin typeface="Lato"/>
                <a:ea typeface="Lato"/>
                <a:cs typeface="Lato"/>
                <a:sym typeface="Lato"/>
              </a:rPr>
              <a:t>shipping mode!</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 name="Shape 233"/>
        <p:cNvGrpSpPr/>
        <p:nvPr/>
      </p:nvGrpSpPr>
      <p:grpSpPr>
        <a:xfrm>
          <a:off x="0" y="0"/>
          <a:ext cx="0" cy="0"/>
          <a:chOff x="0" y="0"/>
          <a:chExt cx="0" cy="0"/>
        </a:xfrm>
      </p:grpSpPr>
      <p:pic>
        <p:nvPicPr>
          <p:cNvPr id="234" name="Google Shape;234;p28"/>
          <p:cNvPicPr preferRelativeResize="0"/>
          <p:nvPr/>
        </p:nvPicPr>
        <p:blipFill>
          <a:blip r:embed="rId3">
            <a:alphaModFix/>
          </a:blip>
          <a:stretch>
            <a:fillRect/>
          </a:stretch>
        </p:blipFill>
        <p:spPr>
          <a:xfrm>
            <a:off x="2816875" y="527550"/>
            <a:ext cx="3885750" cy="4528026"/>
          </a:xfrm>
          <a:prstGeom prst="rect">
            <a:avLst/>
          </a:prstGeom>
          <a:noFill/>
          <a:ln>
            <a:noFill/>
          </a:ln>
        </p:spPr>
      </p:pic>
      <p:sp>
        <p:nvSpPr>
          <p:cNvPr id="235" name="Google Shape;235;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51825"/>
            <a:ext cx="7678200" cy="50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94" name="Google Shape;94;p14"/>
          <p:cNvSpPr txBox="1"/>
          <p:nvPr>
            <p:ph idx="1" type="body"/>
          </p:nvPr>
        </p:nvSpPr>
        <p:spPr>
          <a:xfrm>
            <a:off x="729450" y="2078875"/>
            <a:ext cx="63924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AutoNum type="romanUcPeriod"/>
            </a:pPr>
            <a:r>
              <a:rPr b="1" lang="en-GB"/>
              <a:t>Status quo </a:t>
            </a:r>
            <a:endParaRPr b="1"/>
          </a:p>
          <a:p>
            <a:pPr indent="-311150" lvl="0" marL="457200" rtl="0" algn="just">
              <a:spcBef>
                <a:spcPts val="0"/>
              </a:spcBef>
              <a:spcAft>
                <a:spcPts val="0"/>
              </a:spcAft>
              <a:buSzPts val="1300"/>
              <a:buAutoNum type="romanUcPeriod"/>
            </a:pPr>
            <a:r>
              <a:rPr b="1" lang="en-GB"/>
              <a:t>Assumptions &amp; Hypothesis</a:t>
            </a:r>
            <a:endParaRPr b="1"/>
          </a:p>
          <a:p>
            <a:pPr indent="-298450" lvl="1" marL="914400" rtl="0" algn="just">
              <a:spcBef>
                <a:spcPts val="0"/>
              </a:spcBef>
              <a:spcAft>
                <a:spcPts val="0"/>
              </a:spcAft>
              <a:buSzPts val="1100"/>
              <a:buAutoNum type="alphaUcPeriod"/>
            </a:pPr>
            <a:r>
              <a:rPr b="1" lang="en-GB"/>
              <a:t>Workflow</a:t>
            </a:r>
            <a:endParaRPr b="1"/>
          </a:p>
          <a:p>
            <a:pPr indent="-298450" lvl="1" marL="914400" rtl="0" algn="just">
              <a:spcBef>
                <a:spcPts val="0"/>
              </a:spcBef>
              <a:spcAft>
                <a:spcPts val="0"/>
              </a:spcAft>
              <a:buSzPts val="1100"/>
              <a:buAutoNum type="alphaUcPeriod"/>
            </a:pPr>
            <a:r>
              <a:rPr b="1" lang="en-GB"/>
              <a:t>Standard vs Express</a:t>
            </a:r>
            <a:endParaRPr b="1"/>
          </a:p>
          <a:p>
            <a:pPr indent="-298450" lvl="1" marL="914400" rtl="0" algn="just">
              <a:spcBef>
                <a:spcPts val="0"/>
              </a:spcBef>
              <a:spcAft>
                <a:spcPts val="0"/>
              </a:spcAft>
              <a:buSzPts val="1100"/>
              <a:buAutoNum type="alphaUcPeriod"/>
            </a:pPr>
            <a:r>
              <a:rPr b="1" lang="en-GB"/>
              <a:t>Results</a:t>
            </a:r>
            <a:endParaRPr b="1"/>
          </a:p>
          <a:p>
            <a:pPr indent="-311150" lvl="0" marL="457200" rtl="0" algn="just">
              <a:spcBef>
                <a:spcPts val="0"/>
              </a:spcBef>
              <a:spcAft>
                <a:spcPts val="0"/>
              </a:spcAft>
              <a:buSzPts val="1300"/>
              <a:buAutoNum type="romanUcPeriod"/>
            </a:pPr>
            <a:r>
              <a:rPr b="1" lang="en-GB"/>
              <a:t>Hypothesis testing</a:t>
            </a:r>
            <a:endParaRPr b="1"/>
          </a:p>
          <a:p>
            <a:pPr indent="-298450" lvl="1" marL="914400" rtl="0" algn="just">
              <a:spcBef>
                <a:spcPts val="0"/>
              </a:spcBef>
              <a:spcAft>
                <a:spcPts val="0"/>
              </a:spcAft>
              <a:buSzPts val="1100"/>
              <a:buAutoNum type="alphaUcPeriod"/>
            </a:pPr>
            <a:r>
              <a:rPr b="1" lang="en-GB"/>
              <a:t>Results </a:t>
            </a:r>
            <a:endParaRPr b="1"/>
          </a:p>
          <a:p>
            <a:pPr indent="-311150" lvl="0" marL="457200" rtl="0" algn="just">
              <a:spcBef>
                <a:spcPts val="0"/>
              </a:spcBef>
              <a:spcAft>
                <a:spcPts val="0"/>
              </a:spcAft>
              <a:buSzPts val="1300"/>
              <a:buAutoNum type="romanUcPeriod"/>
            </a:pPr>
            <a:r>
              <a:rPr b="1" lang="en-GB"/>
              <a:t>Conclusion </a:t>
            </a:r>
            <a:endParaRPr b="1"/>
          </a:p>
          <a:p>
            <a:pPr indent="-311150" lvl="0" marL="457200" rtl="0" algn="just">
              <a:spcBef>
                <a:spcPts val="0"/>
              </a:spcBef>
              <a:spcAft>
                <a:spcPts val="0"/>
              </a:spcAft>
              <a:buSzPts val="1300"/>
              <a:buAutoNum type="romanUcPeriod"/>
            </a:pPr>
            <a:r>
              <a:rPr b="1" lang="en-GB"/>
              <a:t>Suggestions &amp; Recommendation </a:t>
            </a:r>
            <a:endParaRPr b="1"/>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1225" y="1285675"/>
            <a:ext cx="5587200" cy="7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Annual report 2017-2020</a:t>
            </a:r>
            <a:endParaRPr/>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2" name="Google Shape;102;p15"/>
          <p:cNvPicPr preferRelativeResize="0"/>
          <p:nvPr/>
        </p:nvPicPr>
        <p:blipFill rotWithShape="1">
          <a:blip r:embed="rId3">
            <a:alphaModFix/>
          </a:blip>
          <a:srcRect b="0" l="704" r="0" t="2846"/>
          <a:stretch/>
        </p:blipFill>
        <p:spPr>
          <a:xfrm>
            <a:off x="571500" y="2198075"/>
            <a:ext cx="8058150" cy="19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Annual sales 2017-2020</a:t>
            </a:r>
            <a:endParaRPr/>
          </a:p>
        </p:txBody>
      </p:sp>
      <p:sp>
        <p:nvSpPr>
          <p:cNvPr id="108" name="Google Shape;108;p16"/>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Annual growth positive tendency </a:t>
            </a:r>
            <a:endParaRPr/>
          </a:p>
          <a:p>
            <a:pPr indent="-311150" lvl="0" marL="457200" rtl="0" algn="l">
              <a:spcBef>
                <a:spcPts val="0"/>
              </a:spcBef>
              <a:spcAft>
                <a:spcPts val="0"/>
              </a:spcAft>
              <a:buSzPts val="1300"/>
              <a:buChar char="●"/>
            </a:pPr>
            <a:r>
              <a:rPr lang="en-GB"/>
              <a:t>Strong positive development last two years</a:t>
            </a:r>
            <a:endParaRPr/>
          </a:p>
          <a:p>
            <a:pPr indent="-311150" lvl="0" marL="457200" rtl="0" algn="l">
              <a:spcBef>
                <a:spcPts val="0"/>
              </a:spcBef>
              <a:spcAft>
                <a:spcPts val="0"/>
              </a:spcAft>
              <a:buSzPts val="1300"/>
              <a:buChar char="●"/>
            </a:pPr>
            <a:r>
              <a:rPr lang="en-GB"/>
              <a:t>Clearly a very significant healthy business</a:t>
            </a:r>
            <a:endParaRPr/>
          </a:p>
        </p:txBody>
      </p:sp>
      <p:pic>
        <p:nvPicPr>
          <p:cNvPr id="109" name="Google Shape;109;p16" title="Chart"/>
          <p:cNvPicPr preferRelativeResize="0"/>
          <p:nvPr/>
        </p:nvPicPr>
        <p:blipFill>
          <a:blip r:embed="rId3">
            <a:alphaModFix/>
          </a:blip>
          <a:stretch>
            <a:fillRect/>
          </a:stretch>
        </p:blipFill>
        <p:spPr>
          <a:xfrm>
            <a:off x="4242500" y="1318650"/>
            <a:ext cx="4571775" cy="3060576"/>
          </a:xfrm>
          <a:prstGeom prst="rect">
            <a:avLst/>
          </a:prstGeom>
          <a:noFill/>
          <a:ln>
            <a:noFill/>
          </a:ln>
        </p:spPr>
      </p:pic>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6" name="Google Shape;116;p17"/>
          <p:cNvPicPr preferRelativeResize="0"/>
          <p:nvPr/>
        </p:nvPicPr>
        <p:blipFill>
          <a:blip r:embed="rId3">
            <a:alphaModFix/>
          </a:blip>
          <a:stretch>
            <a:fillRect/>
          </a:stretch>
        </p:blipFill>
        <p:spPr>
          <a:xfrm>
            <a:off x="2534475" y="498425"/>
            <a:ext cx="4093125" cy="46078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7650" y="561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t>
            </a:r>
            <a:r>
              <a:rPr lang="en-GB"/>
              <a:t>ypothesis:</a:t>
            </a:r>
            <a:endParaRPr/>
          </a:p>
        </p:txBody>
      </p:sp>
      <p:sp>
        <p:nvSpPr>
          <p:cNvPr id="122" name="Google Shape;122;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3" name="Google Shape;123;p18"/>
          <p:cNvPicPr preferRelativeResize="0"/>
          <p:nvPr/>
        </p:nvPicPr>
        <p:blipFill>
          <a:blip r:embed="rId3">
            <a:alphaModFix/>
          </a:blip>
          <a:stretch>
            <a:fillRect/>
          </a:stretch>
        </p:blipFill>
        <p:spPr>
          <a:xfrm>
            <a:off x="152400" y="1249175"/>
            <a:ext cx="8083573" cy="3741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190025"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GB" sz="1800">
                <a:solidFill>
                  <a:srgbClr val="000000"/>
                </a:solidFill>
                <a:latin typeface="Lato"/>
                <a:ea typeface="Lato"/>
                <a:cs typeface="Lato"/>
                <a:sym typeface="Lato"/>
              </a:rPr>
              <a:t>How long does it take?</a:t>
            </a:r>
            <a:endParaRPr b="0" sz="1840"/>
          </a:p>
        </p:txBody>
      </p:sp>
      <p:sp>
        <p:nvSpPr>
          <p:cNvPr id="129" name="Google Shape;12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30" name="Google Shape;130;p19"/>
          <p:cNvPicPr preferRelativeResize="0"/>
          <p:nvPr/>
        </p:nvPicPr>
        <p:blipFill>
          <a:blip r:embed="rId3">
            <a:alphaModFix/>
          </a:blip>
          <a:stretch>
            <a:fillRect/>
          </a:stretch>
        </p:blipFill>
        <p:spPr>
          <a:xfrm>
            <a:off x="434300" y="714238"/>
            <a:ext cx="8231503" cy="41722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190025"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GB" sz="1800">
                <a:solidFill>
                  <a:srgbClr val="000000"/>
                </a:solidFill>
                <a:latin typeface="Lato"/>
                <a:ea typeface="Lato"/>
                <a:cs typeface="Lato"/>
                <a:sym typeface="Lato"/>
              </a:rPr>
              <a:t>How long does it take?</a:t>
            </a:r>
            <a:endParaRPr b="0" sz="1840"/>
          </a:p>
        </p:txBody>
      </p:sp>
      <p:sp>
        <p:nvSpPr>
          <p:cNvPr id="136" name="Google Shape;136;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37" name="Google Shape;137;p20"/>
          <p:cNvPicPr preferRelativeResize="0"/>
          <p:nvPr/>
        </p:nvPicPr>
        <p:blipFill>
          <a:blip r:embed="rId3">
            <a:alphaModFix/>
          </a:blip>
          <a:stretch>
            <a:fillRect/>
          </a:stretch>
        </p:blipFill>
        <p:spPr>
          <a:xfrm>
            <a:off x="434300" y="714250"/>
            <a:ext cx="8231500" cy="41722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90025"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GB" sz="1800">
                <a:solidFill>
                  <a:srgbClr val="000000"/>
                </a:solidFill>
                <a:latin typeface="Lato"/>
                <a:ea typeface="Lato"/>
                <a:cs typeface="Lato"/>
                <a:sym typeface="Lato"/>
              </a:rPr>
              <a:t>How long does it take?</a:t>
            </a:r>
            <a:endParaRPr b="0" sz="1840"/>
          </a:p>
        </p:txBody>
      </p:sp>
      <p:sp>
        <p:nvSpPr>
          <p:cNvPr id="143" name="Google Shape;143;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4" name="Google Shape;144;p21"/>
          <p:cNvPicPr preferRelativeResize="0"/>
          <p:nvPr/>
        </p:nvPicPr>
        <p:blipFill>
          <a:blip r:embed="rId3">
            <a:alphaModFix/>
          </a:blip>
          <a:stretch>
            <a:fillRect/>
          </a:stretch>
        </p:blipFill>
        <p:spPr>
          <a:xfrm>
            <a:off x="830075" y="687600"/>
            <a:ext cx="6569449" cy="430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