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9" r:id="rId3"/>
    <p:sldId id="265" r:id="rId4"/>
    <p:sldId id="268" r:id="rId5"/>
    <p:sldId id="279" r:id="rId6"/>
    <p:sldId id="278" r:id="rId7"/>
    <p:sldId id="280" r:id="rId8"/>
    <p:sldId id="276" r:id="rId9"/>
    <p:sldId id="281"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gurta ADJOUD" initials="JA" lastIdx="3" clrIdx="0">
    <p:extLst>
      <p:ext uri="{19B8F6BF-5375-455C-9EA6-DF929625EA0E}">
        <p15:presenceInfo xmlns:p15="http://schemas.microsoft.com/office/powerpoint/2012/main" userId="fd823ac29023b0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2" d="100"/>
          <a:sy n="62" d="100"/>
        </p:scale>
        <p:origin x="33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90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68850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72293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63793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26596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47283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0707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8638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6088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9882">
            <a:solidFill>
              <a:srgbClr val="565151"/>
            </a:solidFill>
            <a:prstDash val="solid"/>
          </a:ln>
        </p:spPr>
        <p:txBody>
          <a:bodyPr/>
          <a:lstStyle/>
          <a:p>
            <a:endParaRPr lang="fr-FR" dirty="0"/>
          </a:p>
        </p:txBody>
      </p:sp>
      <p:sp>
        <p:nvSpPr>
          <p:cNvPr id="5" name="Text 2"/>
          <p:cNvSpPr/>
          <p:nvPr/>
        </p:nvSpPr>
        <p:spPr>
          <a:xfrm>
            <a:off x="4640601" y="1140431"/>
            <a:ext cx="6136990" cy="1338974"/>
          </a:xfrm>
          <a:prstGeom prst="rect">
            <a:avLst/>
          </a:prstGeom>
          <a:noFill/>
          <a:ln/>
        </p:spPr>
        <p:txBody>
          <a:bodyPr wrap="square" rtlCol="0" anchor="t"/>
          <a:lstStyle/>
          <a:p>
            <a:pPr marL="0" indent="0">
              <a:lnSpc>
                <a:spcPts val="4708"/>
              </a:lnSpc>
              <a:buNone/>
            </a:pPr>
            <a:r>
              <a:rPr lang="en-US" sz="7200" dirty="0">
                <a:solidFill>
                  <a:schemeClr val="bg1"/>
                </a:solidFill>
                <a:latin typeface="Poppins" panose="00000500000000000000" pitchFamily="2" charset="0"/>
                <a:cs typeface="Poppins" panose="00000500000000000000" pitchFamily="2" charset="0"/>
              </a:rPr>
              <a:t>Introduction</a:t>
            </a:r>
          </a:p>
        </p:txBody>
      </p:sp>
      <p:sp>
        <p:nvSpPr>
          <p:cNvPr id="6" name="Text 3"/>
          <p:cNvSpPr/>
          <p:nvPr/>
        </p:nvSpPr>
        <p:spPr>
          <a:xfrm>
            <a:off x="544749" y="2479405"/>
            <a:ext cx="13300553" cy="4463487"/>
          </a:xfrm>
          <a:prstGeom prst="rect">
            <a:avLst/>
          </a:prstGeom>
          <a:noFill/>
          <a:ln/>
        </p:spPr>
        <p:txBody>
          <a:bodyPr wrap="square" rtlCol="0" anchor="t"/>
          <a:lstStyle/>
          <a:p>
            <a:pPr marL="0" indent="0">
              <a:lnSpc>
                <a:spcPts val="2009"/>
              </a:lnSpc>
              <a:buNone/>
            </a:pPr>
            <a:endParaRPr lang="en-US" sz="2400" dirty="0">
              <a:solidFill>
                <a:schemeClr val="bg1"/>
              </a:solidFill>
              <a:latin typeface="Poppins" panose="00000500000000000000" pitchFamily="2" charset="0"/>
              <a:ea typeface="Roboto" pitchFamily="34" charset="-122"/>
              <a:cs typeface="Poppins" panose="00000500000000000000" pitchFamily="2" charset="0"/>
            </a:endParaRPr>
          </a:p>
          <a:p>
            <a:pPr marL="0" indent="0">
              <a:lnSpc>
                <a:spcPts val="2009"/>
              </a:lnSpc>
              <a:buNone/>
            </a:pPr>
            <a:r>
              <a:rPr lang="en-US" sz="2800" dirty="0">
                <a:solidFill>
                  <a:schemeClr val="bg1"/>
                </a:solidFill>
                <a:latin typeface="Poppins" panose="00000500000000000000" pitchFamily="2" charset="0"/>
                <a:ea typeface="Roboto" pitchFamily="34" charset="-122"/>
                <a:cs typeface="Poppins" panose="00000500000000000000" pitchFamily="2" charset="0"/>
              </a:rPr>
              <a:t>Dans </a:t>
            </a:r>
            <a:r>
              <a:rPr lang="en-US" sz="2800" dirty="0" err="1">
                <a:solidFill>
                  <a:schemeClr val="bg1"/>
                </a:solidFill>
                <a:latin typeface="Poppins" panose="00000500000000000000" pitchFamily="2" charset="0"/>
                <a:ea typeface="Roboto" pitchFamily="34" charset="-122"/>
                <a:cs typeface="Poppins" panose="00000500000000000000" pitchFamily="2" charset="0"/>
              </a:rPr>
              <a:t>cette</a:t>
            </a:r>
            <a:r>
              <a:rPr lang="en-US" sz="2800" dirty="0">
                <a:solidFill>
                  <a:schemeClr val="bg1"/>
                </a:solidFill>
                <a:latin typeface="Poppins" panose="00000500000000000000" pitchFamily="2" charset="0"/>
                <a:ea typeface="Roboto" pitchFamily="34" charset="-122"/>
                <a:cs typeface="Poppins" panose="00000500000000000000" pitchFamily="2" charset="0"/>
              </a:rPr>
              <a:t> présentation, nous </a:t>
            </a:r>
            <a:r>
              <a:rPr lang="en-US" sz="2800" dirty="0" err="1">
                <a:solidFill>
                  <a:schemeClr val="bg1"/>
                </a:solidFill>
                <a:latin typeface="Poppins" panose="00000500000000000000" pitchFamily="2" charset="0"/>
                <a:ea typeface="Roboto" pitchFamily="34" charset="-122"/>
                <a:cs typeface="Poppins" panose="00000500000000000000" pitchFamily="2" charset="0"/>
              </a:rPr>
              <a:t>allons</a:t>
            </a:r>
            <a:r>
              <a:rPr lang="en-US" sz="2800" dirty="0">
                <a:solidFill>
                  <a:schemeClr val="bg1"/>
                </a:solidFill>
                <a:latin typeface="Poppins" panose="00000500000000000000" pitchFamily="2" charset="0"/>
                <a:ea typeface="Roboto" pitchFamily="34" charset="-122"/>
                <a:cs typeface="Poppins" panose="00000500000000000000" pitchFamily="2" charset="0"/>
              </a:rPr>
              <a:t> explorer </a:t>
            </a:r>
            <a:r>
              <a:rPr lang="en-US" sz="2800" dirty="0" err="1">
                <a:solidFill>
                  <a:schemeClr val="bg1"/>
                </a:solidFill>
                <a:latin typeface="Poppins" panose="00000500000000000000" pitchFamily="2" charset="0"/>
                <a:ea typeface="Roboto" pitchFamily="34" charset="-122"/>
                <a:cs typeface="Poppins" panose="00000500000000000000" pitchFamily="2" charset="0"/>
              </a:rPr>
              <a:t>l'importance</a:t>
            </a:r>
            <a:r>
              <a:rPr lang="en-US" sz="2800" dirty="0">
                <a:solidFill>
                  <a:schemeClr val="bg1"/>
                </a:solidFill>
                <a:latin typeface="Poppins" panose="00000500000000000000" pitchFamily="2" charset="0"/>
                <a:ea typeface="Roboto" pitchFamily="34" charset="-122"/>
                <a:cs typeface="Poppins" panose="00000500000000000000" pitchFamily="2" charset="0"/>
              </a:rPr>
              <a:t> du </a:t>
            </a:r>
          </a:p>
          <a:p>
            <a:pPr marL="0" indent="0">
              <a:lnSpc>
                <a:spcPts val="2009"/>
              </a:lnSpc>
              <a:buNone/>
            </a:pPr>
            <a:endParaRPr lang="en-US" sz="2800" dirty="0">
              <a:solidFill>
                <a:schemeClr val="bg1"/>
              </a:solidFill>
              <a:latin typeface="Poppins" panose="00000500000000000000" pitchFamily="2" charset="0"/>
              <a:ea typeface="Roboto" pitchFamily="34" charset="-122"/>
              <a:cs typeface="Poppins" panose="00000500000000000000" pitchFamily="2" charset="0"/>
            </a:endParaRPr>
          </a:p>
          <a:p>
            <a:pPr marL="0" indent="0">
              <a:lnSpc>
                <a:spcPts val="2009"/>
              </a:lnSpc>
              <a:buNone/>
            </a:pPr>
            <a:r>
              <a:rPr lang="en-US" sz="2800" dirty="0" err="1">
                <a:solidFill>
                  <a:schemeClr val="bg1"/>
                </a:solidFill>
                <a:latin typeface="Poppins" panose="00000500000000000000" pitchFamily="2" charset="0"/>
                <a:ea typeface="Roboto" pitchFamily="34" charset="-122"/>
                <a:cs typeface="Poppins" panose="00000500000000000000" pitchFamily="2" charset="0"/>
              </a:rPr>
              <a:t>raisonnement</a:t>
            </a:r>
            <a:r>
              <a:rPr lang="en-US" sz="2800" dirty="0">
                <a:solidFill>
                  <a:schemeClr val="bg1"/>
                </a:solidFill>
                <a:latin typeface="Poppins" panose="00000500000000000000" pitchFamily="2" charset="0"/>
                <a:ea typeface="Roboto" pitchFamily="34" charset="-122"/>
                <a:cs typeface="Poppins" panose="00000500000000000000" pitchFamily="2" charset="0"/>
              </a:rPr>
              <a:t> des </a:t>
            </a:r>
            <a:r>
              <a:rPr lang="en-US" sz="2800" dirty="0" err="1">
                <a:solidFill>
                  <a:schemeClr val="bg1"/>
                </a:solidFill>
                <a:latin typeface="Poppins" panose="00000500000000000000" pitchFamily="2" charset="0"/>
                <a:ea typeface="Roboto" pitchFamily="34" charset="-122"/>
                <a:cs typeface="Poppins" panose="00000500000000000000" pitchFamily="2" charset="0"/>
              </a:rPr>
              <a:t>graphes</a:t>
            </a:r>
            <a:r>
              <a:rPr lang="en-US" sz="2800" dirty="0">
                <a:solidFill>
                  <a:schemeClr val="bg1"/>
                </a:solidFill>
                <a:latin typeface="Poppins" panose="00000500000000000000" pitchFamily="2" charset="0"/>
                <a:ea typeface="Roboto" pitchFamily="34" charset="-122"/>
                <a:cs typeface="Poppins" panose="00000500000000000000" pitchFamily="2" charset="0"/>
              </a:rPr>
              <a:t> de connaissances </a:t>
            </a:r>
            <a:r>
              <a:rPr lang="en-US" sz="2800" dirty="0" err="1">
                <a:solidFill>
                  <a:schemeClr val="bg1"/>
                </a:solidFill>
                <a:latin typeface="Poppins" panose="00000500000000000000" pitchFamily="2" charset="0"/>
                <a:ea typeface="Roboto" pitchFamily="34" charset="-122"/>
                <a:cs typeface="Poppins" panose="00000500000000000000" pitchFamily="2" charset="0"/>
              </a:rPr>
              <a:t>temporelles</a:t>
            </a:r>
            <a:r>
              <a:rPr lang="en-US" sz="2800" dirty="0">
                <a:solidFill>
                  <a:schemeClr val="bg1"/>
                </a:solidFill>
                <a:latin typeface="Poppins" panose="00000500000000000000" pitchFamily="2" charset="0"/>
                <a:ea typeface="Roboto" pitchFamily="34" charset="-122"/>
                <a:cs typeface="Poppins" panose="00000500000000000000" pitchFamily="2" charset="0"/>
              </a:rPr>
              <a:t>,  </a:t>
            </a:r>
            <a:r>
              <a:rPr lang="en-US" sz="2800" dirty="0" err="1">
                <a:solidFill>
                  <a:schemeClr val="bg1"/>
                </a:solidFill>
                <a:latin typeface="Poppins" panose="00000500000000000000" pitchFamily="2" charset="0"/>
                <a:ea typeface="Roboto" pitchFamily="34" charset="-122"/>
                <a:cs typeface="Poppins" panose="00000500000000000000" pitchFamily="2" charset="0"/>
              </a:rPr>
              <a:t>définir</a:t>
            </a:r>
            <a:r>
              <a:rPr lang="en-US" sz="2800" dirty="0">
                <a:solidFill>
                  <a:schemeClr val="bg1"/>
                </a:solidFill>
                <a:latin typeface="Poppins" panose="00000500000000000000" pitchFamily="2" charset="0"/>
                <a:ea typeface="Roboto" pitchFamily="34" charset="-122"/>
                <a:cs typeface="Poppins" panose="00000500000000000000" pitchFamily="2" charset="0"/>
              </a:rPr>
              <a:t> les </a:t>
            </a:r>
          </a:p>
          <a:p>
            <a:pPr marL="0" indent="0">
              <a:lnSpc>
                <a:spcPts val="2009"/>
              </a:lnSpc>
              <a:buNone/>
            </a:pPr>
            <a:endParaRPr lang="en-US" sz="2800" dirty="0">
              <a:solidFill>
                <a:schemeClr val="bg1"/>
              </a:solidFill>
              <a:latin typeface="Poppins" panose="00000500000000000000" pitchFamily="2" charset="0"/>
              <a:ea typeface="Roboto" pitchFamily="34" charset="-122"/>
              <a:cs typeface="Poppins" panose="00000500000000000000" pitchFamily="2" charset="0"/>
            </a:endParaRPr>
          </a:p>
          <a:p>
            <a:pPr marL="0" indent="0">
              <a:lnSpc>
                <a:spcPts val="2009"/>
              </a:lnSpc>
              <a:buNone/>
            </a:pPr>
            <a:r>
              <a:rPr lang="en-US" sz="2800" dirty="0" err="1">
                <a:solidFill>
                  <a:schemeClr val="bg1"/>
                </a:solidFill>
                <a:latin typeface="Poppins" panose="00000500000000000000" pitchFamily="2" charset="0"/>
                <a:ea typeface="Roboto" pitchFamily="34" charset="-122"/>
                <a:cs typeface="Poppins" panose="00000500000000000000" pitchFamily="2" charset="0"/>
              </a:rPr>
              <a:t>Graphes</a:t>
            </a:r>
            <a:r>
              <a:rPr lang="en-US" sz="2800" dirty="0">
                <a:solidFill>
                  <a:schemeClr val="bg1"/>
                </a:solidFill>
                <a:latin typeface="Poppins" panose="00000500000000000000" pitchFamily="2" charset="0"/>
                <a:ea typeface="Roboto" pitchFamily="34" charset="-122"/>
                <a:cs typeface="Poppins" panose="00000500000000000000" pitchFamily="2" charset="0"/>
              </a:rPr>
              <a:t> de </a:t>
            </a:r>
            <a:r>
              <a:rPr lang="en-US" sz="2800" dirty="0" err="1">
                <a:solidFill>
                  <a:schemeClr val="bg1"/>
                </a:solidFill>
                <a:latin typeface="Poppins" panose="00000500000000000000" pitchFamily="2" charset="0"/>
                <a:ea typeface="Roboto" pitchFamily="34" charset="-122"/>
                <a:cs typeface="Poppins" panose="00000500000000000000" pitchFamily="2" charset="0"/>
              </a:rPr>
              <a:t>connaissances</a:t>
            </a:r>
            <a:r>
              <a:rPr lang="en-US" sz="2800" dirty="0">
                <a:solidFill>
                  <a:schemeClr val="bg1"/>
                </a:solidFill>
                <a:latin typeface="Poppins" panose="00000500000000000000" pitchFamily="2" charset="0"/>
                <a:ea typeface="Roboto" pitchFamily="34" charset="-122"/>
                <a:cs typeface="Poppins" panose="00000500000000000000" pitchFamily="2" charset="0"/>
              </a:rPr>
              <a:t> </a:t>
            </a:r>
            <a:r>
              <a:rPr lang="en-US" sz="2800" dirty="0" err="1">
                <a:solidFill>
                  <a:schemeClr val="bg1"/>
                </a:solidFill>
                <a:latin typeface="Poppins" panose="00000500000000000000" pitchFamily="2" charset="0"/>
                <a:ea typeface="Roboto" pitchFamily="34" charset="-122"/>
                <a:cs typeface="Poppins" panose="00000500000000000000" pitchFamily="2" charset="0"/>
              </a:rPr>
              <a:t>Temporelles</a:t>
            </a:r>
            <a:r>
              <a:rPr lang="en-US" sz="2800" dirty="0">
                <a:solidFill>
                  <a:schemeClr val="bg1"/>
                </a:solidFill>
                <a:latin typeface="Poppins" panose="00000500000000000000" pitchFamily="2" charset="0"/>
                <a:ea typeface="Roboto" pitchFamily="34" charset="-122"/>
                <a:cs typeface="Poppins" panose="00000500000000000000" pitchFamily="2" charset="0"/>
              </a:rPr>
              <a:t> , </a:t>
            </a:r>
            <a:r>
              <a:rPr lang="en-US" sz="2800" dirty="0" err="1">
                <a:solidFill>
                  <a:schemeClr val="bg1"/>
                </a:solidFill>
                <a:latin typeface="Poppins" panose="00000500000000000000" pitchFamily="2" charset="0"/>
                <a:ea typeface="Roboto" pitchFamily="34" charset="-122"/>
                <a:cs typeface="Poppins" panose="00000500000000000000" pitchFamily="2" charset="0"/>
              </a:rPr>
              <a:t>ainsi</a:t>
            </a:r>
            <a:r>
              <a:rPr lang="en-US" sz="2800" dirty="0">
                <a:solidFill>
                  <a:schemeClr val="bg1"/>
                </a:solidFill>
                <a:latin typeface="Poppins" panose="00000500000000000000" pitchFamily="2" charset="0"/>
                <a:ea typeface="Roboto" pitchFamily="34" charset="-122"/>
                <a:cs typeface="Poppins" panose="00000500000000000000" pitchFamily="2" charset="0"/>
              </a:rPr>
              <a:t> que </a:t>
            </a:r>
            <a:r>
              <a:rPr lang="fr-FR" sz="2800" kern="100" dirty="0">
                <a:solidFill>
                  <a:schemeClr val="bg1"/>
                </a:solidFill>
                <a:latin typeface="Poppins" panose="00000500000000000000" pitchFamily="2" charset="0"/>
                <a:ea typeface="Calibri" panose="020F0502020204030204" pitchFamily="34" charset="0"/>
                <a:cs typeface="Poppins" panose="00000500000000000000" pitchFamily="2" charset="0"/>
              </a:rPr>
              <a:t>l</a:t>
            </a:r>
            <a:r>
              <a:rPr lang="fr-FR" sz="28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es méthodes </a:t>
            </a:r>
          </a:p>
          <a:p>
            <a:pPr marL="0" indent="0">
              <a:lnSpc>
                <a:spcPts val="2009"/>
              </a:lnSpc>
              <a:buNone/>
            </a:pPr>
            <a:endParaRPr lang="fr-FR" sz="28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marL="0" indent="0">
              <a:lnSpc>
                <a:spcPts val="2009"/>
              </a:lnSpc>
              <a:buNone/>
            </a:pPr>
            <a:r>
              <a:rPr lang="fr-FR" sz="28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d'apprentissage qui prennent en compte à la fois les corrélations entre </a:t>
            </a:r>
          </a:p>
          <a:p>
            <a:pPr marL="0" indent="0">
              <a:lnSpc>
                <a:spcPts val="2009"/>
              </a:lnSpc>
              <a:buNone/>
            </a:pPr>
            <a:endParaRPr lang="fr-FR" sz="28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marL="0" indent="0">
              <a:lnSpc>
                <a:spcPts val="2009"/>
              </a:lnSpc>
              <a:buNone/>
            </a:pPr>
            <a:r>
              <a:rPr lang="fr-FR" sz="28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les entités dans un graphe de connaissances et les événements </a:t>
            </a:r>
          </a:p>
          <a:p>
            <a:pPr marL="0" indent="0">
              <a:lnSpc>
                <a:spcPts val="2009"/>
              </a:lnSpc>
              <a:buNone/>
            </a:pPr>
            <a:endParaRPr lang="fr-FR" sz="28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endParaRPr>
          </a:p>
          <a:p>
            <a:pPr marL="0" indent="0">
              <a:lnSpc>
                <a:spcPts val="2009"/>
              </a:lnSpc>
              <a:buNone/>
            </a:pPr>
            <a:r>
              <a:rPr lang="fr-FR" sz="28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périodiques dans le temps.</a:t>
            </a:r>
          </a:p>
          <a:p>
            <a:pPr marL="0" indent="0">
              <a:lnSpc>
                <a:spcPts val="2009"/>
              </a:lnSpc>
              <a:buNone/>
            </a:pPr>
            <a:endParaRPr lang="en-US" sz="2000" dirty="0">
              <a:solidFill>
                <a:schemeClr val="bg1"/>
              </a:solidFill>
              <a:latin typeface="Poppins" panose="00000500000000000000" pitchFamily="2" charset="0"/>
              <a:ea typeface="Roboto" pitchFamily="34" charset="-122"/>
              <a:cs typeface="Poppins" panose="00000500000000000000" pitchFamily="2" charset="0"/>
            </a:endParaRPr>
          </a:p>
          <a:p>
            <a:pPr marL="0" indent="0">
              <a:lnSpc>
                <a:spcPts val="2009"/>
              </a:lnSpc>
              <a:buNone/>
            </a:pPr>
            <a:endParaRPr lang="en-US" sz="2400" dirty="0">
              <a:solidFill>
                <a:srgbClr val="E5E0DF"/>
              </a:solidFill>
              <a:latin typeface="Poppins" panose="00000500000000000000" pitchFamily="2" charset="0"/>
              <a:ea typeface="Roboto" pitchFamily="34" charset="-122"/>
              <a:cs typeface="Poppins" panose="00000500000000000000" pitchFamily="2" charset="0"/>
            </a:endParaRPr>
          </a:p>
        </p:txBody>
      </p:sp>
      <p:sp>
        <p:nvSpPr>
          <p:cNvPr id="9" name="Text 5"/>
          <p:cNvSpPr/>
          <p:nvPr/>
        </p:nvSpPr>
        <p:spPr>
          <a:xfrm>
            <a:off x="6606064" y="6189345"/>
            <a:ext cx="1409700" cy="278963"/>
          </a:xfrm>
          <a:prstGeom prst="rect">
            <a:avLst/>
          </a:prstGeom>
          <a:noFill/>
          <a:ln/>
        </p:spPr>
        <p:txBody>
          <a:bodyPr wrap="none" rtlCol="0" anchor="t"/>
          <a:lstStyle/>
          <a:p>
            <a:pPr marL="0" indent="0" algn="l">
              <a:lnSpc>
                <a:spcPts val="2197"/>
              </a:lnSpc>
              <a:buNone/>
            </a:pPr>
            <a:endParaRPr lang="en-US" sz="156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5" name="Text 2"/>
          <p:cNvSpPr/>
          <p:nvPr/>
        </p:nvSpPr>
        <p:spPr>
          <a:xfrm>
            <a:off x="6876190" y="1349276"/>
            <a:ext cx="7477601" cy="1388745"/>
          </a:xfrm>
          <a:prstGeom prst="rect">
            <a:avLst/>
          </a:prstGeom>
          <a:noFill/>
          <a:ln/>
        </p:spPr>
        <p:txBody>
          <a:bodyPr wrap="square" rtlCol="0" anchor="t"/>
          <a:lstStyle/>
          <a:p>
            <a:pPr marL="0" indent="0">
              <a:lnSpc>
                <a:spcPts val="5468"/>
              </a:lnSpc>
              <a:buNone/>
            </a:pPr>
            <a:r>
              <a:rPr lang="en-US" sz="7200" dirty="0">
                <a:solidFill>
                  <a:srgbClr val="F2F2F3"/>
                </a:solidFill>
                <a:latin typeface="Poppins" pitchFamily="34" charset="0"/>
                <a:ea typeface="Poppins" pitchFamily="34" charset="-122"/>
                <a:cs typeface="Poppins" pitchFamily="34" charset="-120"/>
              </a:rPr>
              <a:t>Conclusion</a:t>
            </a:r>
            <a:endParaRPr lang="en-US" sz="7200" dirty="0"/>
          </a:p>
        </p:txBody>
      </p:sp>
      <p:sp>
        <p:nvSpPr>
          <p:cNvPr id="6" name="Text 3"/>
          <p:cNvSpPr/>
          <p:nvPr/>
        </p:nvSpPr>
        <p:spPr>
          <a:xfrm>
            <a:off x="5486401" y="3000618"/>
            <a:ext cx="8310800" cy="3879706"/>
          </a:xfrm>
          <a:prstGeom prst="rect">
            <a:avLst/>
          </a:prstGeom>
          <a:noFill/>
          <a:ln/>
        </p:spPr>
        <p:txBody>
          <a:bodyPr wrap="square" rtlCol="0" anchor="t"/>
          <a:lstStyle/>
          <a:p>
            <a:pPr>
              <a:lnSpc>
                <a:spcPts val="2799"/>
              </a:lnSpc>
            </a:pPr>
            <a:r>
              <a:rPr lang="fr-FR" sz="2000" dirty="0">
                <a:solidFill>
                  <a:schemeClr val="bg1"/>
                </a:solidFill>
                <a:latin typeface="Poppins" panose="00000500000000000000" pitchFamily="2" charset="0"/>
                <a:cs typeface="Poppins" panose="00000500000000000000" pitchFamily="2" charset="0"/>
              </a:rPr>
              <a:t>L’article évoque une nouvelle approche de raisonnement sur les graphes de connaissances temporels (TKGR) pour inférer des événements manquants le long de la ligne temporelle. Le modèle proposé, appelé RPC, exploite les corrélations relationnelles et les modèles temporels périodiques pour améliorer les performances. </a:t>
            </a:r>
          </a:p>
          <a:p>
            <a:pPr>
              <a:lnSpc>
                <a:spcPts val="2799"/>
              </a:lnSpc>
            </a:pPr>
            <a:r>
              <a:rPr lang="fr-FR" sz="2000" dirty="0">
                <a:solidFill>
                  <a:schemeClr val="bg1"/>
                </a:solidFill>
                <a:latin typeface="Poppins" panose="00000500000000000000" pitchFamily="2" charset="0"/>
                <a:cs typeface="Poppins" panose="00000500000000000000" pitchFamily="2" charset="0"/>
              </a:rPr>
              <a:t>Des expériences montrent que RPC surpasse les modèles TKGR existants et démontre l'efficacité des deux nouvelles stratégies du modèle.</a:t>
            </a:r>
            <a:endParaRPr lang="en-US" sz="2000" dirty="0">
              <a:solidFill>
                <a:schemeClr val="bg1"/>
              </a:solidFill>
              <a:latin typeface="Poppins" panose="00000500000000000000" pitchFamily="2" charset="0"/>
              <a:cs typeface="Poppins" panose="00000500000000000000" pitchFamily="2" charset="0"/>
            </a:endParaRPr>
          </a:p>
          <a:p>
            <a:pPr marL="0" indent="0">
              <a:lnSpc>
                <a:spcPts val="2799"/>
              </a:lnSpc>
              <a:buNone/>
            </a:pPr>
            <a:endParaRPr lang="en-US" sz="1750" dirty="0"/>
          </a:p>
        </p:txBody>
      </p:sp>
      <p:pic>
        <p:nvPicPr>
          <p:cNvPr id="8" name="Image 7">
            <a:extLst>
              <a:ext uri="{FF2B5EF4-FFF2-40B4-BE49-F238E27FC236}">
                <a16:creationId xmlns:a16="http://schemas.microsoft.com/office/drawing/2014/main" id="{3CE1A332-4BDC-9EFF-FE89-812AB0CE8C4B}"/>
              </a:ext>
            </a:extLst>
          </p:cNvPr>
          <p:cNvPicPr>
            <a:picLocks noChangeAspect="1"/>
          </p:cNvPicPr>
          <p:nvPr/>
        </p:nvPicPr>
        <p:blipFill>
          <a:blip r:embed="rId3"/>
          <a:stretch>
            <a:fillRect/>
          </a:stretch>
        </p:blipFill>
        <p:spPr>
          <a:xfrm rot="5400000">
            <a:off x="-1782418" y="1782417"/>
            <a:ext cx="8229600" cy="4664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119270"/>
            <a:ext cx="14630400" cy="8229600"/>
          </a:xfrm>
          <a:prstGeom prst="rect">
            <a:avLst/>
          </a:prstGeom>
          <a:solidFill>
            <a:srgbClr val="050505"/>
          </a:solidFill>
          <a:ln w="9882">
            <a:solidFill>
              <a:srgbClr val="565151"/>
            </a:solidFill>
            <a:prstDash val="solid"/>
          </a:ln>
        </p:spPr>
        <p:txBody>
          <a:bodyPr/>
          <a:lstStyle/>
          <a:p>
            <a:endParaRPr lang="fr-FR" dirty="0"/>
          </a:p>
        </p:txBody>
      </p:sp>
      <p:sp>
        <p:nvSpPr>
          <p:cNvPr id="5" name="Text 2"/>
          <p:cNvSpPr/>
          <p:nvPr/>
        </p:nvSpPr>
        <p:spPr>
          <a:xfrm>
            <a:off x="4640601" y="457200"/>
            <a:ext cx="5340626" cy="1179444"/>
          </a:xfrm>
          <a:prstGeom prst="rect">
            <a:avLst/>
          </a:prstGeom>
          <a:noFill/>
          <a:ln/>
        </p:spPr>
        <p:txBody>
          <a:bodyPr wrap="square" rtlCol="0" anchor="t"/>
          <a:lstStyle/>
          <a:p>
            <a:pPr marL="0" indent="0">
              <a:lnSpc>
                <a:spcPts val="4708"/>
              </a:lnSpc>
              <a:buNone/>
            </a:pPr>
            <a:r>
              <a:rPr lang="en-US" sz="6600" dirty="0">
                <a:solidFill>
                  <a:schemeClr val="bg1"/>
                </a:solidFill>
                <a:latin typeface="Poppins" panose="00000500000000000000" pitchFamily="2" charset="0"/>
                <a:cs typeface="Poppins" panose="00000500000000000000" pitchFamily="2" charset="0"/>
              </a:rPr>
              <a:t>Introduction</a:t>
            </a:r>
            <a:endParaRPr lang="en-US" sz="6000" dirty="0">
              <a:solidFill>
                <a:schemeClr val="bg1"/>
              </a:solidFill>
              <a:latin typeface="Poppins" panose="00000500000000000000" pitchFamily="2" charset="0"/>
              <a:cs typeface="Poppins" panose="00000500000000000000" pitchFamily="2" charset="0"/>
            </a:endParaRPr>
          </a:p>
        </p:txBody>
      </p:sp>
      <p:sp>
        <p:nvSpPr>
          <p:cNvPr id="6" name="Text 3"/>
          <p:cNvSpPr/>
          <p:nvPr/>
        </p:nvSpPr>
        <p:spPr>
          <a:xfrm>
            <a:off x="247506" y="1627817"/>
            <a:ext cx="14126816" cy="5501849"/>
          </a:xfrm>
          <a:prstGeom prst="rect">
            <a:avLst/>
          </a:prstGeom>
          <a:noFill/>
          <a:ln/>
        </p:spPr>
        <p:txBody>
          <a:bodyPr wrap="square" rtlCol="0" anchor="t"/>
          <a:lstStyle/>
          <a:p>
            <a:pPr marL="0" indent="0">
              <a:lnSpc>
                <a:spcPts val="2009"/>
              </a:lnSpc>
              <a:buNone/>
            </a:pPr>
            <a:endParaRPr lang="en-US" sz="2800" u="sng" dirty="0">
              <a:solidFill>
                <a:schemeClr val="bg1"/>
              </a:solidFill>
              <a:latin typeface="Poppins" panose="00000500000000000000" pitchFamily="2" charset="0"/>
              <a:ea typeface="Roboto" pitchFamily="34" charset="-122"/>
              <a:cs typeface="Poppins" panose="00000500000000000000" pitchFamily="2" charset="0"/>
            </a:endParaRPr>
          </a:p>
          <a:p>
            <a:pPr>
              <a:lnSpc>
                <a:spcPts val="2009"/>
              </a:lnSpc>
            </a:pPr>
            <a:r>
              <a:rPr lang="fr-FR" sz="2800" u="sng"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r>
              <a:rPr lang="fr-FR" sz="32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Un graphe de connaissances</a:t>
            </a:r>
            <a:r>
              <a:rPr lang="fr-FR" sz="3200" kern="100" dirty="0">
                <a:solidFill>
                  <a:schemeClr val="bg1"/>
                </a:solidFill>
                <a:latin typeface="Poppins" panose="00000500000000000000" pitchFamily="2" charset="0"/>
                <a:ea typeface="Calibri" panose="020F0502020204030204" pitchFamily="34" charset="0"/>
                <a:cs typeface="Poppins" panose="00000500000000000000" pitchFamily="2" charset="0"/>
              </a:rPr>
              <a:t> ( KG )</a:t>
            </a:r>
            <a:r>
              <a:rPr lang="fr-FR" sz="32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r>
              <a:rPr lang="fr-FR" sz="28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r>
              <a:rPr lang="fr-FR" sz="2800" kern="100" dirty="0">
                <a:solidFill>
                  <a:schemeClr val="bg1"/>
                </a:solidFill>
                <a:latin typeface="Poppins" panose="00000500000000000000" pitchFamily="2" charset="0"/>
                <a:ea typeface="Calibri" panose="020F0502020204030204" pitchFamily="34" charset="0"/>
                <a:cs typeface="Poppins" panose="00000500000000000000" pitchFamily="2" charset="0"/>
              </a:rPr>
              <a:t> </a:t>
            </a:r>
            <a:r>
              <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est une structure de données qui</a:t>
            </a:r>
          </a:p>
          <a:p>
            <a:pPr>
              <a:lnSpc>
                <a:spcPts val="2009"/>
              </a:lnSpc>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représente </a:t>
            </a:r>
            <a:r>
              <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rPr>
              <a:t> </a:t>
            </a:r>
            <a:r>
              <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des  connaissances sous forme de nœuds (entités) et de liens (relations) entre </a:t>
            </a:r>
          </a:p>
          <a:p>
            <a:pPr>
              <a:lnSpc>
                <a:spcPts val="2009"/>
              </a:lnSpc>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ces entités</a:t>
            </a:r>
            <a:r>
              <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rPr>
              <a:t> Le KG en tant que représentation de faits et d'événements du monde réel, ont  </a:t>
            </a:r>
          </a:p>
          <a:p>
            <a:pPr>
              <a:lnSpc>
                <a:spcPts val="2009"/>
              </a:lnSpc>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rPr>
              <a:t>facilité d'innombrables tâches basées sur les connaissances, </a:t>
            </a:r>
          </a:p>
          <a:p>
            <a:pPr>
              <a:lnSpc>
                <a:spcPts val="2009"/>
              </a:lnSpc>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rPr>
              <a:t>par exemple :  la recherche d'informations , la compréhension du langage naturel. les </a:t>
            </a:r>
          </a:p>
          <a:p>
            <a:pPr>
              <a:lnSpc>
                <a:spcPts val="2009"/>
              </a:lnSpc>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rPr>
              <a:t>systèmes de recommandation … </a:t>
            </a:r>
          </a:p>
          <a:p>
            <a:pPr>
              <a:lnSpc>
                <a:spcPts val="2009"/>
              </a:lnSpc>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Cependant, comme les faits et les événements continuent généralement d’évoluer au fil du</a:t>
            </a:r>
          </a:p>
          <a:p>
            <a:pPr>
              <a:lnSpc>
                <a:spcPts val="2009"/>
              </a:lnSpc>
            </a:pPr>
            <a:endPar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temps, les KG conventionnels (KG statiques) ne peuvent pas répondre </a:t>
            </a:r>
            <a:r>
              <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rPr>
              <a:t>aux</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exigences pour</a:t>
            </a:r>
          </a:p>
          <a:p>
            <a:pPr>
              <a:lnSpc>
                <a:spcPts val="2009"/>
              </a:lnSpc>
            </a:pPr>
            <a:endPar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modéliser une dynamique aussi complexe. Ainsi, le graphe de connaissances temporelles</a:t>
            </a:r>
          </a:p>
          <a:p>
            <a:pPr>
              <a:lnSpc>
                <a:spcPts val="2009"/>
              </a:lnSpc>
            </a:pPr>
            <a:endPar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(TKG) est conçu,</a:t>
            </a:r>
            <a:endPar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endParaRPr>
          </a:p>
          <a:p>
            <a:pPr>
              <a:lnSpc>
                <a:spcPts val="2009"/>
              </a:lnSpc>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endParaRPr lang="en-US" sz="2000" dirty="0">
              <a:solidFill>
                <a:schemeClr val="bg1"/>
              </a:solidFill>
              <a:latin typeface="Poppins" panose="00000500000000000000" pitchFamily="2" charset="0"/>
              <a:ea typeface="Roboto" pitchFamily="34" charset="-122"/>
              <a:cs typeface="Poppins" panose="00000500000000000000" pitchFamily="2" charset="0"/>
            </a:endParaRPr>
          </a:p>
          <a:p>
            <a:pPr marL="0" indent="0">
              <a:lnSpc>
                <a:spcPts val="2009"/>
              </a:lnSpc>
              <a:buNone/>
            </a:pPr>
            <a:endParaRPr lang="en-US" sz="2400" dirty="0">
              <a:solidFill>
                <a:srgbClr val="E5E0DF"/>
              </a:solidFill>
              <a:latin typeface="Poppins" panose="00000500000000000000" pitchFamily="2" charset="0"/>
              <a:ea typeface="Roboto" pitchFamily="34" charset="-122"/>
              <a:cs typeface="Poppins" panose="00000500000000000000" pitchFamily="2" charset="0"/>
            </a:endParaRPr>
          </a:p>
        </p:txBody>
      </p:sp>
      <p:sp>
        <p:nvSpPr>
          <p:cNvPr id="9" name="Text 5"/>
          <p:cNvSpPr/>
          <p:nvPr/>
        </p:nvSpPr>
        <p:spPr>
          <a:xfrm>
            <a:off x="6606064" y="6189345"/>
            <a:ext cx="1409700" cy="278963"/>
          </a:xfrm>
          <a:prstGeom prst="rect">
            <a:avLst/>
          </a:prstGeom>
          <a:noFill/>
          <a:ln/>
        </p:spPr>
        <p:txBody>
          <a:bodyPr wrap="none" rtlCol="0" anchor="t"/>
          <a:lstStyle/>
          <a:p>
            <a:pPr marL="0" indent="0" algn="l">
              <a:lnSpc>
                <a:spcPts val="2197"/>
              </a:lnSpc>
              <a:buNone/>
            </a:pPr>
            <a:endParaRPr lang="en-US" sz="1569" dirty="0"/>
          </a:p>
        </p:txBody>
      </p:sp>
      <p:sp>
        <p:nvSpPr>
          <p:cNvPr id="11" name="Rectangle 28">
            <a:extLst>
              <a:ext uri="{FF2B5EF4-FFF2-40B4-BE49-F238E27FC236}">
                <a16:creationId xmlns:a16="http://schemas.microsoft.com/office/drawing/2014/main" id="{6EEAA4F4-21E6-A45D-87EC-A38E03A1E101}"/>
              </a:ext>
            </a:extLst>
          </p:cNvPr>
          <p:cNvSpPr>
            <a:spLocks noChangeArrowheads="1"/>
          </p:cNvSpPr>
          <p:nvPr/>
        </p:nvSpPr>
        <p:spPr bwMode="auto">
          <a:xfrm>
            <a:off x="0" y="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KG), en tant que représentation de faits et d'événements du monde réel, ont facilité d'innombrables tâches basées sur les connaissances, par exemple la recherche d'informations [23, 37, 56], la compréhension du langage naturel.</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9" name="Rectangle 43">
            <a:extLst>
              <a:ext uri="{FF2B5EF4-FFF2-40B4-BE49-F238E27FC236}">
                <a16:creationId xmlns:a16="http://schemas.microsoft.com/office/drawing/2014/main" id="{8ACDE438-A63A-F254-FFD6-DF7DCEF8EED2}"/>
              </a:ext>
            </a:extLst>
          </p:cNvPr>
          <p:cNvSpPr>
            <a:spLocks noChangeArrowheads="1"/>
          </p:cNvSpPr>
          <p:nvPr/>
        </p:nvSpPr>
        <p:spPr bwMode="auto">
          <a:xfrm>
            <a:off x="0" y="45720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 5, 54], les systèmes de recommandation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773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1" y="-13252"/>
            <a:ext cx="15452035" cy="8229600"/>
          </a:xfrm>
          <a:prstGeom prst="rect">
            <a:avLst/>
          </a:prstGeom>
          <a:solidFill>
            <a:srgbClr val="050505"/>
          </a:solidFill>
          <a:ln w="13811">
            <a:solidFill>
              <a:srgbClr val="565151"/>
            </a:solidFill>
            <a:prstDash val="solid"/>
          </a:ln>
        </p:spPr>
      </p:sp>
      <p:sp>
        <p:nvSpPr>
          <p:cNvPr id="5" name="Text 2"/>
          <p:cNvSpPr/>
          <p:nvPr/>
        </p:nvSpPr>
        <p:spPr>
          <a:xfrm>
            <a:off x="185112" y="124153"/>
            <a:ext cx="12908035" cy="2213810"/>
          </a:xfrm>
          <a:prstGeom prst="rect">
            <a:avLst/>
          </a:prstGeom>
          <a:noFill/>
          <a:ln/>
        </p:spPr>
        <p:txBody>
          <a:bodyPr wrap="square" rtlCol="0" anchor="t"/>
          <a:lstStyle/>
          <a:p>
            <a:pPr marL="0" indent="0">
              <a:lnSpc>
                <a:spcPts val="2009"/>
              </a:lnSpc>
              <a:buNone/>
            </a:pPr>
            <a:endParaRPr lang="en-US" sz="4400" dirty="0">
              <a:solidFill>
                <a:srgbClr val="E5E0DF"/>
              </a:solidFill>
              <a:latin typeface="Poppins" panose="00000500000000000000" pitchFamily="2" charset="0"/>
              <a:ea typeface="Roboto" pitchFamily="34" charset="-122"/>
              <a:cs typeface="Poppins" panose="00000500000000000000" pitchFamily="2" charset="0"/>
            </a:endParaRPr>
          </a:p>
          <a:p>
            <a:pPr marL="0" indent="0">
              <a:lnSpc>
                <a:spcPts val="2009"/>
              </a:lnSpc>
              <a:buNone/>
            </a:pPr>
            <a:endParaRPr lang="en-US" sz="4800" dirty="0">
              <a:solidFill>
                <a:srgbClr val="E5E0DF"/>
              </a:solidFill>
              <a:latin typeface="Poppins" panose="00000500000000000000" pitchFamily="2" charset="0"/>
              <a:ea typeface="Roboto" pitchFamily="34" charset="-122"/>
              <a:cs typeface="Poppins" panose="00000500000000000000" pitchFamily="2" charset="0"/>
            </a:endParaRPr>
          </a:p>
          <a:p>
            <a:pPr marL="0" indent="0">
              <a:lnSpc>
                <a:spcPts val="2009"/>
              </a:lnSpc>
              <a:buNone/>
            </a:pPr>
            <a:endParaRPr lang="en-US" sz="4800" dirty="0">
              <a:solidFill>
                <a:srgbClr val="E5E0DF"/>
              </a:solidFill>
              <a:latin typeface="Poppins" panose="00000500000000000000" pitchFamily="2" charset="0"/>
              <a:ea typeface="Roboto" pitchFamily="34" charset="-122"/>
              <a:cs typeface="Poppins" panose="00000500000000000000" pitchFamily="2" charset="0"/>
            </a:endParaRPr>
          </a:p>
        </p:txBody>
      </p:sp>
      <p:sp>
        <p:nvSpPr>
          <p:cNvPr id="6" name="Text 3"/>
          <p:cNvSpPr/>
          <p:nvPr/>
        </p:nvSpPr>
        <p:spPr>
          <a:xfrm>
            <a:off x="429643" y="124153"/>
            <a:ext cx="9597935" cy="7981294"/>
          </a:xfrm>
          <a:prstGeom prst="rect">
            <a:avLst/>
          </a:prstGeom>
          <a:noFill/>
          <a:ln/>
        </p:spPr>
        <p:txBody>
          <a:bodyPr wrap="square" rtlCol="0" anchor="t"/>
          <a:lstStyle/>
          <a:p>
            <a:pPr>
              <a:lnSpc>
                <a:spcPct val="107000"/>
              </a:lnSpc>
              <a:spcAft>
                <a:spcPts val="800"/>
              </a:spcAft>
            </a:pPr>
            <a:r>
              <a:rPr lang="fr-FR" sz="2800" dirty="0">
                <a:solidFill>
                  <a:schemeClr val="bg1"/>
                </a:solidFill>
                <a:latin typeface="Poppins" panose="00000500000000000000" pitchFamily="2" charset="0"/>
                <a:cs typeface="Poppins" panose="00000500000000000000" pitchFamily="2" charset="0"/>
              </a:rPr>
              <a:t>Le graphe de connaissance temporelle</a:t>
            </a:r>
          </a:p>
          <a:p>
            <a:pPr>
              <a:lnSpc>
                <a:spcPct val="107000"/>
              </a:lnSpc>
              <a:spcAft>
                <a:spcPts val="800"/>
              </a:spcAft>
            </a:pPr>
            <a:endParaRPr lang="fr-FR" sz="2800" dirty="0">
              <a:solidFill>
                <a:schemeClr val="bg1"/>
              </a:solidFill>
              <a:latin typeface="Poppins" panose="00000500000000000000" pitchFamily="2" charset="0"/>
              <a:cs typeface="Poppins" panose="00000500000000000000" pitchFamily="2" charset="0"/>
            </a:endParaRPr>
          </a:p>
          <a:p>
            <a:pPr>
              <a:lnSpc>
                <a:spcPct val="107000"/>
              </a:lnSpc>
              <a:spcAft>
                <a:spcPts val="800"/>
              </a:spcAft>
            </a:pPr>
            <a:r>
              <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Le ( TKG ) est une représentation graphique qui intègre des informations temporelles dans un graphe de connaissances ( KG ). </a:t>
            </a: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ct val="107000"/>
              </a:lnSpc>
              <a:spcAft>
                <a:spcPts val="800"/>
              </a:spcAft>
            </a:pPr>
            <a:r>
              <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rPr>
              <a:t>il</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est composé d'une série d'instantanés KG à différents horodatages</a:t>
            </a:r>
          </a:p>
          <a:p>
            <a:pPr>
              <a:lnSpc>
                <a:spcPct val="107000"/>
              </a:lnSpc>
              <a:spcAft>
                <a:spcPts val="800"/>
              </a:spcAft>
            </a:pP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ct val="107000"/>
              </a:lnSpc>
              <a:spcAft>
                <a:spcPts val="800"/>
              </a:spcAft>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Dans un graphe de connaissances temporel ( TKG ), chaque lien entre deux entités est associé à une information temporelle, indiquant quand cette relation a été établie ou modifiée. Cela permet de capturer l'évolution des relations au fil du temps, </a:t>
            </a:r>
          </a:p>
          <a:p>
            <a:pPr>
              <a:lnSpc>
                <a:spcPct val="107000"/>
              </a:lnSpc>
              <a:spcAft>
                <a:spcPts val="800"/>
              </a:spcAft>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ce qui est crucial pour des domaines tels que l'apprentissage automatique, l'intelligence artificielle, la gestion des connaissances, et d'autres disciplines où la compréhension des relations entre les entités dans un contexte temporel est essentielle</a:t>
            </a:r>
            <a:endParaRPr lang="en-US" sz="2800" dirty="0">
              <a:solidFill>
                <a:schemeClr val="bg1"/>
              </a:solidFill>
              <a:latin typeface="Poppins" panose="00000500000000000000" pitchFamily="2" charset="0"/>
              <a:cs typeface="Poppins" panose="00000500000000000000" pitchFamily="2" charset="0"/>
            </a:endParaRPr>
          </a:p>
          <a:p>
            <a:pPr>
              <a:lnSpc>
                <a:spcPct val="107000"/>
              </a:lnSpc>
              <a:spcAft>
                <a:spcPts val="800"/>
              </a:spcAft>
            </a:pPr>
            <a:endParaRPr lang="fr-FR" sz="20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endParaRPr>
          </a:p>
        </p:txBody>
      </p:sp>
      <p:pic>
        <p:nvPicPr>
          <p:cNvPr id="8" name="Image 7">
            <a:extLst>
              <a:ext uri="{FF2B5EF4-FFF2-40B4-BE49-F238E27FC236}">
                <a16:creationId xmlns:a16="http://schemas.microsoft.com/office/drawing/2014/main" id="{66DD45DA-7459-4713-721A-D02CE6CD1742}"/>
              </a:ext>
            </a:extLst>
          </p:cNvPr>
          <p:cNvPicPr>
            <a:picLocks noChangeAspect="1"/>
          </p:cNvPicPr>
          <p:nvPr/>
        </p:nvPicPr>
        <p:blipFill>
          <a:blip r:embed="rId3"/>
          <a:stretch>
            <a:fillRect/>
          </a:stretch>
        </p:blipFill>
        <p:spPr>
          <a:xfrm>
            <a:off x="10356351" y="13252"/>
            <a:ext cx="5095683" cy="8216348"/>
          </a:xfrm>
          <a:prstGeom prst="rect">
            <a:avLst/>
          </a:prstGeom>
        </p:spPr>
      </p:pic>
    </p:spTree>
    <p:extLst>
      <p:ext uri="{BB962C8B-B14F-4D97-AF65-F5344CB8AC3E}">
        <p14:creationId xmlns:p14="http://schemas.microsoft.com/office/powerpoint/2010/main" val="251174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13252"/>
            <a:ext cx="14630400" cy="8229600"/>
          </a:xfrm>
          <a:prstGeom prst="rect">
            <a:avLst/>
          </a:prstGeom>
          <a:solidFill>
            <a:srgbClr val="050505"/>
          </a:solidFill>
          <a:ln w="13811">
            <a:solidFill>
              <a:srgbClr val="565151"/>
            </a:solidFill>
            <a:prstDash val="solid"/>
          </a:ln>
        </p:spPr>
        <p:txBody>
          <a:bodyPr/>
          <a:lstStyle/>
          <a:p>
            <a:endParaRPr lang="fr-FR" dirty="0"/>
          </a:p>
        </p:txBody>
      </p:sp>
      <p:sp>
        <p:nvSpPr>
          <p:cNvPr id="5" name="Text 2"/>
          <p:cNvSpPr/>
          <p:nvPr/>
        </p:nvSpPr>
        <p:spPr>
          <a:xfrm>
            <a:off x="185111" y="124153"/>
            <a:ext cx="15094645" cy="2155222"/>
          </a:xfrm>
          <a:prstGeom prst="rect">
            <a:avLst/>
          </a:prstGeom>
          <a:noFill/>
          <a:ln/>
        </p:spPr>
        <p:txBody>
          <a:bodyPr wrap="square" rtlCol="0" anchor="t"/>
          <a:lstStyle/>
          <a:p>
            <a:pPr marL="0" indent="0">
              <a:lnSpc>
                <a:spcPts val="2009"/>
              </a:lnSpc>
              <a:buNone/>
            </a:pPr>
            <a:endParaRPr lang="en-US" sz="4400" dirty="0">
              <a:solidFill>
                <a:srgbClr val="E5E0DF"/>
              </a:solidFill>
              <a:latin typeface="Poppins" panose="00000500000000000000" pitchFamily="2" charset="0"/>
              <a:ea typeface="Roboto" pitchFamily="34" charset="-122"/>
              <a:cs typeface="Poppins" panose="00000500000000000000" pitchFamily="2" charset="0"/>
            </a:endParaRPr>
          </a:p>
        </p:txBody>
      </p:sp>
      <p:sp>
        <p:nvSpPr>
          <p:cNvPr id="6" name="Text 3"/>
          <p:cNvSpPr/>
          <p:nvPr/>
        </p:nvSpPr>
        <p:spPr>
          <a:xfrm>
            <a:off x="320216" y="124153"/>
            <a:ext cx="8035536" cy="7981294"/>
          </a:xfrm>
          <a:prstGeom prst="rect">
            <a:avLst/>
          </a:prstGeom>
          <a:noFill/>
          <a:ln/>
        </p:spPr>
        <p:txBody>
          <a:bodyPr wrap="square" rtlCol="0" anchor="t"/>
          <a:lstStyle/>
          <a:p>
            <a:pPr>
              <a:lnSpc>
                <a:spcPct val="107000"/>
              </a:lnSpc>
              <a:spcAft>
                <a:spcPts val="800"/>
              </a:spcAft>
            </a:pPr>
            <a:endParaRPr lang="fr-FR" sz="20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ct val="107000"/>
              </a:lnSpc>
              <a:spcAft>
                <a:spcPts val="800"/>
              </a:spcAft>
            </a:pPr>
            <a:r>
              <a:rPr lang="fr-FR" sz="28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Le raisonnement sur les graphes de connaissances temporelles (TKGR) :</a:t>
            </a:r>
            <a:endParaRPr lang="fr-FR" sz="2800" dirty="0">
              <a:solidFill>
                <a:schemeClr val="bg1"/>
              </a:solidFill>
              <a:latin typeface="Poppins" panose="00000500000000000000" pitchFamily="2" charset="0"/>
              <a:cs typeface="Poppins" panose="00000500000000000000" pitchFamily="2" charset="0"/>
            </a:endParaRPr>
          </a:p>
          <a:p>
            <a:pPr>
              <a:lnSpc>
                <a:spcPct val="107000"/>
              </a:lnSpc>
              <a:spcAft>
                <a:spcPts val="800"/>
              </a:spcAft>
            </a:pPr>
            <a:endPar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ct val="107000"/>
              </a:lnSpc>
              <a:spcAft>
                <a:spcPts val="800"/>
              </a:spcAft>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Cependant, en raison de la nature dynamique du monde </a:t>
            </a:r>
            <a:r>
              <a:rPr lang="fr-FR" sz="2400" dirty="0" err="1">
                <a:solidFill>
                  <a:schemeClr val="bg1"/>
                </a:solidFill>
                <a:effectLst/>
                <a:latin typeface="Poppins" panose="00000500000000000000" pitchFamily="2" charset="0"/>
                <a:ea typeface="Calibri" panose="020F0502020204030204" pitchFamily="34" charset="0"/>
                <a:cs typeface="Poppins" panose="00000500000000000000" pitchFamily="2" charset="0"/>
              </a:rPr>
              <a:t>reel</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 les informations temporelles dans un TKG sont fréquemment incomplète  . </a:t>
            </a:r>
          </a:p>
          <a:p>
            <a:pPr>
              <a:lnSpc>
                <a:spcPct val="107000"/>
              </a:lnSpc>
              <a:spcAft>
                <a:spcPts val="800"/>
              </a:spcAft>
            </a:pPr>
            <a:endPar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endParaRPr>
          </a:p>
          <a:p>
            <a:pPr>
              <a:lnSpc>
                <a:spcPct val="107000"/>
              </a:lnSpc>
              <a:spcAft>
                <a:spcPts val="800"/>
              </a:spcAft>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Le raisonnement sur les graphes de connaissances temporelles (TKGR) a donc étais étudié</a:t>
            </a:r>
          </a:p>
          <a:p>
            <a:pPr>
              <a:lnSpc>
                <a:spcPct val="107000"/>
              </a:lnSpc>
              <a:spcAft>
                <a:spcPts val="800"/>
              </a:spcAft>
            </a:pPr>
            <a:r>
              <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rPr>
              <a:t>Ce model</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a:t>
            </a:r>
            <a:r>
              <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rPr>
              <a:t> </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vise à inférer les événements manquants le long de la chronologie pour atténuer les problèmes d'incomplétude dans les graphes de connaissances.</a:t>
            </a:r>
          </a:p>
          <a:p>
            <a:pPr>
              <a:lnSpc>
                <a:spcPct val="107000"/>
              </a:lnSpc>
              <a:spcAft>
                <a:spcPts val="800"/>
              </a:spcAft>
            </a:pP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Les modèles précédents de TKGR se sont concentrés sur l'utilisation des informations structurales intra-snapshot et des interactions temporelles inter-snapshot. </a:t>
            </a:r>
          </a:p>
        </p:txBody>
      </p:sp>
      <p:pic>
        <p:nvPicPr>
          <p:cNvPr id="10" name="Image 9">
            <a:extLst>
              <a:ext uri="{FF2B5EF4-FFF2-40B4-BE49-F238E27FC236}">
                <a16:creationId xmlns:a16="http://schemas.microsoft.com/office/drawing/2014/main" id="{713512C9-6C00-B18F-2551-E716063CE4F7}"/>
              </a:ext>
            </a:extLst>
          </p:cNvPr>
          <p:cNvPicPr>
            <a:picLocks noChangeAspect="1"/>
          </p:cNvPicPr>
          <p:nvPr/>
        </p:nvPicPr>
        <p:blipFill>
          <a:blip r:embed="rId3"/>
          <a:stretch>
            <a:fillRect/>
          </a:stretch>
        </p:blipFill>
        <p:spPr>
          <a:xfrm>
            <a:off x="8490857" y="1064121"/>
            <a:ext cx="6139543" cy="5420139"/>
          </a:xfrm>
          <a:prstGeom prst="rect">
            <a:avLst/>
          </a:prstGeom>
        </p:spPr>
      </p:pic>
      <p:sp>
        <p:nvSpPr>
          <p:cNvPr id="7" name="ZoneTexte 6">
            <a:extLst>
              <a:ext uri="{FF2B5EF4-FFF2-40B4-BE49-F238E27FC236}">
                <a16:creationId xmlns:a16="http://schemas.microsoft.com/office/drawing/2014/main" id="{8DB37689-C913-B7CF-C2E3-528E4F752F8F}"/>
              </a:ext>
            </a:extLst>
          </p:cNvPr>
          <p:cNvSpPr txBox="1"/>
          <p:nvPr/>
        </p:nvSpPr>
        <p:spPr>
          <a:xfrm>
            <a:off x="8625962" y="6865410"/>
            <a:ext cx="6139543" cy="923330"/>
          </a:xfrm>
          <a:prstGeom prst="rect">
            <a:avLst/>
          </a:prstGeom>
          <a:noFill/>
        </p:spPr>
        <p:txBody>
          <a:bodyPr wrap="square" rtlCol="0">
            <a:spAutoFit/>
          </a:bodyPr>
          <a:lstStyle/>
          <a:p>
            <a:r>
              <a:rPr lang="fr-FR" sz="18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Les sous-graphiques (a) et (b) sont deux vues différentes des TKG</a:t>
            </a:r>
          </a:p>
          <a:p>
            <a:endParaRPr lang="fr-FR" dirty="0"/>
          </a:p>
        </p:txBody>
      </p:sp>
    </p:spTree>
    <p:extLst>
      <p:ext uri="{BB962C8B-B14F-4D97-AF65-F5344CB8AC3E}">
        <p14:creationId xmlns:p14="http://schemas.microsoft.com/office/powerpoint/2010/main" val="216092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13811">
            <a:solidFill>
              <a:srgbClr val="565151"/>
            </a:solidFill>
            <a:prstDash val="solid"/>
          </a:ln>
        </p:spPr>
      </p:sp>
      <p:sp>
        <p:nvSpPr>
          <p:cNvPr id="5" name="Text 2"/>
          <p:cNvSpPr/>
          <p:nvPr/>
        </p:nvSpPr>
        <p:spPr>
          <a:xfrm>
            <a:off x="170590" y="380144"/>
            <a:ext cx="11451566" cy="7674358"/>
          </a:xfrm>
          <a:prstGeom prst="rect">
            <a:avLst/>
          </a:prstGeom>
          <a:noFill/>
          <a:ln/>
        </p:spPr>
        <p:txBody>
          <a:bodyPr wrap="square" rtlCol="0" anchor="t"/>
          <a:lstStyle/>
          <a:p>
            <a:pPr algn="l">
              <a:buFont typeface="Arial" panose="020B0604020202020204" pitchFamily="34" charset="0"/>
              <a:buChar char="•"/>
            </a:pPr>
            <a:endParaRPr lang="fr-FR" sz="2400" dirty="0">
              <a:solidFill>
                <a:schemeClr val="bg1"/>
              </a:solidFill>
              <a:latin typeface="Poppins" panose="00000500000000000000" pitchFamily="2" charset="0"/>
              <a:cs typeface="Poppins" panose="00000500000000000000" pitchFamily="2" charset="0"/>
            </a:endParaRPr>
          </a:p>
          <a:p>
            <a:pPr algn="l">
              <a:buFont typeface="Arial" panose="020B0604020202020204" pitchFamily="34" charset="0"/>
              <a:buChar char="•"/>
            </a:pPr>
            <a:r>
              <a:rPr lang="fr-FR" sz="2800" dirty="0">
                <a:solidFill>
                  <a:schemeClr val="accent2"/>
                </a:solidFill>
                <a:effectLst/>
                <a:latin typeface="Poppins" panose="00000500000000000000" pitchFamily="2" charset="0"/>
                <a:ea typeface="Calibri" panose="020F0502020204030204" pitchFamily="34" charset="0"/>
                <a:cs typeface="Poppins" panose="00000500000000000000" pitchFamily="2" charset="0"/>
              </a:rPr>
              <a:t>les informations structurelles intra-instantanés (intra snapshot)</a:t>
            </a:r>
            <a:r>
              <a:rPr lang="fr-FR" sz="28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r>
              <a:rPr lang="fr-FR" sz="2800" b="0" i="0" dirty="0">
                <a:solidFill>
                  <a:schemeClr val="bg1"/>
                </a:solidFill>
                <a:effectLst/>
                <a:latin typeface="Poppins" panose="00000500000000000000" pitchFamily="2" charset="0"/>
                <a:cs typeface="Poppins" panose="00000500000000000000" pitchFamily="2" charset="0"/>
              </a:rPr>
              <a:t>'informations au sein d'un instant précis</a:t>
            </a:r>
            <a:r>
              <a:rPr lang="fr-FR" sz="2800" b="0" i="0" dirty="0">
                <a:solidFill>
                  <a:srgbClr val="D1D5DB"/>
                </a:solidFill>
                <a:effectLst/>
                <a:latin typeface="Söhne"/>
              </a:rPr>
              <a:t> </a:t>
            </a:r>
            <a:r>
              <a:rPr lang="fr-FR" sz="28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p>
          <a:p>
            <a:pPr algn="l"/>
            <a:r>
              <a:rPr lang="fr-FR" sz="2800" dirty="0">
                <a:solidFill>
                  <a:schemeClr val="bg1"/>
                </a:solidFill>
                <a:effectLst/>
                <a:latin typeface="Poppins" panose="00000500000000000000" pitchFamily="2" charset="0"/>
                <a:ea typeface="Calibri" panose="020F0502020204030204" pitchFamily="34" charset="0"/>
                <a:cs typeface="Poppins" panose="00000500000000000000" pitchFamily="2" charset="0"/>
              </a:rPr>
              <a:t>et </a:t>
            </a:r>
          </a:p>
          <a:p>
            <a:pPr algn="l">
              <a:buFont typeface="Arial" panose="020B0604020202020204" pitchFamily="34" charset="0"/>
              <a:buChar char="•"/>
            </a:pPr>
            <a:r>
              <a:rPr lang="fr-FR" sz="2800" dirty="0">
                <a:solidFill>
                  <a:schemeClr val="accent2"/>
                </a:solidFill>
                <a:effectLst/>
                <a:latin typeface="Poppins" panose="00000500000000000000" pitchFamily="2" charset="0"/>
                <a:ea typeface="Calibri" panose="020F0502020204030204" pitchFamily="34" charset="0"/>
                <a:cs typeface="Poppins" panose="00000500000000000000" pitchFamily="2" charset="0"/>
              </a:rPr>
              <a:t> les interactions temporelles inter-instantanés (inter-snapshot)</a:t>
            </a:r>
            <a:r>
              <a:rPr lang="fr-FR" sz="28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(information a différents horodatages)</a:t>
            </a:r>
            <a:endParaRPr lang="fr-FR" sz="2800" b="0" i="0" dirty="0">
              <a:solidFill>
                <a:schemeClr val="bg1"/>
              </a:solidFill>
              <a:effectLst/>
              <a:latin typeface="Poppins" panose="00000500000000000000" pitchFamily="2" charset="0"/>
              <a:cs typeface="Poppins" panose="00000500000000000000" pitchFamily="2" charset="0"/>
            </a:endParaRPr>
          </a:p>
          <a:p>
            <a:pPr algn="l">
              <a:buFont typeface="Arial" panose="020B0604020202020204" pitchFamily="34" charset="0"/>
              <a:buChar char="•"/>
            </a:pPr>
            <a:endParaRPr lang="fr-FR" sz="2800" dirty="0">
              <a:solidFill>
                <a:schemeClr val="bg1"/>
              </a:solidFill>
              <a:latin typeface="Poppins" panose="00000500000000000000" pitchFamily="2" charset="0"/>
              <a:cs typeface="Poppins" panose="00000500000000000000" pitchFamily="2" charset="0"/>
            </a:endParaRPr>
          </a:p>
          <a:p>
            <a:pPr algn="l">
              <a:buFont typeface="Arial" panose="020B0604020202020204" pitchFamily="34" charset="0"/>
              <a:buChar char="•"/>
            </a:pPr>
            <a:r>
              <a:rPr lang="fr-FR" sz="28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Les modèles TKGR récents exploitent généralement les informations structurelles intra-instantanés en apprenant uniquement les représentations d'entités via des modèles de réseaux neuronaux graphiques (GNN). </a:t>
            </a:r>
          </a:p>
          <a:p>
            <a:pPr algn="l">
              <a:buFont typeface="Arial" panose="020B0604020202020204" pitchFamily="34" charset="0"/>
              <a:buChar char="•"/>
            </a:pPr>
            <a:endParaRPr lang="fr-FR" sz="2400" b="0" i="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gn="l"/>
            <a:r>
              <a:rPr lang="fr-FR" sz="2400" dirty="0">
                <a:solidFill>
                  <a:schemeClr val="accent2"/>
                </a:solidFill>
                <a:latin typeface="Poppins" panose="00000500000000000000" pitchFamily="2" charset="0"/>
                <a:cs typeface="Poppins" panose="00000500000000000000" pitchFamily="2" charset="0"/>
              </a:rPr>
              <a:t>                                      </a:t>
            </a:r>
            <a:r>
              <a:rPr lang="fr-FR" sz="2400" b="0" i="0" dirty="0">
                <a:solidFill>
                  <a:schemeClr val="accent2"/>
                </a:solidFill>
                <a:effectLst/>
                <a:latin typeface="Poppins" panose="00000500000000000000" pitchFamily="2" charset="0"/>
                <a:cs typeface="Poppins" panose="00000500000000000000" pitchFamily="2" charset="0"/>
              </a:rPr>
              <a:t>                                                                                                                          </a:t>
            </a:r>
            <a:r>
              <a:rPr lang="en-US" sz="2800" dirty="0">
                <a:solidFill>
                  <a:schemeClr val="bg1"/>
                </a:solidFill>
                <a:latin typeface="Poppins" panose="00000500000000000000" pitchFamily="2" charset="0"/>
                <a:cs typeface="Poppins" panose="00000500000000000000" pitchFamily="2" charset="0"/>
              </a:rPr>
              <a:t>Bien que </a:t>
            </a:r>
            <a:r>
              <a:rPr lang="en-US" sz="2800" dirty="0" err="1">
                <a:solidFill>
                  <a:schemeClr val="bg1"/>
                </a:solidFill>
                <a:latin typeface="Poppins" panose="00000500000000000000" pitchFamily="2" charset="0"/>
                <a:cs typeface="Poppins" panose="00000500000000000000" pitchFamily="2" charset="0"/>
              </a:rPr>
              <a:t>prouv</a:t>
            </a:r>
            <a:r>
              <a:rPr lang="fr-FR" sz="2800" dirty="0">
                <a:solidFill>
                  <a:schemeClr val="bg1"/>
                </a:solidFill>
                <a:latin typeface="Poppins" panose="00000500000000000000" pitchFamily="2" charset="0"/>
                <a:cs typeface="Poppins" panose="00000500000000000000" pitchFamily="2" charset="0"/>
              </a:rPr>
              <a:t>é efficace ces </a:t>
            </a:r>
            <a:r>
              <a:rPr lang="fr-FR" sz="2800" dirty="0" err="1">
                <a:solidFill>
                  <a:schemeClr val="bg1"/>
                </a:solidFill>
                <a:latin typeface="Poppins" panose="00000500000000000000" pitchFamily="2" charset="0"/>
                <a:cs typeface="Poppins" panose="00000500000000000000" pitchFamily="2" charset="0"/>
              </a:rPr>
              <a:t>models</a:t>
            </a:r>
            <a:r>
              <a:rPr lang="fr-FR" sz="2800" dirty="0">
                <a:solidFill>
                  <a:schemeClr val="bg1"/>
                </a:solidFill>
                <a:latin typeface="Poppins" panose="00000500000000000000" pitchFamily="2" charset="0"/>
                <a:cs typeface="Poppins" panose="00000500000000000000" pitchFamily="2" charset="0"/>
              </a:rPr>
              <a:t> de TKGR n’</a:t>
            </a:r>
            <a:r>
              <a:rPr lang="fr-FR" sz="2800" dirty="0" err="1">
                <a:solidFill>
                  <a:schemeClr val="bg1"/>
                </a:solidFill>
                <a:latin typeface="Poppins" panose="00000500000000000000" pitchFamily="2" charset="0"/>
                <a:cs typeface="Poppins" panose="00000500000000000000" pitchFamily="2" charset="0"/>
              </a:rPr>
              <a:t>éxploitents</a:t>
            </a:r>
            <a:r>
              <a:rPr lang="fr-FR" sz="2800" dirty="0">
                <a:solidFill>
                  <a:schemeClr val="bg1"/>
                </a:solidFill>
                <a:latin typeface="Poppins" panose="00000500000000000000" pitchFamily="2" charset="0"/>
                <a:cs typeface="Poppins" panose="00000500000000000000" pitchFamily="2" charset="0"/>
              </a:rPr>
              <a:t> pas efficacement les </a:t>
            </a:r>
            <a:r>
              <a:rPr lang="fr-FR" sz="2800" dirty="0" err="1">
                <a:solidFill>
                  <a:schemeClr val="bg1"/>
                </a:solidFill>
                <a:latin typeface="Poppins" panose="00000500000000000000" pitchFamily="2" charset="0"/>
                <a:cs typeface="Poppins" panose="00000500000000000000" pitchFamily="2" charset="0"/>
              </a:rPr>
              <a:t>correlations</a:t>
            </a:r>
            <a:r>
              <a:rPr lang="fr-FR" sz="2800" dirty="0">
                <a:solidFill>
                  <a:schemeClr val="bg1"/>
                </a:solidFill>
                <a:latin typeface="Poppins" panose="00000500000000000000" pitchFamily="2" charset="0"/>
                <a:cs typeface="Poppins" panose="00000500000000000000" pitchFamily="2" charset="0"/>
              </a:rPr>
              <a:t> </a:t>
            </a:r>
            <a:r>
              <a:rPr lang="fr-FR" sz="2800" dirty="0" err="1">
                <a:solidFill>
                  <a:schemeClr val="bg1"/>
                </a:solidFill>
                <a:latin typeface="Poppins" panose="00000500000000000000" pitchFamily="2" charset="0"/>
                <a:cs typeface="Poppins" panose="00000500000000000000" pitchFamily="2" charset="0"/>
              </a:rPr>
              <a:t>semantique</a:t>
            </a:r>
            <a:r>
              <a:rPr lang="fr-FR" sz="2800" dirty="0">
                <a:solidFill>
                  <a:schemeClr val="bg1"/>
                </a:solidFill>
                <a:latin typeface="Poppins" panose="00000500000000000000" pitchFamily="2" charset="0"/>
                <a:cs typeface="Poppins" panose="00000500000000000000" pitchFamily="2" charset="0"/>
              </a:rPr>
              <a:t> entre les relations (relation significatives entre entités) ou les schémas temporelle  (les tendances </a:t>
            </a:r>
            <a:r>
              <a:rPr lang="fr-FR" sz="2800" dirty="0" err="1">
                <a:solidFill>
                  <a:schemeClr val="bg1"/>
                </a:solidFill>
                <a:latin typeface="Poppins" panose="00000500000000000000" pitchFamily="2" charset="0"/>
                <a:cs typeface="Poppins" panose="00000500000000000000" pitchFamily="2" charset="0"/>
              </a:rPr>
              <a:t>repetitives</a:t>
            </a:r>
            <a:r>
              <a:rPr lang="fr-FR" sz="2800" dirty="0">
                <a:solidFill>
                  <a:schemeClr val="bg1"/>
                </a:solidFill>
                <a:latin typeface="Poppins" panose="00000500000000000000" pitchFamily="2" charset="0"/>
                <a:cs typeface="Poppins" panose="00000500000000000000" pitchFamily="2" charset="0"/>
              </a:rPr>
              <a:t> dans le temps)</a:t>
            </a:r>
            <a:endParaRPr lang="en-US" sz="2800" dirty="0">
              <a:solidFill>
                <a:schemeClr val="bg1"/>
              </a:solidFill>
              <a:latin typeface="Poppins" panose="00000500000000000000" pitchFamily="2" charset="0"/>
              <a:cs typeface="Poppins" panose="00000500000000000000" pitchFamily="2" charset="0"/>
            </a:endParaRPr>
          </a:p>
        </p:txBody>
      </p:sp>
      <p:sp>
        <p:nvSpPr>
          <p:cNvPr id="6" name="Text 3"/>
          <p:cNvSpPr/>
          <p:nvPr/>
        </p:nvSpPr>
        <p:spPr>
          <a:xfrm>
            <a:off x="833199" y="2729948"/>
            <a:ext cx="7477601" cy="3998155"/>
          </a:xfrm>
          <a:prstGeom prst="rect">
            <a:avLst/>
          </a:prstGeom>
          <a:noFill/>
          <a:ln/>
        </p:spPr>
        <p:txBody>
          <a:bodyPr wrap="square" rtlCol="0" anchor="t"/>
          <a:lstStyle/>
          <a:p>
            <a:pPr marL="0" indent="0">
              <a:lnSpc>
                <a:spcPts val="2799"/>
              </a:lnSpc>
              <a:buNone/>
            </a:pPr>
            <a:endParaRPr lang="en-US" sz="1750" dirty="0"/>
          </a:p>
        </p:txBody>
      </p:sp>
      <p:pic>
        <p:nvPicPr>
          <p:cNvPr id="9" name="Image 8">
            <a:extLst>
              <a:ext uri="{FF2B5EF4-FFF2-40B4-BE49-F238E27FC236}">
                <a16:creationId xmlns:a16="http://schemas.microsoft.com/office/drawing/2014/main" id="{B73F63A6-E0F1-7152-AD08-0BD6D51D2FD0}"/>
              </a:ext>
            </a:extLst>
          </p:cNvPr>
          <p:cNvPicPr>
            <a:picLocks noChangeAspect="1"/>
          </p:cNvPicPr>
          <p:nvPr/>
        </p:nvPicPr>
        <p:blipFill>
          <a:blip r:embed="rId3"/>
          <a:stretch>
            <a:fillRect/>
          </a:stretch>
        </p:blipFill>
        <p:spPr>
          <a:xfrm rot="5400000">
            <a:off x="9495182" y="2126973"/>
            <a:ext cx="8229600" cy="3975653"/>
          </a:xfrm>
          <a:prstGeom prst="rect">
            <a:avLst/>
          </a:prstGeom>
        </p:spPr>
      </p:pic>
    </p:spTree>
    <p:extLst>
      <p:ext uri="{BB962C8B-B14F-4D97-AF65-F5344CB8AC3E}">
        <p14:creationId xmlns:p14="http://schemas.microsoft.com/office/powerpoint/2010/main" val="40542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8572" y="0"/>
            <a:ext cx="14630400" cy="8229600"/>
          </a:xfrm>
          <a:prstGeom prst="rect">
            <a:avLst/>
          </a:prstGeom>
          <a:solidFill>
            <a:srgbClr val="19191A"/>
          </a:solidFill>
          <a:ln/>
        </p:spPr>
        <p:txBody>
          <a:bodyPr/>
          <a:lstStyle/>
          <a:p>
            <a:endParaRPr lang="fr-FR" dirty="0"/>
          </a:p>
        </p:txBody>
      </p:sp>
      <p:sp>
        <p:nvSpPr>
          <p:cNvPr id="5" name="Text 2"/>
          <p:cNvSpPr/>
          <p:nvPr/>
        </p:nvSpPr>
        <p:spPr>
          <a:xfrm>
            <a:off x="4640601" y="457200"/>
            <a:ext cx="5340626" cy="1179444"/>
          </a:xfrm>
          <a:prstGeom prst="rect">
            <a:avLst/>
          </a:prstGeom>
          <a:noFill/>
          <a:ln/>
        </p:spPr>
        <p:txBody>
          <a:bodyPr wrap="square" rtlCol="0" anchor="t"/>
          <a:lstStyle/>
          <a:p>
            <a:pPr marL="0" indent="0">
              <a:lnSpc>
                <a:spcPts val="4708"/>
              </a:lnSpc>
              <a:buNone/>
            </a:pPr>
            <a:endParaRPr lang="en-US" sz="6000" dirty="0">
              <a:solidFill>
                <a:schemeClr val="bg1"/>
              </a:solidFill>
              <a:latin typeface="Poppins" panose="00000500000000000000" pitchFamily="2" charset="0"/>
              <a:cs typeface="Poppins" panose="00000500000000000000" pitchFamily="2" charset="0"/>
            </a:endParaRPr>
          </a:p>
        </p:txBody>
      </p:sp>
      <p:sp>
        <p:nvSpPr>
          <p:cNvPr id="6" name="Text 3"/>
          <p:cNvSpPr/>
          <p:nvPr/>
        </p:nvSpPr>
        <p:spPr>
          <a:xfrm>
            <a:off x="247506" y="1627817"/>
            <a:ext cx="14126816" cy="5501849"/>
          </a:xfrm>
          <a:prstGeom prst="rect">
            <a:avLst/>
          </a:prstGeom>
          <a:noFill/>
          <a:ln/>
        </p:spPr>
        <p:txBody>
          <a:bodyPr wrap="square" rtlCol="0" anchor="t"/>
          <a:lstStyle/>
          <a:p>
            <a:pPr marL="0" indent="0">
              <a:lnSpc>
                <a:spcPts val="2009"/>
              </a:lnSpc>
              <a:buNone/>
            </a:pPr>
            <a:endParaRPr lang="en-US" sz="2400" u="sng" dirty="0">
              <a:solidFill>
                <a:schemeClr val="bg1"/>
              </a:solidFill>
              <a:latin typeface="Poppins" panose="00000500000000000000" pitchFamily="2" charset="0"/>
              <a:ea typeface="Roboto" pitchFamily="34" charset="-122"/>
              <a:cs typeface="Poppins" panose="00000500000000000000" pitchFamily="2" charset="0"/>
            </a:endParaRPr>
          </a:p>
          <a:p>
            <a:pPr>
              <a:lnSpc>
                <a:spcPts val="2009"/>
              </a:lnSpc>
            </a:pPr>
            <a:r>
              <a:rPr lang="fr-FR" sz="2400" u="sng"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endParaRPr lang="en-US" sz="2000" dirty="0">
              <a:solidFill>
                <a:schemeClr val="bg1"/>
              </a:solidFill>
              <a:latin typeface="Poppins" panose="00000500000000000000" pitchFamily="2" charset="0"/>
              <a:ea typeface="Roboto" pitchFamily="34" charset="-122"/>
              <a:cs typeface="Poppins" panose="00000500000000000000" pitchFamily="2" charset="0"/>
            </a:endParaRPr>
          </a:p>
          <a:p>
            <a:pPr marL="0" indent="0">
              <a:lnSpc>
                <a:spcPts val="2009"/>
              </a:lnSpc>
              <a:buNone/>
            </a:pPr>
            <a:endParaRPr lang="en-US" sz="2400" dirty="0">
              <a:solidFill>
                <a:srgbClr val="E5E0DF"/>
              </a:solidFill>
              <a:latin typeface="Poppins" panose="00000500000000000000" pitchFamily="2" charset="0"/>
              <a:ea typeface="Roboto" pitchFamily="34" charset="-122"/>
              <a:cs typeface="Poppins" panose="00000500000000000000" pitchFamily="2" charset="0"/>
            </a:endParaRPr>
          </a:p>
        </p:txBody>
      </p:sp>
      <p:sp>
        <p:nvSpPr>
          <p:cNvPr id="9" name="Text 5"/>
          <p:cNvSpPr/>
          <p:nvPr/>
        </p:nvSpPr>
        <p:spPr>
          <a:xfrm>
            <a:off x="6606064" y="6189345"/>
            <a:ext cx="1409700" cy="278963"/>
          </a:xfrm>
          <a:prstGeom prst="rect">
            <a:avLst/>
          </a:prstGeom>
          <a:noFill/>
          <a:ln/>
        </p:spPr>
        <p:txBody>
          <a:bodyPr wrap="none" rtlCol="0" anchor="t"/>
          <a:lstStyle/>
          <a:p>
            <a:pPr marL="0" indent="0" algn="l">
              <a:lnSpc>
                <a:spcPts val="2197"/>
              </a:lnSpc>
              <a:buNone/>
            </a:pPr>
            <a:endParaRPr lang="en-US" sz="1569" dirty="0"/>
          </a:p>
        </p:txBody>
      </p:sp>
      <p:sp>
        <p:nvSpPr>
          <p:cNvPr id="10" name="ZoneTexte 9">
            <a:extLst>
              <a:ext uri="{FF2B5EF4-FFF2-40B4-BE49-F238E27FC236}">
                <a16:creationId xmlns:a16="http://schemas.microsoft.com/office/drawing/2014/main" id="{9A440D5C-7A09-FFE3-F8E0-7FEEE4D2A098}"/>
              </a:ext>
            </a:extLst>
          </p:cNvPr>
          <p:cNvSpPr txBox="1"/>
          <p:nvPr/>
        </p:nvSpPr>
        <p:spPr>
          <a:xfrm>
            <a:off x="328773" y="3294076"/>
            <a:ext cx="13388930" cy="1938992"/>
          </a:xfrm>
          <a:prstGeom prst="rect">
            <a:avLst/>
          </a:prstGeom>
          <a:noFill/>
        </p:spPr>
        <p:txBody>
          <a:bodyPr wrap="square" rtlCol="0">
            <a:spAutoFit/>
          </a:bodyPr>
          <a:lstStyle/>
          <a:p>
            <a:pPr algn="ctr"/>
            <a:r>
              <a:rPr lang="fr-FR" sz="40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Les problèmes rencontrés dans l'étude sur le raisonnement sur les graphes de connaissances temporelles (TKGR) </a:t>
            </a:r>
            <a:endParaRPr lang="fr-FR" sz="88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2044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8572" y="0"/>
            <a:ext cx="14630400" cy="8229600"/>
          </a:xfrm>
          <a:prstGeom prst="rect">
            <a:avLst/>
          </a:prstGeom>
          <a:solidFill>
            <a:srgbClr val="19191A"/>
          </a:solidFill>
          <a:ln/>
        </p:spPr>
        <p:txBody>
          <a:bodyPr/>
          <a:lstStyle/>
          <a:p>
            <a:endParaRPr lang="fr-FR" dirty="0"/>
          </a:p>
        </p:txBody>
      </p:sp>
      <p:sp>
        <p:nvSpPr>
          <p:cNvPr id="5" name="Text 2"/>
          <p:cNvSpPr/>
          <p:nvPr/>
        </p:nvSpPr>
        <p:spPr>
          <a:xfrm>
            <a:off x="4640601" y="457200"/>
            <a:ext cx="5340626" cy="1179444"/>
          </a:xfrm>
          <a:prstGeom prst="rect">
            <a:avLst/>
          </a:prstGeom>
          <a:noFill/>
          <a:ln/>
        </p:spPr>
        <p:txBody>
          <a:bodyPr wrap="square" rtlCol="0" anchor="t"/>
          <a:lstStyle/>
          <a:p>
            <a:pPr marL="0" indent="0">
              <a:lnSpc>
                <a:spcPts val="4708"/>
              </a:lnSpc>
              <a:buNone/>
            </a:pPr>
            <a:endParaRPr lang="en-US" sz="6000" dirty="0">
              <a:solidFill>
                <a:schemeClr val="bg1"/>
              </a:solidFill>
              <a:latin typeface="Poppins" panose="00000500000000000000" pitchFamily="2" charset="0"/>
              <a:cs typeface="Poppins" panose="00000500000000000000" pitchFamily="2" charset="0"/>
            </a:endParaRPr>
          </a:p>
        </p:txBody>
      </p:sp>
      <p:sp>
        <p:nvSpPr>
          <p:cNvPr id="6" name="Text 3"/>
          <p:cNvSpPr/>
          <p:nvPr/>
        </p:nvSpPr>
        <p:spPr>
          <a:xfrm>
            <a:off x="247506" y="1627817"/>
            <a:ext cx="14126816" cy="5501849"/>
          </a:xfrm>
          <a:prstGeom prst="rect">
            <a:avLst/>
          </a:prstGeom>
          <a:noFill/>
          <a:ln/>
        </p:spPr>
        <p:txBody>
          <a:bodyPr wrap="square" rtlCol="0" anchor="t"/>
          <a:lstStyle/>
          <a:p>
            <a:pPr marL="0" indent="0">
              <a:lnSpc>
                <a:spcPts val="2009"/>
              </a:lnSpc>
              <a:buNone/>
            </a:pPr>
            <a:endParaRPr lang="en-US" sz="2400" u="sng" dirty="0">
              <a:solidFill>
                <a:schemeClr val="bg1"/>
              </a:solidFill>
              <a:latin typeface="Poppins" panose="00000500000000000000" pitchFamily="2" charset="0"/>
              <a:ea typeface="Roboto" pitchFamily="34" charset="-122"/>
              <a:cs typeface="Poppins" panose="00000500000000000000" pitchFamily="2" charset="0"/>
            </a:endParaRPr>
          </a:p>
          <a:p>
            <a:pPr>
              <a:lnSpc>
                <a:spcPts val="2009"/>
              </a:lnSpc>
            </a:pPr>
            <a:r>
              <a:rPr lang="fr-FR" sz="2400" u="sng"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endParaRPr lang="fr-FR" sz="2400" kern="1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nSpc>
                <a:spcPts val="2009"/>
              </a:lnSpc>
            </a:pPr>
            <a:r>
              <a:rPr lang="fr-FR" sz="2400" kern="1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endParaRPr lang="en-US" sz="2000" dirty="0">
              <a:solidFill>
                <a:schemeClr val="bg1"/>
              </a:solidFill>
              <a:latin typeface="Poppins" panose="00000500000000000000" pitchFamily="2" charset="0"/>
              <a:ea typeface="Roboto" pitchFamily="34" charset="-122"/>
              <a:cs typeface="Poppins" panose="00000500000000000000" pitchFamily="2" charset="0"/>
            </a:endParaRPr>
          </a:p>
          <a:p>
            <a:pPr marL="0" indent="0">
              <a:lnSpc>
                <a:spcPts val="2009"/>
              </a:lnSpc>
              <a:buNone/>
            </a:pPr>
            <a:endParaRPr lang="en-US" sz="2400" dirty="0">
              <a:solidFill>
                <a:srgbClr val="E5E0DF"/>
              </a:solidFill>
              <a:latin typeface="Poppins" panose="00000500000000000000" pitchFamily="2" charset="0"/>
              <a:ea typeface="Roboto" pitchFamily="34" charset="-122"/>
              <a:cs typeface="Poppins" panose="00000500000000000000" pitchFamily="2" charset="0"/>
            </a:endParaRPr>
          </a:p>
        </p:txBody>
      </p:sp>
      <p:sp>
        <p:nvSpPr>
          <p:cNvPr id="9" name="Text 5"/>
          <p:cNvSpPr/>
          <p:nvPr/>
        </p:nvSpPr>
        <p:spPr>
          <a:xfrm>
            <a:off x="6606064" y="6189345"/>
            <a:ext cx="1409700" cy="278963"/>
          </a:xfrm>
          <a:prstGeom prst="rect">
            <a:avLst/>
          </a:prstGeom>
          <a:noFill/>
          <a:ln/>
        </p:spPr>
        <p:txBody>
          <a:bodyPr wrap="none" rtlCol="0" anchor="t"/>
          <a:lstStyle/>
          <a:p>
            <a:pPr marL="0" indent="0" algn="l">
              <a:lnSpc>
                <a:spcPts val="2197"/>
              </a:lnSpc>
              <a:buNone/>
            </a:pPr>
            <a:endParaRPr lang="en-US" sz="1569" dirty="0"/>
          </a:p>
        </p:txBody>
      </p:sp>
      <p:sp>
        <p:nvSpPr>
          <p:cNvPr id="10" name="ZoneTexte 9">
            <a:extLst>
              <a:ext uri="{FF2B5EF4-FFF2-40B4-BE49-F238E27FC236}">
                <a16:creationId xmlns:a16="http://schemas.microsoft.com/office/drawing/2014/main" id="{9A440D5C-7A09-FFE3-F8E0-7FEEE4D2A098}"/>
              </a:ext>
            </a:extLst>
          </p:cNvPr>
          <p:cNvSpPr txBox="1"/>
          <p:nvPr/>
        </p:nvSpPr>
        <p:spPr>
          <a:xfrm>
            <a:off x="328773" y="679646"/>
            <a:ext cx="13388930" cy="7848302"/>
          </a:xfrm>
          <a:prstGeom prst="rect">
            <a:avLst/>
          </a:prstGeom>
          <a:noFill/>
        </p:spPr>
        <p:txBody>
          <a:bodyPr wrap="square" rtlCol="0">
            <a:spAutoFit/>
          </a:bodyPr>
          <a:lstStyle/>
          <a:p>
            <a:r>
              <a:rPr lang="fr-FR" sz="2800" kern="1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1- Les modèles précédents n'ont pas pleinement exploité les corrélations sémantiques entre les relations pour l'information structurelle intra-snapshot, </a:t>
            </a:r>
          </a:p>
          <a:p>
            <a:r>
              <a:rPr lang="fr-FR" sz="2800" kern="1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ni les motifs temporels périodiques le long de la ligne de temps pour les interactions inter-snapshot. </a:t>
            </a:r>
          </a:p>
          <a:p>
            <a:r>
              <a:rPr lang="fr-FR" sz="2800" kern="1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Cela a conduit à des limitations dans la capacité expressive des modèles existants, entraînant des performances sous-optimales</a:t>
            </a:r>
          </a:p>
          <a:p>
            <a:endParaRPr lang="fr-FR" sz="2800" kern="100" dirty="0">
              <a:solidFill>
                <a:schemeClr val="bg1"/>
              </a:solidFill>
              <a:latin typeface="Poppins" panose="00000500000000000000" pitchFamily="2" charset="0"/>
              <a:ea typeface="Courier New" panose="02070309020205020404" pitchFamily="49" charset="0"/>
              <a:cs typeface="Poppins" panose="00000500000000000000" pitchFamily="2" charset="0"/>
            </a:endParaRPr>
          </a:p>
          <a:p>
            <a:r>
              <a:rPr lang="fr-FR" sz="2800" kern="100" dirty="0">
                <a:solidFill>
                  <a:schemeClr val="bg1"/>
                </a:solidFill>
                <a:latin typeface="Poppins" panose="00000500000000000000" pitchFamily="2" charset="0"/>
                <a:ea typeface="Courier New" panose="02070309020205020404" pitchFamily="49" charset="0"/>
                <a:cs typeface="Poppins" panose="00000500000000000000" pitchFamily="2" charset="0"/>
              </a:rPr>
              <a:t>2- </a:t>
            </a:r>
            <a:r>
              <a:rPr lang="fr-FR" sz="2800" kern="1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la plupart des méthodes existantes pour le raisonnement sur les graphes de connaissances temporels (TKGR) ne parviennent pas à modéliser de manière explicite les dépendances temporelles à long terme</a:t>
            </a:r>
          </a:p>
          <a:p>
            <a:endParaRPr lang="fr-FR" sz="2800" kern="100" dirty="0">
              <a:solidFill>
                <a:schemeClr val="bg1"/>
              </a:solidFill>
              <a:latin typeface="Poppins" panose="00000500000000000000" pitchFamily="2" charset="0"/>
              <a:ea typeface="Times New Roman" panose="02020603050405020304" pitchFamily="18" charset="0"/>
              <a:cs typeface="Poppins" panose="00000500000000000000" pitchFamily="2" charset="0"/>
            </a:endParaRPr>
          </a:p>
          <a:p>
            <a:r>
              <a:rPr lang="fr-FR" sz="2800" kern="100" dirty="0">
                <a:solidFill>
                  <a:schemeClr val="bg1"/>
                </a:solidFill>
                <a:latin typeface="Poppins" panose="00000500000000000000" pitchFamily="2" charset="0"/>
                <a:ea typeface="Times New Roman" panose="02020603050405020304" pitchFamily="18" charset="0"/>
                <a:cs typeface="Poppins" panose="00000500000000000000" pitchFamily="2" charset="0"/>
              </a:rPr>
              <a:t>3- Les </a:t>
            </a:r>
            <a:r>
              <a:rPr lang="fr-FR" sz="2800" kern="1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modèles basés sur des réseaux de neurones ont été proposés pour résoudre ces problèmes, mais ils peuvent ne pas être suffisamment flexibles pour modéliser les interactions temporelles complexes et les dépendances à long terme ..</a:t>
            </a:r>
            <a:endParaRPr lang="fr-FR" sz="2800" kern="100" dirty="0">
              <a:solidFill>
                <a:schemeClr val="bg1"/>
              </a:solidFill>
              <a:effectLst/>
              <a:latin typeface="Poppins" panose="00000500000000000000" pitchFamily="2" charset="0"/>
              <a:ea typeface="Times New Roman" panose="02020603050405020304" pitchFamily="18" charset="0"/>
              <a:cs typeface="Poppins" panose="00000500000000000000" pitchFamily="2" charset="0"/>
            </a:endParaRPr>
          </a:p>
          <a:p>
            <a:endParaRPr lang="fr-FR" sz="2800" kern="100" dirty="0">
              <a:solidFill>
                <a:schemeClr val="bg1"/>
              </a:solidFill>
              <a:latin typeface="Poppins" panose="00000500000000000000" pitchFamily="2" charset="0"/>
              <a:ea typeface="Times New Roman" panose="02020603050405020304" pitchFamily="18" charset="0"/>
              <a:cs typeface="Poppins" panose="00000500000000000000" pitchFamily="2" charset="0"/>
            </a:endParaRPr>
          </a:p>
        </p:txBody>
      </p:sp>
    </p:spTree>
    <p:extLst>
      <p:ext uri="{BB962C8B-B14F-4D97-AF65-F5344CB8AC3E}">
        <p14:creationId xmlns:p14="http://schemas.microsoft.com/office/powerpoint/2010/main" val="354930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1" y="80822"/>
            <a:ext cx="14630400" cy="8229600"/>
          </a:xfrm>
          <a:prstGeom prst="rect">
            <a:avLst/>
          </a:prstGeom>
          <a:solidFill>
            <a:srgbClr val="050505"/>
          </a:solidFill>
          <a:ln w="13811">
            <a:solidFill>
              <a:srgbClr val="565151"/>
            </a:solidFill>
            <a:prstDash val="solid"/>
          </a:ln>
        </p:spPr>
        <p:txBody>
          <a:bodyPr/>
          <a:lstStyle/>
          <a:p>
            <a:endParaRPr lang="fr-FR" dirty="0"/>
          </a:p>
        </p:txBody>
      </p:sp>
      <p:sp>
        <p:nvSpPr>
          <p:cNvPr id="5" name="Text 2"/>
          <p:cNvSpPr/>
          <p:nvPr/>
        </p:nvSpPr>
        <p:spPr>
          <a:xfrm>
            <a:off x="201169" y="310896"/>
            <a:ext cx="14069636" cy="7900139"/>
          </a:xfrm>
          <a:prstGeom prst="rect">
            <a:avLst/>
          </a:prstGeom>
          <a:noFill/>
          <a:ln/>
        </p:spPr>
        <p:txBody>
          <a:bodyPr wrap="square" rtlCol="0" anchor="t"/>
          <a:lstStyle/>
          <a:p>
            <a:pPr algn="l"/>
            <a:r>
              <a:rPr lang="fr-FR" sz="24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Ces problèmes ont motivé les chercheurs cité dans l’article a proposer un nouveau modèle de raisonnement </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pour remédier a ces limitations</a:t>
            </a:r>
          </a:p>
          <a:p>
            <a:pPr algn="l"/>
            <a:endPar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gn="l"/>
            <a:r>
              <a:rPr lang="fr-FR" sz="28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Le model proposé est </a:t>
            </a:r>
            <a:r>
              <a:rPr lang="fr-FR" sz="2800" dirty="0">
                <a:solidFill>
                  <a:schemeClr val="bg1"/>
                </a:solidFill>
                <a:latin typeface="Poppins" panose="00000500000000000000" pitchFamily="2" charset="0"/>
                <a:ea typeface="Calibri" panose="020F0502020204030204" pitchFamily="34" charset="0"/>
                <a:cs typeface="Poppins" panose="00000500000000000000" pitchFamily="2" charset="0"/>
              </a:rPr>
              <a:t>: </a:t>
            </a:r>
            <a:r>
              <a:rPr lang="fr-FR" sz="2800" dirty="0">
                <a:solidFill>
                  <a:schemeClr val="accent2"/>
                </a:solidFill>
                <a:effectLst/>
                <a:latin typeface="Poppins" panose="00000500000000000000" pitchFamily="2" charset="0"/>
                <a:ea typeface="Calibri" panose="020F0502020204030204" pitchFamily="34" charset="0"/>
                <a:cs typeface="Poppins" panose="00000500000000000000" pitchFamily="2" charset="0"/>
              </a:rPr>
              <a:t>codeur-décodeur, appelé RPC, </a:t>
            </a:r>
            <a:r>
              <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rPr>
              <a:t>ce model </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exploite suffisamment les informations sous-jacentes aux corrélations relationnelles et aux modèles périodiques dans les TKG via deux nouvelles unités de correspondance, à savoir</a:t>
            </a:r>
          </a:p>
          <a:p>
            <a:pPr algn="l"/>
            <a:endPar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gn="l"/>
            <a:r>
              <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rPr>
              <a:t>-</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l'unité de correspondance relationnelle (RCU)  : </a:t>
            </a:r>
            <a:r>
              <a:rPr lang="fr-FR" sz="24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 </a:t>
            </a:r>
            <a:r>
              <a:rPr lang="fr-FR" sz="2400" dirty="0" err="1">
                <a:solidFill>
                  <a:schemeClr val="bg1"/>
                </a:solidFill>
                <a:effectLst/>
                <a:latin typeface="Poppins" panose="00000500000000000000" pitchFamily="2" charset="0"/>
                <a:ea typeface="Courier New" panose="02070309020205020404" pitchFamily="49" charset="0"/>
                <a:cs typeface="Poppins" panose="00000500000000000000" pitchFamily="2" charset="0"/>
              </a:rPr>
              <a:t>relational</a:t>
            </a:r>
            <a:r>
              <a:rPr lang="fr-FR" sz="24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 </a:t>
            </a:r>
            <a:r>
              <a:rPr lang="fr-FR" sz="2400" dirty="0" err="1">
                <a:solidFill>
                  <a:schemeClr val="bg1"/>
                </a:solidFill>
                <a:effectLst/>
                <a:latin typeface="Poppins" panose="00000500000000000000" pitchFamily="2" charset="0"/>
                <a:ea typeface="Courier New" panose="02070309020205020404" pitchFamily="49" charset="0"/>
                <a:cs typeface="Poppins" panose="00000500000000000000" pitchFamily="2" charset="0"/>
              </a:rPr>
              <a:t>correspondence</a:t>
            </a:r>
            <a:r>
              <a:rPr lang="fr-FR" sz="24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 unit (RCU) pour apprendre la représentation des relations.</a:t>
            </a:r>
            <a:endPar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endParaRPr>
          </a:p>
          <a:p>
            <a:pPr algn="l"/>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et </a:t>
            </a:r>
          </a:p>
          <a:p>
            <a:pPr algn="l"/>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-l'unité de correspondance périodique</a:t>
            </a:r>
            <a:r>
              <a:rPr lang="fr-FR" sz="2400" dirty="0">
                <a:solidFill>
                  <a:schemeClr val="bg1"/>
                </a:solidFill>
                <a:latin typeface="Poppins" panose="00000500000000000000" pitchFamily="2" charset="0"/>
                <a:cs typeface="Poppins" panose="00000500000000000000" pitchFamily="2" charset="0"/>
              </a:rPr>
              <a:t> (PCU ) </a:t>
            </a:r>
            <a:r>
              <a:rPr lang="fr-FR" sz="24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pour capturer les interactions temporelles périodiques</a:t>
            </a:r>
            <a:r>
              <a:rPr lang="fr-FR" sz="2400" dirty="0">
                <a:solidFill>
                  <a:schemeClr val="bg1"/>
                </a:solidFill>
                <a:latin typeface="Poppins" panose="00000500000000000000" pitchFamily="2" charset="0"/>
                <a:cs typeface="Poppins" panose="00000500000000000000" pitchFamily="2" charset="0"/>
              </a:rPr>
              <a:t>         </a:t>
            </a:r>
          </a:p>
          <a:p>
            <a:pPr algn="l"/>
            <a:endParaRPr lang="fr-FR" sz="2400" dirty="0">
              <a:solidFill>
                <a:schemeClr val="bg1"/>
              </a:solidFill>
              <a:latin typeface="Poppins" panose="00000500000000000000" pitchFamily="2" charset="0"/>
              <a:cs typeface="Poppins" panose="00000500000000000000" pitchFamily="2" charset="0"/>
            </a:endParaRPr>
          </a:p>
          <a:p>
            <a:r>
              <a:rPr lang="fr-FR" sz="2400" kern="1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Le modèle utilise un réseau de neurone graphique (GNN) pour apprendre la représentation des entités</a:t>
            </a:r>
            <a:endParaRPr lang="fr-FR" sz="2400" kern="100" dirty="0">
              <a:solidFill>
                <a:schemeClr val="bg1"/>
              </a:solidFill>
              <a:latin typeface="Poppins" panose="00000500000000000000" pitchFamily="2" charset="0"/>
              <a:ea typeface="Courier New" panose="02070309020205020404" pitchFamily="49" charset="0"/>
              <a:cs typeface="Poppins" panose="00000500000000000000" pitchFamily="2" charset="0"/>
            </a:endParaRPr>
          </a:p>
          <a:p>
            <a:r>
              <a:rPr lang="fr-FR" sz="2400" kern="1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et un (</a:t>
            </a:r>
            <a:r>
              <a:rPr lang="fr-FR" sz="2400" kern="100" dirty="0" err="1">
                <a:solidFill>
                  <a:schemeClr val="bg1"/>
                </a:solidFill>
                <a:effectLst/>
                <a:latin typeface="Poppins" panose="00000500000000000000" pitchFamily="2" charset="0"/>
                <a:ea typeface="Courier New" panose="02070309020205020404" pitchFamily="49" charset="0"/>
                <a:cs typeface="Poppins" panose="00000500000000000000" pitchFamily="2" charset="0"/>
              </a:rPr>
              <a:t>relational</a:t>
            </a:r>
            <a:r>
              <a:rPr lang="fr-FR" sz="2400" kern="1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 correspondance unit) (RCU) pour apprendre la représentation des relations.</a:t>
            </a:r>
            <a:endParaRPr lang="fr-FR" sz="2400" dirty="0">
              <a:solidFill>
                <a:schemeClr val="bg1"/>
              </a:solidFill>
              <a:latin typeface="Poppins" panose="00000500000000000000" pitchFamily="2" charset="0"/>
              <a:cs typeface="Poppins" panose="00000500000000000000" pitchFamily="2" charset="0"/>
            </a:endParaRPr>
          </a:p>
          <a:p>
            <a:pPr algn="l"/>
            <a:r>
              <a:rPr lang="fr-FR" sz="24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Il utilise </a:t>
            </a:r>
            <a:r>
              <a:rPr lang="fr-FR" sz="2400" dirty="0">
                <a:solidFill>
                  <a:schemeClr val="bg1"/>
                </a:solidFill>
                <a:latin typeface="Poppins" panose="00000500000000000000" pitchFamily="2" charset="0"/>
                <a:ea typeface="Courier New" panose="02070309020205020404" pitchFamily="49" charset="0"/>
                <a:cs typeface="Poppins" panose="00000500000000000000" pitchFamily="2" charset="0"/>
              </a:rPr>
              <a:t>l</a:t>
            </a:r>
            <a:r>
              <a:rPr lang="fr-FR" sz="24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es unités de correspondance périodique (PCU) pour capturer les interactions temporelles périodiques</a:t>
            </a:r>
            <a:r>
              <a:rPr lang="fr-FR" sz="2400" dirty="0">
                <a:solidFill>
                  <a:schemeClr val="bg1"/>
                </a:solidFill>
                <a:latin typeface="Poppins" panose="00000500000000000000" pitchFamily="2" charset="0"/>
                <a:cs typeface="Poppins" panose="00000500000000000000" pitchFamily="2" charset="0"/>
              </a:rPr>
              <a:t>                      </a:t>
            </a:r>
            <a:r>
              <a:rPr lang="fr-FR" sz="2400" b="0" i="0" dirty="0">
                <a:solidFill>
                  <a:schemeClr val="bg1"/>
                </a:solidFill>
                <a:effectLst/>
                <a:latin typeface="Poppins" panose="00000500000000000000" pitchFamily="2" charset="0"/>
                <a:cs typeface="Poppins" panose="00000500000000000000" pitchFamily="2" charset="0"/>
              </a:rPr>
              <a:t>                                                                                                                            </a:t>
            </a:r>
            <a:endParaRPr lang="fr-FR" sz="2400" dirty="0">
              <a:solidFill>
                <a:schemeClr val="bg1"/>
              </a:solidFill>
              <a:latin typeface="Poppins" panose="00000500000000000000" pitchFamily="2" charset="0"/>
              <a:ea typeface="Calibri" panose="020F0502020204030204" pitchFamily="34" charset="0"/>
              <a:cs typeface="Poppins" panose="00000500000000000000" pitchFamily="2" charset="0"/>
            </a:endParaRPr>
          </a:p>
          <a:p>
            <a:pPr algn="l"/>
            <a:r>
              <a:rPr lang="fr-FR" sz="24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 </a:t>
            </a:r>
            <a:r>
              <a:rPr lang="fr-FR" sz="2400" dirty="0">
                <a:solidFill>
                  <a:schemeClr val="bg1"/>
                </a:solidFill>
                <a:effectLst/>
                <a:latin typeface="Poppins" panose="00000500000000000000" pitchFamily="2" charset="0"/>
                <a:ea typeface="Calibri" panose="020F0502020204030204" pitchFamily="34" charset="0"/>
                <a:cs typeface="Poppins" panose="00000500000000000000" pitchFamily="2" charset="0"/>
              </a:rPr>
              <a:t> </a:t>
            </a:r>
            <a:endParaRPr lang="en-US" sz="2400" dirty="0">
              <a:solidFill>
                <a:schemeClr val="bg1"/>
              </a:solidFill>
              <a:latin typeface="Poppins" panose="00000500000000000000" pitchFamily="2" charset="0"/>
              <a:cs typeface="Poppins" panose="00000500000000000000" pitchFamily="2" charset="0"/>
            </a:endParaRPr>
          </a:p>
        </p:txBody>
      </p:sp>
      <p:sp>
        <p:nvSpPr>
          <p:cNvPr id="6" name="Text 3"/>
          <p:cNvSpPr/>
          <p:nvPr/>
        </p:nvSpPr>
        <p:spPr>
          <a:xfrm>
            <a:off x="833199" y="2729948"/>
            <a:ext cx="7477601" cy="3998155"/>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147316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1" y="80822"/>
            <a:ext cx="14630400" cy="8229600"/>
          </a:xfrm>
          <a:prstGeom prst="rect">
            <a:avLst/>
          </a:prstGeom>
          <a:solidFill>
            <a:srgbClr val="050505"/>
          </a:solidFill>
          <a:ln w="13811">
            <a:solidFill>
              <a:srgbClr val="565151"/>
            </a:solidFill>
            <a:prstDash val="solid"/>
          </a:ln>
        </p:spPr>
        <p:txBody>
          <a:bodyPr/>
          <a:lstStyle/>
          <a:p>
            <a:endParaRPr lang="fr-FR" dirty="0"/>
          </a:p>
        </p:txBody>
      </p:sp>
      <p:sp>
        <p:nvSpPr>
          <p:cNvPr id="5" name="Text 2"/>
          <p:cNvSpPr/>
          <p:nvPr/>
        </p:nvSpPr>
        <p:spPr>
          <a:xfrm>
            <a:off x="359595" y="1520952"/>
            <a:ext cx="13911209" cy="7720761"/>
          </a:xfrm>
          <a:prstGeom prst="rect">
            <a:avLst/>
          </a:prstGeom>
          <a:noFill/>
          <a:ln/>
        </p:spPr>
        <p:txBody>
          <a:bodyPr wrap="square" rtlCol="0" anchor="t"/>
          <a:lstStyle/>
          <a:p>
            <a:pPr algn="l"/>
            <a:r>
              <a:rPr lang="fr-FR" sz="4400" dirty="0">
                <a:solidFill>
                  <a:schemeClr val="bg1"/>
                </a:solidFill>
                <a:latin typeface="Poppins" panose="00000500000000000000" pitchFamily="2" charset="0"/>
                <a:cs typeface="Poppins" panose="00000500000000000000" pitchFamily="2" charset="0"/>
              </a:rPr>
              <a:t>Résultat obtenu grâce a ce nouveau model :</a:t>
            </a:r>
          </a:p>
          <a:p>
            <a:pPr algn="l"/>
            <a:endParaRPr lang="fr-FR" sz="2800" dirty="0">
              <a:solidFill>
                <a:schemeClr val="bg1"/>
              </a:solidFill>
              <a:latin typeface="Poppins" panose="00000500000000000000" pitchFamily="2" charset="0"/>
              <a:cs typeface="Poppins" panose="00000500000000000000" pitchFamily="2" charset="0"/>
            </a:endParaRPr>
          </a:p>
          <a:p>
            <a:pPr algn="l"/>
            <a:r>
              <a:rPr lang="fr-FR" sz="28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-Amélioration des performances de raisonnement sur les graphes de connaissances temporelles TKGR </a:t>
            </a:r>
          </a:p>
          <a:p>
            <a:pPr algn="l"/>
            <a:endParaRPr lang="fr-FR" sz="2800" dirty="0">
              <a:solidFill>
                <a:schemeClr val="bg1"/>
              </a:solidFill>
              <a:latin typeface="Poppins" panose="00000500000000000000" pitchFamily="2" charset="0"/>
              <a:cs typeface="Poppins" panose="00000500000000000000" pitchFamily="2" charset="0"/>
            </a:endParaRPr>
          </a:p>
          <a:p>
            <a:pPr algn="l"/>
            <a:r>
              <a:rPr lang="fr-FR" sz="28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-Meilleure prédiction des événements manquants</a:t>
            </a:r>
          </a:p>
          <a:p>
            <a:pPr algn="l"/>
            <a:endParaRPr lang="fr-FR" sz="2800" dirty="0">
              <a:solidFill>
                <a:schemeClr val="bg1"/>
              </a:solidFill>
              <a:latin typeface="Poppins" panose="00000500000000000000" pitchFamily="2" charset="0"/>
              <a:cs typeface="Poppins" panose="00000500000000000000" pitchFamily="2" charset="0"/>
            </a:endParaRPr>
          </a:p>
          <a:p>
            <a:pPr algn="l"/>
            <a:r>
              <a:rPr lang="fr-FR" sz="2800" dirty="0">
                <a:solidFill>
                  <a:schemeClr val="bg1"/>
                </a:solidFill>
                <a:effectLst/>
                <a:latin typeface="Poppins" panose="00000500000000000000" pitchFamily="2" charset="0"/>
                <a:ea typeface="Courier New" panose="02070309020205020404" pitchFamily="49" charset="0"/>
                <a:cs typeface="Poppins" panose="00000500000000000000" pitchFamily="2" charset="0"/>
              </a:rPr>
              <a:t>-Meilleure gestion des dépendances temporelles à long terme </a:t>
            </a:r>
            <a:endParaRPr lang="en-US" sz="2800" dirty="0">
              <a:solidFill>
                <a:schemeClr val="bg1"/>
              </a:solidFill>
              <a:latin typeface="Poppins" panose="00000500000000000000" pitchFamily="2" charset="0"/>
              <a:cs typeface="Poppins" panose="00000500000000000000" pitchFamily="2" charset="0"/>
            </a:endParaRPr>
          </a:p>
        </p:txBody>
      </p:sp>
      <p:sp>
        <p:nvSpPr>
          <p:cNvPr id="6" name="Text 3"/>
          <p:cNvSpPr/>
          <p:nvPr/>
        </p:nvSpPr>
        <p:spPr>
          <a:xfrm>
            <a:off x="833199" y="2729948"/>
            <a:ext cx="7477601" cy="3998155"/>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702187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TotalTime>
  <Words>957</Words>
  <Application>Microsoft Office PowerPoint</Application>
  <PresentationFormat>Personnalisé</PresentationFormat>
  <Paragraphs>111</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Poppins</vt:lpstr>
      <vt:lpstr>Söhne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Jugurta ADJOUD</cp:lastModifiedBy>
  <cp:revision>11</cp:revision>
  <dcterms:created xsi:type="dcterms:W3CDTF">2023-12-10T12:15:44Z</dcterms:created>
  <dcterms:modified xsi:type="dcterms:W3CDTF">2023-12-18T08:39:03Z</dcterms:modified>
</cp:coreProperties>
</file>