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74" r:id="rId2"/>
    <p:sldId id="483" r:id="rId3"/>
    <p:sldId id="463" r:id="rId4"/>
    <p:sldId id="487" r:id="rId5"/>
    <p:sldId id="479" r:id="rId6"/>
    <p:sldId id="485" r:id="rId7"/>
    <p:sldId id="488" r:id="rId8"/>
    <p:sldId id="480" r:id="rId9"/>
    <p:sldId id="501" r:id="rId10"/>
    <p:sldId id="486" r:id="rId11"/>
    <p:sldId id="502" r:id="rId12"/>
    <p:sldId id="489" r:id="rId13"/>
    <p:sldId id="491" r:id="rId14"/>
    <p:sldId id="504" r:id="rId15"/>
    <p:sldId id="503" r:id="rId16"/>
    <p:sldId id="490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473" r:id="rId26"/>
    <p:sldId id="500" r:id="rId27"/>
    <p:sldId id="478" r:id="rId28"/>
  </p:sldIdLst>
  <p:sldSz cx="9144000" cy="6858000" type="screen4x3"/>
  <p:notesSz cx="6797675" cy="9926638"/>
  <p:custDataLst>
    <p:tags r:id="rId31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2645"/>
        </a:solidFill>
        <a:latin typeface="Univers LT Std 47 Cn L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03">
          <p15:clr>
            <a:srgbClr val="A4A3A4"/>
          </p15:clr>
        </p15:guide>
        <p15:guide id="3" orient="horz" pos="471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pos="5663">
          <p15:clr>
            <a:srgbClr val="A4A3A4"/>
          </p15:clr>
        </p15:guide>
        <p15:guide id="6" pos="98">
          <p15:clr>
            <a:srgbClr val="A4A3A4"/>
          </p15:clr>
        </p15:guide>
        <p15:guide id="7" pos="1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45"/>
    <a:srgbClr val="124768"/>
    <a:srgbClr val="E0D9D0"/>
    <a:srgbClr val="FFFFFF"/>
    <a:srgbClr val="9A8419"/>
    <a:srgbClr val="44697D"/>
    <a:srgbClr val="EFECE7"/>
    <a:srgbClr val="968400"/>
    <a:srgbClr val="A6BECD"/>
    <a:srgbClr val="FFA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73390" autoAdjust="0"/>
  </p:normalViewPr>
  <p:slideViewPr>
    <p:cSldViewPr snapToGrid="0">
      <p:cViewPr varScale="1">
        <p:scale>
          <a:sx n="63" d="100"/>
          <a:sy n="63" d="100"/>
        </p:scale>
        <p:origin x="58" y="101"/>
      </p:cViewPr>
      <p:guideLst>
        <p:guide orient="horz" pos="618"/>
        <p:guide orient="horz" pos="403"/>
        <p:guide orient="horz" pos="471"/>
        <p:guide orient="horz" pos="754"/>
        <p:guide pos="5663"/>
        <p:guide pos="98"/>
        <p:guide pos="16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459"/>
    </p:cViewPr>
  </p:sorterViewPr>
  <p:notesViewPr>
    <p:cSldViewPr snapToGrid="0">
      <p:cViewPr varScale="1">
        <p:scale>
          <a:sx n="90" d="100"/>
          <a:sy n="90" d="100"/>
        </p:scale>
        <p:origin x="-3750" y="-114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2822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3" tIns="45699" rIns="91393" bIns="45699" numCol="1" anchor="t" anchorCtr="0" compatLnSpc="1">
            <a:prstTxWarp prst="textNoShape">
              <a:avLst/>
            </a:prstTxWarp>
          </a:bodyPr>
          <a:lstStyle>
            <a:lvl1pPr algn="l" defTabSz="914283">
              <a:defRPr sz="13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213" y="1"/>
            <a:ext cx="2941301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3" tIns="45699" rIns="91393" bIns="45699" numCol="1" anchor="t" anchorCtr="0" compatLnSpc="1">
            <a:prstTxWarp prst="textNoShape">
              <a:avLst/>
            </a:prstTxWarp>
          </a:bodyPr>
          <a:lstStyle>
            <a:lvl1pPr algn="r" defTabSz="914283">
              <a:defRPr sz="13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2354"/>
            <a:ext cx="2942822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3" tIns="45699" rIns="91393" bIns="45699" numCol="1" anchor="b" anchorCtr="0" compatLnSpc="1">
            <a:prstTxWarp prst="textNoShape">
              <a:avLst/>
            </a:prstTxWarp>
          </a:bodyPr>
          <a:lstStyle>
            <a:lvl1pPr algn="l" defTabSz="914283">
              <a:defRPr sz="13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213" y="9392354"/>
            <a:ext cx="2941301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3" tIns="45699" rIns="91393" bIns="45699" numCol="1" anchor="b" anchorCtr="0" compatLnSpc="1">
            <a:prstTxWarp prst="textNoShape">
              <a:avLst/>
            </a:prstTxWarp>
          </a:bodyPr>
          <a:lstStyle>
            <a:lvl1pPr algn="r" defTabSz="914283">
              <a:defRPr sz="13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D8EDE25-3C5E-4A74-AA9F-283BAB55157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977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8" tIns="47909" rIns="95818" bIns="47909" numCol="1" anchor="t" anchorCtr="0" compatLnSpc="1">
            <a:prstTxWarp prst="textNoShape">
              <a:avLst/>
            </a:prstTxWarp>
          </a:bodyPr>
          <a:lstStyle>
            <a:lvl1pPr algn="l" defTabSz="957164">
              <a:defRPr sz="14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5" y="1"/>
            <a:ext cx="2945862" cy="49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8" tIns="47909" rIns="95818" bIns="47909" numCol="1" anchor="t" anchorCtr="0" compatLnSpc="1">
            <a:prstTxWarp prst="textNoShape">
              <a:avLst/>
            </a:prstTxWarp>
          </a:bodyPr>
          <a:lstStyle>
            <a:lvl1pPr algn="r" defTabSz="957164">
              <a:defRPr sz="14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4655"/>
            <a:ext cx="4982732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8" tIns="47909" rIns="95818" bIns="479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84"/>
            <a:ext cx="2945862" cy="49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8" tIns="47909" rIns="95818" bIns="47909" numCol="1" anchor="b" anchorCtr="0" compatLnSpc="1">
            <a:prstTxWarp prst="textNoShape">
              <a:avLst/>
            </a:prstTxWarp>
          </a:bodyPr>
          <a:lstStyle>
            <a:lvl1pPr algn="l" defTabSz="957164">
              <a:defRPr sz="14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5" y="9432384"/>
            <a:ext cx="2945862" cy="49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8" tIns="47909" rIns="95818" bIns="47909" numCol="1" anchor="b" anchorCtr="0" compatLnSpc="1">
            <a:prstTxWarp prst="textNoShape">
              <a:avLst/>
            </a:prstTxWarp>
          </a:bodyPr>
          <a:lstStyle>
            <a:lvl1pPr algn="r" defTabSz="957164">
              <a:defRPr sz="14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F5EC8C2-FA85-4D98-A4FB-69F907BE04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414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99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503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536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92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197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442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84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947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96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53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16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415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086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675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0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Nun sind wir schon beim Ende</a:t>
            </a:r>
            <a:r>
              <a:rPr lang="de-DE" baseline="0" dirty="0" smtClean="0"/>
              <a:t> angelangt. 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535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02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Vielen Dank für Ihre Aufmerksamkeit. 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241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369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770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90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9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43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51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047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EC8C2-FA85-4D98-A4FB-69F907BE04E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92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1.jpe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jpeg"/><Relationship Id="rId12" Type="http://schemas.openxmlformats.org/officeDocument/2006/relationships/image" Target="../media/image10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11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.png"/><Relationship Id="rId4" Type="http://schemas.openxmlformats.org/officeDocument/2006/relationships/image" Target="../media/image7.jpe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710"/>
            <a:ext cx="9144000" cy="3680460"/>
          </a:xfrm>
          <a:prstGeom prst="rect">
            <a:avLst/>
          </a:prstGeom>
        </p:spPr>
      </p:pic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67638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8000" y="6571872"/>
            <a:ext cx="8023225" cy="303679"/>
          </a:xfrm>
        </p:spPr>
        <p:txBody>
          <a:bodyPr/>
          <a:lstStyle>
            <a:lvl1pPr>
              <a:defRPr>
                <a:solidFill>
                  <a:srgbClr val="AFA89B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16" name="Untertitel 1"/>
          <p:cNvSpPr txBox="1">
            <a:spLocks/>
          </p:cNvSpPr>
          <p:nvPr userDrawn="1"/>
        </p:nvSpPr>
        <p:spPr bwMode="auto">
          <a:xfrm>
            <a:off x="0" y="4741201"/>
            <a:ext cx="9143999" cy="51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>
                <a:solidFill>
                  <a:srgbClr val="002645"/>
                </a:solidFill>
                <a:latin typeface="+mn-lt"/>
                <a:ea typeface="+mn-ea"/>
                <a:cs typeface="+mn-cs"/>
              </a:defRPr>
            </a:lvl1pPr>
            <a:lvl2pPr marL="900113" indent="-442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rgbClr val="002645"/>
                </a:solidFill>
                <a:latin typeface="+mn-lt"/>
              </a:defRPr>
            </a:lvl2pPr>
            <a:lvl3pPr marL="1524000" indent="-4492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Font typeface="Wingdings" pitchFamily="2" charset="2"/>
              <a:buBlip>
                <a:blip r:embed="rId8"/>
              </a:buBlip>
              <a:defRPr sz="1600">
                <a:solidFill>
                  <a:srgbClr val="002645"/>
                </a:solidFill>
                <a:latin typeface="+mn-lt"/>
              </a:defRPr>
            </a:lvl3pPr>
            <a:lvl4pPr marL="20828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Blip>
                <a:blip r:embed="rId9"/>
              </a:buBlip>
              <a:defRPr sz="1600">
                <a:solidFill>
                  <a:srgbClr val="002645"/>
                </a:solidFill>
                <a:latin typeface="+mn-lt"/>
              </a:defRPr>
            </a:lvl4pPr>
            <a:lvl5pPr marL="2425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en-US" b="0" i="0" dirty="0" smtClean="0">
                <a:solidFill>
                  <a:srgbClr val="124768"/>
                </a:solidFill>
                <a:latin typeface="+mj-lt"/>
                <a:cs typeface="Univers LT Std 47 Cn Lt"/>
              </a:rPr>
              <a:t>IT is more than technology</a:t>
            </a:r>
            <a:endParaRPr lang="de-DE" b="0" i="0" dirty="0">
              <a:solidFill>
                <a:srgbClr val="124768"/>
              </a:solidFill>
              <a:latin typeface="+mj-lt"/>
              <a:cs typeface="Univers LT Std 47 Cn Lt"/>
            </a:endParaRPr>
          </a:p>
        </p:txBody>
      </p:sp>
      <p:sp>
        <p:nvSpPr>
          <p:cNvPr id="11" name="Untertitel 1"/>
          <p:cNvSpPr>
            <a:spLocks noGrp="1"/>
          </p:cNvSpPr>
          <p:nvPr>
            <p:ph type="subTitle" idx="1" hasCustomPrompt="1"/>
          </p:nvPr>
        </p:nvSpPr>
        <p:spPr>
          <a:xfrm>
            <a:off x="1" y="5369094"/>
            <a:ext cx="9143998" cy="762000"/>
          </a:xfrm>
          <a:prstGeom prst="rect">
            <a:avLst/>
          </a:prstGeom>
        </p:spPr>
        <p:txBody>
          <a:bodyPr tIns="0" bIns="0" anchor="ctr" anchorCtr="1"/>
          <a:lstStyle>
            <a:lvl1pPr marL="0" indent="0" algn="ctr">
              <a:buNone/>
              <a:defRPr sz="2400" b="0" i="0" u="none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en-US" i="1" dirty="0" err="1" smtClean="0">
                <a:latin typeface="Univers LT Std 47 Cn Lt" pitchFamily="2" charset="0"/>
              </a:rPr>
              <a:t>Präsentationstitel</a:t>
            </a:r>
            <a:endParaRPr lang="de-DE" i="1" dirty="0">
              <a:latin typeface="Univers LT Std 47 Cn Lt" pitchFamily="2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/>
          <a:stretch/>
        </p:blipFill>
        <p:spPr>
          <a:xfrm>
            <a:off x="0" y="0"/>
            <a:ext cx="9144000" cy="120091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16" y="183780"/>
            <a:ext cx="1743046" cy="53393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077" y="4960298"/>
            <a:ext cx="617422" cy="115964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15" y="4960298"/>
            <a:ext cx="477412" cy="1170796"/>
          </a:xfrm>
          <a:prstGeom prst="rect">
            <a:avLst/>
          </a:prstGeom>
        </p:spPr>
      </p:pic>
      <p:sp>
        <p:nvSpPr>
          <p:cNvPr id="4" name="Bildplatzhalter 3"/>
          <p:cNvSpPr>
            <a:spLocks noGrp="1"/>
          </p:cNvSpPr>
          <p:nvPr>
            <p:ph type="pic" sz="quarter" idx="11" hasCustomPrompt="1"/>
          </p:nvPr>
        </p:nvSpPr>
        <p:spPr>
          <a:xfrm>
            <a:off x="468000" y="180000"/>
            <a:ext cx="1744869" cy="540825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buNone/>
              <a:defRPr sz="1600" b="0" i="0" baseline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Platz für Kundenlogo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9496" b="19215"/>
          <a:stretch/>
        </p:blipFill>
        <p:spPr>
          <a:xfrm>
            <a:off x="4713543" y="2300112"/>
            <a:ext cx="4430457" cy="430264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/>
          <a:stretch/>
        </p:blipFill>
        <p:spPr>
          <a:xfrm>
            <a:off x="0" y="0"/>
            <a:ext cx="9144000" cy="120091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16" y="183780"/>
            <a:ext cx="1743046" cy="53393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42"/>
          <a:stretch/>
        </p:blipFill>
        <p:spPr>
          <a:xfrm>
            <a:off x="0" y="6208778"/>
            <a:ext cx="9144000" cy="649222"/>
          </a:xfrm>
          <a:prstGeom prst="rect">
            <a:avLst/>
          </a:prstGeom>
        </p:spPr>
      </p:pic>
      <p:sp>
        <p:nvSpPr>
          <p:cNvPr id="11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65541"/>
            <a:ext cx="8023225" cy="303679"/>
          </a:xfrm>
          <a:prstGeom prst="rect">
            <a:avLst/>
          </a:prstGeom>
        </p:spPr>
        <p:txBody>
          <a:bodyPr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12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5854786" cy="623888"/>
          </a:xfrm>
          <a:prstGeom prst="rect">
            <a:avLst/>
          </a:prstGeom>
        </p:spPr>
        <p:txBody>
          <a:bodyPr lIns="0" tIns="45720" rIns="91440" bIns="45720" anchor="ctr">
            <a:normAutofit/>
          </a:bodyPr>
          <a:lstStyle>
            <a:lvl1pPr algn="l">
              <a:defRPr b="0" i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10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halt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/>
          <a:stretch/>
        </p:blipFill>
        <p:spPr>
          <a:xfrm>
            <a:off x="0" y="0"/>
            <a:ext cx="9144000" cy="120091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16" y="183780"/>
            <a:ext cx="1743046" cy="533937"/>
          </a:xfrm>
          <a:prstGeom prst="rect">
            <a:avLst/>
          </a:prstGeom>
        </p:spPr>
      </p:pic>
      <p:sp>
        <p:nvSpPr>
          <p:cNvPr id="8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 lIns="0" tIns="45720" rIns="91440" bIns="45720" anchor="ctr"/>
          <a:lstStyle>
            <a:lvl1pPr algn="l">
              <a:defRPr>
                <a:solidFill>
                  <a:srgbClr val="124768"/>
                </a:solidFill>
                <a:latin typeface="Univers LT Std 47 Cn Lt" pitchFamily="34" charset="0"/>
              </a:defRPr>
            </a:lvl1pPr>
          </a:lstStyle>
          <a:p>
            <a:r>
              <a:rPr lang="de-DE" dirty="0" smtClean="0"/>
              <a:t>Inhalt ohne Hintergrund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42"/>
          <a:stretch/>
        </p:blipFill>
        <p:spPr>
          <a:xfrm>
            <a:off x="0" y="6208778"/>
            <a:ext cx="9144000" cy="649222"/>
          </a:xfrm>
          <a:prstGeom prst="rect">
            <a:avLst/>
          </a:prstGeom>
        </p:spPr>
      </p:pic>
      <p:sp>
        <p:nvSpPr>
          <p:cNvPr id="10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71872"/>
            <a:ext cx="8023225" cy="30367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000" y="1189038"/>
            <a:ext cx="8302925" cy="5119687"/>
          </a:xfrm>
          <a:prstGeom prst="rect">
            <a:avLst/>
          </a:prstGeom>
        </p:spPr>
        <p:txBody>
          <a:bodyPr lIns="0"/>
          <a:lstStyle>
            <a:lvl1pPr marL="180975" indent="-180975" defTabSz="216000">
              <a:buClr>
                <a:schemeClr val="accent6"/>
              </a:buClr>
              <a:buSzPct val="100000"/>
              <a:buFontTx/>
              <a:buBlip>
                <a:blip r:embed="rId5"/>
              </a:buBlip>
              <a:tabLst>
                <a:tab pos="87313" algn="l"/>
              </a:tabLst>
              <a:defRPr sz="18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623888" indent="-166688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  <a:tab pos="536575" algn="l"/>
              </a:tabLst>
              <a:defRPr sz="16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1255713" indent="-1825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1879600" indent="-165100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2328863" indent="-1317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  <a:lvl6pPr marL="2940050" indent="-285750">
              <a:buClr>
                <a:schemeClr val="accent6"/>
              </a:buClr>
              <a:buSzPct val="100000"/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Univers 47 Condensed Light"/>
              </a:defRPr>
            </a:lvl6pPr>
            <a:lvl7pPr>
              <a:defRPr baseline="0"/>
            </a:lvl7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95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000" y="1189038"/>
            <a:ext cx="8302925" cy="5119687"/>
          </a:xfrm>
          <a:prstGeom prst="rect">
            <a:avLst/>
          </a:prstGeom>
        </p:spPr>
        <p:txBody>
          <a:bodyPr lIns="0"/>
          <a:lstStyle>
            <a:lvl1pPr marL="180975" indent="-180975" defTabSz="216000">
              <a:buClr>
                <a:schemeClr val="accent6"/>
              </a:buClr>
              <a:buSzPct val="100000"/>
              <a:buFontTx/>
              <a:buBlip>
                <a:blip r:embed="rId2"/>
              </a:buBlip>
              <a:tabLst>
                <a:tab pos="87313" algn="l"/>
              </a:tabLst>
              <a:defRPr sz="18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623888" indent="-166688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  <a:tab pos="536575" algn="l"/>
              </a:tabLst>
              <a:defRPr sz="16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1255713" indent="-1825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1879600" indent="-165100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2328863" indent="-1317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  <a:lvl6pPr marL="2940050" indent="-285750">
              <a:buClr>
                <a:schemeClr val="accent6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Univers 47 Condensed Light"/>
              </a:defRPr>
            </a:lvl6pPr>
            <a:lvl7pPr>
              <a:defRPr baseline="0"/>
            </a:lvl7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65541"/>
            <a:ext cx="8023225" cy="303679"/>
          </a:xfrm>
          <a:prstGeom prst="rect">
            <a:avLst/>
          </a:prstGeom>
        </p:spPr>
        <p:txBody>
          <a:bodyPr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 lIns="0" tIns="45720" rIns="91440" bIns="45720" anchor="ctr"/>
          <a:lstStyle>
            <a:lvl1pPr algn="l">
              <a:defRPr b="0" i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Aufzählungen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mit Kasten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 lIns="0" tIns="45720" rIns="91440" bIns="45720" anchor="ctr"/>
          <a:lstStyle>
            <a:lvl1pPr algn="l">
              <a:defRPr b="0" i="0" baseline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Text mit Textkasten blau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6794501" y="1188130"/>
            <a:ext cx="1841500" cy="5297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+mn-lt"/>
                <a:cs typeface="Univers LT Std 47 Cn 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68001" y="1189038"/>
            <a:ext cx="6226476" cy="5119687"/>
          </a:xfrm>
          <a:prstGeom prst="rect">
            <a:avLst/>
          </a:prstGeom>
        </p:spPr>
        <p:txBody>
          <a:bodyPr lIns="0"/>
          <a:lstStyle>
            <a:lvl1pPr marL="180975" indent="-180975" defTabSz="216000">
              <a:buClr>
                <a:schemeClr val="accent6"/>
              </a:buClr>
              <a:buSzPct val="100000"/>
              <a:buFontTx/>
              <a:buBlip>
                <a:blip r:embed="rId2"/>
              </a:buBlip>
              <a:tabLst>
                <a:tab pos="87313" algn="l"/>
              </a:tabLst>
              <a:defRPr sz="18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623888" indent="-166688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  <a:tab pos="536575" algn="l"/>
              </a:tabLst>
              <a:defRPr sz="16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1255713" indent="-1825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1879600" indent="-165100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2328863" indent="-1317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  <a:lvl6pPr marL="2940050" indent="-285750">
              <a:buClr>
                <a:schemeClr val="accent6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Univers 47 Condensed Light"/>
              </a:defRPr>
            </a:lvl6pPr>
            <a:lvl7pPr>
              <a:defRPr baseline="0"/>
            </a:lvl7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65541"/>
            <a:ext cx="8023225" cy="303679"/>
          </a:xfrm>
          <a:prstGeom prst="rect">
            <a:avLst/>
          </a:prstGeom>
        </p:spPr>
        <p:txBody>
          <a:bodyPr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1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mit Kasten Tech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 lIns="0" tIns="45720" rIns="91440" bIns="45720" anchor="ctr"/>
          <a:lstStyle>
            <a:lvl1pPr algn="l">
              <a:defRPr b="0" i="0" baseline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Text mit Textkasten grau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6794501" y="1188130"/>
            <a:ext cx="1841500" cy="52976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>
              <a:buNone/>
              <a:defRPr sz="16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001" y="1189038"/>
            <a:ext cx="6226476" cy="5119687"/>
          </a:xfrm>
          <a:prstGeom prst="rect">
            <a:avLst/>
          </a:prstGeom>
        </p:spPr>
        <p:txBody>
          <a:bodyPr lIns="0"/>
          <a:lstStyle>
            <a:lvl1pPr marL="180975" indent="-180975" defTabSz="216000">
              <a:buClr>
                <a:schemeClr val="accent6"/>
              </a:buClr>
              <a:buSzPct val="100000"/>
              <a:buFontTx/>
              <a:buBlip>
                <a:blip r:embed="rId2"/>
              </a:buBlip>
              <a:tabLst>
                <a:tab pos="87313" algn="l"/>
              </a:tabLst>
              <a:defRPr sz="18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623888" indent="-166688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  <a:tab pos="536575" algn="l"/>
              </a:tabLst>
              <a:defRPr sz="16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1255713" indent="-1825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1879600" indent="-165100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2328863" indent="-1317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  <a:lvl6pPr marL="2940050" indent="-285750">
              <a:buClr>
                <a:schemeClr val="accent6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Univers 47 Condensed Light"/>
              </a:defRPr>
            </a:lvl6pPr>
            <a:lvl7pPr>
              <a:defRPr baseline="0"/>
            </a:lvl7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65541"/>
            <a:ext cx="8023225" cy="303679"/>
          </a:xfrm>
          <a:prstGeom prst="rect">
            <a:avLst/>
          </a:prstGeom>
        </p:spPr>
        <p:txBody>
          <a:bodyPr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4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mit Kasten Fachwiss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 lIns="0" tIns="45720" rIns="91440" bIns="45720" anchor="ctr"/>
          <a:lstStyle>
            <a:lvl1pPr algn="l">
              <a:defRPr b="0" i="0" baseline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Text mit Textkasten goldbraun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6794501" y="1188130"/>
            <a:ext cx="1841500" cy="529763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+mn-lt"/>
                <a:cs typeface="Univers LT Std 47 Cn 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001" y="1189038"/>
            <a:ext cx="6226476" cy="5119687"/>
          </a:xfrm>
          <a:prstGeom prst="rect">
            <a:avLst/>
          </a:prstGeom>
        </p:spPr>
        <p:txBody>
          <a:bodyPr lIns="0"/>
          <a:lstStyle>
            <a:lvl1pPr marL="180975" indent="-180975" defTabSz="216000">
              <a:buClr>
                <a:schemeClr val="accent6"/>
              </a:buClr>
              <a:buSzPct val="100000"/>
              <a:buFontTx/>
              <a:buBlip>
                <a:blip r:embed="rId2"/>
              </a:buBlip>
              <a:tabLst>
                <a:tab pos="87313" algn="l"/>
              </a:tabLst>
              <a:defRPr sz="18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623888" indent="-166688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  <a:tab pos="536575" algn="l"/>
              </a:tabLst>
              <a:defRPr sz="16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1255713" indent="-1825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1879600" indent="-165100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2328863" indent="-1317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  <a:lvl6pPr marL="2940050" indent="-285750">
              <a:buClr>
                <a:schemeClr val="accent6"/>
              </a:buCl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Univers 47 Condensed Light"/>
              </a:defRPr>
            </a:lvl6pPr>
            <a:lvl7pPr>
              <a:defRPr baseline="0"/>
            </a:lvl7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65541"/>
            <a:ext cx="8023225" cy="303679"/>
          </a:xfrm>
          <a:prstGeom prst="rect">
            <a:avLst/>
          </a:prstGeom>
        </p:spPr>
        <p:txBody>
          <a:bodyPr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63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ilder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1243583"/>
            <a:ext cx="9144000" cy="2663134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44697D"/>
              </a:solidFill>
              <a:effectLst/>
              <a:uLnTx/>
              <a:uFillTx/>
              <a:latin typeface="Univers LT Std 47 Cn Lt" pitchFamily="34" charset="0"/>
            </a:endParaRP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71714" y="1387930"/>
            <a:ext cx="3828824" cy="2376713"/>
          </a:xfrm>
          <a:prstGeom prst="rect">
            <a:avLst/>
          </a:prstGeom>
          <a:noFill/>
        </p:spPr>
        <p:txBody>
          <a:bodyPr vert="horz" lIns="0"/>
          <a:lstStyle>
            <a:lvl1pPr marL="0" indent="0">
              <a:buClrTx/>
              <a:buSzPct val="80000"/>
              <a:buFont typeface="Arial"/>
              <a:buNone/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0" indent="0">
              <a:buClrTx/>
              <a:buSzPct val="80000"/>
              <a:buFont typeface="Arial"/>
              <a:buNone/>
              <a:defRPr sz="1400" b="0" i="0">
                <a:solidFill>
                  <a:schemeClr val="tx1"/>
                </a:solidFill>
                <a:latin typeface="Univers 47 Condensed Light"/>
                <a:cs typeface="Univers LT Std 47 Cn Lt"/>
              </a:defRPr>
            </a:lvl2pPr>
            <a:lvl3pPr marL="0" indent="0">
              <a:buClrTx/>
              <a:buSzPct val="80000"/>
              <a:buFont typeface="Arial"/>
              <a:buNone/>
              <a:defRPr sz="1400" b="0" i="0">
                <a:solidFill>
                  <a:schemeClr val="tx1"/>
                </a:solidFill>
                <a:latin typeface="Univers 47 Condensed Light"/>
                <a:cs typeface="Univers LT Std 47 Cn Lt"/>
              </a:defRPr>
            </a:lvl3pPr>
            <a:lvl4pPr marL="0" indent="0">
              <a:buClrTx/>
              <a:buSzPct val="80000"/>
              <a:buFont typeface="Arial"/>
              <a:buNone/>
              <a:defRPr sz="1400" b="0" i="0">
                <a:solidFill>
                  <a:schemeClr val="tx1"/>
                </a:solidFill>
                <a:latin typeface="Univers 47 Condensed Light"/>
                <a:cs typeface="Univers LT Std 47 Cn Lt"/>
              </a:defRPr>
            </a:lvl4pPr>
            <a:lvl5pPr marL="0" indent="0">
              <a:buClrTx/>
              <a:buSzPct val="80000"/>
              <a:buFont typeface="Arial"/>
              <a:buNone/>
              <a:defRPr sz="1400" b="0" i="0">
                <a:solidFill>
                  <a:schemeClr val="tx1"/>
                </a:solidFill>
                <a:latin typeface="Univers 47 Condensed Light"/>
                <a:cs typeface="Univers LT Std 47 Cn Lt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4853215" y="1387929"/>
            <a:ext cx="3828142" cy="2376714"/>
          </a:xfrm>
          <a:prstGeom prst="rect">
            <a:avLst/>
          </a:prstGeom>
          <a:ln>
            <a:noFill/>
          </a:ln>
        </p:spPr>
        <p:txBody>
          <a:bodyPr vert="horz" lIns="0"/>
          <a:lstStyle>
            <a:lvl1pPr marL="0" indent="0">
              <a:buNone/>
              <a:defRPr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</a:lstStyle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65541"/>
            <a:ext cx="8023225" cy="303679"/>
          </a:xfrm>
          <a:prstGeom prst="rect">
            <a:avLst/>
          </a:prstGeom>
        </p:spPr>
        <p:txBody>
          <a:bodyPr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11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 lIns="0" tIns="45720" rIns="91440" bIns="45720" anchor="ctr"/>
          <a:lstStyle>
            <a:lvl1pPr algn="l">
              <a:defRPr b="0" i="0" baseline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Beispiel Bilder Textkasten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480678" y="4042872"/>
            <a:ext cx="3828824" cy="2195285"/>
          </a:xfrm>
          <a:prstGeom prst="rect">
            <a:avLst/>
          </a:prstGeom>
          <a:solidFill>
            <a:schemeClr val="accent3"/>
          </a:solidFill>
        </p:spPr>
        <p:txBody>
          <a:bodyPr vert="horz"/>
          <a:lstStyle>
            <a:lvl1pPr marL="0" indent="-169200">
              <a:buClr>
                <a:schemeClr val="accent6"/>
              </a:buClr>
              <a:buSzPct val="100000"/>
              <a:buFontTx/>
              <a:buBlip>
                <a:blip r:embed="rId2"/>
              </a:buBlip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360000" indent="-1692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540000" indent="-1692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720000" indent="-169200">
              <a:spcBef>
                <a:spcPts val="24"/>
              </a:spcBef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9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900000" indent="-1692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8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860376" y="4042800"/>
            <a:ext cx="3828824" cy="2195285"/>
          </a:xfrm>
          <a:prstGeom prst="rect">
            <a:avLst/>
          </a:prstGeom>
          <a:solidFill>
            <a:schemeClr val="accent3"/>
          </a:solidFill>
        </p:spPr>
        <p:txBody>
          <a:bodyPr vert="horz"/>
          <a:lstStyle>
            <a:lvl1pPr marL="0" indent="-1692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360000" indent="-1692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540000" indent="-1692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720000" indent="-169200">
              <a:spcBef>
                <a:spcPts val="24"/>
              </a:spcBef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9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900000" indent="-1692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defRPr sz="8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51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65541"/>
            <a:ext cx="8023225" cy="303679"/>
          </a:xfrm>
          <a:prstGeom prst="rect">
            <a:avLst/>
          </a:prstGeom>
        </p:spPr>
        <p:txBody>
          <a:bodyPr/>
          <a:lstStyle>
            <a:lvl1pPr algn="l">
              <a:defRPr sz="1100" b="0" smtClean="0">
                <a:solidFill>
                  <a:srgbClr val="AFA89B"/>
                </a:solidFill>
                <a:latin typeface="Univers LT Std 47 Cn Lt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pic>
        <p:nvPicPr>
          <p:cNvPr id="14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4"/>
          <a:stretch/>
        </p:blipFill>
        <p:spPr>
          <a:xfrm>
            <a:off x="3935657" y="1360270"/>
            <a:ext cx="5211518" cy="3301887"/>
          </a:xfrm>
          <a:prstGeom prst="rect">
            <a:avLst/>
          </a:prstGeom>
        </p:spPr>
      </p:pic>
      <p:sp>
        <p:nvSpPr>
          <p:cNvPr id="15" name="Inhaltsplatzhalter 15"/>
          <p:cNvSpPr txBox="1">
            <a:spLocks/>
          </p:cNvSpPr>
          <p:nvPr userDrawn="1"/>
        </p:nvSpPr>
        <p:spPr>
          <a:xfrm>
            <a:off x="3935351" y="4662157"/>
            <a:ext cx="5208649" cy="1485524"/>
          </a:xfrm>
          <a:prstGeom prst="rect">
            <a:avLst/>
          </a:prstGeom>
          <a:solidFill>
            <a:srgbClr val="DAE1E5"/>
          </a:solidFill>
          <a:ln w="38100">
            <a:noFill/>
          </a:ln>
        </p:spPr>
        <p:txBody>
          <a:bodyPr/>
          <a:lstStyle>
            <a:lvl1pPr marL="180975" indent="-180975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tabLst>
                <a:tab pos="87313" algn="l"/>
              </a:tabLst>
              <a:defRPr sz="1800">
                <a:solidFill>
                  <a:srgbClr val="002645"/>
                </a:solidFill>
                <a:latin typeface="Univers LT Std 47 Cn Lt" pitchFamily="34" charset="0"/>
                <a:ea typeface="+mn-ea"/>
                <a:cs typeface="+mn-cs"/>
              </a:defRPr>
            </a:lvl1pPr>
            <a:lvl2pPr marL="623888" indent="-166688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645"/>
              </a:buClr>
              <a:buSzPct val="100000"/>
              <a:buFont typeface="Arial" pitchFamily="34" charset="0"/>
              <a:buChar char="•"/>
              <a:tabLst>
                <a:tab pos="180975" algn="l"/>
                <a:tab pos="536575" algn="l"/>
              </a:tabLst>
              <a:defRPr sz="1600">
                <a:solidFill>
                  <a:srgbClr val="002645"/>
                </a:solidFill>
                <a:latin typeface="Univers LT Std 47 Cn Lt" pitchFamily="34" charset="0"/>
              </a:defRPr>
            </a:lvl2pPr>
            <a:lvl3pPr marL="1255713" indent="-182563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645"/>
              </a:buClr>
              <a:buSzPct val="100000"/>
              <a:buFont typeface="Arial" pitchFamily="34" charset="0"/>
              <a:buChar char="•"/>
              <a:tabLst>
                <a:tab pos="180975" algn="l"/>
              </a:tabLst>
              <a:defRPr sz="1400" baseline="0">
                <a:solidFill>
                  <a:srgbClr val="002645"/>
                </a:solidFill>
                <a:latin typeface="Univers LT Std 47 Cn Lt" pitchFamily="34" charset="0"/>
              </a:defRPr>
            </a:lvl3pPr>
            <a:lvl4pPr marL="1879600" indent="-1651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645"/>
              </a:buClr>
              <a:buSzPct val="100000"/>
              <a:buFont typeface="Arial" pitchFamily="34" charset="0"/>
              <a:buChar char="•"/>
              <a:tabLst>
                <a:tab pos="180975" algn="l"/>
              </a:tabLst>
              <a:defRPr sz="1200">
                <a:solidFill>
                  <a:srgbClr val="002645"/>
                </a:solidFill>
                <a:latin typeface="Univers LT Std 47 Cn Lt" pitchFamily="34" charset="0"/>
              </a:defRPr>
            </a:lvl4pPr>
            <a:lvl5pPr marL="2328863" indent="-131763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645"/>
              </a:buClr>
              <a:buSzPct val="100000"/>
              <a:buFont typeface="Arial" pitchFamily="34" charset="0"/>
              <a:buChar char="•"/>
              <a:tabLst>
                <a:tab pos="180975" algn="l"/>
              </a:tabLst>
              <a:defRPr sz="1000">
                <a:solidFill>
                  <a:srgbClr val="002645"/>
                </a:solidFill>
                <a:latin typeface="Univers LT Std 47 Cn Lt" pitchFamily="34" charset="0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pPr marL="0" indent="0">
              <a:spcBef>
                <a:spcPts val="140"/>
              </a:spcBef>
              <a:buClr>
                <a:srgbClr val="004764"/>
              </a:buClr>
              <a:buFontTx/>
              <a:buNone/>
            </a:pPr>
            <a:endParaRPr lang="de-DE" sz="1100" b="0" kern="0" dirty="0"/>
          </a:p>
        </p:txBody>
      </p:sp>
      <p:pic>
        <p:nvPicPr>
          <p:cNvPr id="16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81" y="4826850"/>
            <a:ext cx="464867" cy="1140032"/>
          </a:xfrm>
          <a:prstGeom prst="rect">
            <a:avLst/>
          </a:prstGeom>
        </p:spPr>
      </p:pic>
      <p:pic>
        <p:nvPicPr>
          <p:cNvPr id="17" name="Grafik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522" y="4826850"/>
            <a:ext cx="606980" cy="1140032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4743449" y="4911644"/>
            <a:ext cx="179796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Best of Consulting 2014 </a:t>
            </a:r>
            <a:b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</a:b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1. Platz im Wettbewerb der </a:t>
            </a:r>
            <a:r>
              <a:rPr lang="de-DE" sz="1200" b="0" i="0" dirty="0" err="1" smtClean="0">
                <a:solidFill>
                  <a:srgbClr val="124768"/>
                </a:solidFill>
                <a:latin typeface="+mn-lt"/>
                <a:cs typeface="Univers LT Std 47 Cn Lt"/>
              </a:rPr>
              <a:t>Wirtschaftswoche</a:t>
            </a: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.</a:t>
            </a:r>
            <a:b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</a:b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/>
            </a:r>
            <a:b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</a:br>
            <a:r>
              <a:rPr lang="de-DE" sz="105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Kategorie: IT-Management</a:t>
            </a:r>
            <a:endParaRPr lang="de-DE" sz="1050" b="0" i="0" dirty="0">
              <a:solidFill>
                <a:srgbClr val="124768"/>
              </a:solidFill>
              <a:latin typeface="+mn-lt"/>
              <a:cs typeface="Univers LT Std 47 Cn Lt"/>
            </a:endParaRPr>
          </a:p>
        </p:txBody>
      </p:sp>
      <p:sp>
        <p:nvSpPr>
          <p:cNvPr id="19" name="Rectangle 2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 lIns="0" tIns="45720" rIns="91440" bIns="45720" anchor="ctr"/>
          <a:lstStyle>
            <a:lvl1pPr algn="l">
              <a:defRPr b="0" i="0" baseline="0">
                <a:solidFill>
                  <a:srgbClr val="124768"/>
                </a:solidFill>
                <a:latin typeface="+mj-lt"/>
                <a:cs typeface="Univers LT Std 47 Cn Lt"/>
              </a:defRPr>
            </a:lvl1pPr>
          </a:lstStyle>
          <a:p>
            <a:r>
              <a:rPr lang="de-DE" dirty="0" smtClean="0"/>
              <a:t>Kontakt und Ansprechpartner</a:t>
            </a: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/>
          </p:nvPr>
        </p:nvSpPr>
        <p:spPr>
          <a:xfrm>
            <a:off x="468001" y="1360271"/>
            <a:ext cx="3296477" cy="4787410"/>
          </a:xfrm>
          <a:prstGeom prst="rect">
            <a:avLst/>
          </a:prstGeom>
        </p:spPr>
        <p:txBody>
          <a:bodyPr lIns="0"/>
          <a:lstStyle>
            <a:lvl1pPr marL="180975" indent="-180975" defTabSz="216000">
              <a:buClr>
                <a:schemeClr val="accent6"/>
              </a:buClr>
              <a:buSzPct val="100000"/>
              <a:buFontTx/>
              <a:buBlip>
                <a:blip r:embed="rId7"/>
              </a:buBlip>
              <a:tabLst>
                <a:tab pos="87313" algn="l"/>
              </a:tabLst>
              <a:defRPr sz="1800" b="0" i="0">
                <a:solidFill>
                  <a:srgbClr val="124768"/>
                </a:solidFill>
                <a:latin typeface="+mn-lt"/>
                <a:cs typeface="Univers LT Std 47 Cn Lt"/>
              </a:defRPr>
            </a:lvl1pPr>
            <a:lvl2pPr marL="623888" indent="-166688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  <a:tab pos="536575" algn="l"/>
              </a:tabLst>
              <a:defRPr sz="1600" b="0" i="0">
                <a:solidFill>
                  <a:srgbClr val="124768"/>
                </a:solidFill>
                <a:latin typeface="+mn-lt"/>
                <a:cs typeface="Univers LT Std 47 Cn Lt"/>
              </a:defRPr>
            </a:lvl2pPr>
            <a:lvl3pPr marL="1255713" indent="-1825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400" b="0" i="0">
                <a:solidFill>
                  <a:srgbClr val="124768"/>
                </a:solidFill>
                <a:latin typeface="+mn-lt"/>
                <a:cs typeface="Univers LT Std 47 Cn Lt"/>
              </a:defRPr>
            </a:lvl3pPr>
            <a:lvl4pPr marL="1879600" indent="-165100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200" b="0" i="0">
                <a:solidFill>
                  <a:srgbClr val="124768"/>
                </a:solidFill>
                <a:latin typeface="+mn-lt"/>
                <a:cs typeface="Univers LT Std 47 Cn Lt"/>
              </a:defRPr>
            </a:lvl4pPr>
            <a:lvl5pPr marL="2328863" indent="-131763" defTabSz="216000">
              <a:buClr>
                <a:srgbClr val="124768"/>
              </a:buClr>
              <a:buSzPct val="100000"/>
              <a:buFont typeface="Arial" panose="020B0604020202020204" pitchFamily="34" charset="0"/>
              <a:buChar char="•"/>
              <a:tabLst>
                <a:tab pos="180975" algn="l"/>
              </a:tabLst>
              <a:defRPr sz="1000" b="0" i="0">
                <a:solidFill>
                  <a:srgbClr val="124768"/>
                </a:solidFill>
                <a:latin typeface="+mn-lt"/>
                <a:cs typeface="Univers LT Std 47 Cn Lt"/>
              </a:defRPr>
            </a:lvl5pPr>
            <a:lvl6pPr marL="2940050" indent="-285750">
              <a:buClr>
                <a:schemeClr val="accent6"/>
              </a:buClr>
              <a:buSzPct val="100000"/>
              <a:buFontTx/>
              <a:buBlip>
                <a:blip r:embed="rId7"/>
              </a:buBlip>
              <a:defRPr>
                <a:solidFill>
                  <a:schemeClr val="tx1"/>
                </a:solidFill>
                <a:latin typeface="Univers 47 Condensed Light"/>
              </a:defRPr>
            </a:lvl6pPr>
            <a:lvl7pPr>
              <a:defRPr baseline="0"/>
            </a:lvl7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7120581" y="4903949"/>
            <a:ext cx="211018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0" i="0" dirty="0">
                <a:solidFill>
                  <a:srgbClr val="124768"/>
                </a:solidFill>
                <a:latin typeface="+mn-lt"/>
                <a:cs typeface="Univers LT Std 47 Cn Lt"/>
              </a:rPr>
              <a:t>Beste Berater 2014 </a:t>
            </a: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/>
            </a:r>
            <a:b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</a:b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im </a:t>
            </a:r>
            <a:r>
              <a:rPr lang="de-DE" sz="1200" b="0" i="0" dirty="0">
                <a:solidFill>
                  <a:srgbClr val="124768"/>
                </a:solidFill>
                <a:latin typeface="+mn-lt"/>
                <a:cs typeface="Univers LT Std 47 Cn Lt"/>
              </a:rPr>
              <a:t>Branchenreport von </a:t>
            </a:r>
            <a:br>
              <a:rPr lang="de-DE" sz="1200" b="0" i="0" dirty="0">
                <a:solidFill>
                  <a:srgbClr val="124768"/>
                </a:solidFill>
                <a:latin typeface="+mn-lt"/>
                <a:cs typeface="Univers LT Std 47 Cn Lt"/>
              </a:rPr>
            </a:br>
            <a:r>
              <a:rPr lang="de-DE" sz="1200" b="0" i="0" dirty="0" err="1">
                <a:solidFill>
                  <a:srgbClr val="124768"/>
                </a:solidFill>
                <a:latin typeface="+mn-lt"/>
                <a:cs typeface="Univers LT Std 47 Cn Lt"/>
              </a:rPr>
              <a:t>brand</a:t>
            </a:r>
            <a:r>
              <a:rPr lang="de-DE" sz="1200" b="0" i="0" dirty="0">
                <a:solidFill>
                  <a:srgbClr val="124768"/>
                </a:solidFill>
                <a:latin typeface="+mn-lt"/>
                <a:cs typeface="Univers LT Std 47 Cn Lt"/>
              </a:rPr>
              <a:t> eins </a:t>
            </a: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Wissen und </a:t>
            </a:r>
            <a:r>
              <a:rPr lang="de-DE" sz="1200" b="0" i="0" dirty="0" err="1">
                <a:solidFill>
                  <a:srgbClr val="124768"/>
                </a:solidFill>
                <a:latin typeface="+mn-lt"/>
                <a:cs typeface="Univers LT Std 47 Cn Lt"/>
              </a:rPr>
              <a:t>Statista</a:t>
            </a: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.</a:t>
            </a:r>
            <a:b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</a:br>
            <a: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/>
            </a:r>
            <a:br>
              <a:rPr lang="de-DE" sz="120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</a:br>
            <a:r>
              <a:rPr lang="de-DE" sz="1050" b="0" i="0" dirty="0" smtClean="0">
                <a:solidFill>
                  <a:srgbClr val="124768"/>
                </a:solidFill>
                <a:latin typeface="+mn-lt"/>
                <a:cs typeface="Univers LT Std 47 Cn Lt"/>
              </a:rPr>
              <a:t>Kategorie: IT-Implementierung</a:t>
            </a:r>
            <a:endParaRPr lang="de-DE" sz="1050" b="0" i="0" dirty="0">
              <a:solidFill>
                <a:srgbClr val="124768"/>
              </a:solidFill>
              <a:latin typeface="+mn-lt"/>
              <a:cs typeface="Univers LT Std 47 Cn Lt"/>
            </a:endParaRPr>
          </a:p>
        </p:txBody>
      </p:sp>
    </p:spTree>
    <p:extLst>
      <p:ext uri="{BB962C8B-B14F-4D97-AF65-F5344CB8AC3E}">
        <p14:creationId xmlns:p14="http://schemas.microsoft.com/office/powerpoint/2010/main" val="14796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8621627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" name="think-cell Folie" r:id="rId13" imgW="216" imgH="216" progId="TCLayout.ActiveDocument.1">
                  <p:embed/>
                </p:oleObj>
              </mc:Choice>
              <mc:Fallback>
                <p:oleObj name="think-cell Folie" r:id="rId1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/>
          <a:stretch/>
        </p:blipFill>
        <p:spPr>
          <a:xfrm>
            <a:off x="0" y="0"/>
            <a:ext cx="9144000" cy="120091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16" y="183780"/>
            <a:ext cx="1743046" cy="53393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42"/>
          <a:stretch/>
        </p:blipFill>
        <p:spPr>
          <a:xfrm>
            <a:off x="0" y="6208778"/>
            <a:ext cx="9144000" cy="649222"/>
          </a:xfrm>
          <a:prstGeom prst="rect">
            <a:avLst/>
          </a:prstGeom>
        </p:spPr>
      </p:pic>
      <p:sp>
        <p:nvSpPr>
          <p:cNvPr id="6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68000" y="6571872"/>
            <a:ext cx="8023225" cy="30367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100" b="0" smtClean="0">
                <a:solidFill>
                  <a:srgbClr val="AFA89B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1" r:id="rId3"/>
    <p:sldLayoutId id="2147483661" r:id="rId4"/>
    <p:sldLayoutId id="2147483674" r:id="rId5"/>
    <p:sldLayoutId id="2147483679" r:id="rId6"/>
    <p:sldLayoutId id="2147483680" r:id="rId7"/>
    <p:sldLayoutId id="2147483677" r:id="rId8"/>
    <p:sldLayoutId id="2147483678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rgbClr val="00264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645"/>
          </a:solidFill>
          <a:latin typeface="Univers LT Std 47 Cn Lt" pitchFamily="2" charset="0"/>
        </a:defRPr>
      </a:lvl9pPr>
    </p:titleStyle>
    <p:bodyStyle>
      <a:lvl1pPr marL="342900" indent="-342900" algn="l" defTabSz="216000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8"/>
        </a:buBlip>
        <a:defRPr sz="1800">
          <a:solidFill>
            <a:srgbClr val="002645"/>
          </a:solidFill>
          <a:latin typeface="+mn-lt"/>
          <a:ea typeface="+mn-ea"/>
          <a:cs typeface="+mn-cs"/>
        </a:defRPr>
      </a:lvl1pPr>
      <a:lvl2pPr marL="800100" indent="-342900" algn="l" defTabSz="216000" rtl="0" eaLnBrk="1" fontAlgn="base" hangingPunct="1">
        <a:spcBef>
          <a:spcPct val="20000"/>
        </a:spcBef>
        <a:spcAft>
          <a:spcPct val="0"/>
        </a:spcAft>
        <a:buClr>
          <a:srgbClr val="B9DB7D"/>
        </a:buClr>
        <a:buSzPct val="70000"/>
        <a:buFontTx/>
        <a:buBlip>
          <a:blip r:embed="rId18"/>
        </a:buBlip>
        <a:tabLst>
          <a:tab pos="216000" algn="l"/>
        </a:tabLst>
        <a:defRPr sz="1400">
          <a:solidFill>
            <a:srgbClr val="002645"/>
          </a:solidFill>
          <a:latin typeface="+mn-lt"/>
        </a:defRPr>
      </a:lvl2pPr>
      <a:lvl3pPr marL="1360487" indent="-285750" algn="l" defTabSz="216000" rtl="0" eaLnBrk="1" fontAlgn="base" hangingPunct="1">
        <a:spcBef>
          <a:spcPct val="20000"/>
        </a:spcBef>
        <a:spcAft>
          <a:spcPct val="0"/>
        </a:spcAft>
        <a:buClr>
          <a:srgbClr val="B9DB7D"/>
        </a:buClr>
        <a:buSzPct val="70000"/>
        <a:buFontTx/>
        <a:buBlip>
          <a:blip r:embed="rId18"/>
        </a:buBlip>
        <a:tabLst>
          <a:tab pos="108000" algn="l"/>
          <a:tab pos="216000" algn="l"/>
        </a:tabLst>
        <a:defRPr sz="1600" baseline="0">
          <a:solidFill>
            <a:srgbClr val="002645"/>
          </a:solidFill>
          <a:latin typeface="+mn-lt"/>
        </a:defRPr>
      </a:lvl3pPr>
      <a:lvl4pPr marL="2000250" indent="-285750" algn="l" defTabSz="216000" rtl="0" eaLnBrk="1" fontAlgn="base" hangingPunct="1">
        <a:spcBef>
          <a:spcPct val="20000"/>
        </a:spcBef>
        <a:spcAft>
          <a:spcPct val="0"/>
        </a:spcAft>
        <a:buClr>
          <a:srgbClr val="B9DB7D"/>
        </a:buClr>
        <a:buSzPct val="70000"/>
        <a:buFontTx/>
        <a:buBlip>
          <a:blip r:embed="rId18"/>
        </a:buBlip>
        <a:tabLst>
          <a:tab pos="216000" algn="l"/>
        </a:tabLst>
        <a:defRPr sz="1600">
          <a:solidFill>
            <a:srgbClr val="002645"/>
          </a:solidFill>
          <a:latin typeface="+mn-lt"/>
        </a:defRPr>
      </a:lvl4pPr>
      <a:lvl5pPr marL="2482850" indent="-285750" algn="l" defTabSz="216000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8"/>
        </a:buBlip>
        <a:tabLst>
          <a:tab pos="216000" algn="l"/>
        </a:tabLst>
        <a:defRPr sz="1400">
          <a:solidFill>
            <a:srgbClr val="002645"/>
          </a:solidFill>
          <a:latin typeface="+mn-lt"/>
        </a:defRPr>
      </a:lvl5pPr>
      <a:lvl6pPr marL="28829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400">
          <a:solidFill>
            <a:srgbClr val="002645"/>
          </a:solidFill>
          <a:latin typeface="+mn-lt"/>
        </a:defRPr>
      </a:lvl6pPr>
      <a:lvl7pPr marL="33401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400">
          <a:solidFill>
            <a:srgbClr val="002645"/>
          </a:solidFill>
          <a:latin typeface="+mn-lt"/>
        </a:defRPr>
      </a:lvl7pPr>
      <a:lvl8pPr marL="37973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400">
          <a:solidFill>
            <a:srgbClr val="002645"/>
          </a:solidFill>
          <a:latin typeface="+mn-lt"/>
        </a:defRPr>
      </a:lvl8pPr>
      <a:lvl9pPr marL="42545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400">
          <a:solidFill>
            <a:srgbClr val="002645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1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it-economics.de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Einführung von </a:t>
            </a:r>
            <a:r>
              <a:rPr lang="de-DE" b="1" dirty="0" err="1" smtClean="0"/>
              <a:t>Selenium</a:t>
            </a:r>
            <a:r>
              <a:rPr lang="de-DE" b="1" dirty="0" smtClean="0"/>
              <a:t> 2 als Basis für </a:t>
            </a:r>
          </a:p>
          <a:p>
            <a:r>
              <a:rPr lang="de-DE" b="1" dirty="0" smtClean="0"/>
              <a:t>automatisierte HTML Oberflächentests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969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Stakeholder Values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6794501" y="2911128"/>
            <a:ext cx="1841500" cy="529763"/>
          </a:xfrm>
        </p:spPr>
        <p:txBody>
          <a:bodyPr/>
          <a:lstStyle/>
          <a:p>
            <a:r>
              <a:rPr lang="de-DE" dirty="0" smtClean="0"/>
              <a:t>80:20 Regel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Woher sollen die Testdaten stammen?</a:t>
            </a:r>
          </a:p>
          <a:p>
            <a:pPr lvl="1"/>
            <a:r>
              <a:rPr lang="de-DE" dirty="0" smtClean="0"/>
              <a:t>Anwendung für Entwickler und Testabteilung</a:t>
            </a:r>
          </a:p>
          <a:p>
            <a:pPr lvl="1"/>
            <a:r>
              <a:rPr lang="de-DE" dirty="0" smtClean="0"/>
              <a:t>Datenbank? -&gt; GUI erforderlich</a:t>
            </a:r>
          </a:p>
          <a:p>
            <a:pPr lvl="1"/>
            <a:r>
              <a:rPr lang="de-DE" dirty="0" err="1" smtClean="0"/>
              <a:t>FitNesse</a:t>
            </a:r>
            <a:r>
              <a:rPr lang="de-DE" dirty="0" smtClean="0"/>
              <a:t>? -&gt; </a:t>
            </a:r>
            <a:r>
              <a:rPr lang="de-DE" dirty="0" err="1" smtClean="0"/>
              <a:t>Einlernzeit</a:t>
            </a:r>
            <a:r>
              <a:rPr lang="de-DE" dirty="0" smtClean="0"/>
              <a:t> für Tester und Entwickler</a:t>
            </a:r>
          </a:p>
          <a:p>
            <a:pPr lvl="1"/>
            <a:r>
              <a:rPr lang="de-DE" dirty="0" smtClean="0"/>
              <a:t>Lösung -&gt; Excel</a:t>
            </a:r>
          </a:p>
          <a:p>
            <a:pPr lvl="1"/>
            <a:endParaRPr lang="de-DE" dirty="0" smtClean="0"/>
          </a:p>
          <a:p>
            <a:r>
              <a:rPr lang="de-DE" sz="2000" b="1" dirty="0" smtClean="0"/>
              <a:t>Stakeholder Value Nr.3</a:t>
            </a:r>
            <a:r>
              <a:rPr lang="de-DE" sz="2000" dirty="0" smtClean="0"/>
              <a:t>: Testdaten aus Excel</a:t>
            </a:r>
          </a:p>
          <a:p>
            <a:pPr lvl="1"/>
            <a:r>
              <a:rPr lang="de-DE" dirty="0" smtClean="0"/>
              <a:t>80% aller offenen Felder einer Maske existieren als Excel Parameter</a:t>
            </a:r>
          </a:p>
          <a:p>
            <a:pPr lvl="1"/>
            <a:endParaRPr lang="de-DE" dirty="0"/>
          </a:p>
          <a:p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" name="Textplatzhalter 6"/>
          <p:cNvSpPr txBox="1">
            <a:spLocks/>
          </p:cNvSpPr>
          <p:nvPr/>
        </p:nvSpPr>
        <p:spPr>
          <a:xfrm>
            <a:off x="6794501" y="1189038"/>
            <a:ext cx="1841500" cy="7759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dirty="0" smtClean="0"/>
              <a:t>Bleibe beim Bewährten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5327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Stakeholder Values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</a:p>
          <a:p>
            <a:endParaRPr lang="de-DE" dirty="0" smtClean="0"/>
          </a:p>
          <a:p>
            <a:r>
              <a:rPr lang="de-DE" b="1" dirty="0" smtClean="0"/>
              <a:t>Stakeholder Value Nr. 4</a:t>
            </a:r>
            <a:r>
              <a:rPr lang="de-DE" dirty="0" smtClean="0"/>
              <a:t>: Erstellung eines Testfalls kostet Ø 0.5PT</a:t>
            </a:r>
          </a:p>
          <a:p>
            <a:endParaRPr lang="de-DE" dirty="0" smtClean="0"/>
          </a:p>
          <a:p>
            <a:r>
              <a:rPr lang="de-DE" b="1" dirty="0"/>
              <a:t>Stakeholder Value Nr. </a:t>
            </a:r>
            <a:r>
              <a:rPr lang="de-DE" b="1" dirty="0" smtClean="0"/>
              <a:t>5</a:t>
            </a:r>
            <a:r>
              <a:rPr lang="de-DE" dirty="0" smtClean="0"/>
              <a:t>: 100% Unabhängigkeit von Implementierungen der Modul-Funktionen.</a:t>
            </a:r>
          </a:p>
          <a:p>
            <a:endParaRPr lang="de-DE" dirty="0" smtClean="0"/>
          </a:p>
          <a:p>
            <a:r>
              <a:rPr lang="de-DE" b="1" dirty="0"/>
              <a:t>Stakeholder Value Nr. </a:t>
            </a:r>
            <a:r>
              <a:rPr lang="de-DE" b="1" dirty="0" smtClean="0"/>
              <a:t>6</a:t>
            </a:r>
            <a:r>
              <a:rPr lang="de-DE" dirty="0" smtClean="0"/>
              <a:t>: Beseitigung eines Fehlers kostet </a:t>
            </a:r>
            <a:r>
              <a:rPr lang="de-DE" dirty="0"/>
              <a:t>Ø</a:t>
            </a:r>
            <a:r>
              <a:rPr lang="de-DE" dirty="0" smtClean="0"/>
              <a:t> </a:t>
            </a:r>
            <a:r>
              <a:rPr lang="de-DE" dirty="0"/>
              <a:t>0.5PT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Univers LT Std 47 Cn Lt" pitchFamily="34" charset="0"/>
              </a:rPr>
              <a:t>© 2015 it-economics GmbH | </a:t>
            </a:r>
            <a:r>
              <a:rPr lang="en-US" dirty="0" err="1" smtClean="0">
                <a:latin typeface="Univers LT Std 47 Cn Lt" pitchFamily="34" charset="0"/>
              </a:rPr>
              <a:t>Seite</a:t>
            </a:r>
            <a:r>
              <a:rPr lang="en-US" dirty="0" smtClean="0">
                <a:latin typeface="Univers LT Std 47 Cn Lt" pitchFamily="34" charset="0"/>
              </a:rPr>
              <a:t> </a:t>
            </a:r>
            <a:fld id="{FA1A5CA6-F4D8-40C2-B025-1BB3C929C755}" type="slidenum">
              <a:rPr lang="en-US" smtClean="0">
                <a:latin typeface="Univers LT Std 47 Cn Lt" pitchFamily="34" charset="0"/>
              </a:rPr>
              <a:pPr>
                <a:defRPr/>
              </a:pPr>
              <a:t>12</a:t>
            </a:fld>
            <a:endParaRPr lang="en-US" dirty="0" smtClean="0">
              <a:latin typeface="Univers LT Std 47 Cn Lt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478226" y="2565688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>
            <a:off x="478226" y="329884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/>
        </p:nvCxnSpPr>
        <p:spPr bwMode="auto">
          <a:xfrm>
            <a:off x="478226" y="4032000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>
            <a:off x="478914" y="1832532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478226" y="4765156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Inhaltsplatzhalter 1"/>
          <p:cNvSpPr txBox="1">
            <a:spLocks/>
          </p:cNvSpPr>
          <p:nvPr/>
        </p:nvSpPr>
        <p:spPr>
          <a:xfrm>
            <a:off x="478226" y="1714500"/>
            <a:ext cx="4159088" cy="4558977"/>
          </a:xfrm>
          <a:prstGeom prst="rect">
            <a:avLst/>
          </a:prstGeom>
        </p:spPr>
        <p:txBody>
          <a:bodyPr lIns="0"/>
          <a:lstStyle>
            <a:lvl1pPr marL="3429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defRPr sz="1800">
                <a:solidFill>
                  <a:srgbClr val="002645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pPr>
              <a:lnSpc>
                <a:spcPct val="250000"/>
              </a:lnSpc>
            </a:pPr>
            <a:r>
              <a:rPr lang="de-DE" b="0" kern="0" dirty="0" smtClean="0"/>
              <a:t>Rahmenbedingungen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Stakeholder Values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Analyse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Entwurf und Realisierung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Fazit/ </a:t>
            </a:r>
            <a:r>
              <a:rPr lang="de-DE" b="0" kern="0" dirty="0" err="1"/>
              <a:t>Lessons</a:t>
            </a:r>
            <a:r>
              <a:rPr lang="de-DE" b="0" kern="0" dirty="0"/>
              <a:t> </a:t>
            </a:r>
            <a:r>
              <a:rPr lang="de-DE" b="0" kern="0" dirty="0" err="1"/>
              <a:t>Learned</a:t>
            </a:r>
            <a:endParaRPr lang="de-DE" b="0" kern="0" dirty="0" smtClean="0"/>
          </a:p>
          <a:p>
            <a:pPr marL="0" indent="0">
              <a:lnSpc>
                <a:spcPct val="250000"/>
              </a:lnSpc>
              <a:buNone/>
            </a:pPr>
            <a:endParaRPr lang="de-DE" b="0" kern="0" dirty="0"/>
          </a:p>
        </p:txBody>
      </p:sp>
      <p:cxnSp>
        <p:nvCxnSpPr>
          <p:cNvPr id="11" name="Gerade Verbindung 32"/>
          <p:cNvCxnSpPr/>
          <p:nvPr/>
        </p:nvCxnSpPr>
        <p:spPr bwMode="auto">
          <a:xfrm>
            <a:off x="468000" y="557592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49" y="3354233"/>
            <a:ext cx="691364" cy="59132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88" y="3332682"/>
            <a:ext cx="712925" cy="6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6794501" y="2644908"/>
            <a:ext cx="1841500" cy="775985"/>
          </a:xfrm>
        </p:spPr>
        <p:txBody>
          <a:bodyPr/>
          <a:lstStyle/>
          <a:p>
            <a:r>
              <a:rPr lang="de-DE" dirty="0" smtClean="0"/>
              <a:t>Man muss das Rad nicht neu erfinden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Stakeholder Value Nr.1</a:t>
            </a:r>
            <a:r>
              <a:rPr lang="de-DE" dirty="0"/>
              <a:t>: Testfälle für alle </a:t>
            </a:r>
            <a:r>
              <a:rPr lang="de-DE" dirty="0" err="1"/>
              <a:t>GeVos</a:t>
            </a:r>
            <a:r>
              <a:rPr lang="de-DE" dirty="0"/>
              <a:t> und  Haupt-Tarife</a:t>
            </a:r>
          </a:p>
          <a:p>
            <a:endParaRPr lang="de-DE" dirty="0" smtClean="0"/>
          </a:p>
          <a:p>
            <a:r>
              <a:rPr lang="de-DE" dirty="0" smtClean="0"/>
              <a:t>Wie sollen die Testfälle entstehen?</a:t>
            </a:r>
          </a:p>
          <a:p>
            <a:endParaRPr lang="de-DE" dirty="0"/>
          </a:p>
          <a:p>
            <a:r>
              <a:rPr lang="de-DE" dirty="0" err="1" smtClean="0"/>
              <a:t>Selenium</a:t>
            </a:r>
            <a:r>
              <a:rPr lang="de-DE" dirty="0" smtClean="0"/>
              <a:t> 2 = </a:t>
            </a:r>
            <a:r>
              <a:rPr lang="de-DE" dirty="0" err="1" smtClean="0"/>
              <a:t>Selenium</a:t>
            </a:r>
            <a:r>
              <a:rPr lang="de-DE" dirty="0" smtClean="0"/>
              <a:t> IDE + </a:t>
            </a:r>
            <a:r>
              <a:rPr lang="de-DE" dirty="0" err="1" smtClean="0"/>
              <a:t>Selenium</a:t>
            </a:r>
            <a:r>
              <a:rPr lang="de-DE" dirty="0" smtClean="0"/>
              <a:t> </a:t>
            </a:r>
            <a:r>
              <a:rPr lang="de-DE" dirty="0" err="1" smtClean="0"/>
              <a:t>WebDriver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3"/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Textplatzhalter 6"/>
          <p:cNvSpPr txBox="1">
            <a:spLocks/>
          </p:cNvSpPr>
          <p:nvPr/>
        </p:nvSpPr>
        <p:spPr>
          <a:xfrm>
            <a:off x="6794501" y="1189038"/>
            <a:ext cx="1841500" cy="7759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dirty="0" smtClean="0"/>
              <a:t>Ziele immer im Auge behalten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9138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Selenium</a:t>
            </a:r>
            <a:r>
              <a:rPr lang="de-DE" b="1" dirty="0" smtClean="0"/>
              <a:t> IDE</a:t>
            </a:r>
          </a:p>
          <a:p>
            <a:pPr lvl="1"/>
            <a:r>
              <a:rPr lang="de-DE" dirty="0" smtClean="0"/>
              <a:t>Aufnehmen von Testfällen</a:t>
            </a:r>
          </a:p>
          <a:p>
            <a:pPr lvl="1"/>
            <a:r>
              <a:rPr lang="de-DE" dirty="0" smtClean="0"/>
              <a:t>Verwendet DOM</a:t>
            </a:r>
          </a:p>
          <a:p>
            <a:pPr lvl="1"/>
            <a:r>
              <a:rPr lang="de-DE" dirty="0" smtClean="0"/>
              <a:t>Zugriff auf UI Elemente über 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css</a:t>
            </a:r>
            <a:r>
              <a:rPr lang="de-DE" dirty="0" smtClean="0"/>
              <a:t>, </a:t>
            </a:r>
            <a:r>
              <a:rPr lang="de-DE" dirty="0" err="1" smtClean="0"/>
              <a:t>Xpath</a:t>
            </a:r>
            <a:r>
              <a:rPr lang="de-DE" dirty="0" smtClean="0"/>
              <a:t>, …</a:t>
            </a:r>
          </a:p>
          <a:p>
            <a:pPr lvl="1"/>
            <a:r>
              <a:rPr lang="de-DE" dirty="0" smtClean="0"/>
              <a:t>Abspielen der Testfälle </a:t>
            </a:r>
          </a:p>
          <a:p>
            <a:pPr lvl="1"/>
            <a:r>
              <a:rPr lang="de-DE" dirty="0" smtClean="0"/>
              <a:t>Persistieren als </a:t>
            </a:r>
            <a:r>
              <a:rPr lang="de-DE" dirty="0" err="1" smtClean="0"/>
              <a:t>xml</a:t>
            </a:r>
            <a:endParaRPr lang="de-DE" dirty="0"/>
          </a:p>
          <a:p>
            <a:pPr lvl="1"/>
            <a:r>
              <a:rPr lang="de-DE" dirty="0" smtClean="0"/>
              <a:t>Exportieren als Java </a:t>
            </a:r>
            <a:r>
              <a:rPr lang="de-DE" dirty="0" err="1" smtClean="0"/>
              <a:t>JUnit</a:t>
            </a:r>
            <a:r>
              <a:rPr lang="de-DE" dirty="0" smtClean="0"/>
              <a:t> Test</a:t>
            </a:r>
          </a:p>
          <a:p>
            <a:pPr lvl="1"/>
            <a:endParaRPr lang="de-DE" dirty="0"/>
          </a:p>
          <a:p>
            <a:r>
              <a:rPr lang="de-DE" dirty="0"/>
              <a:t>Aufnehmen mit </a:t>
            </a:r>
            <a:r>
              <a:rPr lang="de-DE" dirty="0" err="1"/>
              <a:t>Selenium</a:t>
            </a:r>
            <a:r>
              <a:rPr lang="de-DE" dirty="0"/>
              <a:t> IDE?</a:t>
            </a:r>
          </a:p>
          <a:p>
            <a:pPr marL="457200" lvl="1" indent="0">
              <a:buNone/>
            </a:pPr>
            <a:r>
              <a:rPr lang="de-DE" dirty="0"/>
              <a:t>+ Schnell</a:t>
            </a:r>
          </a:p>
          <a:p>
            <a:pPr marL="457200" lvl="1" indent="0">
              <a:buNone/>
            </a:pPr>
            <a:r>
              <a:rPr lang="de-DE" dirty="0"/>
              <a:t>+ Einfach in der Bedienung</a:t>
            </a:r>
          </a:p>
          <a:p>
            <a:pPr marL="457200" lvl="1" indent="0">
              <a:buNone/>
            </a:pPr>
            <a:r>
              <a:rPr lang="de-DE" dirty="0"/>
              <a:t>+ Aufwand für Erstellung in der Testabteilung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- Aufnahme nur mit Firefox</a:t>
            </a:r>
          </a:p>
          <a:p>
            <a:pPr marL="457200" lvl="1" indent="0">
              <a:buNone/>
            </a:pPr>
            <a:r>
              <a:rPr lang="de-DE" dirty="0"/>
              <a:t>- Testfälle schlecht </a:t>
            </a:r>
            <a:r>
              <a:rPr lang="de-DE" dirty="0" err="1"/>
              <a:t>wartbar</a:t>
            </a:r>
            <a:r>
              <a:rPr lang="de-DE" dirty="0"/>
              <a:t>/ erweiterbar</a:t>
            </a:r>
          </a:p>
          <a:p>
            <a:pPr marL="457200" lvl="1" indent="0">
              <a:buNone/>
            </a:pPr>
            <a:r>
              <a:rPr lang="de-DE" dirty="0"/>
              <a:t>- Müssen mit Prüfungen durch den Entwickler angereichert werden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3"/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6831077" y="1913388"/>
            <a:ext cx="1841500" cy="529763"/>
          </a:xfrm>
        </p:spPr>
        <p:txBody>
          <a:bodyPr/>
          <a:lstStyle/>
          <a:p>
            <a:r>
              <a:rPr lang="de-DE" dirty="0" smtClean="0"/>
              <a:t>Try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fail</a:t>
            </a:r>
            <a:endParaRPr lang="de-DE" dirty="0"/>
          </a:p>
        </p:txBody>
      </p:sp>
      <p:sp>
        <p:nvSpPr>
          <p:cNvPr id="9" name="Textplatzhalter 6"/>
          <p:cNvSpPr txBox="1">
            <a:spLocks/>
          </p:cNvSpPr>
          <p:nvPr/>
        </p:nvSpPr>
        <p:spPr>
          <a:xfrm>
            <a:off x="6831077" y="4116353"/>
            <a:ext cx="1841500" cy="7759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smtClean="0"/>
              <a:t>Abwägen: Vorteile/ Nachteile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2426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Selenium</a:t>
            </a:r>
            <a:r>
              <a:rPr lang="de-DE" b="1" dirty="0" smtClean="0"/>
              <a:t> </a:t>
            </a:r>
            <a:r>
              <a:rPr lang="de-DE" b="1" dirty="0" err="1" smtClean="0"/>
              <a:t>WebDriver</a:t>
            </a:r>
            <a:r>
              <a:rPr lang="de-DE" b="1" dirty="0" smtClean="0"/>
              <a:t>:</a:t>
            </a:r>
          </a:p>
          <a:p>
            <a:pPr lvl="1"/>
            <a:r>
              <a:rPr lang="de-DE" dirty="0" smtClean="0"/>
              <a:t>Implementieren von Testfällen in Java (</a:t>
            </a:r>
            <a:r>
              <a:rPr lang="de-DE" dirty="0" err="1" smtClean="0"/>
              <a:t>JUnit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Starten mit dem Standard-</a:t>
            </a:r>
            <a:r>
              <a:rPr lang="de-DE" dirty="0" err="1" smtClean="0"/>
              <a:t>JUnit</a:t>
            </a:r>
            <a:r>
              <a:rPr lang="de-DE" dirty="0" smtClean="0"/>
              <a:t>-Runner</a:t>
            </a:r>
          </a:p>
          <a:p>
            <a:pPr lvl="1"/>
            <a:r>
              <a:rPr lang="de-DE" dirty="0" smtClean="0"/>
              <a:t>Simulation von User Interaktionen mithilfe von JavaScript</a:t>
            </a:r>
          </a:p>
          <a:p>
            <a:pPr lvl="1"/>
            <a:r>
              <a:rPr lang="de-DE" dirty="0"/>
              <a:t>Zugriff auf UI Elemente über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css</a:t>
            </a:r>
            <a:r>
              <a:rPr lang="de-DE" dirty="0"/>
              <a:t>, </a:t>
            </a:r>
            <a:r>
              <a:rPr lang="de-DE" dirty="0" err="1"/>
              <a:t>Xpath</a:t>
            </a:r>
            <a:r>
              <a:rPr lang="de-DE" dirty="0"/>
              <a:t>, </a:t>
            </a:r>
            <a:r>
              <a:rPr lang="de-DE" dirty="0" smtClean="0"/>
              <a:t>…</a:t>
            </a:r>
          </a:p>
          <a:p>
            <a:pPr lvl="1"/>
            <a:r>
              <a:rPr lang="de-DE" dirty="0" smtClean="0"/>
              <a:t>Driver für Browser: IE, Chrome, Firefox</a:t>
            </a:r>
          </a:p>
          <a:p>
            <a:pPr lvl="1"/>
            <a:endParaRPr lang="de-DE" dirty="0" smtClean="0"/>
          </a:p>
          <a:p>
            <a:pPr lvl="3"/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Stakeholder Value Nr.1</a:t>
            </a:r>
            <a:r>
              <a:rPr lang="de-DE" dirty="0"/>
              <a:t>: Testfälle für alle </a:t>
            </a:r>
            <a:r>
              <a:rPr lang="de-DE" dirty="0" err="1"/>
              <a:t>GeVos</a:t>
            </a:r>
            <a:r>
              <a:rPr lang="de-DE" dirty="0"/>
              <a:t> und  Haupt-Tarife</a:t>
            </a:r>
          </a:p>
          <a:p>
            <a:endParaRPr lang="de-DE" dirty="0" smtClean="0"/>
          </a:p>
          <a:p>
            <a:r>
              <a:rPr lang="de-DE" dirty="0" err="1" smtClean="0"/>
              <a:t>Selenium</a:t>
            </a:r>
            <a:r>
              <a:rPr lang="de-DE" dirty="0" smtClean="0"/>
              <a:t> </a:t>
            </a:r>
            <a:r>
              <a:rPr lang="de-DE" dirty="0" err="1" smtClean="0"/>
              <a:t>WebDriver</a:t>
            </a:r>
            <a:r>
              <a:rPr lang="de-DE" dirty="0" smtClean="0"/>
              <a:t> mit </a:t>
            </a:r>
            <a:r>
              <a:rPr lang="de-DE" dirty="0" err="1" smtClean="0"/>
              <a:t>PageObject</a:t>
            </a:r>
            <a:r>
              <a:rPr lang="de-DE" dirty="0" smtClean="0"/>
              <a:t> Pattern </a:t>
            </a:r>
          </a:p>
          <a:p>
            <a:pPr lvl="1"/>
            <a:r>
              <a:rPr lang="de-DE" dirty="0" smtClean="0"/>
              <a:t>Für jede Maske der UI existiert ein Java Objekt mit allen möglichen UI Elementen als Variablen</a:t>
            </a:r>
          </a:p>
          <a:p>
            <a:pPr lvl="1"/>
            <a:r>
              <a:rPr lang="de-DE" dirty="0" err="1" smtClean="0"/>
              <a:t>PageObjects</a:t>
            </a:r>
            <a:r>
              <a:rPr lang="de-DE" dirty="0" smtClean="0"/>
              <a:t> generieren lassen</a:t>
            </a:r>
          </a:p>
          <a:p>
            <a:pPr lvl="1"/>
            <a:r>
              <a:rPr lang="de-DE" dirty="0" smtClean="0"/>
              <a:t>Kapseln des Zugriffs auf </a:t>
            </a:r>
            <a:r>
              <a:rPr lang="de-DE" dirty="0" err="1" smtClean="0"/>
              <a:t>PageObjects</a:t>
            </a:r>
            <a:r>
              <a:rPr lang="de-DE" dirty="0" smtClean="0"/>
              <a:t> durch </a:t>
            </a:r>
            <a:r>
              <a:rPr lang="de-DE" dirty="0" err="1" smtClean="0"/>
              <a:t>BusinessFunctions</a:t>
            </a:r>
            <a:r>
              <a:rPr lang="de-DE" dirty="0" smtClean="0"/>
              <a:t>-Objekte</a:t>
            </a:r>
          </a:p>
          <a:p>
            <a:pPr lvl="1"/>
            <a:r>
              <a:rPr lang="de-DE" dirty="0" smtClean="0"/>
              <a:t>Bündeln der Testfälle zu Äquivalenzklassen</a:t>
            </a:r>
          </a:p>
          <a:p>
            <a:pPr lvl="1"/>
            <a:r>
              <a:rPr lang="de-DE" dirty="0" err="1" smtClean="0"/>
              <a:t>JUnit</a:t>
            </a:r>
            <a:r>
              <a:rPr lang="de-DE" dirty="0" smtClean="0"/>
              <a:t> Testklassen für Äquivalenzklassen erstellen.</a:t>
            </a:r>
          </a:p>
          <a:p>
            <a:pPr lvl="1"/>
            <a:endParaRPr lang="de-DE" dirty="0" smtClean="0"/>
          </a:p>
          <a:p>
            <a:pPr lvl="3"/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extplatzhalter 6"/>
          <p:cNvSpPr txBox="1">
            <a:spLocks/>
          </p:cNvSpPr>
          <p:nvPr/>
        </p:nvSpPr>
        <p:spPr>
          <a:xfrm>
            <a:off x="6794501" y="2688054"/>
            <a:ext cx="1841500" cy="10222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dirty="0" smtClean="0"/>
              <a:t>Hoher Automatisierungs-grad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5863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Stakeholder Value Nr. 2</a:t>
            </a:r>
            <a:r>
              <a:rPr lang="de-DE" dirty="0"/>
              <a:t>: Testfall-Abdeckung</a:t>
            </a:r>
          </a:p>
          <a:p>
            <a:endParaRPr lang="de-DE" dirty="0" smtClean="0"/>
          </a:p>
          <a:p>
            <a:r>
              <a:rPr lang="de-DE" dirty="0" smtClean="0"/>
              <a:t>Abstimmung mit Testabteilung bez. Relevanz -&gt; Excel</a:t>
            </a:r>
          </a:p>
          <a:p>
            <a:pPr lvl="1"/>
            <a:r>
              <a:rPr lang="de-DE" dirty="0" smtClean="0"/>
              <a:t>Erforderliche Eingabe</a:t>
            </a:r>
          </a:p>
          <a:p>
            <a:pPr lvl="1"/>
            <a:r>
              <a:rPr lang="de-DE" dirty="0" smtClean="0"/>
              <a:t>Optionale Eingabe</a:t>
            </a:r>
          </a:p>
          <a:p>
            <a:pPr lvl="1"/>
            <a:r>
              <a:rPr lang="de-DE" dirty="0" smtClean="0"/>
              <a:t>Check Vorbelegung</a:t>
            </a:r>
          </a:p>
          <a:p>
            <a:pPr lvl="1"/>
            <a:endParaRPr lang="de-DE" dirty="0"/>
          </a:p>
          <a:p>
            <a:r>
              <a:rPr lang="de-DE" dirty="0" smtClean="0"/>
              <a:t>Weitere Test-Parameter -&gt; </a:t>
            </a:r>
            <a:r>
              <a:rPr lang="de-DE" dirty="0" err="1" smtClean="0"/>
              <a:t>Propertydatei</a:t>
            </a:r>
            <a:endParaRPr lang="de-DE" dirty="0" smtClean="0"/>
          </a:p>
          <a:p>
            <a:pPr lvl="1"/>
            <a:r>
              <a:rPr lang="de-DE" dirty="0" smtClean="0"/>
              <a:t>Unterschiede in Äquivalenzklassen</a:t>
            </a:r>
          </a:p>
          <a:p>
            <a:pPr lvl="1"/>
            <a:r>
              <a:rPr lang="de-DE" dirty="0" smtClean="0"/>
              <a:t>Vorbelegungen, die sich selten ändern</a:t>
            </a:r>
          </a:p>
          <a:p>
            <a:pPr lvl="1"/>
            <a:endParaRPr lang="de-DE" dirty="0" smtClean="0"/>
          </a:p>
          <a:p>
            <a:pPr lvl="3"/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Textplatzhalter 6"/>
          <p:cNvSpPr txBox="1">
            <a:spLocks/>
          </p:cNvSpPr>
          <p:nvPr/>
        </p:nvSpPr>
        <p:spPr>
          <a:xfrm>
            <a:off x="6794501" y="2010042"/>
            <a:ext cx="1841500" cy="7759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dirty="0" smtClean="0"/>
              <a:t>Was ändert sich pro Testfall?</a:t>
            </a:r>
            <a:endParaRPr lang="de-DE" kern="0" dirty="0"/>
          </a:p>
        </p:txBody>
      </p:sp>
      <p:sp>
        <p:nvSpPr>
          <p:cNvPr id="9" name="Textplatzhalter 6"/>
          <p:cNvSpPr txBox="1">
            <a:spLocks/>
          </p:cNvSpPr>
          <p:nvPr/>
        </p:nvSpPr>
        <p:spPr>
          <a:xfrm>
            <a:off x="6760018" y="3424311"/>
            <a:ext cx="1841500" cy="7759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dirty="0" smtClean="0"/>
              <a:t>Was ändert sich eher selten? 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9230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6794501" y="2789208"/>
            <a:ext cx="1841500" cy="529763"/>
          </a:xfrm>
        </p:spPr>
        <p:txBody>
          <a:bodyPr/>
          <a:lstStyle/>
          <a:p>
            <a:r>
              <a:rPr lang="de-DE" dirty="0" smtClean="0"/>
              <a:t>Clean Code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Stakeholder Value Nr.3</a:t>
            </a:r>
            <a:r>
              <a:rPr lang="de-DE" dirty="0" smtClean="0"/>
              <a:t>: Testdaten aus Excel</a:t>
            </a:r>
          </a:p>
          <a:p>
            <a:pPr lvl="1"/>
            <a:r>
              <a:rPr lang="de-DE" dirty="0" smtClean="0"/>
              <a:t>Verwendung von Apache POI</a:t>
            </a:r>
          </a:p>
          <a:p>
            <a:pPr lvl="1"/>
            <a:r>
              <a:rPr lang="de-DE" dirty="0" err="1" smtClean="0"/>
              <a:t>DataDriven</a:t>
            </a:r>
            <a:r>
              <a:rPr lang="de-DE" dirty="0" smtClean="0"/>
              <a:t> Test</a:t>
            </a:r>
          </a:p>
          <a:p>
            <a:pPr lvl="1"/>
            <a:endParaRPr lang="de-DE" dirty="0"/>
          </a:p>
          <a:p>
            <a:r>
              <a:rPr lang="de-DE" b="1" dirty="0" smtClean="0"/>
              <a:t>Stakeholder Value Nr. 4</a:t>
            </a:r>
            <a:r>
              <a:rPr lang="de-DE" dirty="0" smtClean="0"/>
              <a:t>: Erstellung eines Testfalls kostet Ø 0.5PT</a:t>
            </a:r>
          </a:p>
          <a:p>
            <a:endParaRPr lang="de-DE" dirty="0" smtClean="0"/>
          </a:p>
          <a:p>
            <a:r>
              <a:rPr lang="de-DE" b="1" dirty="0" smtClean="0"/>
              <a:t>Stakeholder </a:t>
            </a:r>
            <a:r>
              <a:rPr lang="de-DE" b="1" dirty="0"/>
              <a:t>Value Nr. </a:t>
            </a:r>
            <a:r>
              <a:rPr lang="de-DE" b="1" dirty="0" smtClean="0"/>
              <a:t>5</a:t>
            </a:r>
            <a:r>
              <a:rPr lang="de-DE" dirty="0" smtClean="0"/>
              <a:t>: 100% Unabhängigkeit von Implementierungen der Modul-Funktionen.</a:t>
            </a:r>
          </a:p>
          <a:p>
            <a:endParaRPr lang="de-DE" dirty="0" smtClean="0"/>
          </a:p>
          <a:p>
            <a:r>
              <a:rPr lang="de-DE" b="1" dirty="0"/>
              <a:t>Stakeholder Value Nr. </a:t>
            </a:r>
            <a:r>
              <a:rPr lang="de-DE" b="1" dirty="0" smtClean="0"/>
              <a:t>6</a:t>
            </a:r>
            <a:r>
              <a:rPr lang="de-DE" dirty="0" smtClean="0"/>
              <a:t>: Beseitigung eines Fehlers kostet </a:t>
            </a:r>
            <a:r>
              <a:rPr lang="de-DE" dirty="0"/>
              <a:t>Ø</a:t>
            </a:r>
            <a:r>
              <a:rPr lang="de-DE" dirty="0" smtClean="0"/>
              <a:t> 0.5PT</a:t>
            </a:r>
          </a:p>
          <a:p>
            <a:pPr lvl="1"/>
            <a:r>
              <a:rPr lang="de-DE" dirty="0" smtClean="0"/>
              <a:t>Jedes Modul ein eigenes Java Projekt</a:t>
            </a:r>
          </a:p>
          <a:p>
            <a:pPr lvl="1"/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</a:t>
            </a:r>
          </a:p>
          <a:p>
            <a:pPr lvl="1"/>
            <a:r>
              <a:rPr lang="de-DE" dirty="0" err="1" smtClean="0"/>
              <a:t>FindBugs</a:t>
            </a:r>
            <a:r>
              <a:rPr lang="de-DE" dirty="0" smtClean="0"/>
              <a:t>, PMD und </a:t>
            </a:r>
            <a:r>
              <a:rPr lang="de-DE" dirty="0" err="1" smtClean="0"/>
              <a:t>EclEmma</a:t>
            </a:r>
            <a:r>
              <a:rPr lang="de-DE" dirty="0" smtClean="0"/>
              <a:t> 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" name="Textplatzhalter 6"/>
          <p:cNvSpPr txBox="1">
            <a:spLocks/>
          </p:cNvSpPr>
          <p:nvPr/>
        </p:nvSpPr>
        <p:spPr>
          <a:xfrm>
            <a:off x="6794501" y="1396302"/>
            <a:ext cx="1841500" cy="5297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dirty="0" smtClean="0"/>
              <a:t>Verwende Standards</a:t>
            </a:r>
            <a:endParaRPr lang="de-DE" kern="0" dirty="0"/>
          </a:p>
        </p:txBody>
      </p:sp>
      <p:sp>
        <p:nvSpPr>
          <p:cNvPr id="8" name="Textplatzhalter 6"/>
          <p:cNvSpPr txBox="1">
            <a:spLocks/>
          </p:cNvSpPr>
          <p:nvPr/>
        </p:nvSpPr>
        <p:spPr>
          <a:xfrm>
            <a:off x="6794501" y="4177057"/>
            <a:ext cx="1841500" cy="5297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dirty="0" smtClean="0"/>
              <a:t>TDD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799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Univers LT Std 47 Cn Lt" pitchFamily="34" charset="0"/>
              </a:rPr>
              <a:t>© 2015 it-economics GmbH | </a:t>
            </a:r>
            <a:r>
              <a:rPr lang="en-US" dirty="0" err="1" smtClean="0">
                <a:latin typeface="Univers LT Std 47 Cn Lt" pitchFamily="34" charset="0"/>
              </a:rPr>
              <a:t>Seite</a:t>
            </a:r>
            <a:r>
              <a:rPr lang="en-US" dirty="0" smtClean="0">
                <a:latin typeface="Univers LT Std 47 Cn Lt" pitchFamily="34" charset="0"/>
              </a:rPr>
              <a:t> </a:t>
            </a:r>
            <a:fld id="{FA1A5CA6-F4D8-40C2-B025-1BB3C929C755}" type="slidenum">
              <a:rPr lang="en-US" smtClean="0">
                <a:latin typeface="Univers LT Std 47 Cn Lt" pitchFamily="34" charset="0"/>
              </a:rPr>
              <a:pPr>
                <a:defRPr/>
              </a:pPr>
              <a:t>19</a:t>
            </a:fld>
            <a:endParaRPr lang="en-US" dirty="0" smtClean="0">
              <a:latin typeface="Univers LT Std 47 Cn Lt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478226" y="2565688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>
            <a:off x="478226" y="329884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/>
        </p:nvCxnSpPr>
        <p:spPr bwMode="auto">
          <a:xfrm>
            <a:off x="478226" y="4032000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>
            <a:off x="478914" y="1832532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478226" y="4765156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Inhaltsplatzhalter 1"/>
          <p:cNvSpPr txBox="1">
            <a:spLocks/>
          </p:cNvSpPr>
          <p:nvPr/>
        </p:nvSpPr>
        <p:spPr>
          <a:xfrm>
            <a:off x="478226" y="1714500"/>
            <a:ext cx="4159088" cy="4558977"/>
          </a:xfrm>
          <a:prstGeom prst="rect">
            <a:avLst/>
          </a:prstGeom>
        </p:spPr>
        <p:txBody>
          <a:bodyPr lIns="0"/>
          <a:lstStyle>
            <a:lvl1pPr marL="3429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defRPr sz="1800">
                <a:solidFill>
                  <a:srgbClr val="002645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pPr>
              <a:lnSpc>
                <a:spcPct val="250000"/>
              </a:lnSpc>
            </a:pPr>
            <a:r>
              <a:rPr lang="de-DE" b="0" kern="0" dirty="0" smtClean="0"/>
              <a:t>Rahmenbedingungen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Stakeholder Values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Analyse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Entwurf und Realisierung</a:t>
            </a:r>
          </a:p>
          <a:p>
            <a:pPr>
              <a:lnSpc>
                <a:spcPct val="250000"/>
              </a:lnSpc>
            </a:pPr>
            <a:r>
              <a:rPr lang="de-DE" b="0" kern="0" dirty="0"/>
              <a:t>Fazit / </a:t>
            </a:r>
            <a:r>
              <a:rPr lang="de-DE" b="0" kern="0" dirty="0" err="1"/>
              <a:t>Lessons</a:t>
            </a:r>
            <a:r>
              <a:rPr lang="de-DE" b="0" kern="0" dirty="0"/>
              <a:t> </a:t>
            </a:r>
            <a:r>
              <a:rPr lang="de-DE" b="0" kern="0" dirty="0" err="1"/>
              <a:t>Learned</a:t>
            </a:r>
            <a:endParaRPr lang="de-DE" b="0" kern="0" dirty="0" smtClean="0"/>
          </a:p>
          <a:p>
            <a:pPr marL="0" indent="0">
              <a:lnSpc>
                <a:spcPct val="250000"/>
              </a:lnSpc>
              <a:buNone/>
            </a:pPr>
            <a:endParaRPr lang="de-DE" b="0" kern="0" dirty="0"/>
          </a:p>
        </p:txBody>
      </p:sp>
      <p:cxnSp>
        <p:nvCxnSpPr>
          <p:cNvPr id="11" name="Gerade Verbindung 32"/>
          <p:cNvCxnSpPr/>
          <p:nvPr/>
        </p:nvCxnSpPr>
        <p:spPr bwMode="auto">
          <a:xfrm>
            <a:off x="468000" y="557592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19" y="4085113"/>
            <a:ext cx="691364" cy="5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480677" y="4042872"/>
            <a:ext cx="8010547" cy="2248200"/>
          </a:xfrm>
        </p:spPr>
        <p:txBody>
          <a:bodyPr/>
          <a:lstStyle/>
          <a:p>
            <a:r>
              <a:rPr lang="de-DE" sz="2000" dirty="0" smtClean="0"/>
              <a:t>Technischer Consultant bei der it-economics</a:t>
            </a:r>
          </a:p>
          <a:p>
            <a:r>
              <a:rPr lang="de-DE" sz="2000" dirty="0" smtClean="0"/>
              <a:t>Masterstudium Software Technology an der </a:t>
            </a:r>
            <a:r>
              <a:rPr lang="de-DE" sz="2000" dirty="0" err="1" smtClean="0"/>
              <a:t>HfT</a:t>
            </a:r>
            <a:r>
              <a:rPr lang="de-DE" sz="2000" dirty="0" smtClean="0"/>
              <a:t> Stuttgart</a:t>
            </a:r>
          </a:p>
          <a:p>
            <a:endParaRPr lang="de-DE" sz="2000" dirty="0"/>
          </a:p>
          <a:p>
            <a:r>
              <a:rPr lang="de-DE" sz="2000" dirty="0" smtClean="0"/>
              <a:t>Aktuelle Projekte: </a:t>
            </a:r>
          </a:p>
          <a:p>
            <a:pPr lvl="1"/>
            <a:r>
              <a:rPr lang="de-DE" sz="1800" dirty="0" smtClean="0"/>
              <a:t>Automatische Oberflächentest für </a:t>
            </a:r>
            <a:r>
              <a:rPr lang="de-DE" sz="1800" dirty="0"/>
              <a:t>HTML </a:t>
            </a:r>
            <a:r>
              <a:rPr lang="de-DE" sz="1800" dirty="0" smtClean="0"/>
              <a:t>GUI</a:t>
            </a:r>
          </a:p>
          <a:p>
            <a:pPr lvl="1"/>
            <a:r>
              <a:rPr lang="de-DE" sz="1800" dirty="0" smtClean="0"/>
              <a:t>Neue Komponente für das Bestandsverwaltungssystem einer Versicherung</a:t>
            </a:r>
          </a:p>
          <a:p>
            <a:endParaRPr lang="de-DE" sz="20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8" y="1509850"/>
            <a:ext cx="1546809" cy="2037147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 bwMode="auto">
          <a:xfrm>
            <a:off x="2212917" y="1504957"/>
            <a:ext cx="1952515" cy="21284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2645"/>
                </a:solidFill>
                <a:latin typeface="Univers LT Std 47 Cn Lt" pitchFamily="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2645"/>
                </a:solidFill>
                <a:latin typeface="Univers LT Std 47 Cn Lt" pitchFamily="2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2645"/>
                </a:solidFill>
                <a:latin typeface="Univers LT Std 47 Cn Lt" pitchFamily="2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2645"/>
                </a:solidFill>
                <a:latin typeface="Univers LT Std 47 Cn Lt" pitchFamily="2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2645"/>
                </a:solidFill>
                <a:latin typeface="Univers LT Std 47 Cn L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002645"/>
                </a:solidFill>
                <a:latin typeface="Univers LT Std 47 Cn L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002645"/>
                </a:solidFill>
                <a:latin typeface="Univers LT Std 47 Cn L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002645"/>
                </a:solidFill>
                <a:latin typeface="Univers LT Std 47 Cn L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002645"/>
                </a:solidFill>
                <a:latin typeface="Univers LT Std 47 Cn Lt" pitchFamily="2" charset="0"/>
                <a:ea typeface="+mn-ea"/>
                <a:cs typeface="+mn-cs"/>
              </a:defRPr>
            </a:lvl9pPr>
          </a:lstStyle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500" kern="0" dirty="0" smtClean="0">
                <a:solidFill>
                  <a:schemeClr val="tx1"/>
                </a:solidFill>
                <a:latin typeface="Univers LT Std 47 Cn Lt" pitchFamily="34" charset="0"/>
              </a:rPr>
              <a:t>Katharina Knaus</a:t>
            </a:r>
            <a:endParaRPr lang="de-DE" sz="1500" kern="0" dirty="0">
              <a:solidFill>
                <a:schemeClr val="tx1"/>
              </a:solidFill>
              <a:latin typeface="Univers LT Std 47 Cn Lt" pitchFamily="34" charset="0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500" b="0" kern="0" dirty="0" smtClean="0">
                <a:solidFill>
                  <a:schemeClr val="tx1"/>
                </a:solidFill>
                <a:latin typeface="Univers LT Std 47 Cn Lt" pitchFamily="34" charset="0"/>
              </a:rPr>
              <a:t>Mathematikerin, </a:t>
            </a:r>
            <a:r>
              <a:rPr lang="de-DE" sz="1500" b="0" kern="0" dirty="0" err="1" smtClean="0">
                <a:solidFill>
                  <a:schemeClr val="tx1"/>
                </a:solidFill>
                <a:latin typeface="Univers LT Std 47 Cn Lt" pitchFamily="34" charset="0"/>
              </a:rPr>
              <a:t>B.Sc</a:t>
            </a:r>
            <a:r>
              <a:rPr lang="de-DE" sz="1500" b="0" kern="0" dirty="0" smtClean="0">
                <a:solidFill>
                  <a:schemeClr val="tx1"/>
                </a:solidFill>
                <a:latin typeface="Univers LT Std 47 Cn Lt" pitchFamily="34" charset="0"/>
              </a:rPr>
              <a:t>.</a:t>
            </a:r>
            <a:endParaRPr lang="de-DE" sz="1500" b="0" kern="0" dirty="0">
              <a:solidFill>
                <a:schemeClr val="tx1"/>
              </a:solidFill>
              <a:latin typeface="Univers LT Std 47 Cn Lt" pitchFamily="34" charset="0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500" b="0" kern="0" dirty="0">
              <a:solidFill>
                <a:schemeClr val="tx1"/>
              </a:solidFill>
              <a:latin typeface="Univers LT Std 47 Cn Lt" pitchFamily="34" charset="0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500" b="0" kern="0" dirty="0" err="1">
                <a:solidFill>
                  <a:schemeClr val="tx1"/>
                </a:solidFill>
                <a:latin typeface="Univers LT Std 47 Cn Lt" pitchFamily="34" charset="0"/>
              </a:rPr>
              <a:t>it-economics</a:t>
            </a:r>
            <a:r>
              <a:rPr lang="de-DE" sz="1500" b="0" kern="0" dirty="0">
                <a:solidFill>
                  <a:schemeClr val="tx1"/>
                </a:solidFill>
                <a:latin typeface="Univers LT Std 47 Cn Lt" pitchFamily="34" charset="0"/>
              </a:rPr>
              <a:t> GmbH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500" b="0" kern="0" dirty="0" smtClean="0">
                <a:solidFill>
                  <a:schemeClr val="tx1"/>
                </a:solidFill>
                <a:latin typeface="Univers LT Std 47 Cn Lt" pitchFamily="34" charset="0"/>
              </a:rPr>
              <a:t>Hebelstr. 15</a:t>
            </a:r>
            <a:endParaRPr lang="de-DE" sz="1500" b="0" kern="0" dirty="0">
              <a:solidFill>
                <a:schemeClr val="tx1"/>
              </a:solidFill>
              <a:latin typeface="Univers LT Std 47 Cn Lt" pitchFamily="34" charset="0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500" b="0" kern="0" dirty="0" smtClean="0">
                <a:solidFill>
                  <a:schemeClr val="tx1"/>
                </a:solidFill>
                <a:latin typeface="Univers LT Std 47 Cn Lt" pitchFamily="34" charset="0"/>
              </a:rPr>
              <a:t>76133 Karlsruhe</a:t>
            </a:r>
            <a:endParaRPr lang="de-DE" sz="1500" b="0" kern="0" dirty="0">
              <a:solidFill>
                <a:schemeClr val="tx1"/>
              </a:solidFill>
              <a:latin typeface="Univers LT Std 47 Cn Lt" pitchFamily="34" charset="0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500" b="0" kern="0" dirty="0" smtClean="0">
              <a:solidFill>
                <a:schemeClr val="tx1"/>
              </a:solidFill>
              <a:latin typeface="Univers LT Std 47 Cn Lt" pitchFamily="34" charset="0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500" b="0" kern="0" dirty="0" smtClean="0">
                <a:solidFill>
                  <a:schemeClr val="tx1"/>
                </a:solidFill>
                <a:latin typeface="Univers LT Std 47 Cn Lt" pitchFamily="34" charset="0"/>
              </a:rPr>
              <a:t>kknaus@it-economics.de</a:t>
            </a:r>
            <a:endParaRPr lang="de-DE" sz="1500" b="0" kern="0" dirty="0">
              <a:solidFill>
                <a:schemeClr val="tx1"/>
              </a:solidFill>
              <a:latin typeface="Univers LT Std 47 Cn Lt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466403" y="1500621"/>
            <a:ext cx="4448329" cy="21284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200" b="0" kern="0" dirty="0">
              <a:solidFill>
                <a:schemeClr val="tx1"/>
              </a:solidFill>
              <a:latin typeface="Univers LT Std 47 Cn Lt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479612" y="1554753"/>
            <a:ext cx="2008909" cy="220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lnSpc>
                <a:spcPct val="95000"/>
              </a:lnSpc>
              <a:buClr>
                <a:schemeClr val="tx1"/>
              </a:buClr>
            </a:pPr>
            <a:r>
              <a:rPr lang="de-DE" sz="1500" dirty="0">
                <a:solidFill>
                  <a:schemeClr val="tx1"/>
                </a:solidFill>
                <a:latin typeface="Univers LT Std 47 Cn Lt" pitchFamily="34" charset="0"/>
              </a:rPr>
              <a:t>Funktionale Expertise</a:t>
            </a:r>
          </a:p>
          <a:p>
            <a:pPr marL="180000" indent="-180000" algn="l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de-DE" sz="1500" b="0" dirty="0" smtClean="0">
                <a:solidFill>
                  <a:schemeClr val="tx1"/>
                </a:solidFill>
                <a:latin typeface="Univers LT Std 47 Cn Lt" pitchFamily="34" charset="0"/>
              </a:rPr>
              <a:t>JSP, JSF, Swing</a:t>
            </a:r>
          </a:p>
          <a:p>
            <a:pPr marL="180000" indent="-180000" algn="l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de-DE" sz="1500" b="0" dirty="0" smtClean="0">
                <a:solidFill>
                  <a:schemeClr val="tx1"/>
                </a:solidFill>
                <a:latin typeface="Univers LT Std 47 Cn Lt" pitchFamily="34" charset="0"/>
              </a:rPr>
              <a:t>HTML, CSS, JSTL</a:t>
            </a:r>
          </a:p>
          <a:p>
            <a:pPr marL="180000" indent="-180000" algn="l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de-DE" sz="1500" b="0" dirty="0" err="1" smtClean="0">
                <a:solidFill>
                  <a:schemeClr val="tx1"/>
                </a:solidFill>
                <a:latin typeface="Univers LT Std 47 Cn Lt" pitchFamily="34" charset="0"/>
              </a:rPr>
              <a:t>JavaEE</a:t>
            </a:r>
            <a:r>
              <a:rPr lang="de-DE" sz="1500" b="0" dirty="0" smtClean="0">
                <a:solidFill>
                  <a:schemeClr val="tx1"/>
                </a:solidFill>
                <a:latin typeface="Univers LT Std 47 Cn Lt" pitchFamily="34" charset="0"/>
              </a:rPr>
              <a:t> 7, REST</a:t>
            </a:r>
          </a:p>
          <a:p>
            <a:pPr marL="180000" indent="-180000" algn="l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de-DE" sz="1500" b="0" dirty="0" smtClean="0">
                <a:solidFill>
                  <a:schemeClr val="tx1"/>
                </a:solidFill>
                <a:latin typeface="Univers LT Std 47 Cn Lt" pitchFamily="34" charset="0"/>
              </a:rPr>
              <a:t>Agile </a:t>
            </a:r>
            <a:r>
              <a:rPr lang="de-DE" sz="1500" b="0" dirty="0">
                <a:solidFill>
                  <a:schemeClr val="tx1"/>
                </a:solidFill>
                <a:latin typeface="Univers LT Std 47 Cn Lt" pitchFamily="34" charset="0"/>
              </a:rPr>
              <a:t>Methoden</a:t>
            </a:r>
          </a:p>
          <a:p>
            <a:pPr marL="180000" indent="-180000" algn="l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de-DE" sz="1500" b="0" dirty="0" smtClean="0">
                <a:solidFill>
                  <a:schemeClr val="tx1"/>
                </a:solidFill>
                <a:latin typeface="Univers LT Std 47 Cn Lt" pitchFamily="34" charset="0"/>
              </a:rPr>
              <a:t>TDD</a:t>
            </a:r>
          </a:p>
          <a:p>
            <a:pPr marL="180000" indent="-180000" algn="l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de-DE" sz="1500" b="0" dirty="0" smtClean="0">
                <a:solidFill>
                  <a:schemeClr val="tx1"/>
                </a:solidFill>
                <a:latin typeface="Univers LT Std 47 Cn Lt" pitchFamily="34" charset="0"/>
              </a:rPr>
              <a:t>Datenbanken (MySQL, DB2, Oracle)</a:t>
            </a:r>
            <a:endParaRPr lang="en-US" sz="1500" b="0" dirty="0">
              <a:solidFill>
                <a:schemeClr val="tx1"/>
              </a:solidFill>
              <a:latin typeface="Univers LT Std 47 Cn Lt" pitchFamily="34" charset="0"/>
            </a:endParaRPr>
          </a:p>
          <a:p>
            <a:endParaRPr lang="de-DE" sz="1500" dirty="0">
              <a:latin typeface="Univers LT Std 47 Cn Lt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04348" y="1558728"/>
            <a:ext cx="2008909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lnSpc>
                <a:spcPct val="95000"/>
              </a:lnSpc>
              <a:buClr>
                <a:schemeClr val="tx1"/>
              </a:buClr>
            </a:pPr>
            <a:r>
              <a:rPr lang="de-DE" sz="1500" dirty="0">
                <a:solidFill>
                  <a:schemeClr val="tx1"/>
                </a:solidFill>
                <a:latin typeface="Univers LT Std 47 Cn Lt" pitchFamily="34" charset="0"/>
              </a:rPr>
              <a:t>Industrie Erfahrung</a:t>
            </a:r>
          </a:p>
          <a:p>
            <a:pPr marL="177800" indent="-177800" algn="l">
              <a:lnSpc>
                <a:spcPct val="95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de-DE" sz="1500" b="0" dirty="0" smtClean="0">
                <a:solidFill>
                  <a:schemeClr val="tx1"/>
                </a:solidFill>
                <a:latin typeface="Univers LT Std 47 Cn Lt" pitchFamily="34" charset="0"/>
              </a:rPr>
              <a:t>Bank</a:t>
            </a:r>
          </a:p>
          <a:p>
            <a:pPr marL="177800" indent="-177800" algn="l">
              <a:lnSpc>
                <a:spcPct val="95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de-DE" sz="1500" b="0" dirty="0" smtClean="0">
                <a:solidFill>
                  <a:schemeClr val="tx1"/>
                </a:solidFill>
                <a:latin typeface="Univers LT Std 47 Cn Lt" pitchFamily="34" charset="0"/>
              </a:rPr>
              <a:t>Investmentgesellschaft</a:t>
            </a:r>
            <a:endParaRPr lang="de-DE" sz="1500" b="0" dirty="0">
              <a:solidFill>
                <a:schemeClr val="tx1"/>
              </a:solidFill>
              <a:latin typeface="Univers LT Std 47 Cn Lt" pitchFamily="34" charset="0"/>
            </a:endParaRPr>
          </a:p>
          <a:p>
            <a:pPr marL="177800" indent="-177800" algn="l">
              <a:lnSpc>
                <a:spcPct val="95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de-DE" sz="1500" b="0" dirty="0" smtClean="0">
                <a:solidFill>
                  <a:schemeClr val="tx1"/>
                </a:solidFill>
                <a:latin typeface="Univers LT Std 47 Cn Lt" pitchFamily="34" charset="0"/>
              </a:rPr>
              <a:t>Versicherung</a:t>
            </a:r>
            <a:br>
              <a:rPr lang="de-DE" sz="1500" b="0" dirty="0" smtClean="0">
                <a:solidFill>
                  <a:schemeClr val="tx1"/>
                </a:solidFill>
                <a:latin typeface="Univers LT Std 47 Cn Lt" pitchFamily="34" charset="0"/>
              </a:rPr>
            </a:br>
            <a:endParaRPr lang="de-DE" sz="1500" b="0" dirty="0">
              <a:solidFill>
                <a:schemeClr val="tx1"/>
              </a:solidFill>
              <a:latin typeface="Univers LT Std 47 Cn Lt" pitchFamily="34" charset="0"/>
            </a:endParaRPr>
          </a:p>
          <a:p>
            <a:endParaRPr lang="de-DE" sz="1500" dirty="0">
              <a:latin typeface="Univers LT Std 47 Cn L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6" y="1737546"/>
            <a:ext cx="7880325" cy="425814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Entwurf und Realisierung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Testablauf als EPK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Textplatzhalter 6"/>
          <p:cNvSpPr txBox="1">
            <a:spLocks/>
          </p:cNvSpPr>
          <p:nvPr/>
        </p:nvSpPr>
        <p:spPr>
          <a:xfrm>
            <a:off x="6649725" y="1111794"/>
            <a:ext cx="1841500" cy="10222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4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4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4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4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dirty="0" smtClean="0"/>
              <a:t>Graphische Aufbereitung des Ablaufs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2929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6" y="1737546"/>
            <a:ext cx="7880325" cy="425814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Entwurf und Realisierung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Anwendungs</a:t>
            </a:r>
            <a:r>
              <a:rPr lang="de-DE" b="1" dirty="0"/>
              <a:t>-</a:t>
            </a:r>
            <a:r>
              <a:rPr lang="de-DE" b="1" dirty="0" smtClean="0"/>
              <a:t>Module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Wolke 5"/>
          <p:cNvSpPr/>
          <p:nvPr/>
        </p:nvSpPr>
        <p:spPr bwMode="auto">
          <a:xfrm>
            <a:off x="3727048" y="1215813"/>
            <a:ext cx="995423" cy="709407"/>
          </a:xfrm>
          <a:prstGeom prst="cloud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144000" tIns="93600" rIns="144000" bIns="93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800" b="0" kern="0" dirty="0" smtClean="0">
                <a:solidFill>
                  <a:srgbClr val="FFFFFF"/>
                </a:solidFill>
                <a:latin typeface="Univers LT Std 47 Cn Lt" pitchFamily="34" charset="0"/>
              </a:rPr>
              <a:t>GUI</a:t>
            </a:r>
            <a:endParaRPr lang="de-DE" sz="1800" b="0" kern="0" dirty="0">
              <a:solidFill>
                <a:srgbClr val="FFFFFF"/>
              </a:solidFill>
              <a:latin typeface="Univers LT Std 47 Cn Lt" pitchFamily="34" charset="0"/>
            </a:endParaRPr>
          </a:p>
        </p:txBody>
      </p:sp>
      <p:sp>
        <p:nvSpPr>
          <p:cNvPr id="8" name="Wolke 7"/>
          <p:cNvSpPr/>
          <p:nvPr/>
        </p:nvSpPr>
        <p:spPr bwMode="auto">
          <a:xfrm>
            <a:off x="3885773" y="2196631"/>
            <a:ext cx="1550799" cy="1131067"/>
          </a:xfrm>
          <a:prstGeom prst="cloud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144000" tIns="93600" rIns="144000" bIns="93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800" b="0" kern="0" dirty="0" smtClean="0">
                <a:solidFill>
                  <a:srgbClr val="FFFFFF"/>
                </a:solidFill>
                <a:latin typeface="Univers LT Std 47 Cn Lt" pitchFamily="34" charset="0"/>
              </a:rPr>
              <a:t>Data-Provider</a:t>
            </a:r>
            <a:endParaRPr lang="de-DE" sz="1800" b="0" kern="0" dirty="0">
              <a:solidFill>
                <a:srgbClr val="FFFFFF"/>
              </a:solidFill>
              <a:latin typeface="Univers LT Std 47 Cn Lt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 bwMode="auto">
          <a:xfrm flipH="1">
            <a:off x="3727048" y="1737546"/>
            <a:ext cx="254852" cy="5217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 bwMode="auto">
          <a:xfrm flipH="1">
            <a:off x="3796497" y="3054063"/>
            <a:ext cx="382172" cy="5542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Wolke 12"/>
          <p:cNvSpPr/>
          <p:nvPr/>
        </p:nvSpPr>
        <p:spPr bwMode="auto">
          <a:xfrm>
            <a:off x="5813027" y="2090199"/>
            <a:ext cx="1467449" cy="709407"/>
          </a:xfrm>
          <a:prstGeom prst="cloud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144000" tIns="93600" rIns="144000" bIns="93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800" b="0" kern="0" dirty="0" smtClean="0">
                <a:solidFill>
                  <a:srgbClr val="FFFFFF"/>
                </a:solidFill>
                <a:latin typeface="Univers LT Std 47 Cn Lt" pitchFamily="34" charset="0"/>
              </a:rPr>
              <a:t>Core</a:t>
            </a:r>
            <a:endParaRPr lang="de-DE" sz="1800" b="0" kern="0" dirty="0">
              <a:solidFill>
                <a:srgbClr val="FFFFFF"/>
              </a:solidFill>
              <a:latin typeface="Univers LT Std 47 Cn Lt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 flipH="1">
            <a:off x="5874438" y="2650894"/>
            <a:ext cx="506164" cy="8678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 bwMode="auto">
          <a:xfrm>
            <a:off x="6442014" y="2725250"/>
            <a:ext cx="376454" cy="8399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 bwMode="auto">
          <a:xfrm>
            <a:off x="6420520" y="2650629"/>
            <a:ext cx="299343" cy="22434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 bwMode="auto">
          <a:xfrm flipH="1">
            <a:off x="5874438" y="2681068"/>
            <a:ext cx="506164" cy="22130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Wolke 25"/>
          <p:cNvSpPr/>
          <p:nvPr/>
        </p:nvSpPr>
        <p:spPr bwMode="auto">
          <a:xfrm>
            <a:off x="3791793" y="5797502"/>
            <a:ext cx="1467449" cy="709407"/>
          </a:xfrm>
          <a:prstGeom prst="cloud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144000" tIns="93600" rIns="144000" bIns="93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800" b="0" kern="0" dirty="0" smtClean="0">
                <a:solidFill>
                  <a:srgbClr val="FFFFFF"/>
                </a:solidFill>
                <a:latin typeface="Univers LT Std 47 Cn Lt" pitchFamily="34" charset="0"/>
              </a:rPr>
              <a:t>Mailer</a:t>
            </a:r>
            <a:endParaRPr lang="de-DE" sz="1800" b="0" kern="0" dirty="0">
              <a:solidFill>
                <a:srgbClr val="FFFFFF"/>
              </a:solidFill>
              <a:latin typeface="Univers LT Std 47 Cn Lt" pitchFamily="34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 flipH="1" flipV="1">
            <a:off x="3885773" y="5572372"/>
            <a:ext cx="314390" cy="4233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Entwurf und Realisierung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Modul </a:t>
            </a:r>
            <a:r>
              <a:rPr lang="de-DE" b="1" dirty="0" err="1" smtClean="0"/>
              <a:t>DataProvider</a:t>
            </a:r>
            <a:endParaRPr lang="de-DE" b="1" dirty="0" smtClean="0"/>
          </a:p>
          <a:p>
            <a:pPr lvl="1"/>
            <a:r>
              <a:rPr lang="de-DE" b="1" dirty="0" smtClean="0"/>
              <a:t>TestSuites.xlsx</a:t>
            </a:r>
            <a:r>
              <a:rPr lang="de-DE" b="1" dirty="0"/>
              <a:t>, Worksheet Übersicht</a:t>
            </a:r>
            <a:endParaRPr lang="de-DE" b="1" dirty="0" smtClean="0"/>
          </a:p>
          <a:p>
            <a:pPr lvl="1"/>
            <a:endParaRPr lang="de-DE" b="1" u="sng" dirty="0"/>
          </a:p>
          <a:p>
            <a:pPr lvl="1"/>
            <a:endParaRPr lang="de-DE" b="1" u="sng" dirty="0" smtClean="0"/>
          </a:p>
          <a:p>
            <a:pPr lvl="1"/>
            <a:endParaRPr lang="de-DE" b="1" u="sng" dirty="0"/>
          </a:p>
          <a:p>
            <a:pPr lvl="1"/>
            <a:endParaRPr lang="de-DE" b="1" u="sng" dirty="0" smtClean="0"/>
          </a:p>
          <a:p>
            <a:pPr lvl="1"/>
            <a:endParaRPr lang="de-DE" b="1" u="sng" dirty="0"/>
          </a:p>
          <a:p>
            <a:pPr lvl="1"/>
            <a:r>
              <a:rPr lang="de-DE" b="1" dirty="0" smtClean="0"/>
              <a:t>TestSuite.xlsx, Worksheet Übersicht</a:t>
            </a:r>
          </a:p>
          <a:p>
            <a:pPr lvl="1"/>
            <a:endParaRPr lang="de-DE" b="1" u="sng" dirty="0"/>
          </a:p>
          <a:p>
            <a:pPr lvl="1"/>
            <a:endParaRPr lang="de-DE" b="1" u="sng" dirty="0" smtClean="0"/>
          </a:p>
          <a:p>
            <a:pPr lvl="1"/>
            <a:endParaRPr lang="de-DE" b="1" u="sng" dirty="0"/>
          </a:p>
          <a:p>
            <a:pPr lvl="1"/>
            <a:endParaRPr lang="de-DE" b="1" u="sng" dirty="0" smtClean="0"/>
          </a:p>
          <a:p>
            <a:pPr lvl="1"/>
            <a:r>
              <a:rPr lang="de-DE" b="1" dirty="0" smtClean="0"/>
              <a:t>TestSuite.xlsx, </a:t>
            </a:r>
            <a:r>
              <a:rPr lang="de-DE" b="1" dirty="0"/>
              <a:t>Worksheet </a:t>
            </a:r>
            <a:r>
              <a:rPr lang="de-DE" b="1" dirty="0" smtClean="0"/>
              <a:t>A2Test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" name="Textplatzhalter 6"/>
          <p:cNvSpPr txBox="1">
            <a:spLocks/>
          </p:cNvSpPr>
          <p:nvPr/>
        </p:nvSpPr>
        <p:spPr>
          <a:xfrm>
            <a:off x="6794501" y="1323150"/>
            <a:ext cx="1841500" cy="10714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dirty="0" smtClean="0"/>
              <a:t>Einheitliche und sprechende  </a:t>
            </a:r>
          </a:p>
          <a:p>
            <a:r>
              <a:rPr lang="de-DE" kern="0" dirty="0" smtClean="0"/>
              <a:t>Namen</a:t>
            </a:r>
            <a:endParaRPr lang="de-DE" kern="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91786"/>
              </p:ext>
            </p:extLst>
          </p:nvPr>
        </p:nvGraphicFramePr>
        <p:xfrm>
          <a:off x="926123" y="1900743"/>
          <a:ext cx="4454769" cy="1287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6017"/>
                <a:gridCol w="2178752"/>
              </a:tblGrid>
              <a:tr h="495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1" u="none" strike="noStrike" dirty="0" err="1">
                          <a:effectLst/>
                        </a:rPr>
                        <a:t>TestGruppenName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b="1" u="none" strike="noStrike" dirty="0" err="1">
                          <a:effectLst/>
                        </a:rPr>
                        <a:t>Ausfuehren</a:t>
                      </a:r>
                      <a:r>
                        <a:rPr lang="de-DE" sz="1500" b="1" u="none" strike="noStrike" dirty="0">
                          <a:effectLst/>
                        </a:rPr>
                        <a:t>?(J/N)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96287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>
                          <a:effectLst/>
                        </a:rPr>
                        <a:t>Antragsbearbeitung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 dirty="0">
                          <a:effectLst/>
                        </a:rPr>
                        <a:t>J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96287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>
                          <a:effectLst/>
                        </a:rPr>
                        <a:t>Reaktivierung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 dirty="0">
                          <a:effectLst/>
                        </a:rPr>
                        <a:t>N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14779"/>
              </p:ext>
            </p:extLst>
          </p:nvPr>
        </p:nvGraphicFramePr>
        <p:xfrm>
          <a:off x="890953" y="3789022"/>
          <a:ext cx="4454770" cy="829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108"/>
                <a:gridCol w="2532662"/>
              </a:tblGrid>
              <a:tr h="461038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1" u="none" strike="noStrike" dirty="0" err="1" smtClean="0">
                          <a:effectLst/>
                        </a:rPr>
                        <a:t>TestklassenName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b="1" u="none" strike="noStrike" dirty="0" err="1">
                          <a:effectLst/>
                        </a:rPr>
                        <a:t>Ausfuehren</a:t>
                      </a:r>
                      <a:r>
                        <a:rPr lang="de-DE" sz="1500" b="1" u="none" strike="noStrike" dirty="0">
                          <a:effectLst/>
                        </a:rPr>
                        <a:t>?(J/N)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8831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>
                          <a:effectLst/>
                        </a:rPr>
                        <a:t>A2Test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u="none" strike="noStrike" dirty="0">
                          <a:effectLst/>
                        </a:rPr>
                        <a:t>J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78552"/>
              </p:ext>
            </p:extLst>
          </p:nvPr>
        </p:nvGraphicFramePr>
        <p:xfrm>
          <a:off x="855784" y="5270424"/>
          <a:ext cx="7635437" cy="919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0799"/>
                <a:gridCol w="1795864"/>
                <a:gridCol w="1784352"/>
                <a:gridCol w="1277826"/>
                <a:gridCol w="1396596"/>
              </a:tblGrid>
              <a:tr h="353600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1" u="none" strike="noStrike" dirty="0" err="1" smtClean="0">
                          <a:effectLst/>
                        </a:rPr>
                        <a:t>TestfallName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1" u="none" strike="noStrike">
                          <a:effectLst/>
                        </a:rPr>
                        <a:t>Ausfuehren?(J/N)</a:t>
                      </a:r>
                      <a:endParaRPr lang="de-DE" sz="15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1" u="none" strike="noStrike">
                          <a:effectLst/>
                        </a:rPr>
                        <a:t>Login_Benutzername</a:t>
                      </a:r>
                      <a:endParaRPr lang="de-DE" sz="15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1" u="none" strike="noStrike" dirty="0" err="1">
                          <a:effectLst/>
                        </a:rPr>
                        <a:t>Login_Passwort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1" u="none" strike="noStrike" dirty="0" err="1">
                          <a:effectLst/>
                        </a:rPr>
                        <a:t>Login_Testdatum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dirty="0" smtClean="0">
                          <a:effectLst/>
                        </a:rPr>
                        <a:t>A2_Dyn5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>
                          <a:effectLst/>
                        </a:rPr>
                        <a:t>J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 err="1" smtClean="0">
                          <a:effectLst/>
                        </a:rPr>
                        <a:t>xxxx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yyyy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dirty="0" smtClean="0">
                          <a:effectLst/>
                        </a:rPr>
                        <a:t>A2#44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>
                          <a:effectLst/>
                        </a:rPr>
                        <a:t>J</a:t>
                      </a:r>
                      <a:endParaRPr lang="de-D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 err="1" smtClean="0">
                          <a:effectLst/>
                        </a:rPr>
                        <a:t>xxxx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dirty="0" err="1" smtClean="0">
                          <a:effectLst/>
                        </a:rPr>
                        <a:t>yyyy</a:t>
                      </a:r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5" name="Textplatzhalter 6"/>
          <p:cNvSpPr txBox="1">
            <a:spLocks/>
          </p:cNvSpPr>
          <p:nvPr/>
        </p:nvSpPr>
        <p:spPr>
          <a:xfrm>
            <a:off x="6794501" y="2776812"/>
            <a:ext cx="1841500" cy="10222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dirty="0" smtClean="0"/>
              <a:t>Auslesen der Daten anhand von Zeilen und Spaltennummern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3244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Entwurf und Realisierung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8001" y="1201230"/>
            <a:ext cx="6226476" cy="5119687"/>
          </a:xfrm>
        </p:spPr>
        <p:txBody>
          <a:bodyPr/>
          <a:lstStyle/>
          <a:p>
            <a:r>
              <a:rPr lang="de-DE" b="1" dirty="0" smtClean="0"/>
              <a:t>Modul Core</a:t>
            </a:r>
            <a:endParaRPr lang="de-DE" b="1" dirty="0" smtClean="0"/>
          </a:p>
          <a:p>
            <a:pPr lvl="1"/>
            <a:r>
              <a:rPr lang="de-DE" dirty="0" smtClean="0"/>
              <a:t>(Fast) alle </a:t>
            </a:r>
            <a:r>
              <a:rPr lang="de-DE" dirty="0" err="1" smtClean="0"/>
              <a:t>PageObjects</a:t>
            </a:r>
            <a:r>
              <a:rPr lang="de-DE" dirty="0" smtClean="0"/>
              <a:t> erben von </a:t>
            </a:r>
            <a:r>
              <a:rPr lang="de-DE" dirty="0" err="1" smtClean="0"/>
              <a:t>LoadableComponent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smtClean="0"/>
              <a:t>HTML Page aus JSF </a:t>
            </a:r>
            <a:r>
              <a:rPr lang="de-DE" dirty="0" err="1" smtClean="0"/>
              <a:t>Composition</a:t>
            </a:r>
            <a:r>
              <a:rPr lang="de-DE" dirty="0" smtClean="0"/>
              <a:t> -&gt; In </a:t>
            </a:r>
            <a:r>
              <a:rPr lang="de-DE" dirty="0" err="1" smtClean="0"/>
              <a:t>PageObjects</a:t>
            </a:r>
            <a:r>
              <a:rPr lang="de-DE" dirty="0" smtClean="0"/>
              <a:t> Komposition</a:t>
            </a:r>
          </a:p>
          <a:p>
            <a:pPr lvl="1"/>
            <a:r>
              <a:rPr lang="de-DE" dirty="0" smtClean="0"/>
              <a:t>Zu jedem </a:t>
            </a:r>
            <a:r>
              <a:rPr lang="de-DE" dirty="0" err="1" smtClean="0"/>
              <a:t>PageObject</a:t>
            </a:r>
            <a:r>
              <a:rPr lang="de-DE" dirty="0" smtClean="0"/>
              <a:t> gibt es ein </a:t>
            </a:r>
            <a:r>
              <a:rPr lang="de-DE" dirty="0" err="1" smtClean="0"/>
              <a:t>BusinessFunctions</a:t>
            </a:r>
            <a:r>
              <a:rPr lang="de-DE" dirty="0" smtClean="0"/>
              <a:t>-Objekt (BF-Objekt)</a:t>
            </a:r>
          </a:p>
          <a:p>
            <a:pPr lvl="1"/>
            <a:r>
              <a:rPr lang="de-DE" dirty="0" smtClean="0"/>
              <a:t>Pro </a:t>
            </a:r>
            <a:r>
              <a:rPr lang="de-DE" dirty="0" err="1" smtClean="0"/>
              <a:t>JUnit</a:t>
            </a:r>
            <a:r>
              <a:rPr lang="de-DE" dirty="0" smtClean="0"/>
              <a:t> Testklasse nur eine Methode</a:t>
            </a:r>
          </a:p>
          <a:p>
            <a:pPr lvl="1"/>
            <a:r>
              <a:rPr lang="de-DE" dirty="0" smtClean="0"/>
              <a:t>In der </a:t>
            </a:r>
            <a:r>
              <a:rPr lang="de-DE" dirty="0" err="1" smtClean="0"/>
              <a:t>JUnit</a:t>
            </a:r>
            <a:r>
              <a:rPr lang="de-DE" dirty="0" smtClean="0"/>
              <a:t> Testmethode wird nur das BF-Objekt verwendet</a:t>
            </a:r>
          </a:p>
          <a:p>
            <a:endParaRPr lang="de-DE" dirty="0"/>
          </a:p>
          <a:p>
            <a:r>
              <a:rPr lang="de-DE" dirty="0" smtClean="0"/>
              <a:t>Auszug aus einer Test-Methode: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		</a:t>
            </a:r>
            <a:r>
              <a:rPr lang="de-DE" dirty="0" err="1" smtClean="0"/>
              <a:t>login.doLogin</a:t>
            </a:r>
            <a:r>
              <a:rPr lang="de-DE" dirty="0" smtClean="0"/>
              <a:t>(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		</a:t>
            </a:r>
            <a:r>
              <a:rPr lang="de-DE" dirty="0" err="1" smtClean="0"/>
              <a:t>testParams.getLogin_Benutzername</a:t>
            </a:r>
            <a:r>
              <a:rPr lang="de-DE" dirty="0"/>
              <a:t>(), 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		</a:t>
            </a:r>
            <a:r>
              <a:rPr lang="de-DE" dirty="0" err="1" smtClean="0"/>
              <a:t>testParams.getLogin_Passwort</a:t>
            </a:r>
            <a:r>
              <a:rPr lang="de-DE" dirty="0"/>
              <a:t>(), 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		</a:t>
            </a:r>
            <a:r>
              <a:rPr lang="de-DE" dirty="0" err="1" smtClean="0"/>
              <a:t>testParams.getLogin_Testdatum</a:t>
            </a:r>
            <a:r>
              <a:rPr lang="de-DE" dirty="0"/>
              <a:t>());</a:t>
            </a:r>
          </a:p>
          <a:p>
            <a:pPr marL="0" indent="0">
              <a:buNone/>
            </a:pPr>
            <a:r>
              <a:rPr lang="de-DE" dirty="0" smtClean="0"/>
              <a:t>			</a:t>
            </a:r>
            <a:r>
              <a:rPr lang="de-DE" dirty="0" err="1" smtClean="0"/>
              <a:t>login.doGoOn</a:t>
            </a:r>
            <a:r>
              <a:rPr lang="de-DE" dirty="0"/>
              <a:t>();</a:t>
            </a:r>
          </a:p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" name="Textplatzhalter 6"/>
          <p:cNvSpPr txBox="1">
            <a:spLocks/>
          </p:cNvSpPr>
          <p:nvPr/>
        </p:nvSpPr>
        <p:spPr>
          <a:xfrm>
            <a:off x="6794501" y="1323150"/>
            <a:ext cx="1841500" cy="7759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Composition</a:t>
            </a:r>
            <a:r>
              <a:rPr lang="de-DE" kern="0" dirty="0" smtClean="0"/>
              <a:t> </a:t>
            </a:r>
            <a:r>
              <a:rPr lang="de-DE" kern="0" dirty="0" err="1" smtClean="0"/>
              <a:t>over</a:t>
            </a:r>
            <a:r>
              <a:rPr lang="de-DE" kern="0" dirty="0" smtClean="0"/>
              <a:t> </a:t>
            </a:r>
            <a:r>
              <a:rPr lang="de-DE" kern="0" dirty="0" err="1" smtClean="0"/>
              <a:t>Inheritance</a:t>
            </a:r>
            <a:endParaRPr lang="de-DE" kern="0" dirty="0"/>
          </a:p>
        </p:txBody>
      </p:sp>
      <p:sp>
        <p:nvSpPr>
          <p:cNvPr id="15" name="Textplatzhalter 6"/>
          <p:cNvSpPr txBox="1">
            <a:spLocks/>
          </p:cNvSpPr>
          <p:nvPr/>
        </p:nvSpPr>
        <p:spPr>
          <a:xfrm>
            <a:off x="6794501" y="3496140"/>
            <a:ext cx="1841500" cy="5297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dirty="0" smtClean="0"/>
              <a:t>Lesbarer Code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7578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Univers LT Std 47 Cn Lt" pitchFamily="34" charset="0"/>
              </a:rPr>
              <a:t>© 2015 it-economics GmbH | </a:t>
            </a:r>
            <a:r>
              <a:rPr lang="en-US" dirty="0" err="1" smtClean="0">
                <a:latin typeface="Univers LT Std 47 Cn Lt" pitchFamily="34" charset="0"/>
              </a:rPr>
              <a:t>Seite</a:t>
            </a:r>
            <a:r>
              <a:rPr lang="en-US" dirty="0" smtClean="0">
                <a:latin typeface="Univers LT Std 47 Cn Lt" pitchFamily="34" charset="0"/>
              </a:rPr>
              <a:t> </a:t>
            </a:r>
            <a:fld id="{FA1A5CA6-F4D8-40C2-B025-1BB3C929C755}" type="slidenum">
              <a:rPr lang="en-US" smtClean="0">
                <a:latin typeface="Univers LT Std 47 Cn Lt" pitchFamily="34" charset="0"/>
              </a:rPr>
              <a:pPr>
                <a:defRPr/>
              </a:pPr>
              <a:t>24</a:t>
            </a:fld>
            <a:endParaRPr lang="en-US" dirty="0" smtClean="0">
              <a:latin typeface="Univers LT Std 47 Cn Lt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478226" y="2565688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>
            <a:off x="478226" y="329884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/>
        </p:nvCxnSpPr>
        <p:spPr bwMode="auto">
          <a:xfrm>
            <a:off x="478226" y="4032000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>
            <a:off x="478914" y="1832532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478226" y="4765156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Inhaltsplatzhalter 1"/>
          <p:cNvSpPr txBox="1">
            <a:spLocks/>
          </p:cNvSpPr>
          <p:nvPr/>
        </p:nvSpPr>
        <p:spPr>
          <a:xfrm>
            <a:off x="478226" y="1714500"/>
            <a:ext cx="4159088" cy="4558977"/>
          </a:xfrm>
          <a:prstGeom prst="rect">
            <a:avLst/>
          </a:prstGeom>
        </p:spPr>
        <p:txBody>
          <a:bodyPr lIns="0"/>
          <a:lstStyle>
            <a:lvl1pPr marL="3429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defRPr sz="1800">
                <a:solidFill>
                  <a:srgbClr val="002645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pPr>
              <a:lnSpc>
                <a:spcPct val="250000"/>
              </a:lnSpc>
            </a:pPr>
            <a:r>
              <a:rPr lang="de-DE" b="0" kern="0" dirty="0" smtClean="0"/>
              <a:t>Rahmenbedingungen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Stakeholder Values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Analyse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Entwurf und Realisierung</a:t>
            </a:r>
          </a:p>
          <a:p>
            <a:pPr>
              <a:lnSpc>
                <a:spcPct val="250000"/>
              </a:lnSpc>
            </a:pPr>
            <a:r>
              <a:rPr lang="de-DE" b="0" kern="0" dirty="0"/>
              <a:t>Fazit / </a:t>
            </a:r>
            <a:r>
              <a:rPr lang="de-DE" b="0" kern="0" dirty="0" err="1"/>
              <a:t>Lessons</a:t>
            </a:r>
            <a:r>
              <a:rPr lang="de-DE" b="0" kern="0" dirty="0"/>
              <a:t> </a:t>
            </a:r>
            <a:r>
              <a:rPr lang="de-DE" b="0" kern="0" dirty="0" err="1"/>
              <a:t>Learned</a:t>
            </a:r>
            <a:endParaRPr lang="de-DE" b="0" kern="0" dirty="0" smtClean="0"/>
          </a:p>
          <a:p>
            <a:pPr marL="0" indent="0">
              <a:lnSpc>
                <a:spcPct val="250000"/>
              </a:lnSpc>
              <a:buNone/>
            </a:pPr>
            <a:endParaRPr lang="de-DE" b="0" kern="0" dirty="0"/>
          </a:p>
        </p:txBody>
      </p:sp>
      <p:cxnSp>
        <p:nvCxnSpPr>
          <p:cNvPr id="11" name="Gerade Verbindung 32"/>
          <p:cNvCxnSpPr/>
          <p:nvPr/>
        </p:nvCxnSpPr>
        <p:spPr bwMode="auto">
          <a:xfrm>
            <a:off x="468000" y="557592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54" y="4819864"/>
            <a:ext cx="612459" cy="5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r>
              <a:rPr lang="de-DE" dirty="0"/>
              <a:t> /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grpSp>
        <p:nvGrpSpPr>
          <p:cNvPr id="2" name="Gruppierung 1"/>
          <p:cNvGrpSpPr/>
          <p:nvPr/>
        </p:nvGrpSpPr>
        <p:grpSpPr>
          <a:xfrm>
            <a:off x="419306" y="1299883"/>
            <a:ext cx="8315754" cy="775632"/>
            <a:chOff x="419306" y="1299883"/>
            <a:chExt cx="8315754" cy="775632"/>
          </a:xfrm>
        </p:grpSpPr>
        <p:sp>
          <p:nvSpPr>
            <p:cNvPr id="5" name="Rechteck 4"/>
            <p:cNvSpPr/>
            <p:nvPr/>
          </p:nvSpPr>
          <p:spPr bwMode="auto">
            <a:xfrm>
              <a:off x="419306" y="1688757"/>
              <a:ext cx="8315754" cy="386758"/>
            </a:xfrm>
            <a:prstGeom prst="rect">
              <a:avLst/>
            </a:prstGeom>
            <a:solidFill>
              <a:schemeClr val="accent3"/>
            </a:solidFill>
            <a:ln w="12700" cmpd="sng">
              <a:noFill/>
              <a:prstDash val="solid"/>
              <a:round/>
              <a:headEnd/>
              <a:tailEnd/>
            </a:ln>
          </p:spPr>
          <p:txBody>
            <a:bodyPr vert="horz" wrap="square" lIns="2484000" tIns="46800" rIns="91440" bIns="4680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R="0" indent="-2689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124768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422738" y="1299883"/>
              <a:ext cx="8312014" cy="388470"/>
            </a:xfrm>
            <a:prstGeom prst="rect">
              <a:avLst/>
            </a:prstGeom>
            <a:solidFill>
              <a:srgbClr val="44697D"/>
            </a:solidFill>
            <a:ln w="12700" cmpd="sng">
              <a:noFill/>
              <a:prstDash val="solid"/>
              <a:round/>
              <a:headEnd/>
              <a:tailEnd/>
            </a:ln>
          </p:spPr>
          <p:txBody>
            <a:bodyPr vert="horz" wrap="square" lIns="2484000" tIns="46800" rIns="91440" bIns="4680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800" b="0" kern="0" noProof="0" dirty="0" smtClean="0">
                  <a:solidFill>
                    <a:srgbClr val="FFFFFF"/>
                  </a:solidFill>
                  <a:latin typeface="+mn-lt"/>
                </a:rPr>
                <a:t>Warum?</a:t>
              </a: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Richtungspfeil 6"/>
            <p:cNvSpPr/>
            <p:nvPr/>
          </p:nvSpPr>
          <p:spPr bwMode="auto">
            <a:xfrm>
              <a:off x="422003" y="1300480"/>
              <a:ext cx="2213428" cy="772160"/>
            </a:xfrm>
            <a:prstGeom prst="homePlate">
              <a:avLst/>
            </a:prstGeom>
            <a:solidFill>
              <a:srgbClr val="44697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6800" rIns="288000" bIns="468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Fazit</a:t>
              </a: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421167" y="2237812"/>
            <a:ext cx="8316433" cy="803415"/>
            <a:chOff x="421167" y="2237812"/>
            <a:chExt cx="8316433" cy="803415"/>
          </a:xfrm>
        </p:grpSpPr>
        <p:sp>
          <p:nvSpPr>
            <p:cNvPr id="8" name="Rechteck 7"/>
            <p:cNvSpPr/>
            <p:nvPr/>
          </p:nvSpPr>
          <p:spPr bwMode="auto">
            <a:xfrm>
              <a:off x="426720" y="2237812"/>
              <a:ext cx="8310880" cy="803415"/>
            </a:xfrm>
            <a:prstGeom prst="rect">
              <a:avLst/>
            </a:prstGeom>
            <a:solidFill>
              <a:srgbClr val="DAE1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484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800" b="0" kern="0" dirty="0" smtClean="0">
                  <a:solidFill>
                    <a:srgbClr val="124768"/>
                  </a:solidFill>
                  <a:latin typeface="+mn-lt"/>
                </a:rPr>
                <a:t>Schreibe einmal (nieder), verwende überall wieder </a:t>
              </a:r>
            </a:p>
            <a:p>
              <a:pPr marL="0" marR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800" b="0" kern="0" dirty="0" smtClean="0">
                  <a:solidFill>
                    <a:srgbClr val="124768"/>
                  </a:solidFill>
                  <a:latin typeface="+mn-lt"/>
                </a:rPr>
                <a:t>-&gt; Source Code, Ideen, Tools </a:t>
              </a: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124768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421167" y="2239331"/>
              <a:ext cx="1847228" cy="799249"/>
            </a:xfrm>
            <a:prstGeom prst="rect">
              <a:avLst/>
            </a:prstGeom>
            <a:solidFill>
              <a:srgbClr val="44697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8000" tIns="46800" rIns="108000" bIns="468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800" b="0" kern="0" dirty="0" smtClean="0">
                  <a:solidFill>
                    <a:srgbClr val="FFFFFF"/>
                  </a:solidFill>
                  <a:latin typeface="+mn-lt"/>
                </a:rPr>
                <a:t>Recycling ist toll</a:t>
              </a: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419306" y="5137871"/>
            <a:ext cx="8315754" cy="781581"/>
            <a:chOff x="419306" y="5137871"/>
            <a:chExt cx="8315754" cy="781581"/>
          </a:xfrm>
        </p:grpSpPr>
        <p:sp>
          <p:nvSpPr>
            <p:cNvPr id="20" name="Rechteck 19"/>
            <p:cNvSpPr/>
            <p:nvPr/>
          </p:nvSpPr>
          <p:spPr bwMode="auto">
            <a:xfrm>
              <a:off x="419306" y="5526342"/>
              <a:ext cx="8315754" cy="393110"/>
            </a:xfrm>
            <a:prstGeom prst="rect">
              <a:avLst/>
            </a:prstGeom>
            <a:solidFill>
              <a:srgbClr val="44697D"/>
            </a:solidFill>
            <a:ln w="12700" cmpd="sng">
              <a:noFill/>
              <a:prstDash val="solid"/>
              <a:round/>
              <a:headEnd/>
              <a:tailEnd/>
            </a:ln>
          </p:spPr>
          <p:txBody>
            <a:bodyPr vert="horz" wrap="square" lIns="2484000" tIns="468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indent="-2689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124768"/>
                </a:solidFill>
                <a:effectLst/>
                <a:uLnTx/>
                <a:uFillTx/>
                <a:latin typeface="Univers LT Std 47 Cn Lt" pitchFamily="34" charset="0"/>
              </a:endParaRP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422738" y="5137871"/>
              <a:ext cx="8312014" cy="392206"/>
            </a:xfrm>
            <a:prstGeom prst="rect">
              <a:avLst/>
            </a:prstGeom>
            <a:solidFill>
              <a:srgbClr val="DAE1E5"/>
            </a:solidFill>
            <a:ln w="12700" cmpd="sng">
              <a:noFill/>
              <a:prstDash val="solid"/>
              <a:round/>
              <a:headEnd/>
              <a:tailEnd/>
            </a:ln>
          </p:spPr>
          <p:txBody>
            <a:bodyPr vert="horz" wrap="square" lIns="2484000" tIns="46800" rIns="91440" bIns="4680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de-DE" sz="1800" b="0" kern="0" dirty="0">
                <a:solidFill>
                  <a:srgbClr val="124768"/>
                </a:solidFill>
                <a:latin typeface="+mn-lt"/>
              </a:endParaRPr>
            </a:p>
          </p:txBody>
        </p:sp>
        <p:sp>
          <p:nvSpPr>
            <p:cNvPr id="22" name="Richtungspfeil 21"/>
            <p:cNvSpPr/>
            <p:nvPr/>
          </p:nvSpPr>
          <p:spPr bwMode="auto">
            <a:xfrm>
              <a:off x="423427" y="5138082"/>
              <a:ext cx="2213428" cy="780465"/>
            </a:xfrm>
            <a:prstGeom prst="homePlate">
              <a:avLst/>
            </a:prstGeom>
            <a:solidFill>
              <a:srgbClr val="44697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6800" rIns="288000" bIns="468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421167" y="3204660"/>
            <a:ext cx="8316433" cy="803415"/>
            <a:chOff x="421167" y="3204660"/>
            <a:chExt cx="8316433" cy="803415"/>
          </a:xfrm>
        </p:grpSpPr>
        <p:sp>
          <p:nvSpPr>
            <p:cNvPr id="23" name="Rechteck 22"/>
            <p:cNvSpPr/>
            <p:nvPr/>
          </p:nvSpPr>
          <p:spPr bwMode="auto">
            <a:xfrm>
              <a:off x="426720" y="3204660"/>
              <a:ext cx="8310880" cy="803415"/>
            </a:xfrm>
            <a:prstGeom prst="rect">
              <a:avLst/>
            </a:prstGeom>
            <a:solidFill>
              <a:srgbClr val="DAE1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484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800" b="0" kern="0" dirty="0" smtClean="0">
                  <a:solidFill>
                    <a:srgbClr val="124768"/>
                  </a:solidFill>
                  <a:latin typeface="+mn-lt"/>
                </a:rPr>
                <a:t>Schnelle Massen-Änderungen</a:t>
              </a: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124768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421167" y="3206179"/>
              <a:ext cx="1847228" cy="799249"/>
            </a:xfrm>
            <a:prstGeom prst="rect">
              <a:avLst/>
            </a:prstGeom>
            <a:solidFill>
              <a:srgbClr val="44697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8000" tIns="46800" rIns="108000" bIns="468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Automatisiere</a:t>
              </a:r>
              <a:r>
                <a:rPr kumimoji="0" lang="de-DE" sz="1800" b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 so viel wie möglich</a:t>
              </a: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421167" y="4179702"/>
            <a:ext cx="8316433" cy="803415"/>
            <a:chOff x="421167" y="4179702"/>
            <a:chExt cx="8316433" cy="803415"/>
          </a:xfrm>
        </p:grpSpPr>
        <p:sp>
          <p:nvSpPr>
            <p:cNvPr id="25" name="Rechteck 24"/>
            <p:cNvSpPr/>
            <p:nvPr/>
          </p:nvSpPr>
          <p:spPr bwMode="auto">
            <a:xfrm>
              <a:off x="426720" y="4179702"/>
              <a:ext cx="8310880" cy="803415"/>
            </a:xfrm>
            <a:prstGeom prst="rect">
              <a:avLst/>
            </a:prstGeom>
            <a:solidFill>
              <a:srgbClr val="DAE1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484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800" b="0" kern="0" dirty="0" smtClean="0">
                  <a:solidFill>
                    <a:srgbClr val="124768"/>
                  </a:solidFill>
                  <a:latin typeface="+mn-lt"/>
                </a:rPr>
                <a:t>Schnellere Änderungen ohne Nebenwirkungen</a:t>
              </a: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124768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Rechteck 25"/>
            <p:cNvSpPr/>
            <p:nvPr/>
          </p:nvSpPr>
          <p:spPr bwMode="auto">
            <a:xfrm>
              <a:off x="421167" y="4181221"/>
              <a:ext cx="1847228" cy="799249"/>
            </a:xfrm>
            <a:prstGeom prst="rect">
              <a:avLst/>
            </a:prstGeom>
            <a:solidFill>
              <a:srgbClr val="44697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8000" tIns="46800" rIns="108000" bIns="468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TDD </a:t>
              </a:r>
              <a:r>
                <a:rPr kumimoji="0" lang="de-DE" sz="1800" b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rules</a:t>
              </a:r>
              <a:endParaRPr kumimoji="0" lang="de-DE" sz="1800" b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96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Univers LT Std 47 Cn Lt" pitchFamily="34" charset="0"/>
              </a:rPr>
              <a:t>© 2015 it-economics GmbH | </a:t>
            </a:r>
            <a:r>
              <a:rPr lang="en-US" dirty="0" err="1" smtClean="0">
                <a:latin typeface="Univers LT Std 47 Cn Lt" pitchFamily="34" charset="0"/>
              </a:rPr>
              <a:t>Seite</a:t>
            </a:r>
            <a:r>
              <a:rPr lang="en-US" dirty="0" smtClean="0">
                <a:latin typeface="Univers LT Std 47 Cn Lt" pitchFamily="34" charset="0"/>
              </a:rPr>
              <a:t> </a:t>
            </a:r>
            <a:fld id="{FA1A5CA6-F4D8-40C2-B025-1BB3C929C755}" type="slidenum">
              <a:rPr lang="en-US" smtClean="0">
                <a:latin typeface="Univers LT Std 47 Cn Lt" pitchFamily="34" charset="0"/>
              </a:rPr>
              <a:pPr>
                <a:defRPr/>
              </a:pPr>
              <a:t>26</a:t>
            </a:fld>
            <a:endParaRPr lang="en-US" dirty="0" smtClean="0">
              <a:latin typeface="Univers LT Std 47 Cn L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236352" y="1365504"/>
            <a:ext cx="5854786" cy="1572768"/>
          </a:xfrm>
        </p:spPr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15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68000" y="6571872"/>
            <a:ext cx="8023225" cy="30367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ctrTitle" sz="quarter"/>
          </p:nvPr>
        </p:nvSpPr>
        <p:spPr>
          <a:xfrm>
            <a:off x="468000" y="231090"/>
            <a:ext cx="6222568" cy="6238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>
                <a:cs typeface="Univers LT Std 47 Cn Lt"/>
              </a:rPr>
              <a:t>Kontakt und Ansprechpartner</a:t>
            </a:r>
            <a:endParaRPr lang="de-DE" dirty="0">
              <a:cs typeface="Univers LT Std 47 Cn 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714" y="1260154"/>
            <a:ext cx="31931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Katharina Knaus</a:t>
            </a:r>
            <a:br>
              <a:rPr lang="de-DE" sz="1800" b="0" i="0" dirty="0" smtClean="0">
                <a:solidFill>
                  <a:srgbClr val="124768"/>
                </a:solidFill>
                <a:latin typeface="+mn-lt"/>
              </a:rPr>
            </a:b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Consultant</a:t>
            </a:r>
          </a:p>
          <a:p>
            <a:pPr marL="285750" indent="-285750" algn="l"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endParaRPr lang="de-DE" sz="1800" b="0" i="0" dirty="0" smtClean="0">
              <a:solidFill>
                <a:srgbClr val="124768"/>
              </a:solidFill>
              <a:latin typeface="+mn-lt"/>
            </a:endParaRPr>
          </a:p>
          <a:p>
            <a:pPr marL="285750" indent="-285750" algn="l"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it-economics GmbH</a:t>
            </a:r>
            <a:br>
              <a:rPr lang="de-DE" sz="1800" b="0" i="0" dirty="0" smtClean="0">
                <a:solidFill>
                  <a:srgbClr val="124768"/>
                </a:solidFill>
                <a:latin typeface="+mn-lt"/>
              </a:rPr>
            </a:b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Hebelstraße 15</a:t>
            </a:r>
            <a:br>
              <a:rPr lang="de-DE" sz="1800" b="0" i="0" dirty="0" smtClean="0">
                <a:solidFill>
                  <a:srgbClr val="124768"/>
                </a:solidFill>
                <a:latin typeface="+mn-lt"/>
              </a:rPr>
            </a:b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76133 Karlsruhe</a:t>
            </a:r>
            <a:br>
              <a:rPr lang="de-DE" sz="1800" b="0" i="0" dirty="0" smtClean="0">
                <a:solidFill>
                  <a:srgbClr val="124768"/>
                </a:solidFill>
                <a:latin typeface="+mn-lt"/>
              </a:rPr>
            </a:br>
            <a:endParaRPr lang="de-DE" sz="1800" b="0" i="0" dirty="0" smtClean="0">
              <a:solidFill>
                <a:srgbClr val="124768"/>
              </a:solidFill>
              <a:latin typeface="+mn-lt"/>
            </a:endParaRPr>
          </a:p>
          <a:p>
            <a:pPr marL="285750" indent="-285750" algn="l"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Fon 	0721 754 06 522</a:t>
            </a:r>
            <a:br>
              <a:rPr lang="de-DE" sz="1800" b="0" i="0" dirty="0" smtClean="0">
                <a:solidFill>
                  <a:srgbClr val="124768"/>
                </a:solidFill>
                <a:latin typeface="+mn-lt"/>
              </a:rPr>
            </a:b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Fax 	</a:t>
            </a:r>
            <a:r>
              <a:rPr lang="de-DE" sz="1800" b="0" dirty="0" smtClean="0">
                <a:solidFill>
                  <a:srgbClr val="124768"/>
                </a:solidFill>
              </a:rPr>
              <a:t>0721 </a:t>
            </a:r>
            <a:r>
              <a:rPr lang="de-DE" sz="1800" b="0" dirty="0">
                <a:solidFill>
                  <a:srgbClr val="124768"/>
                </a:solidFill>
              </a:rPr>
              <a:t>754 06 </a:t>
            </a:r>
            <a:r>
              <a:rPr lang="de-DE" sz="1800" b="0" dirty="0" smtClean="0">
                <a:solidFill>
                  <a:srgbClr val="124768"/>
                </a:solidFill>
              </a:rPr>
              <a:t>531</a:t>
            </a: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/>
            </a:r>
            <a:br>
              <a:rPr lang="de-DE" sz="1800" b="0" i="0" dirty="0" smtClean="0">
                <a:solidFill>
                  <a:srgbClr val="124768"/>
                </a:solidFill>
                <a:latin typeface="+mn-lt"/>
              </a:rPr>
            </a:br>
            <a:r>
              <a:rPr lang="de-DE" sz="1800" b="0" i="0" dirty="0" smtClean="0">
                <a:solidFill>
                  <a:srgbClr val="124768"/>
                </a:solidFill>
                <a:latin typeface="+mn-lt"/>
              </a:rPr>
              <a:t>Mobil 	0151– 40 60 50 37</a:t>
            </a:r>
            <a:br>
              <a:rPr lang="de-DE" sz="1800" b="0" i="0" dirty="0" smtClean="0">
                <a:solidFill>
                  <a:srgbClr val="124768"/>
                </a:solidFill>
                <a:latin typeface="+mn-lt"/>
              </a:rPr>
            </a:br>
            <a:endParaRPr lang="de-DE" sz="1800" b="0" i="0" dirty="0" smtClean="0">
              <a:solidFill>
                <a:srgbClr val="124768"/>
              </a:solidFill>
              <a:latin typeface="+mn-lt"/>
            </a:endParaRPr>
          </a:p>
          <a:p>
            <a:pPr marL="285750" indent="-285750" algn="l"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r>
              <a:rPr lang="de-DE" sz="1800" b="0" i="0" dirty="0" smtClean="0">
                <a:solidFill>
                  <a:srgbClr val="124768"/>
                </a:solidFill>
                <a:latin typeface="+mn-lt"/>
                <a:hlinkClick r:id="rId4"/>
              </a:rPr>
              <a:t>www.it-economics.de</a:t>
            </a:r>
          </a:p>
          <a:p>
            <a:pPr marL="285750" indent="-285750" algn="l"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endParaRPr lang="de-DE" sz="1800" b="0" i="0" dirty="0" smtClean="0">
              <a:solidFill>
                <a:srgbClr val="124768"/>
              </a:solidFill>
              <a:latin typeface="+mn-lt"/>
            </a:endParaRPr>
          </a:p>
          <a:p>
            <a:pPr marL="285750" indent="-285750" algn="l">
              <a:buClr>
                <a:schemeClr val="accent1"/>
              </a:buClr>
              <a:buSzPct val="100000"/>
              <a:buFontTx/>
              <a:buBlip>
                <a:blip r:embed="rId3"/>
              </a:buBlip>
            </a:pPr>
            <a:endParaRPr lang="de-DE" sz="1800" b="0" i="0" dirty="0">
              <a:solidFill>
                <a:srgbClr val="12476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43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91141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Univers LT Std 47 Cn Lt" pitchFamily="34" charset="0"/>
              </a:rPr>
              <a:t>© 2015 it-economics GmbH | </a:t>
            </a:r>
            <a:r>
              <a:rPr lang="en-US" dirty="0" err="1" smtClean="0">
                <a:latin typeface="Univers LT Std 47 Cn Lt" pitchFamily="34" charset="0"/>
              </a:rPr>
              <a:t>Seite</a:t>
            </a:r>
            <a:r>
              <a:rPr lang="en-US" dirty="0" smtClean="0">
                <a:latin typeface="Univers LT Std 47 Cn Lt" pitchFamily="34" charset="0"/>
              </a:rPr>
              <a:t> </a:t>
            </a:r>
            <a:fld id="{FA1A5CA6-F4D8-40C2-B025-1BB3C929C755}" type="slidenum">
              <a:rPr lang="en-US" smtClean="0">
                <a:latin typeface="Univers LT Std 47 Cn Lt" pitchFamily="34" charset="0"/>
              </a:rPr>
              <a:pPr>
                <a:defRPr/>
              </a:pPr>
              <a:t>3</a:t>
            </a:fld>
            <a:endParaRPr lang="en-US" dirty="0" smtClean="0">
              <a:latin typeface="Univers LT Std 47 Cn Lt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478226" y="2565688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>
            <a:off x="478226" y="329884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/>
        </p:nvCxnSpPr>
        <p:spPr bwMode="auto">
          <a:xfrm>
            <a:off x="478226" y="4032000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>
            <a:off x="478914" y="1832532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478226" y="4765156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Inhaltsplatzhalter 1"/>
          <p:cNvSpPr txBox="1">
            <a:spLocks/>
          </p:cNvSpPr>
          <p:nvPr/>
        </p:nvSpPr>
        <p:spPr>
          <a:xfrm>
            <a:off x="478226" y="1714500"/>
            <a:ext cx="4159088" cy="4558977"/>
          </a:xfrm>
          <a:prstGeom prst="rect">
            <a:avLst/>
          </a:prstGeom>
        </p:spPr>
        <p:txBody>
          <a:bodyPr lIns="0"/>
          <a:lstStyle>
            <a:lvl1pPr marL="3429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defRPr sz="1800">
                <a:solidFill>
                  <a:srgbClr val="002645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pPr>
              <a:lnSpc>
                <a:spcPct val="250000"/>
              </a:lnSpc>
            </a:pPr>
            <a:r>
              <a:rPr lang="de-DE" b="0" kern="0" dirty="0" smtClean="0"/>
              <a:t>Rahmenbedingungen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Stakeholder Values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Analyse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Entwurf und Realisierung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Fazit/ </a:t>
            </a:r>
            <a:r>
              <a:rPr lang="de-DE" b="0" kern="0" dirty="0" err="1" smtClean="0"/>
              <a:t>Lessons</a:t>
            </a:r>
            <a:r>
              <a:rPr lang="de-DE" b="0" kern="0" dirty="0" smtClean="0"/>
              <a:t> </a:t>
            </a:r>
            <a:r>
              <a:rPr lang="de-DE" b="0" kern="0" dirty="0" err="1" smtClean="0"/>
              <a:t>Learned</a:t>
            </a:r>
            <a:endParaRPr lang="de-DE" b="0" kern="0" dirty="0" smtClean="0"/>
          </a:p>
          <a:p>
            <a:pPr marL="0" indent="0">
              <a:lnSpc>
                <a:spcPct val="250000"/>
              </a:lnSpc>
              <a:buNone/>
            </a:pPr>
            <a:endParaRPr lang="de-DE" b="0" kern="0" dirty="0"/>
          </a:p>
        </p:txBody>
      </p:sp>
      <p:cxnSp>
        <p:nvCxnSpPr>
          <p:cNvPr id="11" name="Gerade Verbindung 32"/>
          <p:cNvCxnSpPr/>
          <p:nvPr/>
        </p:nvCxnSpPr>
        <p:spPr bwMode="auto">
          <a:xfrm>
            <a:off x="468000" y="557592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05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91141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Univers LT Std 47 Cn Lt" pitchFamily="34" charset="0"/>
              </a:rPr>
              <a:t>© 2015 it-economics GmbH | </a:t>
            </a:r>
            <a:r>
              <a:rPr lang="en-US" dirty="0" err="1" smtClean="0">
                <a:latin typeface="Univers LT Std 47 Cn Lt" pitchFamily="34" charset="0"/>
              </a:rPr>
              <a:t>Seite</a:t>
            </a:r>
            <a:r>
              <a:rPr lang="en-US" dirty="0" smtClean="0">
                <a:latin typeface="Univers LT Std 47 Cn Lt" pitchFamily="34" charset="0"/>
              </a:rPr>
              <a:t> </a:t>
            </a:r>
            <a:fld id="{FA1A5CA6-F4D8-40C2-B025-1BB3C929C755}" type="slidenum">
              <a:rPr lang="en-US" smtClean="0">
                <a:latin typeface="Univers LT Std 47 Cn Lt" pitchFamily="34" charset="0"/>
              </a:rPr>
              <a:pPr>
                <a:defRPr/>
              </a:pPr>
              <a:t>4</a:t>
            </a:fld>
            <a:endParaRPr lang="en-US" dirty="0" smtClean="0">
              <a:latin typeface="Univers LT Std 47 Cn Lt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478226" y="2565688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>
            <a:off x="478226" y="329884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/>
        </p:nvCxnSpPr>
        <p:spPr bwMode="auto">
          <a:xfrm>
            <a:off x="478226" y="4032000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>
            <a:off x="478914" y="1832532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478226" y="4765156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Inhaltsplatzhalter 1"/>
          <p:cNvSpPr txBox="1">
            <a:spLocks/>
          </p:cNvSpPr>
          <p:nvPr/>
        </p:nvSpPr>
        <p:spPr>
          <a:xfrm>
            <a:off x="478226" y="1714500"/>
            <a:ext cx="4159088" cy="4558977"/>
          </a:xfrm>
          <a:prstGeom prst="rect">
            <a:avLst/>
          </a:prstGeom>
        </p:spPr>
        <p:txBody>
          <a:bodyPr lIns="0"/>
          <a:lstStyle>
            <a:lvl1pPr marL="3429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defRPr sz="1800">
                <a:solidFill>
                  <a:srgbClr val="002645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pPr>
              <a:lnSpc>
                <a:spcPct val="250000"/>
              </a:lnSpc>
            </a:pPr>
            <a:r>
              <a:rPr lang="de-DE" b="0" kern="0" dirty="0" smtClean="0"/>
              <a:t>Rahmenbedingungen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Stakeholder Values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Analyse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Entwurf und Realisierung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Fazit/ </a:t>
            </a:r>
            <a:r>
              <a:rPr lang="de-DE" b="0" kern="0" dirty="0" err="1" smtClean="0"/>
              <a:t>Lessons</a:t>
            </a:r>
            <a:r>
              <a:rPr lang="de-DE" b="0" kern="0" dirty="0" smtClean="0"/>
              <a:t> </a:t>
            </a:r>
            <a:r>
              <a:rPr lang="de-DE" b="0" kern="0" dirty="0" err="1" smtClean="0"/>
              <a:t>Learned</a:t>
            </a:r>
            <a:endParaRPr lang="de-DE" b="0" kern="0" dirty="0" smtClean="0"/>
          </a:p>
          <a:p>
            <a:pPr marL="0" indent="0">
              <a:lnSpc>
                <a:spcPct val="250000"/>
              </a:lnSpc>
              <a:buNone/>
            </a:pPr>
            <a:endParaRPr lang="de-DE" b="0" kern="0" dirty="0"/>
          </a:p>
        </p:txBody>
      </p:sp>
      <p:cxnSp>
        <p:nvCxnSpPr>
          <p:cNvPr id="11" name="Gerade Verbindung 32"/>
          <p:cNvCxnSpPr/>
          <p:nvPr/>
        </p:nvCxnSpPr>
        <p:spPr bwMode="auto">
          <a:xfrm>
            <a:off x="468000" y="557592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21" y="1917044"/>
            <a:ext cx="691364" cy="5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Kunde: </a:t>
            </a:r>
          </a:p>
          <a:p>
            <a:pPr lvl="1"/>
            <a:r>
              <a:rPr lang="de-DE" dirty="0" smtClean="0"/>
              <a:t>Mittelständisches Versicherungsunternehmen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Aktuelle Situation:</a:t>
            </a:r>
          </a:p>
          <a:p>
            <a:pPr lvl="1"/>
            <a:r>
              <a:rPr lang="de-DE" dirty="0" smtClean="0"/>
              <a:t>Entwicklung einer HTML GUI (JSF) für das Bestandsverwaltungssystem (AUT)</a:t>
            </a:r>
          </a:p>
          <a:p>
            <a:pPr lvl="1"/>
            <a:r>
              <a:rPr lang="de-DE" dirty="0" smtClean="0"/>
              <a:t>Applet GUI in der Produktion</a:t>
            </a:r>
          </a:p>
          <a:p>
            <a:pPr lvl="1"/>
            <a:r>
              <a:rPr lang="de-DE" dirty="0" smtClean="0"/>
              <a:t>Geringe Testabdeckung durch manuelle Tests </a:t>
            </a:r>
          </a:p>
          <a:p>
            <a:pPr lvl="1"/>
            <a:r>
              <a:rPr lang="de-DE" dirty="0" smtClean="0"/>
              <a:t>Keine automatisierten HTML Oberflächentests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Projekt:</a:t>
            </a:r>
            <a:endParaRPr lang="de-DE" dirty="0"/>
          </a:p>
          <a:p>
            <a:pPr lvl="1"/>
            <a:r>
              <a:rPr lang="de-DE" dirty="0"/>
              <a:t>Automatische Oberflächentests für HTML </a:t>
            </a:r>
          </a:p>
          <a:p>
            <a:pPr lvl="1"/>
            <a:r>
              <a:rPr lang="de-DE" dirty="0"/>
              <a:t>Bis Sommer 2015 eine </a:t>
            </a:r>
            <a:r>
              <a:rPr lang="de-DE" dirty="0" smtClean="0"/>
              <a:t>Basis-</a:t>
            </a:r>
            <a:r>
              <a:rPr lang="de-DE" dirty="0" err="1" smtClean="0"/>
              <a:t>TestSuite</a:t>
            </a:r>
            <a:endParaRPr lang="de-DE" dirty="0" smtClean="0"/>
          </a:p>
          <a:p>
            <a:pPr lvl="1"/>
            <a:r>
              <a:rPr lang="de-DE" dirty="0" smtClean="0"/>
              <a:t>Meine Rolle: Unterstützung in </a:t>
            </a:r>
            <a:r>
              <a:rPr lang="de-DE" smtClean="0"/>
              <a:t>allen Projektphasen</a:t>
            </a:r>
            <a:endParaRPr lang="de-DE" dirty="0" smtClean="0"/>
          </a:p>
          <a:p>
            <a:pPr lvl="1"/>
            <a:r>
              <a:rPr lang="de-DE" dirty="0" smtClean="0"/>
              <a:t>Start: Februar 2015</a:t>
            </a:r>
          </a:p>
          <a:p>
            <a:pPr lvl="1"/>
            <a:r>
              <a:rPr lang="de-DE" dirty="0" smtClean="0"/>
              <a:t>Stand April: Ein Testfall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92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Herausforderung:</a:t>
            </a:r>
          </a:p>
          <a:p>
            <a:pPr lvl="1"/>
            <a:r>
              <a:rPr lang="de-DE" dirty="0" smtClean="0"/>
              <a:t>AUT hat 120 Seiten mit durchschnittlich 25 UI Elementen</a:t>
            </a:r>
          </a:p>
          <a:p>
            <a:pPr lvl="1"/>
            <a:r>
              <a:rPr lang="de-DE" dirty="0" smtClean="0"/>
              <a:t>Die Seiten und die UI-Elemente einer Seite können die Sichtbarkeit ändern, anhand</a:t>
            </a:r>
          </a:p>
          <a:p>
            <a:pPr lvl="2"/>
            <a:r>
              <a:rPr lang="de-DE" dirty="0"/>
              <a:t>v</a:t>
            </a:r>
            <a:r>
              <a:rPr lang="de-DE" dirty="0" smtClean="0"/>
              <a:t>om Produkt</a:t>
            </a:r>
          </a:p>
          <a:p>
            <a:pPr lvl="2"/>
            <a:r>
              <a:rPr lang="de-DE" dirty="0" smtClean="0"/>
              <a:t>vom Tarif</a:t>
            </a:r>
          </a:p>
          <a:p>
            <a:pPr lvl="2"/>
            <a:r>
              <a:rPr lang="de-DE" dirty="0" smtClean="0"/>
              <a:t>vom Geschäftsvorfall</a:t>
            </a:r>
          </a:p>
          <a:p>
            <a:pPr lvl="2"/>
            <a:r>
              <a:rPr lang="de-DE" dirty="0" smtClean="0"/>
              <a:t>von Vertragseigenschaften </a:t>
            </a:r>
          </a:p>
          <a:p>
            <a:pPr lvl="1"/>
            <a:r>
              <a:rPr lang="de-DE" dirty="0" smtClean="0"/>
              <a:t>Keine vollständige Aufstellung des Soll-Zustands</a:t>
            </a:r>
          </a:p>
          <a:p>
            <a:pPr lvl="2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2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Univers LT Std 47 Cn Lt" pitchFamily="34" charset="0"/>
              </a:rPr>
              <a:t>© 2015 it-economics GmbH | </a:t>
            </a:r>
            <a:r>
              <a:rPr lang="en-US" dirty="0" err="1" smtClean="0">
                <a:latin typeface="Univers LT Std 47 Cn Lt" pitchFamily="34" charset="0"/>
              </a:rPr>
              <a:t>Seite</a:t>
            </a:r>
            <a:r>
              <a:rPr lang="en-US" dirty="0" smtClean="0">
                <a:latin typeface="Univers LT Std 47 Cn Lt" pitchFamily="34" charset="0"/>
              </a:rPr>
              <a:t> </a:t>
            </a:r>
            <a:fld id="{FA1A5CA6-F4D8-40C2-B025-1BB3C929C755}" type="slidenum">
              <a:rPr lang="en-US" smtClean="0">
                <a:latin typeface="Univers LT Std 47 Cn Lt" pitchFamily="34" charset="0"/>
              </a:rPr>
              <a:pPr>
                <a:defRPr/>
              </a:pPr>
              <a:t>7</a:t>
            </a:fld>
            <a:endParaRPr lang="en-US" dirty="0" smtClean="0">
              <a:latin typeface="Univers LT Std 47 Cn Lt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478226" y="2565688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>
            <a:off x="478226" y="329884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/>
        </p:nvCxnSpPr>
        <p:spPr bwMode="auto">
          <a:xfrm>
            <a:off x="478226" y="4032000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>
            <a:off x="478914" y="1832532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478226" y="4765156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Inhaltsplatzhalter 1"/>
          <p:cNvSpPr txBox="1">
            <a:spLocks/>
          </p:cNvSpPr>
          <p:nvPr/>
        </p:nvSpPr>
        <p:spPr>
          <a:xfrm>
            <a:off x="478226" y="1714500"/>
            <a:ext cx="4159088" cy="4558977"/>
          </a:xfrm>
          <a:prstGeom prst="rect">
            <a:avLst/>
          </a:prstGeom>
        </p:spPr>
        <p:txBody>
          <a:bodyPr lIns="0"/>
          <a:lstStyle>
            <a:lvl1pPr marL="3429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defRPr sz="1800">
                <a:solidFill>
                  <a:srgbClr val="002645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7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pPr>
              <a:lnSpc>
                <a:spcPct val="250000"/>
              </a:lnSpc>
            </a:pPr>
            <a:r>
              <a:rPr lang="de-DE" b="0" kern="0" dirty="0" smtClean="0"/>
              <a:t>Rahmenbedingungen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Stakeholder Values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Analyse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Entwurf und Realisierung</a:t>
            </a:r>
          </a:p>
          <a:p>
            <a:pPr>
              <a:lnSpc>
                <a:spcPct val="250000"/>
              </a:lnSpc>
            </a:pPr>
            <a:r>
              <a:rPr lang="de-DE" b="0" kern="0" dirty="0" smtClean="0"/>
              <a:t>Fazit/ </a:t>
            </a:r>
            <a:r>
              <a:rPr lang="de-DE" b="0" kern="0" dirty="0" err="1"/>
              <a:t>Lessons</a:t>
            </a:r>
            <a:r>
              <a:rPr lang="de-DE" b="0" kern="0" dirty="0"/>
              <a:t> </a:t>
            </a:r>
            <a:r>
              <a:rPr lang="de-DE" b="0" kern="0" dirty="0" err="1"/>
              <a:t>Learned</a:t>
            </a:r>
            <a:endParaRPr lang="de-DE" b="0" kern="0" dirty="0" smtClean="0"/>
          </a:p>
          <a:p>
            <a:pPr marL="0" indent="0">
              <a:lnSpc>
                <a:spcPct val="250000"/>
              </a:lnSpc>
              <a:buNone/>
            </a:pPr>
            <a:endParaRPr lang="de-DE" b="0" kern="0" dirty="0"/>
          </a:p>
        </p:txBody>
      </p:sp>
      <p:cxnSp>
        <p:nvCxnSpPr>
          <p:cNvPr id="11" name="Gerade Verbindung 32"/>
          <p:cNvCxnSpPr/>
          <p:nvPr/>
        </p:nvCxnSpPr>
        <p:spPr bwMode="auto">
          <a:xfrm>
            <a:off x="468000" y="5575924"/>
            <a:ext cx="4042946" cy="0"/>
          </a:xfrm>
          <a:prstGeom prst="line">
            <a:avLst/>
          </a:prstGeom>
          <a:solidFill>
            <a:srgbClr val="FFFF99"/>
          </a:solidFill>
          <a:ln w="9525" cap="rnd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49" y="2636602"/>
            <a:ext cx="691364" cy="59132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29" y="2633096"/>
            <a:ext cx="612459" cy="5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Stakeholder Values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6794501" y="2644908"/>
            <a:ext cx="1841500" cy="775985"/>
          </a:xfrm>
        </p:spPr>
        <p:txBody>
          <a:bodyPr/>
          <a:lstStyle/>
          <a:p>
            <a:r>
              <a:rPr lang="de-DE" dirty="0" smtClean="0"/>
              <a:t>Quantifizierte Ziele setzen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ein Testfall?</a:t>
            </a:r>
          </a:p>
          <a:p>
            <a:pPr lvl="1"/>
            <a:r>
              <a:rPr lang="de-DE" dirty="0" smtClean="0"/>
              <a:t>Orientieren an der fachlichen Definition</a:t>
            </a:r>
          </a:p>
          <a:p>
            <a:pPr lvl="1"/>
            <a:r>
              <a:rPr lang="de-DE" dirty="0" smtClean="0"/>
              <a:t>Ein (automatischer) Testfall repräsentiert das </a:t>
            </a:r>
            <a:r>
              <a:rPr lang="de-DE" b="1" dirty="0" smtClean="0"/>
              <a:t>Erfassen und Prüfen </a:t>
            </a:r>
            <a:r>
              <a:rPr lang="de-DE" dirty="0" smtClean="0"/>
              <a:t>aller notwendigen </a:t>
            </a:r>
            <a:r>
              <a:rPr lang="de-DE" b="1" dirty="0" smtClean="0"/>
              <a:t>Vertrags-Attribute</a:t>
            </a:r>
            <a:r>
              <a:rPr lang="de-DE" dirty="0" smtClean="0"/>
              <a:t> um einen </a:t>
            </a:r>
            <a:r>
              <a:rPr lang="de-DE" b="1" dirty="0" smtClean="0"/>
              <a:t>Geschäftsvorfall</a:t>
            </a:r>
            <a:r>
              <a:rPr lang="de-DE" dirty="0" smtClean="0"/>
              <a:t> (</a:t>
            </a:r>
            <a:r>
              <a:rPr lang="de-DE" dirty="0" err="1" smtClean="0"/>
              <a:t>GeVo</a:t>
            </a:r>
            <a:r>
              <a:rPr lang="de-DE" dirty="0" smtClean="0"/>
              <a:t>) mit einem Vertrag eines bestimmten </a:t>
            </a:r>
            <a:r>
              <a:rPr lang="de-DE" b="1" dirty="0" smtClean="0"/>
              <a:t>Tarifs</a:t>
            </a:r>
            <a:r>
              <a:rPr lang="de-DE" dirty="0" smtClean="0"/>
              <a:t> und definierten Testdaten </a:t>
            </a:r>
            <a:r>
              <a:rPr lang="de-DE" b="1" dirty="0" smtClean="0"/>
              <a:t>analog eines manuellen Tests</a:t>
            </a:r>
            <a:r>
              <a:rPr lang="de-DE" dirty="0" smtClean="0"/>
              <a:t>, durchführen zu können. </a:t>
            </a:r>
          </a:p>
          <a:p>
            <a:pPr lvl="1"/>
            <a:endParaRPr lang="de-DE" dirty="0" smtClean="0"/>
          </a:p>
          <a:p>
            <a:r>
              <a:rPr lang="de-DE" sz="2000" b="1" dirty="0" smtClean="0"/>
              <a:t>Stakeholder Value Nr.1</a:t>
            </a:r>
            <a:r>
              <a:rPr lang="de-DE" sz="2000" dirty="0" smtClean="0"/>
              <a:t>:    </a:t>
            </a:r>
            <a:br>
              <a:rPr lang="de-DE" sz="2000" dirty="0" smtClean="0"/>
            </a:br>
            <a:r>
              <a:rPr lang="de-DE" sz="2000" dirty="0" smtClean="0"/>
              <a:t>					Testfälle für alle </a:t>
            </a:r>
            <a:r>
              <a:rPr lang="de-DE" sz="2000" dirty="0" err="1" smtClean="0"/>
              <a:t>GeVos</a:t>
            </a:r>
            <a:r>
              <a:rPr lang="de-DE" sz="2000" dirty="0" smtClean="0"/>
              <a:t> und  Haupt-Tarife</a:t>
            </a:r>
            <a:endParaRPr lang="de-DE" dirty="0" smtClean="0"/>
          </a:p>
          <a:p>
            <a:pPr lvl="1"/>
            <a:r>
              <a:rPr lang="de-DE" dirty="0" smtClean="0"/>
              <a:t>23.902 Stück</a:t>
            </a:r>
          </a:p>
          <a:p>
            <a:pPr lvl="1"/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Textplatzhalter 6"/>
          <p:cNvSpPr txBox="1">
            <a:spLocks/>
          </p:cNvSpPr>
          <p:nvPr/>
        </p:nvSpPr>
        <p:spPr>
          <a:xfrm>
            <a:off x="6794501" y="1189038"/>
            <a:ext cx="1841500" cy="5297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dirty="0" smtClean="0"/>
              <a:t>Terme definieren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43441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Stakeholder Values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genau wollen wir testen?</a:t>
            </a:r>
          </a:p>
          <a:p>
            <a:pPr lvl="1"/>
            <a:r>
              <a:rPr lang="de-DE" dirty="0" smtClean="0"/>
              <a:t>Alle relevanten Felder auf Sichtbarkeit und Inhalt (aktuellen und möglichen)</a:t>
            </a:r>
          </a:p>
          <a:p>
            <a:pPr lvl="1"/>
            <a:r>
              <a:rPr lang="de-DE" dirty="0" smtClean="0"/>
              <a:t>Definition von relevanten Feldern in Abstimmung mit der Testabteilung</a:t>
            </a:r>
          </a:p>
          <a:p>
            <a:pPr lvl="1"/>
            <a:r>
              <a:rPr lang="de-DE" dirty="0" smtClean="0"/>
              <a:t>Jede Maske soll auf diese Eigenschaften beim Betreten und beim Verlassen überprüft werden (Aufgrund von Ajax)</a:t>
            </a:r>
          </a:p>
          <a:p>
            <a:pPr lvl="1"/>
            <a:endParaRPr lang="de-DE" dirty="0" smtClean="0"/>
          </a:p>
          <a:p>
            <a:r>
              <a:rPr lang="de-DE" sz="2000" b="1" dirty="0" smtClean="0"/>
              <a:t>Stakeholder Value Nr. 2</a:t>
            </a:r>
            <a:r>
              <a:rPr lang="de-DE" sz="2000" dirty="0" smtClean="0"/>
              <a:t>: Testfall-Abdeckung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 it-economics GmbH |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FA1A5CA6-F4D8-40C2-B025-1BB3C929C75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extplatzhalter 6"/>
          <p:cNvSpPr txBox="1">
            <a:spLocks/>
          </p:cNvSpPr>
          <p:nvPr/>
        </p:nvSpPr>
        <p:spPr>
          <a:xfrm>
            <a:off x="6843269" y="2196940"/>
            <a:ext cx="1841500" cy="7759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tIns="140400" bIns="140400">
            <a:spAutoFit/>
          </a:bodyPr>
          <a:lstStyle>
            <a:lvl1pPr marL="0" indent="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None/>
              <a:defRPr sz="1600" b="0" i="0">
                <a:solidFill>
                  <a:srgbClr val="FFFFFF"/>
                </a:solidFill>
                <a:latin typeface="+mn-lt"/>
                <a:ea typeface="+mn-ea"/>
                <a:cs typeface="Univers LT Std 47 Cn Lt"/>
              </a:defRPr>
            </a:lvl1pPr>
            <a:lvl2pPr marL="800100" indent="-34290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2pPr>
            <a:lvl3pPr marL="1360487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108000" algn="l"/>
                <a:tab pos="216000" algn="l"/>
              </a:tabLst>
              <a:defRPr sz="1600" baseline="0">
                <a:solidFill>
                  <a:srgbClr val="002645"/>
                </a:solidFill>
                <a:latin typeface="+mn-lt"/>
              </a:defRPr>
            </a:lvl3pPr>
            <a:lvl4pPr marL="20002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9DB7D"/>
              </a:buClr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600">
                <a:solidFill>
                  <a:srgbClr val="002645"/>
                </a:solidFill>
                <a:latin typeface="+mn-lt"/>
              </a:defRPr>
            </a:lvl4pPr>
            <a:lvl5pPr marL="2482850" indent="-285750" algn="l" defTabSz="216000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tabLst>
                <a:tab pos="216000" algn="l"/>
              </a:tabLst>
              <a:defRPr sz="1400">
                <a:solidFill>
                  <a:srgbClr val="002645"/>
                </a:solidFill>
                <a:latin typeface="+mn-lt"/>
              </a:defRPr>
            </a:lvl5pPr>
            <a:lvl6pPr marL="288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6pPr>
            <a:lvl7pPr marL="334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7pPr>
            <a:lvl8pPr marL="379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8pPr>
            <a:lvl9pPr marL="425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rgbClr val="002645"/>
                </a:solidFill>
                <a:latin typeface="+mn-lt"/>
              </a:defRPr>
            </a:lvl9pPr>
          </a:lstStyle>
          <a:p>
            <a:r>
              <a:rPr lang="de-DE" kern="0" dirty="0" smtClean="0"/>
              <a:t>Einbeziehen der Experten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31145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85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te-Praesentationstemplate">
  <a:themeElements>
    <a:clrScheme name="it-economics CI-Farbwelt">
      <a:dk1>
        <a:srgbClr val="124768"/>
      </a:dk1>
      <a:lt1>
        <a:srgbClr val="44697D"/>
      </a:lt1>
      <a:dk2>
        <a:srgbClr val="FFFFFF"/>
      </a:dk2>
      <a:lt2>
        <a:srgbClr val="B4C3CB"/>
      </a:lt2>
      <a:accent1>
        <a:srgbClr val="9A8419"/>
      </a:accent1>
      <a:accent2>
        <a:srgbClr val="E0D9D0"/>
      </a:accent2>
      <a:accent3>
        <a:srgbClr val="DAE1E5"/>
      </a:accent3>
      <a:accent4>
        <a:srgbClr val="EBE6D1"/>
      </a:accent4>
      <a:accent5>
        <a:srgbClr val="B3AEA7"/>
      </a:accent5>
      <a:accent6>
        <a:srgbClr val="DE8000"/>
      </a:accent6>
      <a:hlink>
        <a:srgbClr val="44697D"/>
      </a:hlink>
      <a:folHlink>
        <a:srgbClr val="8FA5B1"/>
      </a:folHlink>
    </a:clrScheme>
    <a:fontScheme name="Office 2">
      <a:majorFont>
        <a:latin typeface="UniversLTStd-LightCn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UniversLTStd-LightCn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>
          <a:noFill/>
          <a:prstDash val="solid"/>
          <a:round/>
          <a:headEnd/>
          <a:tailEnd/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vert="horz" wrap="square" lIns="144000" tIns="93600" rIns="144000" bIns="936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800" b="0" kern="0" dirty="0">
            <a:solidFill>
              <a:srgbClr val="FFFFFF"/>
            </a:solidFill>
            <a:latin typeface="Univers LT Std 47 Cn L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2645"/>
            </a:solidFill>
            <a:effectLst/>
            <a:latin typeface="Univers LT Std 47 Cn Lt" pitchFamily="2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Univers LT Std 47 Cn Lt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1211</Words>
  <Application>Microsoft Office PowerPoint</Application>
  <PresentationFormat>Bildschirmpräsentation (4:3)</PresentationFormat>
  <Paragraphs>349</Paragraphs>
  <Slides>27</Slides>
  <Notes>26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Calibri</vt:lpstr>
      <vt:lpstr>Times New Roman</vt:lpstr>
      <vt:lpstr>Univers 47 Condensed Light</vt:lpstr>
      <vt:lpstr>Univers LT Std 47 Cn Lt</vt:lpstr>
      <vt:lpstr>UniversLTStd-LightCn</vt:lpstr>
      <vt:lpstr>ite-Praesentationstemplate</vt:lpstr>
      <vt:lpstr>think-cell Folie</vt:lpstr>
      <vt:lpstr>PowerPoint-Präsentation</vt:lpstr>
      <vt:lpstr>Vorstellung</vt:lpstr>
      <vt:lpstr>Agenda</vt:lpstr>
      <vt:lpstr>Agenda</vt:lpstr>
      <vt:lpstr>Rahmenbedingungen</vt:lpstr>
      <vt:lpstr>Rahmenbedingungen</vt:lpstr>
      <vt:lpstr>Agenda</vt:lpstr>
      <vt:lpstr>Stakeholder Values</vt:lpstr>
      <vt:lpstr>Stakeholder Values</vt:lpstr>
      <vt:lpstr>Stakeholder Values</vt:lpstr>
      <vt:lpstr>Stakeholder Values</vt:lpstr>
      <vt:lpstr>Agenda</vt:lpstr>
      <vt:lpstr>Analyse</vt:lpstr>
      <vt:lpstr>Analyse</vt:lpstr>
      <vt:lpstr>Analyse</vt:lpstr>
      <vt:lpstr>Analyse</vt:lpstr>
      <vt:lpstr>Analyse</vt:lpstr>
      <vt:lpstr>Analyse</vt:lpstr>
      <vt:lpstr>Agenda</vt:lpstr>
      <vt:lpstr>Entwurf und Realisierung</vt:lpstr>
      <vt:lpstr>Entwurf und Realisierung</vt:lpstr>
      <vt:lpstr>Entwurf und Realisierung</vt:lpstr>
      <vt:lpstr>Entwurf und Realisierung</vt:lpstr>
      <vt:lpstr>Agenda</vt:lpstr>
      <vt:lpstr>Fazit / Lessons Learned</vt:lpstr>
      <vt:lpstr>Vielen Dank für Ihre Aufmerksamkeit</vt:lpstr>
      <vt:lpstr>Kontakt und Ansprechpartner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Zötl</dc:creator>
  <cp:lastModifiedBy>kknaus</cp:lastModifiedBy>
  <cp:revision>800</cp:revision>
  <cp:lastPrinted>2015-01-19T12:33:26Z</cp:lastPrinted>
  <dcterms:created xsi:type="dcterms:W3CDTF">2010-08-06T08:11:25Z</dcterms:created>
  <dcterms:modified xsi:type="dcterms:W3CDTF">2015-04-07T16:15:09Z</dcterms:modified>
</cp:coreProperties>
</file>