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74" r:id="rId2"/>
    <p:sldId id="463" r:id="rId3"/>
    <p:sldId id="479" r:id="rId4"/>
    <p:sldId id="505" r:id="rId5"/>
    <p:sldId id="485" r:id="rId6"/>
    <p:sldId id="506" r:id="rId7"/>
    <p:sldId id="507" r:id="rId8"/>
    <p:sldId id="508" r:id="rId9"/>
    <p:sldId id="511" r:id="rId10"/>
    <p:sldId id="509" r:id="rId11"/>
    <p:sldId id="510" r:id="rId12"/>
    <p:sldId id="512" r:id="rId13"/>
    <p:sldId id="513" r:id="rId14"/>
    <p:sldId id="473" r:id="rId15"/>
    <p:sldId id="500" r:id="rId16"/>
    <p:sldId id="478" r:id="rId17"/>
  </p:sldIdLst>
  <p:sldSz cx="9144000" cy="6858000" type="screen4x3"/>
  <p:notesSz cx="6797675" cy="9926638"/>
  <p:custDataLst>
    <p:tags r:id="rId20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03">
          <p15:clr>
            <a:srgbClr val="A4A3A4"/>
          </p15:clr>
        </p15:guide>
        <p15:guide id="3" orient="horz" pos="471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pos="5663">
          <p15:clr>
            <a:srgbClr val="A4A3A4"/>
          </p15:clr>
        </p15:guide>
        <p15:guide id="6" pos="98">
          <p15:clr>
            <a:srgbClr val="A4A3A4"/>
          </p15:clr>
        </p15:guide>
        <p15:guide id="7" pos="1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45"/>
    <a:srgbClr val="124768"/>
    <a:srgbClr val="E0D9D0"/>
    <a:srgbClr val="FFFFFF"/>
    <a:srgbClr val="9A8419"/>
    <a:srgbClr val="44697D"/>
    <a:srgbClr val="EFECE7"/>
    <a:srgbClr val="968400"/>
    <a:srgbClr val="A6BECD"/>
    <a:srgbClr val="FFA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73390" autoAdjust="0"/>
  </p:normalViewPr>
  <p:slideViewPr>
    <p:cSldViewPr snapToGrid="0">
      <p:cViewPr varScale="1">
        <p:scale>
          <a:sx n="63" d="100"/>
          <a:sy n="63" d="100"/>
        </p:scale>
        <p:origin x="58" y="101"/>
      </p:cViewPr>
      <p:guideLst>
        <p:guide orient="horz" pos="618"/>
        <p:guide orient="horz" pos="403"/>
        <p:guide orient="horz" pos="471"/>
        <p:guide orient="horz" pos="754"/>
        <p:guide pos="5663"/>
        <p:guide pos="98"/>
        <p:guide pos="16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459"/>
    </p:cViewPr>
  </p:sorterViewPr>
  <p:notesViewPr>
    <p:cSldViewPr snapToGrid="0">
      <p:cViewPr varScale="1">
        <p:scale>
          <a:sx n="90" d="100"/>
          <a:sy n="90" d="100"/>
        </p:scale>
        <p:origin x="-3750" y="-114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2822" cy="53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3" tIns="45699" rIns="91393" bIns="45699" numCol="1" anchor="t" anchorCtr="0" compatLnSpc="1">
            <a:prstTxWarp prst="textNoShape">
              <a:avLst/>
            </a:prstTxWarp>
          </a:bodyPr>
          <a:lstStyle>
            <a:lvl1pPr algn="l" defTabSz="914283">
              <a:defRPr sz="13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213" y="1"/>
            <a:ext cx="2941301" cy="53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3" tIns="45699" rIns="91393" bIns="45699" numCol="1" anchor="t" anchorCtr="0" compatLnSpc="1">
            <a:prstTxWarp prst="textNoShape">
              <a:avLst/>
            </a:prstTxWarp>
          </a:bodyPr>
          <a:lstStyle>
            <a:lvl1pPr algn="r" defTabSz="914283">
              <a:defRPr sz="13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2354"/>
            <a:ext cx="2942822" cy="53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3" tIns="45699" rIns="91393" bIns="45699" numCol="1" anchor="b" anchorCtr="0" compatLnSpc="1">
            <a:prstTxWarp prst="textNoShape">
              <a:avLst/>
            </a:prstTxWarp>
          </a:bodyPr>
          <a:lstStyle>
            <a:lvl1pPr algn="l" defTabSz="914283">
              <a:defRPr sz="13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213" y="9392354"/>
            <a:ext cx="2941301" cy="53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3" tIns="45699" rIns="91393" bIns="45699" numCol="1" anchor="b" anchorCtr="0" compatLnSpc="1">
            <a:prstTxWarp prst="textNoShape">
              <a:avLst/>
            </a:prstTxWarp>
          </a:bodyPr>
          <a:lstStyle>
            <a:lvl1pPr algn="r" defTabSz="914283">
              <a:defRPr sz="13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D8EDE25-3C5E-4A74-AA9F-283BAB55157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977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8" tIns="47909" rIns="95818" bIns="47909" numCol="1" anchor="t" anchorCtr="0" compatLnSpc="1">
            <a:prstTxWarp prst="textNoShape">
              <a:avLst/>
            </a:prstTxWarp>
          </a:bodyPr>
          <a:lstStyle>
            <a:lvl1pPr algn="l" defTabSz="957164">
              <a:defRPr sz="14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5" y="1"/>
            <a:ext cx="2945862" cy="49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8" tIns="47909" rIns="95818" bIns="47909" numCol="1" anchor="t" anchorCtr="0" compatLnSpc="1">
            <a:prstTxWarp prst="textNoShape">
              <a:avLst/>
            </a:prstTxWarp>
          </a:bodyPr>
          <a:lstStyle>
            <a:lvl1pPr algn="r" defTabSz="957164">
              <a:defRPr sz="14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4655"/>
            <a:ext cx="4982732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8" tIns="47909" rIns="95818" bIns="479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84"/>
            <a:ext cx="2945862" cy="49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8" tIns="47909" rIns="95818" bIns="47909" numCol="1" anchor="b" anchorCtr="0" compatLnSpc="1">
            <a:prstTxWarp prst="textNoShape">
              <a:avLst/>
            </a:prstTxWarp>
          </a:bodyPr>
          <a:lstStyle>
            <a:lvl1pPr algn="l" defTabSz="957164">
              <a:defRPr sz="14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5" y="9432384"/>
            <a:ext cx="2945862" cy="49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8" tIns="47909" rIns="95818" bIns="47909" numCol="1" anchor="b" anchorCtr="0" compatLnSpc="1">
            <a:prstTxWarp prst="textNoShape">
              <a:avLst/>
            </a:prstTxWarp>
          </a:bodyPr>
          <a:lstStyle>
            <a:lvl1pPr algn="r" defTabSz="957164">
              <a:defRPr sz="14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F5EC8C2-FA85-4D98-A4FB-69F907BE04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414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8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24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39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5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73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302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Vielen Dank für Ihre Aufmerksamkeit. 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241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36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415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90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621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29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23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92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73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38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1.jpe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jpeg"/><Relationship Id="rId12" Type="http://schemas.openxmlformats.org/officeDocument/2006/relationships/image" Target="../media/image10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11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.png"/><Relationship Id="rId4" Type="http://schemas.openxmlformats.org/officeDocument/2006/relationships/image" Target="../media/image7.jpeg"/><Relationship Id="rId9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710"/>
            <a:ext cx="9144000" cy="3680460"/>
          </a:xfrm>
          <a:prstGeom prst="rect">
            <a:avLst/>
          </a:prstGeom>
        </p:spPr>
      </p:pic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67638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8000" y="6571872"/>
            <a:ext cx="8023225" cy="303679"/>
          </a:xfrm>
        </p:spPr>
        <p:txBody>
          <a:bodyPr/>
          <a:lstStyle>
            <a:lvl1pPr>
              <a:defRPr>
                <a:solidFill>
                  <a:srgbClr val="AFA89B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16" name="Untertitel 1"/>
          <p:cNvSpPr txBox="1">
            <a:spLocks/>
          </p:cNvSpPr>
          <p:nvPr userDrawn="1"/>
        </p:nvSpPr>
        <p:spPr bwMode="auto">
          <a:xfrm>
            <a:off x="0" y="4741201"/>
            <a:ext cx="9143999" cy="51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>
                <a:solidFill>
                  <a:srgbClr val="002645"/>
                </a:solidFill>
                <a:latin typeface="+mn-lt"/>
                <a:ea typeface="+mn-ea"/>
                <a:cs typeface="+mn-cs"/>
              </a:defRPr>
            </a:lvl1pPr>
            <a:lvl2pPr marL="900113" indent="-442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rgbClr val="002645"/>
                </a:solidFill>
                <a:latin typeface="+mn-lt"/>
              </a:defRPr>
            </a:lvl2pPr>
            <a:lvl3pPr marL="1524000" indent="-4492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Font typeface="Wingdings" pitchFamily="2" charset="2"/>
              <a:buBlip>
                <a:blip r:embed="rId8"/>
              </a:buBlip>
              <a:defRPr sz="1600">
                <a:solidFill>
                  <a:srgbClr val="002645"/>
                </a:solidFill>
                <a:latin typeface="+mn-lt"/>
              </a:defRPr>
            </a:lvl3pPr>
            <a:lvl4pPr marL="20828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Blip>
                <a:blip r:embed="rId9"/>
              </a:buBlip>
              <a:defRPr sz="1600">
                <a:solidFill>
                  <a:srgbClr val="002645"/>
                </a:solidFill>
                <a:latin typeface="+mn-lt"/>
              </a:defRPr>
            </a:lvl4pPr>
            <a:lvl5pPr marL="2425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r>
              <a:rPr lang="en-US" b="0" i="0" dirty="0" smtClean="0">
                <a:solidFill>
                  <a:srgbClr val="124768"/>
                </a:solidFill>
                <a:latin typeface="+mj-lt"/>
                <a:cs typeface="Univers LT Std 47 Cn Lt"/>
              </a:rPr>
              <a:t>IT is more than technology</a:t>
            </a:r>
            <a:endParaRPr lang="de-DE" b="0" i="0" dirty="0">
              <a:solidFill>
                <a:srgbClr val="124768"/>
              </a:solidFill>
              <a:latin typeface="+mj-lt"/>
              <a:cs typeface="Univers LT Std 47 Cn Lt"/>
            </a:endParaRPr>
          </a:p>
        </p:txBody>
      </p:sp>
      <p:sp>
        <p:nvSpPr>
          <p:cNvPr id="11" name="Untertitel 1"/>
          <p:cNvSpPr>
            <a:spLocks noGrp="1"/>
          </p:cNvSpPr>
          <p:nvPr>
            <p:ph type="subTitle" idx="1" hasCustomPrompt="1"/>
          </p:nvPr>
        </p:nvSpPr>
        <p:spPr>
          <a:xfrm>
            <a:off x="1" y="5369094"/>
            <a:ext cx="9143998" cy="762000"/>
          </a:xfrm>
          <a:prstGeom prst="rect">
            <a:avLst/>
          </a:prstGeom>
        </p:spPr>
        <p:txBody>
          <a:bodyPr tIns="0" bIns="0" anchor="ctr" anchorCtr="1"/>
          <a:lstStyle>
            <a:lvl1pPr marL="0" indent="0" algn="ctr">
              <a:buNone/>
              <a:defRPr sz="2400" b="0" i="0" u="none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en-US" i="1" dirty="0" err="1" smtClean="0">
                <a:latin typeface="Univers LT Std 47 Cn Lt" pitchFamily="2" charset="0"/>
              </a:rPr>
              <a:t>Präsentationstitel</a:t>
            </a:r>
            <a:endParaRPr lang="de-DE" i="1" dirty="0">
              <a:latin typeface="Univers LT Std 47 Cn Lt" pitchFamily="2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/>
          <a:stretch/>
        </p:blipFill>
        <p:spPr>
          <a:xfrm>
            <a:off x="0" y="0"/>
            <a:ext cx="9144000" cy="120091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16" y="183780"/>
            <a:ext cx="1743046" cy="53393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077" y="4960298"/>
            <a:ext cx="617422" cy="115964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15" y="4960298"/>
            <a:ext cx="477412" cy="1170796"/>
          </a:xfrm>
          <a:prstGeom prst="rect">
            <a:avLst/>
          </a:prstGeom>
        </p:spPr>
      </p:pic>
      <p:sp>
        <p:nvSpPr>
          <p:cNvPr id="4" name="Bildplatzhalter 3"/>
          <p:cNvSpPr>
            <a:spLocks noGrp="1"/>
          </p:cNvSpPr>
          <p:nvPr>
            <p:ph type="pic" sz="quarter" idx="11" hasCustomPrompt="1"/>
          </p:nvPr>
        </p:nvSpPr>
        <p:spPr>
          <a:xfrm>
            <a:off x="468000" y="180000"/>
            <a:ext cx="1744869" cy="540825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buNone/>
              <a:defRPr sz="1600" b="0" i="0" baseline="0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de-DE" dirty="0" smtClean="0"/>
              <a:t>Platz für Kundenlogo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9496" b="19215"/>
          <a:stretch/>
        </p:blipFill>
        <p:spPr>
          <a:xfrm>
            <a:off x="4713543" y="2300112"/>
            <a:ext cx="4430457" cy="430264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/>
          <a:stretch/>
        </p:blipFill>
        <p:spPr>
          <a:xfrm>
            <a:off x="0" y="0"/>
            <a:ext cx="9144000" cy="120091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16" y="183780"/>
            <a:ext cx="1743046" cy="53393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42"/>
          <a:stretch/>
        </p:blipFill>
        <p:spPr>
          <a:xfrm>
            <a:off x="0" y="6208778"/>
            <a:ext cx="9144000" cy="649222"/>
          </a:xfrm>
          <a:prstGeom prst="rect">
            <a:avLst/>
          </a:prstGeom>
        </p:spPr>
      </p:pic>
      <p:sp>
        <p:nvSpPr>
          <p:cNvPr id="11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65541"/>
            <a:ext cx="8023225" cy="303679"/>
          </a:xfrm>
          <a:prstGeom prst="rect">
            <a:avLst/>
          </a:prstGeom>
        </p:spPr>
        <p:txBody>
          <a:bodyPr/>
          <a:lstStyle>
            <a:lvl1pPr algn="l">
              <a:defRPr sz="1100" b="0" smtClean="0">
                <a:solidFill>
                  <a:srgbClr val="AFA89B"/>
                </a:solidFill>
                <a:latin typeface="Univers LT Std 47 Cn Lt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12" name="Rectangle 2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000" y="231090"/>
            <a:ext cx="5854786" cy="623888"/>
          </a:xfrm>
          <a:prstGeom prst="rect">
            <a:avLst/>
          </a:prstGeom>
        </p:spPr>
        <p:txBody>
          <a:bodyPr lIns="0" tIns="45720" rIns="91440" bIns="45720" anchor="ctr">
            <a:normAutofit/>
          </a:bodyPr>
          <a:lstStyle>
            <a:lvl1pPr algn="l">
              <a:defRPr b="0" i="0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100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nhalt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/>
          <a:stretch/>
        </p:blipFill>
        <p:spPr>
          <a:xfrm>
            <a:off x="0" y="0"/>
            <a:ext cx="9144000" cy="120091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16" y="183780"/>
            <a:ext cx="1743046" cy="533937"/>
          </a:xfrm>
          <a:prstGeom prst="rect">
            <a:avLst/>
          </a:prstGeom>
        </p:spPr>
      </p:pic>
      <p:sp>
        <p:nvSpPr>
          <p:cNvPr id="8" name="Rectangle 2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000" y="231090"/>
            <a:ext cx="6222568" cy="623888"/>
          </a:xfrm>
          <a:prstGeom prst="rect">
            <a:avLst/>
          </a:prstGeom>
        </p:spPr>
        <p:txBody>
          <a:bodyPr lIns="0" tIns="45720" rIns="91440" bIns="45720" anchor="ctr"/>
          <a:lstStyle>
            <a:lvl1pPr algn="l">
              <a:defRPr>
                <a:solidFill>
                  <a:srgbClr val="124768"/>
                </a:solidFill>
                <a:latin typeface="Univers LT Std 47 Cn Lt" pitchFamily="34" charset="0"/>
              </a:defRPr>
            </a:lvl1pPr>
          </a:lstStyle>
          <a:p>
            <a:r>
              <a:rPr lang="de-DE" dirty="0" smtClean="0"/>
              <a:t>Inhalt ohne Hintergrund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42"/>
          <a:stretch/>
        </p:blipFill>
        <p:spPr>
          <a:xfrm>
            <a:off x="0" y="6208778"/>
            <a:ext cx="9144000" cy="649222"/>
          </a:xfrm>
          <a:prstGeom prst="rect">
            <a:avLst/>
          </a:prstGeom>
        </p:spPr>
      </p:pic>
      <p:sp>
        <p:nvSpPr>
          <p:cNvPr id="10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71872"/>
            <a:ext cx="8023225" cy="30367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100" b="0" smtClean="0">
                <a:solidFill>
                  <a:srgbClr val="AFA89B"/>
                </a:solidFill>
                <a:latin typeface="Univers LT Std 47 Cn Lt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8000" y="1189038"/>
            <a:ext cx="8302925" cy="5119687"/>
          </a:xfrm>
          <a:prstGeom prst="rect">
            <a:avLst/>
          </a:prstGeom>
        </p:spPr>
        <p:txBody>
          <a:bodyPr lIns="0"/>
          <a:lstStyle>
            <a:lvl1pPr marL="180975" indent="-180975" defTabSz="216000">
              <a:buClr>
                <a:schemeClr val="accent6"/>
              </a:buClr>
              <a:buSzPct val="100000"/>
              <a:buFontTx/>
              <a:buBlip>
                <a:blip r:embed="rId5"/>
              </a:buBlip>
              <a:tabLst>
                <a:tab pos="87313" algn="l"/>
              </a:tabLst>
              <a:defRPr sz="18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623888" indent="-166688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  <a:tab pos="536575" algn="l"/>
              </a:tabLst>
              <a:defRPr sz="1600" b="0" i="0">
                <a:solidFill>
                  <a:srgbClr val="124768"/>
                </a:solidFill>
                <a:latin typeface="+mn-lt"/>
                <a:cs typeface="Univers LT Std 47 Cn Lt"/>
              </a:defRPr>
            </a:lvl2pPr>
            <a:lvl3pPr marL="1255713" indent="-1825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3pPr>
            <a:lvl4pPr marL="1879600" indent="-165100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200" b="0" i="0">
                <a:solidFill>
                  <a:srgbClr val="124768"/>
                </a:solidFill>
                <a:latin typeface="+mn-lt"/>
                <a:cs typeface="Univers LT Std 47 Cn Lt"/>
              </a:defRPr>
            </a:lvl4pPr>
            <a:lvl5pPr marL="2328863" indent="-1317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000" b="0" i="0">
                <a:solidFill>
                  <a:srgbClr val="124768"/>
                </a:solidFill>
                <a:latin typeface="+mn-lt"/>
                <a:cs typeface="Univers LT Std 47 Cn Lt"/>
              </a:defRPr>
            </a:lvl5pPr>
            <a:lvl6pPr marL="2940050" indent="-285750">
              <a:buClr>
                <a:schemeClr val="accent6"/>
              </a:buClr>
              <a:buSzPct val="100000"/>
              <a:buFontTx/>
              <a:buBlip>
                <a:blip r:embed="rId5"/>
              </a:buBlip>
              <a:defRPr>
                <a:solidFill>
                  <a:schemeClr val="tx1"/>
                </a:solidFill>
                <a:latin typeface="Univers 47 Condensed Light"/>
              </a:defRPr>
            </a:lvl6pPr>
            <a:lvl7pPr>
              <a:defRPr baseline="0"/>
            </a:lvl7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95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000" y="1189038"/>
            <a:ext cx="8302925" cy="5119687"/>
          </a:xfrm>
          <a:prstGeom prst="rect">
            <a:avLst/>
          </a:prstGeom>
        </p:spPr>
        <p:txBody>
          <a:bodyPr lIns="0"/>
          <a:lstStyle>
            <a:lvl1pPr marL="180975" indent="-180975" defTabSz="216000">
              <a:buClr>
                <a:schemeClr val="accent6"/>
              </a:buClr>
              <a:buSzPct val="100000"/>
              <a:buFontTx/>
              <a:buBlip>
                <a:blip r:embed="rId2"/>
              </a:buBlip>
              <a:tabLst>
                <a:tab pos="87313" algn="l"/>
              </a:tabLst>
              <a:defRPr sz="18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623888" indent="-166688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  <a:tab pos="536575" algn="l"/>
              </a:tabLst>
              <a:defRPr sz="1600" b="0" i="0">
                <a:solidFill>
                  <a:srgbClr val="124768"/>
                </a:solidFill>
                <a:latin typeface="+mn-lt"/>
                <a:cs typeface="Univers LT Std 47 Cn Lt"/>
              </a:defRPr>
            </a:lvl2pPr>
            <a:lvl3pPr marL="1255713" indent="-1825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3pPr>
            <a:lvl4pPr marL="1879600" indent="-165100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200" b="0" i="0">
                <a:solidFill>
                  <a:srgbClr val="124768"/>
                </a:solidFill>
                <a:latin typeface="+mn-lt"/>
                <a:cs typeface="Univers LT Std 47 Cn Lt"/>
              </a:defRPr>
            </a:lvl4pPr>
            <a:lvl5pPr marL="2328863" indent="-1317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000" b="0" i="0">
                <a:solidFill>
                  <a:srgbClr val="124768"/>
                </a:solidFill>
                <a:latin typeface="+mn-lt"/>
                <a:cs typeface="Univers LT Std 47 Cn Lt"/>
              </a:defRPr>
            </a:lvl5pPr>
            <a:lvl6pPr marL="2940050" indent="-285750">
              <a:buClr>
                <a:schemeClr val="accent6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Univers 47 Condensed Light"/>
              </a:defRPr>
            </a:lvl6pPr>
            <a:lvl7pPr>
              <a:defRPr baseline="0"/>
            </a:lvl7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65541"/>
            <a:ext cx="8023225" cy="303679"/>
          </a:xfrm>
          <a:prstGeom prst="rect">
            <a:avLst/>
          </a:prstGeom>
        </p:spPr>
        <p:txBody>
          <a:bodyPr/>
          <a:lstStyle>
            <a:lvl1pPr algn="l">
              <a:defRPr sz="1100" b="0" smtClean="0">
                <a:solidFill>
                  <a:srgbClr val="AFA89B"/>
                </a:solidFill>
                <a:latin typeface="Univers LT Std 47 Cn Lt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000" y="231090"/>
            <a:ext cx="6222568" cy="623888"/>
          </a:xfrm>
          <a:prstGeom prst="rect">
            <a:avLst/>
          </a:prstGeom>
        </p:spPr>
        <p:txBody>
          <a:bodyPr lIns="0" tIns="45720" rIns="91440" bIns="45720" anchor="ctr"/>
          <a:lstStyle>
            <a:lvl1pPr algn="l">
              <a:defRPr b="0" i="0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de-DE" dirty="0" smtClean="0"/>
              <a:t>Aufzählungen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mit Kasten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000" y="231090"/>
            <a:ext cx="6222568" cy="623888"/>
          </a:xfrm>
          <a:prstGeom prst="rect">
            <a:avLst/>
          </a:prstGeom>
        </p:spPr>
        <p:txBody>
          <a:bodyPr lIns="0" tIns="45720" rIns="91440" bIns="45720" anchor="ctr"/>
          <a:lstStyle>
            <a:lvl1pPr algn="l">
              <a:defRPr b="0" i="0" baseline="0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de-DE" dirty="0" smtClean="0"/>
              <a:t>Text mit Textkasten blau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6794501" y="1188130"/>
            <a:ext cx="1841500" cy="52976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>
              <a:buNone/>
              <a:defRPr sz="1600" b="0" i="0">
                <a:solidFill>
                  <a:srgbClr val="FFFFFF"/>
                </a:solidFill>
                <a:latin typeface="+mn-lt"/>
                <a:cs typeface="Univers LT Std 47 Cn 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68001" y="1189038"/>
            <a:ext cx="6226476" cy="5119687"/>
          </a:xfrm>
          <a:prstGeom prst="rect">
            <a:avLst/>
          </a:prstGeom>
        </p:spPr>
        <p:txBody>
          <a:bodyPr lIns="0"/>
          <a:lstStyle>
            <a:lvl1pPr marL="180975" indent="-180975" defTabSz="216000">
              <a:buClr>
                <a:schemeClr val="accent6"/>
              </a:buClr>
              <a:buSzPct val="100000"/>
              <a:buFontTx/>
              <a:buBlip>
                <a:blip r:embed="rId2"/>
              </a:buBlip>
              <a:tabLst>
                <a:tab pos="87313" algn="l"/>
              </a:tabLst>
              <a:defRPr sz="18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623888" indent="-166688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  <a:tab pos="536575" algn="l"/>
              </a:tabLst>
              <a:defRPr sz="1600" b="0" i="0">
                <a:solidFill>
                  <a:srgbClr val="124768"/>
                </a:solidFill>
                <a:latin typeface="+mn-lt"/>
                <a:cs typeface="Univers LT Std 47 Cn Lt"/>
              </a:defRPr>
            </a:lvl2pPr>
            <a:lvl3pPr marL="1255713" indent="-1825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3pPr>
            <a:lvl4pPr marL="1879600" indent="-165100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200" b="0" i="0">
                <a:solidFill>
                  <a:srgbClr val="124768"/>
                </a:solidFill>
                <a:latin typeface="+mn-lt"/>
                <a:cs typeface="Univers LT Std 47 Cn Lt"/>
              </a:defRPr>
            </a:lvl4pPr>
            <a:lvl5pPr marL="2328863" indent="-1317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000" b="0" i="0">
                <a:solidFill>
                  <a:srgbClr val="124768"/>
                </a:solidFill>
                <a:latin typeface="+mn-lt"/>
                <a:cs typeface="Univers LT Std 47 Cn Lt"/>
              </a:defRPr>
            </a:lvl5pPr>
            <a:lvl6pPr marL="2940050" indent="-285750">
              <a:buClr>
                <a:schemeClr val="accent6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Univers 47 Condensed Light"/>
              </a:defRPr>
            </a:lvl6pPr>
            <a:lvl7pPr>
              <a:defRPr baseline="0"/>
            </a:lvl7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65541"/>
            <a:ext cx="8023225" cy="303679"/>
          </a:xfrm>
          <a:prstGeom prst="rect">
            <a:avLst/>
          </a:prstGeom>
        </p:spPr>
        <p:txBody>
          <a:bodyPr/>
          <a:lstStyle>
            <a:lvl1pPr algn="l">
              <a:defRPr sz="1100" b="0" smtClean="0">
                <a:solidFill>
                  <a:srgbClr val="AFA89B"/>
                </a:solidFill>
                <a:latin typeface="Univers LT Std 47 Cn Lt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1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mit Kasten Tech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000" y="231090"/>
            <a:ext cx="6222568" cy="623888"/>
          </a:xfrm>
          <a:prstGeom prst="rect">
            <a:avLst/>
          </a:prstGeom>
        </p:spPr>
        <p:txBody>
          <a:bodyPr lIns="0" tIns="45720" rIns="91440" bIns="45720" anchor="ctr"/>
          <a:lstStyle>
            <a:lvl1pPr algn="l">
              <a:defRPr b="0" i="0" baseline="0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de-DE" dirty="0" smtClean="0"/>
              <a:t>Text mit Textkasten grau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6794501" y="1188130"/>
            <a:ext cx="1841500" cy="529763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>
              <a:buNone/>
              <a:defRPr sz="16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8001" y="1189038"/>
            <a:ext cx="6226476" cy="5119687"/>
          </a:xfrm>
          <a:prstGeom prst="rect">
            <a:avLst/>
          </a:prstGeom>
        </p:spPr>
        <p:txBody>
          <a:bodyPr lIns="0"/>
          <a:lstStyle>
            <a:lvl1pPr marL="180975" indent="-180975" defTabSz="216000">
              <a:buClr>
                <a:schemeClr val="accent6"/>
              </a:buClr>
              <a:buSzPct val="100000"/>
              <a:buFontTx/>
              <a:buBlip>
                <a:blip r:embed="rId2"/>
              </a:buBlip>
              <a:tabLst>
                <a:tab pos="87313" algn="l"/>
              </a:tabLst>
              <a:defRPr sz="18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623888" indent="-166688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  <a:tab pos="536575" algn="l"/>
              </a:tabLst>
              <a:defRPr sz="1600" b="0" i="0">
                <a:solidFill>
                  <a:srgbClr val="124768"/>
                </a:solidFill>
                <a:latin typeface="+mn-lt"/>
                <a:cs typeface="Univers LT Std 47 Cn Lt"/>
              </a:defRPr>
            </a:lvl2pPr>
            <a:lvl3pPr marL="1255713" indent="-1825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3pPr>
            <a:lvl4pPr marL="1879600" indent="-165100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200" b="0" i="0">
                <a:solidFill>
                  <a:srgbClr val="124768"/>
                </a:solidFill>
                <a:latin typeface="+mn-lt"/>
                <a:cs typeface="Univers LT Std 47 Cn Lt"/>
              </a:defRPr>
            </a:lvl4pPr>
            <a:lvl5pPr marL="2328863" indent="-1317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000" b="0" i="0">
                <a:solidFill>
                  <a:srgbClr val="124768"/>
                </a:solidFill>
                <a:latin typeface="+mn-lt"/>
                <a:cs typeface="Univers LT Std 47 Cn Lt"/>
              </a:defRPr>
            </a:lvl5pPr>
            <a:lvl6pPr marL="2940050" indent="-285750">
              <a:buClr>
                <a:schemeClr val="accent6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Univers 47 Condensed Light"/>
              </a:defRPr>
            </a:lvl6pPr>
            <a:lvl7pPr>
              <a:defRPr baseline="0"/>
            </a:lvl7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65541"/>
            <a:ext cx="8023225" cy="303679"/>
          </a:xfrm>
          <a:prstGeom prst="rect">
            <a:avLst/>
          </a:prstGeom>
        </p:spPr>
        <p:txBody>
          <a:bodyPr/>
          <a:lstStyle>
            <a:lvl1pPr algn="l">
              <a:defRPr sz="1100" b="0" smtClean="0">
                <a:solidFill>
                  <a:srgbClr val="AFA89B"/>
                </a:solidFill>
                <a:latin typeface="Univers LT Std 47 Cn Lt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4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mit Kasten Fachwiss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000" y="231090"/>
            <a:ext cx="6222568" cy="623888"/>
          </a:xfrm>
          <a:prstGeom prst="rect">
            <a:avLst/>
          </a:prstGeom>
        </p:spPr>
        <p:txBody>
          <a:bodyPr lIns="0" tIns="45720" rIns="91440" bIns="45720" anchor="ctr"/>
          <a:lstStyle>
            <a:lvl1pPr algn="l">
              <a:defRPr b="0" i="0" baseline="0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de-DE" dirty="0" smtClean="0"/>
              <a:t>Text mit Textkasten goldbraun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6794501" y="1188130"/>
            <a:ext cx="1841500" cy="529763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+mn-lt"/>
                <a:cs typeface="Univers LT Std 47 Cn 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8001" y="1189038"/>
            <a:ext cx="6226476" cy="5119687"/>
          </a:xfrm>
          <a:prstGeom prst="rect">
            <a:avLst/>
          </a:prstGeom>
        </p:spPr>
        <p:txBody>
          <a:bodyPr lIns="0"/>
          <a:lstStyle>
            <a:lvl1pPr marL="180975" indent="-180975" defTabSz="216000">
              <a:buClr>
                <a:schemeClr val="accent6"/>
              </a:buClr>
              <a:buSzPct val="100000"/>
              <a:buFontTx/>
              <a:buBlip>
                <a:blip r:embed="rId2"/>
              </a:buBlip>
              <a:tabLst>
                <a:tab pos="87313" algn="l"/>
              </a:tabLst>
              <a:defRPr sz="18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623888" indent="-166688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  <a:tab pos="536575" algn="l"/>
              </a:tabLst>
              <a:defRPr sz="1600" b="0" i="0">
                <a:solidFill>
                  <a:srgbClr val="124768"/>
                </a:solidFill>
                <a:latin typeface="+mn-lt"/>
                <a:cs typeface="Univers LT Std 47 Cn Lt"/>
              </a:defRPr>
            </a:lvl2pPr>
            <a:lvl3pPr marL="1255713" indent="-1825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3pPr>
            <a:lvl4pPr marL="1879600" indent="-165100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200" b="0" i="0">
                <a:solidFill>
                  <a:srgbClr val="124768"/>
                </a:solidFill>
                <a:latin typeface="+mn-lt"/>
                <a:cs typeface="Univers LT Std 47 Cn Lt"/>
              </a:defRPr>
            </a:lvl4pPr>
            <a:lvl5pPr marL="2328863" indent="-1317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000" b="0" i="0">
                <a:solidFill>
                  <a:srgbClr val="124768"/>
                </a:solidFill>
                <a:latin typeface="+mn-lt"/>
                <a:cs typeface="Univers LT Std 47 Cn Lt"/>
              </a:defRPr>
            </a:lvl5pPr>
            <a:lvl6pPr marL="2940050" indent="-285750">
              <a:buClr>
                <a:schemeClr val="accent6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Univers 47 Condensed Light"/>
              </a:defRPr>
            </a:lvl6pPr>
            <a:lvl7pPr>
              <a:defRPr baseline="0"/>
            </a:lvl7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65541"/>
            <a:ext cx="8023225" cy="303679"/>
          </a:xfrm>
          <a:prstGeom prst="rect">
            <a:avLst/>
          </a:prstGeom>
        </p:spPr>
        <p:txBody>
          <a:bodyPr/>
          <a:lstStyle>
            <a:lvl1pPr algn="l">
              <a:defRPr sz="1100" b="0" smtClean="0">
                <a:solidFill>
                  <a:srgbClr val="AFA89B"/>
                </a:solidFill>
                <a:latin typeface="Univers LT Std 47 Cn Lt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63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ilder Text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1243583"/>
            <a:ext cx="9144000" cy="2663134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44697D"/>
              </a:solidFill>
              <a:effectLst/>
              <a:uLnTx/>
              <a:uFillTx/>
              <a:latin typeface="Univers LT Std 47 Cn Lt" pitchFamily="34" charset="0"/>
            </a:endParaRP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71714" y="1387930"/>
            <a:ext cx="3828824" cy="2376713"/>
          </a:xfrm>
          <a:prstGeom prst="rect">
            <a:avLst/>
          </a:prstGeom>
          <a:noFill/>
        </p:spPr>
        <p:txBody>
          <a:bodyPr vert="horz" lIns="0"/>
          <a:lstStyle>
            <a:lvl1pPr marL="0" indent="0">
              <a:buClrTx/>
              <a:buSzPct val="80000"/>
              <a:buFont typeface="Arial"/>
              <a:buNone/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0" indent="0">
              <a:buClrTx/>
              <a:buSzPct val="80000"/>
              <a:buFont typeface="Arial"/>
              <a:buNone/>
              <a:defRPr sz="1400" b="0" i="0">
                <a:solidFill>
                  <a:schemeClr val="tx1"/>
                </a:solidFill>
                <a:latin typeface="Univers 47 Condensed Light"/>
                <a:cs typeface="Univers LT Std 47 Cn Lt"/>
              </a:defRPr>
            </a:lvl2pPr>
            <a:lvl3pPr marL="0" indent="0">
              <a:buClrTx/>
              <a:buSzPct val="80000"/>
              <a:buFont typeface="Arial"/>
              <a:buNone/>
              <a:defRPr sz="1400" b="0" i="0">
                <a:solidFill>
                  <a:schemeClr val="tx1"/>
                </a:solidFill>
                <a:latin typeface="Univers 47 Condensed Light"/>
                <a:cs typeface="Univers LT Std 47 Cn Lt"/>
              </a:defRPr>
            </a:lvl3pPr>
            <a:lvl4pPr marL="0" indent="0">
              <a:buClrTx/>
              <a:buSzPct val="80000"/>
              <a:buFont typeface="Arial"/>
              <a:buNone/>
              <a:defRPr sz="1400" b="0" i="0">
                <a:solidFill>
                  <a:schemeClr val="tx1"/>
                </a:solidFill>
                <a:latin typeface="Univers 47 Condensed Light"/>
                <a:cs typeface="Univers LT Std 47 Cn Lt"/>
              </a:defRPr>
            </a:lvl4pPr>
            <a:lvl5pPr marL="0" indent="0">
              <a:buClrTx/>
              <a:buSzPct val="80000"/>
              <a:buFont typeface="Arial"/>
              <a:buNone/>
              <a:defRPr sz="1400" b="0" i="0">
                <a:solidFill>
                  <a:schemeClr val="tx1"/>
                </a:solidFill>
                <a:latin typeface="Univers 47 Condensed Light"/>
                <a:cs typeface="Univers LT Std 47 Cn Lt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4853215" y="1387929"/>
            <a:ext cx="3828142" cy="2376714"/>
          </a:xfrm>
          <a:prstGeom prst="rect">
            <a:avLst/>
          </a:prstGeom>
          <a:ln>
            <a:noFill/>
          </a:ln>
        </p:spPr>
        <p:txBody>
          <a:bodyPr vert="horz" lIns="0"/>
          <a:lstStyle>
            <a:lvl1pPr marL="0" indent="0">
              <a:buNone/>
              <a:defRPr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</a:lstStyle>
          <a:p>
            <a:r>
              <a:rPr lang="de-DE" dirty="0" smtClean="0"/>
              <a:t>Bild</a:t>
            </a:r>
            <a:endParaRPr lang="de-DE" dirty="0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65541"/>
            <a:ext cx="8023225" cy="303679"/>
          </a:xfrm>
          <a:prstGeom prst="rect">
            <a:avLst/>
          </a:prstGeom>
        </p:spPr>
        <p:txBody>
          <a:bodyPr/>
          <a:lstStyle>
            <a:lvl1pPr algn="l">
              <a:defRPr sz="1100" b="0" smtClean="0">
                <a:solidFill>
                  <a:srgbClr val="AFA89B"/>
                </a:solidFill>
                <a:latin typeface="Univers LT Std 47 Cn Lt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11" name="Rectangle 2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000" y="231090"/>
            <a:ext cx="6222568" cy="623888"/>
          </a:xfrm>
          <a:prstGeom prst="rect">
            <a:avLst/>
          </a:prstGeom>
        </p:spPr>
        <p:txBody>
          <a:bodyPr lIns="0" tIns="45720" rIns="91440" bIns="45720" anchor="ctr"/>
          <a:lstStyle>
            <a:lvl1pPr algn="l">
              <a:defRPr b="0" i="0" baseline="0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de-DE" dirty="0" smtClean="0"/>
              <a:t>Beispiel Bilder Textkasten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480678" y="4042872"/>
            <a:ext cx="3828824" cy="2195285"/>
          </a:xfrm>
          <a:prstGeom prst="rect">
            <a:avLst/>
          </a:prstGeom>
          <a:solidFill>
            <a:schemeClr val="accent3"/>
          </a:solidFill>
        </p:spPr>
        <p:txBody>
          <a:bodyPr vert="horz"/>
          <a:lstStyle>
            <a:lvl1pPr marL="0" indent="-169200">
              <a:buClr>
                <a:schemeClr val="accent6"/>
              </a:buClr>
              <a:buSzPct val="100000"/>
              <a:buFontTx/>
              <a:buBlip>
                <a:blip r:embed="rId2"/>
              </a:buBlip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360000" indent="-1692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rgbClr val="124768"/>
                </a:solidFill>
                <a:latin typeface="+mn-lt"/>
                <a:cs typeface="Univers LT Std 47 Cn Lt"/>
              </a:defRPr>
            </a:lvl2pPr>
            <a:lvl3pPr marL="540000" indent="-1692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defRPr sz="1000" b="0" i="0">
                <a:solidFill>
                  <a:srgbClr val="124768"/>
                </a:solidFill>
                <a:latin typeface="+mn-lt"/>
                <a:cs typeface="Univers LT Std 47 Cn Lt"/>
              </a:defRPr>
            </a:lvl3pPr>
            <a:lvl4pPr marL="720000" indent="-169200">
              <a:spcBef>
                <a:spcPts val="24"/>
              </a:spcBef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defRPr sz="900" b="0" i="0">
                <a:solidFill>
                  <a:srgbClr val="124768"/>
                </a:solidFill>
                <a:latin typeface="+mn-lt"/>
                <a:cs typeface="Univers LT Std 47 Cn Lt"/>
              </a:defRPr>
            </a:lvl4pPr>
            <a:lvl5pPr marL="900000" indent="-1692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defRPr sz="800" b="0" i="0">
                <a:solidFill>
                  <a:srgbClr val="124768"/>
                </a:solidFill>
                <a:latin typeface="+mn-lt"/>
                <a:cs typeface="Univers LT Std 47 Cn Lt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860376" y="4042800"/>
            <a:ext cx="3828824" cy="2195285"/>
          </a:xfrm>
          <a:prstGeom prst="rect">
            <a:avLst/>
          </a:prstGeom>
          <a:solidFill>
            <a:schemeClr val="accent3"/>
          </a:solidFill>
        </p:spPr>
        <p:txBody>
          <a:bodyPr vert="horz"/>
          <a:lstStyle>
            <a:lvl1pPr marL="0" indent="-1692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360000" indent="-1692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rgbClr val="124768"/>
                </a:solidFill>
                <a:latin typeface="+mn-lt"/>
                <a:cs typeface="Univers LT Std 47 Cn Lt"/>
              </a:defRPr>
            </a:lvl2pPr>
            <a:lvl3pPr marL="540000" indent="-1692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defRPr sz="1000" b="0" i="0">
                <a:solidFill>
                  <a:srgbClr val="124768"/>
                </a:solidFill>
                <a:latin typeface="+mn-lt"/>
                <a:cs typeface="Univers LT Std 47 Cn Lt"/>
              </a:defRPr>
            </a:lvl3pPr>
            <a:lvl4pPr marL="720000" indent="-169200">
              <a:spcBef>
                <a:spcPts val="24"/>
              </a:spcBef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defRPr sz="900" b="0" i="0">
                <a:solidFill>
                  <a:srgbClr val="124768"/>
                </a:solidFill>
                <a:latin typeface="+mn-lt"/>
                <a:cs typeface="Univers LT Std 47 Cn Lt"/>
              </a:defRPr>
            </a:lvl4pPr>
            <a:lvl5pPr marL="900000" indent="-1692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defRPr sz="800" b="0" i="0">
                <a:solidFill>
                  <a:srgbClr val="124768"/>
                </a:solidFill>
                <a:latin typeface="+mn-lt"/>
                <a:cs typeface="Univers LT Std 47 Cn Lt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51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65541"/>
            <a:ext cx="8023225" cy="303679"/>
          </a:xfrm>
          <a:prstGeom prst="rect">
            <a:avLst/>
          </a:prstGeom>
        </p:spPr>
        <p:txBody>
          <a:bodyPr/>
          <a:lstStyle>
            <a:lvl1pPr algn="l">
              <a:defRPr sz="1100" b="0" smtClean="0">
                <a:solidFill>
                  <a:srgbClr val="AFA89B"/>
                </a:solidFill>
                <a:latin typeface="Univers LT Std 47 Cn Lt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pic>
        <p:nvPicPr>
          <p:cNvPr id="14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4"/>
          <a:stretch/>
        </p:blipFill>
        <p:spPr>
          <a:xfrm>
            <a:off x="3935657" y="1360270"/>
            <a:ext cx="5211518" cy="3301887"/>
          </a:xfrm>
          <a:prstGeom prst="rect">
            <a:avLst/>
          </a:prstGeom>
        </p:spPr>
      </p:pic>
      <p:sp>
        <p:nvSpPr>
          <p:cNvPr id="15" name="Inhaltsplatzhalter 15"/>
          <p:cNvSpPr txBox="1">
            <a:spLocks/>
          </p:cNvSpPr>
          <p:nvPr userDrawn="1"/>
        </p:nvSpPr>
        <p:spPr>
          <a:xfrm>
            <a:off x="3935351" y="4662157"/>
            <a:ext cx="5208649" cy="1485524"/>
          </a:xfrm>
          <a:prstGeom prst="rect">
            <a:avLst/>
          </a:prstGeom>
          <a:solidFill>
            <a:srgbClr val="DAE1E5"/>
          </a:solidFill>
          <a:ln w="38100">
            <a:noFill/>
          </a:ln>
        </p:spPr>
        <p:txBody>
          <a:bodyPr/>
          <a:lstStyle>
            <a:lvl1pPr marL="180975" indent="-180975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tabLst>
                <a:tab pos="87313" algn="l"/>
              </a:tabLst>
              <a:defRPr sz="1800">
                <a:solidFill>
                  <a:srgbClr val="002645"/>
                </a:solidFill>
                <a:latin typeface="Univers LT Std 47 Cn Lt" pitchFamily="34" charset="0"/>
                <a:ea typeface="+mn-ea"/>
                <a:cs typeface="+mn-cs"/>
              </a:defRPr>
            </a:lvl1pPr>
            <a:lvl2pPr marL="623888" indent="-166688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645"/>
              </a:buClr>
              <a:buSzPct val="100000"/>
              <a:buFont typeface="Arial" pitchFamily="34" charset="0"/>
              <a:buChar char="•"/>
              <a:tabLst>
                <a:tab pos="180975" algn="l"/>
                <a:tab pos="536575" algn="l"/>
              </a:tabLst>
              <a:defRPr sz="1600">
                <a:solidFill>
                  <a:srgbClr val="002645"/>
                </a:solidFill>
                <a:latin typeface="Univers LT Std 47 Cn Lt" pitchFamily="34" charset="0"/>
              </a:defRPr>
            </a:lvl2pPr>
            <a:lvl3pPr marL="1255713" indent="-182563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645"/>
              </a:buClr>
              <a:buSzPct val="100000"/>
              <a:buFont typeface="Arial" pitchFamily="34" charset="0"/>
              <a:buChar char="•"/>
              <a:tabLst>
                <a:tab pos="180975" algn="l"/>
              </a:tabLst>
              <a:defRPr sz="1400" baseline="0">
                <a:solidFill>
                  <a:srgbClr val="002645"/>
                </a:solidFill>
                <a:latin typeface="Univers LT Std 47 Cn Lt" pitchFamily="34" charset="0"/>
              </a:defRPr>
            </a:lvl3pPr>
            <a:lvl4pPr marL="1879600" indent="-1651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645"/>
              </a:buClr>
              <a:buSzPct val="100000"/>
              <a:buFont typeface="Arial" pitchFamily="34" charset="0"/>
              <a:buChar char="•"/>
              <a:tabLst>
                <a:tab pos="180975" algn="l"/>
              </a:tabLst>
              <a:defRPr sz="1200">
                <a:solidFill>
                  <a:srgbClr val="002645"/>
                </a:solidFill>
                <a:latin typeface="Univers LT Std 47 Cn Lt" pitchFamily="34" charset="0"/>
              </a:defRPr>
            </a:lvl4pPr>
            <a:lvl5pPr marL="2328863" indent="-131763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645"/>
              </a:buClr>
              <a:buSzPct val="100000"/>
              <a:buFont typeface="Arial" pitchFamily="34" charset="0"/>
              <a:buChar char="•"/>
              <a:tabLst>
                <a:tab pos="180975" algn="l"/>
              </a:tabLst>
              <a:defRPr sz="1000">
                <a:solidFill>
                  <a:srgbClr val="002645"/>
                </a:solidFill>
                <a:latin typeface="Univers LT Std 47 Cn Lt" pitchFamily="34" charset="0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pPr marL="0" indent="0">
              <a:spcBef>
                <a:spcPts val="140"/>
              </a:spcBef>
              <a:buClr>
                <a:srgbClr val="004764"/>
              </a:buClr>
              <a:buFontTx/>
              <a:buNone/>
            </a:pPr>
            <a:endParaRPr lang="de-DE" sz="1100" b="0" kern="0" dirty="0"/>
          </a:p>
        </p:txBody>
      </p:sp>
      <p:pic>
        <p:nvPicPr>
          <p:cNvPr id="16" name="Grafik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681" y="4826850"/>
            <a:ext cx="464867" cy="1140032"/>
          </a:xfrm>
          <a:prstGeom prst="rect">
            <a:avLst/>
          </a:prstGeom>
        </p:spPr>
      </p:pic>
      <p:pic>
        <p:nvPicPr>
          <p:cNvPr id="17" name="Grafik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522" y="4826850"/>
            <a:ext cx="606980" cy="1140032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4743449" y="4911644"/>
            <a:ext cx="179796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>Best of Consulting 2014 </a:t>
            </a:r>
            <a:b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</a:br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>1. Platz im Wettbewerb der </a:t>
            </a:r>
            <a:r>
              <a:rPr lang="de-DE" sz="1200" b="0" i="0" dirty="0" err="1" smtClean="0">
                <a:solidFill>
                  <a:srgbClr val="124768"/>
                </a:solidFill>
                <a:latin typeface="+mn-lt"/>
                <a:cs typeface="Univers LT Std 47 Cn Lt"/>
              </a:rPr>
              <a:t>Wirtschaftswoche</a:t>
            </a:r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>.</a:t>
            </a:r>
            <a:b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</a:br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/>
            </a:r>
            <a:b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</a:br>
            <a:r>
              <a:rPr lang="de-DE" sz="105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>Kategorie: IT-Management</a:t>
            </a:r>
            <a:endParaRPr lang="de-DE" sz="1050" b="0" i="0" dirty="0">
              <a:solidFill>
                <a:srgbClr val="124768"/>
              </a:solidFill>
              <a:latin typeface="+mn-lt"/>
              <a:cs typeface="Univers LT Std 47 Cn Lt"/>
            </a:endParaRPr>
          </a:p>
        </p:txBody>
      </p:sp>
      <p:sp>
        <p:nvSpPr>
          <p:cNvPr id="19" name="Rectangle 2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000" y="231090"/>
            <a:ext cx="6222568" cy="623888"/>
          </a:xfrm>
          <a:prstGeom prst="rect">
            <a:avLst/>
          </a:prstGeom>
        </p:spPr>
        <p:txBody>
          <a:bodyPr lIns="0" tIns="45720" rIns="91440" bIns="45720" anchor="ctr"/>
          <a:lstStyle>
            <a:lvl1pPr algn="l">
              <a:defRPr b="0" i="0" baseline="0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de-DE" dirty="0" smtClean="0"/>
              <a:t>Kontakt und Ansprechpartner</a:t>
            </a: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/>
          </p:nvPr>
        </p:nvSpPr>
        <p:spPr>
          <a:xfrm>
            <a:off x="468001" y="1360271"/>
            <a:ext cx="3296477" cy="4787410"/>
          </a:xfrm>
          <a:prstGeom prst="rect">
            <a:avLst/>
          </a:prstGeom>
        </p:spPr>
        <p:txBody>
          <a:bodyPr lIns="0"/>
          <a:lstStyle>
            <a:lvl1pPr marL="180975" indent="-180975" defTabSz="216000">
              <a:buClr>
                <a:schemeClr val="accent6"/>
              </a:buClr>
              <a:buSzPct val="100000"/>
              <a:buFontTx/>
              <a:buBlip>
                <a:blip r:embed="rId7"/>
              </a:buBlip>
              <a:tabLst>
                <a:tab pos="87313" algn="l"/>
              </a:tabLst>
              <a:defRPr sz="18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623888" indent="-166688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  <a:tab pos="536575" algn="l"/>
              </a:tabLst>
              <a:defRPr sz="1600" b="0" i="0">
                <a:solidFill>
                  <a:srgbClr val="124768"/>
                </a:solidFill>
                <a:latin typeface="+mn-lt"/>
                <a:cs typeface="Univers LT Std 47 Cn Lt"/>
              </a:defRPr>
            </a:lvl2pPr>
            <a:lvl3pPr marL="1255713" indent="-1825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3pPr>
            <a:lvl4pPr marL="1879600" indent="-165100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200" b="0" i="0">
                <a:solidFill>
                  <a:srgbClr val="124768"/>
                </a:solidFill>
                <a:latin typeface="+mn-lt"/>
                <a:cs typeface="Univers LT Std 47 Cn Lt"/>
              </a:defRPr>
            </a:lvl4pPr>
            <a:lvl5pPr marL="2328863" indent="-1317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000" b="0" i="0">
                <a:solidFill>
                  <a:srgbClr val="124768"/>
                </a:solidFill>
                <a:latin typeface="+mn-lt"/>
                <a:cs typeface="Univers LT Std 47 Cn Lt"/>
              </a:defRPr>
            </a:lvl5pPr>
            <a:lvl6pPr marL="2940050" indent="-285750">
              <a:buClr>
                <a:schemeClr val="accent6"/>
              </a:buClr>
              <a:buSzPct val="100000"/>
              <a:buFontTx/>
              <a:buBlip>
                <a:blip r:embed="rId7"/>
              </a:buBlip>
              <a:defRPr>
                <a:solidFill>
                  <a:schemeClr val="tx1"/>
                </a:solidFill>
                <a:latin typeface="Univers 47 Condensed Light"/>
              </a:defRPr>
            </a:lvl6pPr>
            <a:lvl7pPr>
              <a:defRPr baseline="0"/>
            </a:lvl7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7120581" y="4903949"/>
            <a:ext cx="211018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0" i="0" dirty="0">
                <a:solidFill>
                  <a:srgbClr val="124768"/>
                </a:solidFill>
                <a:latin typeface="+mn-lt"/>
                <a:cs typeface="Univers LT Std 47 Cn Lt"/>
              </a:rPr>
              <a:t>Beste Berater 2014 </a:t>
            </a:r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/>
            </a:r>
            <a:b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</a:br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>im </a:t>
            </a:r>
            <a:r>
              <a:rPr lang="de-DE" sz="1200" b="0" i="0" dirty="0">
                <a:solidFill>
                  <a:srgbClr val="124768"/>
                </a:solidFill>
                <a:latin typeface="+mn-lt"/>
                <a:cs typeface="Univers LT Std 47 Cn Lt"/>
              </a:rPr>
              <a:t>Branchenreport von </a:t>
            </a:r>
            <a:br>
              <a:rPr lang="de-DE" sz="1200" b="0" i="0" dirty="0">
                <a:solidFill>
                  <a:srgbClr val="124768"/>
                </a:solidFill>
                <a:latin typeface="+mn-lt"/>
                <a:cs typeface="Univers LT Std 47 Cn Lt"/>
              </a:rPr>
            </a:br>
            <a:r>
              <a:rPr lang="de-DE" sz="1200" b="0" i="0" dirty="0" err="1">
                <a:solidFill>
                  <a:srgbClr val="124768"/>
                </a:solidFill>
                <a:latin typeface="+mn-lt"/>
                <a:cs typeface="Univers LT Std 47 Cn Lt"/>
              </a:rPr>
              <a:t>brand</a:t>
            </a:r>
            <a:r>
              <a:rPr lang="de-DE" sz="1200" b="0" i="0" dirty="0">
                <a:solidFill>
                  <a:srgbClr val="124768"/>
                </a:solidFill>
                <a:latin typeface="+mn-lt"/>
                <a:cs typeface="Univers LT Std 47 Cn Lt"/>
              </a:rPr>
              <a:t> eins </a:t>
            </a:r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>Wissen und </a:t>
            </a:r>
            <a:r>
              <a:rPr lang="de-DE" sz="1200" b="0" i="0" dirty="0" err="1">
                <a:solidFill>
                  <a:srgbClr val="124768"/>
                </a:solidFill>
                <a:latin typeface="+mn-lt"/>
                <a:cs typeface="Univers LT Std 47 Cn Lt"/>
              </a:rPr>
              <a:t>Statista</a:t>
            </a:r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>.</a:t>
            </a:r>
            <a:b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</a:br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/>
            </a:r>
            <a:b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</a:br>
            <a:r>
              <a:rPr lang="de-DE" sz="105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>Kategorie: IT-Implementierung</a:t>
            </a:r>
            <a:endParaRPr lang="de-DE" sz="1050" b="0" i="0" dirty="0">
              <a:solidFill>
                <a:srgbClr val="124768"/>
              </a:solidFill>
              <a:latin typeface="+mn-lt"/>
              <a:cs typeface="Univers LT Std 47 Cn Lt"/>
            </a:endParaRPr>
          </a:p>
        </p:txBody>
      </p:sp>
    </p:spTree>
    <p:extLst>
      <p:ext uri="{BB962C8B-B14F-4D97-AF65-F5344CB8AC3E}">
        <p14:creationId xmlns:p14="http://schemas.microsoft.com/office/powerpoint/2010/main" val="14796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8621627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" name="think-cell Folie" r:id="rId13" imgW="216" imgH="216" progId="TCLayout.ActiveDocument.1">
                  <p:embed/>
                </p:oleObj>
              </mc:Choice>
              <mc:Fallback>
                <p:oleObj name="think-cell Folie" r:id="rId13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/>
          <a:stretch/>
        </p:blipFill>
        <p:spPr>
          <a:xfrm>
            <a:off x="0" y="0"/>
            <a:ext cx="9144000" cy="120091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16" y="183780"/>
            <a:ext cx="1743046" cy="53393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42"/>
          <a:stretch/>
        </p:blipFill>
        <p:spPr>
          <a:xfrm>
            <a:off x="0" y="6208778"/>
            <a:ext cx="9144000" cy="649222"/>
          </a:xfrm>
          <a:prstGeom prst="rect">
            <a:avLst/>
          </a:prstGeom>
        </p:spPr>
      </p:pic>
      <p:sp>
        <p:nvSpPr>
          <p:cNvPr id="6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71872"/>
            <a:ext cx="8023225" cy="30367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100" b="0" smtClean="0">
                <a:solidFill>
                  <a:srgbClr val="AFA89B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81" r:id="rId3"/>
    <p:sldLayoutId id="2147483661" r:id="rId4"/>
    <p:sldLayoutId id="2147483674" r:id="rId5"/>
    <p:sldLayoutId id="2147483679" r:id="rId6"/>
    <p:sldLayoutId id="2147483680" r:id="rId7"/>
    <p:sldLayoutId id="2147483677" r:id="rId8"/>
    <p:sldLayoutId id="2147483678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rgbClr val="00264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645"/>
          </a:solidFill>
          <a:latin typeface="Univers LT Std 47 Cn L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645"/>
          </a:solidFill>
          <a:latin typeface="Univers LT Std 47 Cn L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645"/>
          </a:solidFill>
          <a:latin typeface="Univers LT Std 47 Cn L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645"/>
          </a:solidFill>
          <a:latin typeface="Univers LT Std 47 Cn L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645"/>
          </a:solidFill>
          <a:latin typeface="Univers LT Std 47 Cn L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645"/>
          </a:solidFill>
          <a:latin typeface="Univers LT Std 47 Cn L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645"/>
          </a:solidFill>
          <a:latin typeface="Univers LT Std 47 Cn L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645"/>
          </a:solidFill>
          <a:latin typeface="Univers LT Std 47 Cn Lt" pitchFamily="2" charset="0"/>
        </a:defRPr>
      </a:lvl9pPr>
    </p:titleStyle>
    <p:bodyStyle>
      <a:lvl1pPr marL="342900" indent="-342900" algn="l" defTabSz="216000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8"/>
        </a:buBlip>
        <a:defRPr sz="1800">
          <a:solidFill>
            <a:srgbClr val="002645"/>
          </a:solidFill>
          <a:latin typeface="+mn-lt"/>
          <a:ea typeface="+mn-ea"/>
          <a:cs typeface="+mn-cs"/>
        </a:defRPr>
      </a:lvl1pPr>
      <a:lvl2pPr marL="800100" indent="-342900" algn="l" defTabSz="216000" rtl="0" eaLnBrk="1" fontAlgn="base" hangingPunct="1">
        <a:spcBef>
          <a:spcPct val="20000"/>
        </a:spcBef>
        <a:spcAft>
          <a:spcPct val="0"/>
        </a:spcAft>
        <a:buClr>
          <a:srgbClr val="B9DB7D"/>
        </a:buClr>
        <a:buSzPct val="70000"/>
        <a:buFontTx/>
        <a:buBlip>
          <a:blip r:embed="rId18"/>
        </a:buBlip>
        <a:tabLst>
          <a:tab pos="216000" algn="l"/>
        </a:tabLst>
        <a:defRPr sz="1400">
          <a:solidFill>
            <a:srgbClr val="002645"/>
          </a:solidFill>
          <a:latin typeface="+mn-lt"/>
        </a:defRPr>
      </a:lvl2pPr>
      <a:lvl3pPr marL="1360487" indent="-285750" algn="l" defTabSz="216000" rtl="0" eaLnBrk="1" fontAlgn="base" hangingPunct="1">
        <a:spcBef>
          <a:spcPct val="20000"/>
        </a:spcBef>
        <a:spcAft>
          <a:spcPct val="0"/>
        </a:spcAft>
        <a:buClr>
          <a:srgbClr val="B9DB7D"/>
        </a:buClr>
        <a:buSzPct val="70000"/>
        <a:buFontTx/>
        <a:buBlip>
          <a:blip r:embed="rId18"/>
        </a:buBlip>
        <a:tabLst>
          <a:tab pos="108000" algn="l"/>
          <a:tab pos="216000" algn="l"/>
        </a:tabLst>
        <a:defRPr sz="1600" baseline="0">
          <a:solidFill>
            <a:srgbClr val="002645"/>
          </a:solidFill>
          <a:latin typeface="+mn-lt"/>
        </a:defRPr>
      </a:lvl3pPr>
      <a:lvl4pPr marL="2000250" indent="-285750" algn="l" defTabSz="216000" rtl="0" eaLnBrk="1" fontAlgn="base" hangingPunct="1">
        <a:spcBef>
          <a:spcPct val="20000"/>
        </a:spcBef>
        <a:spcAft>
          <a:spcPct val="0"/>
        </a:spcAft>
        <a:buClr>
          <a:srgbClr val="B9DB7D"/>
        </a:buClr>
        <a:buSzPct val="70000"/>
        <a:buFontTx/>
        <a:buBlip>
          <a:blip r:embed="rId18"/>
        </a:buBlip>
        <a:tabLst>
          <a:tab pos="216000" algn="l"/>
        </a:tabLst>
        <a:defRPr sz="1600">
          <a:solidFill>
            <a:srgbClr val="002645"/>
          </a:solidFill>
          <a:latin typeface="+mn-lt"/>
        </a:defRPr>
      </a:lvl4pPr>
      <a:lvl5pPr marL="2482850" indent="-285750" algn="l" defTabSz="216000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8"/>
        </a:buBlip>
        <a:tabLst>
          <a:tab pos="216000" algn="l"/>
        </a:tabLst>
        <a:defRPr sz="1400">
          <a:solidFill>
            <a:srgbClr val="002645"/>
          </a:solidFill>
          <a:latin typeface="+mn-lt"/>
        </a:defRPr>
      </a:lvl5pPr>
      <a:lvl6pPr marL="28829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400">
          <a:solidFill>
            <a:srgbClr val="002645"/>
          </a:solidFill>
          <a:latin typeface="+mn-lt"/>
        </a:defRPr>
      </a:lvl6pPr>
      <a:lvl7pPr marL="33401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400">
          <a:solidFill>
            <a:srgbClr val="002645"/>
          </a:solidFill>
          <a:latin typeface="+mn-lt"/>
        </a:defRPr>
      </a:lvl7pPr>
      <a:lvl8pPr marL="37973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400">
          <a:solidFill>
            <a:srgbClr val="002645"/>
          </a:solidFill>
          <a:latin typeface="+mn-lt"/>
        </a:defRPr>
      </a:lvl8pPr>
      <a:lvl9pPr marL="42545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400">
          <a:solidFill>
            <a:srgbClr val="002645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it-economics.de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ug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000" b="1" dirty="0" smtClean="0"/>
              <a:t>Einführung von </a:t>
            </a:r>
            <a:r>
              <a:rPr lang="de-DE" sz="2000" b="1" dirty="0" err="1" smtClean="0"/>
              <a:t>Selenium</a:t>
            </a:r>
            <a:r>
              <a:rPr lang="de-DE" sz="2000" b="1" dirty="0" smtClean="0"/>
              <a:t> 2 als Basis für </a:t>
            </a:r>
          </a:p>
          <a:p>
            <a:r>
              <a:rPr lang="de-DE" sz="2000" b="1" dirty="0" smtClean="0"/>
              <a:t>automatisierte HTML </a:t>
            </a:r>
            <a:r>
              <a:rPr lang="de-DE" sz="2000" b="1" dirty="0" smtClean="0"/>
              <a:t>Oberflächentests – </a:t>
            </a:r>
          </a:p>
          <a:p>
            <a:r>
              <a:rPr lang="de-DE" b="1" dirty="0" smtClean="0"/>
              <a:t>Übungen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3969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Univers LT Std 47 Cn Lt" pitchFamily="34" charset="0"/>
              </a:rPr>
              <a:t>© 2015 it-economics GmbH | </a:t>
            </a:r>
            <a:r>
              <a:rPr lang="en-US" dirty="0" err="1" smtClean="0">
                <a:latin typeface="Univers LT Std 47 Cn Lt" pitchFamily="34" charset="0"/>
              </a:rPr>
              <a:t>Seite</a:t>
            </a:r>
            <a:r>
              <a:rPr lang="en-US" dirty="0" smtClean="0">
                <a:latin typeface="Univers LT Std 47 Cn Lt" pitchFamily="34" charset="0"/>
              </a:rPr>
              <a:t> </a:t>
            </a:r>
            <a:fld id="{FA1A5CA6-F4D8-40C2-B025-1BB3C929C755}" type="slidenum">
              <a:rPr lang="en-US" smtClean="0">
                <a:latin typeface="Univers LT Std 47 Cn Lt" pitchFamily="34" charset="0"/>
              </a:rPr>
              <a:pPr>
                <a:defRPr/>
              </a:pPr>
              <a:t>10</a:t>
            </a:fld>
            <a:endParaRPr lang="en-US" dirty="0" smtClean="0">
              <a:latin typeface="Univers LT Std 47 Cn Lt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478226" y="2565688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20"/>
          <p:cNvCxnSpPr/>
          <p:nvPr/>
        </p:nvCxnSpPr>
        <p:spPr bwMode="auto">
          <a:xfrm>
            <a:off x="478226" y="3298844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 Verbindung 21"/>
          <p:cNvCxnSpPr/>
          <p:nvPr/>
        </p:nvCxnSpPr>
        <p:spPr bwMode="auto">
          <a:xfrm>
            <a:off x="478226" y="4032000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Gerade Verbindung 31"/>
          <p:cNvCxnSpPr/>
          <p:nvPr/>
        </p:nvCxnSpPr>
        <p:spPr bwMode="auto">
          <a:xfrm>
            <a:off x="478914" y="1832532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478226" y="4765156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Inhaltsplatzhalter 1"/>
          <p:cNvSpPr txBox="1">
            <a:spLocks/>
          </p:cNvSpPr>
          <p:nvPr/>
        </p:nvSpPr>
        <p:spPr>
          <a:xfrm>
            <a:off x="478226" y="1714500"/>
            <a:ext cx="4159088" cy="4558977"/>
          </a:xfrm>
          <a:prstGeom prst="rect">
            <a:avLst/>
          </a:prstGeom>
        </p:spPr>
        <p:txBody>
          <a:bodyPr lIns="0"/>
          <a:lstStyle>
            <a:lvl1pPr marL="3429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defRPr sz="1800">
                <a:solidFill>
                  <a:srgbClr val="002645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pPr>
              <a:lnSpc>
                <a:spcPct val="250000"/>
              </a:lnSpc>
            </a:pPr>
            <a:r>
              <a:rPr lang="de-DE" b="0" kern="0" dirty="0" smtClean="0"/>
              <a:t>Voraussetzungen</a:t>
            </a:r>
            <a:endParaRPr lang="de-DE" b="0" kern="0" dirty="0" smtClean="0"/>
          </a:p>
          <a:p>
            <a:pPr>
              <a:lnSpc>
                <a:spcPct val="250000"/>
              </a:lnSpc>
            </a:pPr>
            <a:r>
              <a:rPr lang="de-DE" b="0" kern="0" dirty="0" err="1" smtClean="0"/>
              <a:t>Selenium</a:t>
            </a:r>
            <a:r>
              <a:rPr lang="de-DE" b="0" kern="0" dirty="0" smtClean="0"/>
              <a:t> IDE</a:t>
            </a:r>
            <a:endParaRPr lang="de-DE" b="0" kern="0" dirty="0" smtClean="0"/>
          </a:p>
          <a:p>
            <a:pPr>
              <a:lnSpc>
                <a:spcPct val="250000"/>
              </a:lnSpc>
            </a:pPr>
            <a:r>
              <a:rPr lang="de-DE" b="0" kern="0" dirty="0" err="1" smtClean="0"/>
              <a:t>Selenium</a:t>
            </a:r>
            <a:r>
              <a:rPr lang="de-DE" b="0" kern="0" dirty="0" smtClean="0"/>
              <a:t> </a:t>
            </a:r>
            <a:r>
              <a:rPr lang="de-DE" b="0" kern="0" dirty="0" err="1" smtClean="0"/>
              <a:t>WebDriver</a:t>
            </a:r>
            <a:endParaRPr lang="de-DE" b="0" kern="0" dirty="0" smtClean="0"/>
          </a:p>
          <a:p>
            <a:pPr>
              <a:lnSpc>
                <a:spcPct val="250000"/>
              </a:lnSpc>
            </a:pPr>
            <a:r>
              <a:rPr lang="de-DE" b="0" kern="0" dirty="0" smtClean="0"/>
              <a:t>Diskussion</a:t>
            </a:r>
            <a:endParaRPr lang="de-DE" b="0" kern="0" dirty="0" smtClean="0"/>
          </a:p>
          <a:p>
            <a:pPr marL="0" indent="0">
              <a:lnSpc>
                <a:spcPct val="250000"/>
              </a:lnSpc>
              <a:buNone/>
            </a:pPr>
            <a:endParaRPr lang="de-DE" b="0" kern="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11" y="3371164"/>
            <a:ext cx="691364" cy="5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Übung 1 : Abspielen der aufgenommenen Testfälle </a:t>
            </a:r>
            <a:endParaRPr lang="de-DE" dirty="0" smtClean="0"/>
          </a:p>
          <a:p>
            <a:pPr lvl="1"/>
            <a:r>
              <a:rPr lang="de-DE" dirty="0" smtClean="0"/>
              <a:t>Richte ein neues Java-Projekt ein</a:t>
            </a:r>
          </a:p>
          <a:p>
            <a:pPr lvl="1"/>
            <a:r>
              <a:rPr lang="de-DE" dirty="0" smtClean="0"/>
              <a:t>Importiere die generierten Java-Testklassen</a:t>
            </a:r>
          </a:p>
          <a:p>
            <a:pPr lvl="1"/>
            <a:r>
              <a:rPr lang="de-DE" dirty="0" smtClean="0"/>
              <a:t>Binde die erforderlichen </a:t>
            </a:r>
            <a:r>
              <a:rPr lang="de-DE" dirty="0" err="1" smtClean="0"/>
              <a:t>jars</a:t>
            </a:r>
            <a:r>
              <a:rPr lang="de-DE" dirty="0" smtClean="0"/>
              <a:t> ein</a:t>
            </a:r>
          </a:p>
          <a:p>
            <a:pPr lvl="1"/>
            <a:r>
              <a:rPr lang="de-DE" dirty="0" smtClean="0"/>
              <a:t>Lasse die Testfälle laufen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err="1" smtClean="0"/>
              <a:t>Selenium</a:t>
            </a:r>
            <a:r>
              <a:rPr lang="de-DE" dirty="0" smtClean="0"/>
              <a:t> </a:t>
            </a:r>
            <a:r>
              <a:rPr lang="de-DE" dirty="0" err="1" smtClean="0"/>
              <a:t>WebDriver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83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Übung 2 : Erstellen von </a:t>
            </a:r>
            <a:r>
              <a:rPr lang="de-DE" dirty="0" err="1" smtClean="0"/>
              <a:t>PageObjects</a:t>
            </a:r>
            <a:endParaRPr lang="de-DE" dirty="0" smtClean="0"/>
          </a:p>
          <a:p>
            <a:pPr lvl="1"/>
            <a:r>
              <a:rPr lang="de-DE" dirty="0" smtClean="0"/>
              <a:t>Extrahiere die UI Elemente in separate Java-Klassen (</a:t>
            </a:r>
            <a:r>
              <a:rPr lang="de-DE" dirty="0" err="1" smtClean="0"/>
              <a:t>PageObjects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Lasse die </a:t>
            </a:r>
            <a:r>
              <a:rPr lang="de-DE" dirty="0" err="1" smtClean="0"/>
              <a:t>PageObjects</a:t>
            </a:r>
            <a:r>
              <a:rPr lang="de-DE" dirty="0" smtClean="0"/>
              <a:t> von </a:t>
            </a:r>
            <a:r>
              <a:rPr lang="de-DE" dirty="0" err="1" smtClean="0"/>
              <a:t>LoadableComponent</a:t>
            </a:r>
            <a:r>
              <a:rPr lang="de-DE" dirty="0" smtClean="0"/>
              <a:t>&lt;T&gt; erben</a:t>
            </a:r>
          </a:p>
          <a:p>
            <a:pPr lvl="1"/>
            <a:r>
              <a:rPr lang="de-DE" dirty="0" smtClean="0"/>
              <a:t>Annotiere die UI Elemente mit </a:t>
            </a:r>
          </a:p>
          <a:p>
            <a:pPr lvl="2"/>
            <a:r>
              <a:rPr lang="de-DE" dirty="0" smtClean="0"/>
              <a:t>@</a:t>
            </a:r>
            <a:r>
              <a:rPr lang="de-DE" dirty="0" err="1"/>
              <a:t>FindBy</a:t>
            </a:r>
            <a:r>
              <a:rPr lang="de-DE" dirty="0"/>
              <a:t>(</a:t>
            </a:r>
            <a:r>
              <a:rPr lang="de-DE" dirty="0" err="1"/>
              <a:t>id</a:t>
            </a:r>
            <a:r>
              <a:rPr lang="de-DE" dirty="0"/>
              <a:t> = </a:t>
            </a:r>
            <a:r>
              <a:rPr lang="de-DE" dirty="0" smtClean="0"/>
              <a:t>„</a:t>
            </a:r>
            <a:r>
              <a:rPr lang="de-DE" dirty="0" err="1" smtClean="0"/>
              <a:t>meineID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Rufe aus dem Konstruktor auf: </a:t>
            </a:r>
          </a:p>
          <a:p>
            <a:pPr lvl="2"/>
            <a:r>
              <a:rPr lang="de-DE" dirty="0" err="1" smtClean="0"/>
              <a:t>PageFactory.initElements</a:t>
            </a:r>
            <a:r>
              <a:rPr lang="de-DE" dirty="0" smtClean="0"/>
              <a:t>(</a:t>
            </a:r>
            <a:r>
              <a:rPr lang="de-DE" dirty="0" err="1" smtClean="0"/>
              <a:t>getDriver</a:t>
            </a:r>
            <a:r>
              <a:rPr lang="de-DE" dirty="0"/>
              <a:t>(), </a:t>
            </a:r>
            <a:r>
              <a:rPr lang="de-DE" dirty="0" err="1"/>
              <a:t>this</a:t>
            </a:r>
            <a:r>
              <a:rPr lang="de-DE" dirty="0"/>
              <a:t>);</a:t>
            </a:r>
            <a:endParaRPr lang="de-DE" dirty="0" smtClean="0"/>
          </a:p>
          <a:p>
            <a:pPr lvl="1"/>
            <a:r>
              <a:rPr lang="de-DE" dirty="0" smtClean="0"/>
              <a:t>Baue die Testfälle so um, dass sie die </a:t>
            </a:r>
            <a:r>
              <a:rPr lang="de-DE" dirty="0" err="1" smtClean="0"/>
              <a:t>PageObjects</a:t>
            </a:r>
            <a:r>
              <a:rPr lang="de-DE" dirty="0" smtClean="0"/>
              <a:t> verwenden</a:t>
            </a:r>
          </a:p>
          <a:p>
            <a:pPr lvl="1"/>
            <a:r>
              <a:rPr lang="de-DE" dirty="0" smtClean="0"/>
              <a:t>Lasse die Testfälle laufen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err="1" smtClean="0"/>
              <a:t>Selenium</a:t>
            </a:r>
            <a:r>
              <a:rPr lang="de-DE" dirty="0" smtClean="0"/>
              <a:t> </a:t>
            </a:r>
            <a:r>
              <a:rPr lang="de-DE" dirty="0" err="1" smtClean="0"/>
              <a:t>WebDriver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4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Univers LT Std 47 Cn Lt" pitchFamily="34" charset="0"/>
              </a:rPr>
              <a:t>© 2015 it-economics GmbH | </a:t>
            </a:r>
            <a:r>
              <a:rPr lang="en-US" dirty="0" err="1" smtClean="0">
                <a:latin typeface="Univers LT Std 47 Cn Lt" pitchFamily="34" charset="0"/>
              </a:rPr>
              <a:t>Seite</a:t>
            </a:r>
            <a:r>
              <a:rPr lang="en-US" dirty="0" smtClean="0">
                <a:latin typeface="Univers LT Std 47 Cn Lt" pitchFamily="34" charset="0"/>
              </a:rPr>
              <a:t> </a:t>
            </a:r>
            <a:fld id="{FA1A5CA6-F4D8-40C2-B025-1BB3C929C755}" type="slidenum">
              <a:rPr lang="en-US" smtClean="0">
                <a:latin typeface="Univers LT Std 47 Cn Lt" pitchFamily="34" charset="0"/>
              </a:rPr>
              <a:pPr>
                <a:defRPr/>
              </a:pPr>
              <a:t>13</a:t>
            </a:fld>
            <a:endParaRPr lang="en-US" dirty="0" smtClean="0">
              <a:latin typeface="Univers LT Std 47 Cn Lt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478226" y="2565688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20"/>
          <p:cNvCxnSpPr/>
          <p:nvPr/>
        </p:nvCxnSpPr>
        <p:spPr bwMode="auto">
          <a:xfrm>
            <a:off x="478226" y="3298844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 Verbindung 21"/>
          <p:cNvCxnSpPr/>
          <p:nvPr/>
        </p:nvCxnSpPr>
        <p:spPr bwMode="auto">
          <a:xfrm>
            <a:off x="478226" y="4032000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Gerade Verbindung 31"/>
          <p:cNvCxnSpPr/>
          <p:nvPr/>
        </p:nvCxnSpPr>
        <p:spPr bwMode="auto">
          <a:xfrm>
            <a:off x="478914" y="1832532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478226" y="4765156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Inhaltsplatzhalter 1"/>
          <p:cNvSpPr txBox="1">
            <a:spLocks/>
          </p:cNvSpPr>
          <p:nvPr/>
        </p:nvSpPr>
        <p:spPr>
          <a:xfrm>
            <a:off x="478226" y="1714500"/>
            <a:ext cx="4159088" cy="4558977"/>
          </a:xfrm>
          <a:prstGeom prst="rect">
            <a:avLst/>
          </a:prstGeom>
        </p:spPr>
        <p:txBody>
          <a:bodyPr lIns="0"/>
          <a:lstStyle>
            <a:lvl1pPr marL="3429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defRPr sz="1800">
                <a:solidFill>
                  <a:srgbClr val="002645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pPr>
              <a:lnSpc>
                <a:spcPct val="250000"/>
              </a:lnSpc>
            </a:pPr>
            <a:r>
              <a:rPr lang="de-DE" b="0" kern="0" dirty="0" smtClean="0"/>
              <a:t>Voraussetzungen</a:t>
            </a:r>
            <a:endParaRPr lang="de-DE" b="0" kern="0" dirty="0" smtClean="0"/>
          </a:p>
          <a:p>
            <a:pPr>
              <a:lnSpc>
                <a:spcPct val="250000"/>
              </a:lnSpc>
            </a:pPr>
            <a:r>
              <a:rPr lang="de-DE" b="0" kern="0" dirty="0" err="1" smtClean="0"/>
              <a:t>Selenium</a:t>
            </a:r>
            <a:r>
              <a:rPr lang="de-DE" b="0" kern="0" dirty="0" smtClean="0"/>
              <a:t> IDE</a:t>
            </a:r>
            <a:endParaRPr lang="de-DE" b="0" kern="0" dirty="0" smtClean="0"/>
          </a:p>
          <a:p>
            <a:pPr>
              <a:lnSpc>
                <a:spcPct val="250000"/>
              </a:lnSpc>
            </a:pPr>
            <a:r>
              <a:rPr lang="de-DE" b="0" kern="0" dirty="0" err="1" smtClean="0"/>
              <a:t>Selenium</a:t>
            </a:r>
            <a:r>
              <a:rPr lang="de-DE" b="0" kern="0" dirty="0" smtClean="0"/>
              <a:t> </a:t>
            </a:r>
            <a:r>
              <a:rPr lang="de-DE" b="0" kern="0" dirty="0" err="1" smtClean="0"/>
              <a:t>WebDriver</a:t>
            </a:r>
            <a:endParaRPr lang="de-DE" b="0" kern="0" dirty="0" smtClean="0"/>
          </a:p>
          <a:p>
            <a:pPr>
              <a:lnSpc>
                <a:spcPct val="250000"/>
              </a:lnSpc>
            </a:pPr>
            <a:r>
              <a:rPr lang="de-DE" b="0" kern="0" dirty="0" smtClean="0"/>
              <a:t>Diskussion</a:t>
            </a:r>
            <a:endParaRPr lang="de-DE" b="0" kern="0" dirty="0" smtClean="0"/>
          </a:p>
          <a:p>
            <a:pPr marL="0" indent="0">
              <a:lnSpc>
                <a:spcPct val="250000"/>
              </a:lnSpc>
              <a:buNone/>
            </a:pPr>
            <a:endParaRPr lang="de-DE" b="0" kern="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11" y="4121674"/>
            <a:ext cx="691364" cy="5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Fazit? </a:t>
            </a:r>
            <a:endParaRPr lang="de-DE" dirty="0"/>
          </a:p>
        </p:txBody>
      </p:sp>
      <p:grpSp>
        <p:nvGrpSpPr>
          <p:cNvPr id="2" name="Gruppierung 1"/>
          <p:cNvGrpSpPr/>
          <p:nvPr/>
        </p:nvGrpSpPr>
        <p:grpSpPr>
          <a:xfrm>
            <a:off x="419306" y="2019211"/>
            <a:ext cx="8315754" cy="775632"/>
            <a:chOff x="419306" y="1299883"/>
            <a:chExt cx="8315754" cy="775632"/>
          </a:xfrm>
        </p:grpSpPr>
        <p:sp>
          <p:nvSpPr>
            <p:cNvPr id="5" name="Rechteck 4"/>
            <p:cNvSpPr/>
            <p:nvPr/>
          </p:nvSpPr>
          <p:spPr bwMode="auto">
            <a:xfrm>
              <a:off x="419306" y="1688757"/>
              <a:ext cx="8315754" cy="386758"/>
            </a:xfrm>
            <a:prstGeom prst="rect">
              <a:avLst/>
            </a:prstGeom>
            <a:solidFill>
              <a:schemeClr val="accent3"/>
            </a:solidFill>
            <a:ln w="12700" cmpd="sng">
              <a:noFill/>
              <a:prstDash val="solid"/>
              <a:round/>
              <a:headEnd/>
              <a:tailEnd/>
            </a:ln>
          </p:spPr>
          <p:txBody>
            <a:bodyPr vert="horz" wrap="square" lIns="2484000" tIns="46800" rIns="91440" bIns="4680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R="0" indent="-2689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124768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422738" y="1299883"/>
              <a:ext cx="8312014" cy="388470"/>
            </a:xfrm>
            <a:prstGeom prst="rect">
              <a:avLst/>
            </a:prstGeom>
            <a:solidFill>
              <a:srgbClr val="44697D"/>
            </a:solidFill>
            <a:ln w="12700" cmpd="sng">
              <a:noFill/>
              <a:prstDash val="solid"/>
              <a:round/>
              <a:headEnd/>
              <a:tailEnd/>
            </a:ln>
          </p:spPr>
          <p:txBody>
            <a:bodyPr vert="horz" wrap="square" lIns="2484000" tIns="46800" rIns="91440" bIns="4680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1800" b="0" kern="0" noProof="0" dirty="0" smtClean="0">
                  <a:solidFill>
                    <a:srgbClr val="FFFFFF"/>
                  </a:solidFill>
                  <a:latin typeface="+mn-lt"/>
                </a:rPr>
                <a:t>Warum?</a:t>
              </a: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Richtungspfeil 6"/>
            <p:cNvSpPr/>
            <p:nvPr/>
          </p:nvSpPr>
          <p:spPr bwMode="auto">
            <a:xfrm>
              <a:off x="422003" y="1300480"/>
              <a:ext cx="2213428" cy="772160"/>
            </a:xfrm>
            <a:prstGeom prst="homePlate">
              <a:avLst/>
            </a:prstGeom>
            <a:solidFill>
              <a:srgbClr val="44697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6800" rIns="288000" bIns="468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Fazit</a:t>
              </a: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grpSp>
        <p:nvGrpSpPr>
          <p:cNvPr id="10" name="Gruppierung 9"/>
          <p:cNvGrpSpPr/>
          <p:nvPr/>
        </p:nvGrpSpPr>
        <p:grpSpPr>
          <a:xfrm>
            <a:off x="421167" y="3005908"/>
            <a:ext cx="8316433" cy="803415"/>
            <a:chOff x="421167" y="2237812"/>
            <a:chExt cx="8316433" cy="803415"/>
          </a:xfrm>
        </p:grpSpPr>
        <p:sp>
          <p:nvSpPr>
            <p:cNvPr id="8" name="Rechteck 7"/>
            <p:cNvSpPr/>
            <p:nvPr/>
          </p:nvSpPr>
          <p:spPr bwMode="auto">
            <a:xfrm>
              <a:off x="426720" y="2237812"/>
              <a:ext cx="8310880" cy="803415"/>
            </a:xfrm>
            <a:prstGeom prst="rect">
              <a:avLst/>
            </a:prstGeom>
            <a:solidFill>
              <a:srgbClr val="DAE1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2484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1800" b="0" kern="0" dirty="0" smtClean="0">
                  <a:solidFill>
                    <a:srgbClr val="124768"/>
                  </a:solidFill>
                  <a:latin typeface="+mn-lt"/>
                </a:rPr>
                <a:t>Für kleinere Tests</a:t>
              </a: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124768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421167" y="2239331"/>
              <a:ext cx="1847228" cy="799249"/>
            </a:xfrm>
            <a:prstGeom prst="rect">
              <a:avLst/>
            </a:prstGeom>
            <a:solidFill>
              <a:srgbClr val="44697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8000" tIns="46800" rIns="108000" bIns="468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1800" b="0" kern="0" dirty="0" err="1" smtClean="0">
                  <a:solidFill>
                    <a:srgbClr val="FFFFFF"/>
                  </a:solidFill>
                  <a:latin typeface="+mn-lt"/>
                </a:rPr>
                <a:t>Selenium</a:t>
              </a:r>
              <a:r>
                <a:rPr lang="de-DE" sz="1800" b="0" kern="0" dirty="0" smtClean="0">
                  <a:solidFill>
                    <a:srgbClr val="FFFFFF"/>
                  </a:solidFill>
                  <a:latin typeface="+mn-lt"/>
                </a:rPr>
                <a:t> IDE</a:t>
              </a: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419306" y="4954991"/>
            <a:ext cx="8315754" cy="781581"/>
            <a:chOff x="419306" y="5137871"/>
            <a:chExt cx="8315754" cy="781581"/>
          </a:xfrm>
        </p:grpSpPr>
        <p:sp>
          <p:nvSpPr>
            <p:cNvPr id="20" name="Rechteck 19"/>
            <p:cNvSpPr/>
            <p:nvPr/>
          </p:nvSpPr>
          <p:spPr bwMode="auto">
            <a:xfrm>
              <a:off x="419306" y="5526342"/>
              <a:ext cx="8315754" cy="393110"/>
            </a:xfrm>
            <a:prstGeom prst="rect">
              <a:avLst/>
            </a:prstGeom>
            <a:solidFill>
              <a:srgbClr val="44697D"/>
            </a:solidFill>
            <a:ln w="12700" cmpd="sng">
              <a:noFill/>
              <a:prstDash val="solid"/>
              <a:round/>
              <a:headEnd/>
              <a:tailEnd/>
            </a:ln>
          </p:spPr>
          <p:txBody>
            <a:bodyPr vert="horz" wrap="square" lIns="2484000" tIns="468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indent="-2689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124768"/>
                </a:solidFill>
                <a:effectLst/>
                <a:uLnTx/>
                <a:uFillTx/>
                <a:latin typeface="Univers LT Std 47 Cn Lt" pitchFamily="34" charset="0"/>
              </a:endParaRPr>
            </a:p>
          </p:txBody>
        </p:sp>
        <p:sp>
          <p:nvSpPr>
            <p:cNvPr id="21" name="Rechteck 20"/>
            <p:cNvSpPr/>
            <p:nvPr/>
          </p:nvSpPr>
          <p:spPr bwMode="auto">
            <a:xfrm>
              <a:off x="422738" y="5137871"/>
              <a:ext cx="8312014" cy="392206"/>
            </a:xfrm>
            <a:prstGeom prst="rect">
              <a:avLst/>
            </a:prstGeom>
            <a:solidFill>
              <a:srgbClr val="DAE1E5"/>
            </a:solidFill>
            <a:ln w="12700" cmpd="sng">
              <a:noFill/>
              <a:prstDash val="solid"/>
              <a:round/>
              <a:headEnd/>
              <a:tailEnd/>
            </a:ln>
          </p:spPr>
          <p:txBody>
            <a:bodyPr vert="horz" wrap="square" lIns="2484000" tIns="46800" rIns="91440" bIns="4680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800" b="0" kern="0" dirty="0">
                <a:solidFill>
                  <a:srgbClr val="124768"/>
                </a:solidFill>
                <a:latin typeface="+mn-lt"/>
              </a:endParaRPr>
            </a:p>
          </p:txBody>
        </p:sp>
        <p:sp>
          <p:nvSpPr>
            <p:cNvPr id="22" name="Richtungspfeil 21"/>
            <p:cNvSpPr/>
            <p:nvPr/>
          </p:nvSpPr>
          <p:spPr bwMode="auto">
            <a:xfrm>
              <a:off x="423427" y="5138082"/>
              <a:ext cx="2213428" cy="780465"/>
            </a:xfrm>
            <a:prstGeom prst="homePlate">
              <a:avLst/>
            </a:prstGeom>
            <a:solidFill>
              <a:srgbClr val="44697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6800" rIns="288000" bIns="468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421167" y="4021524"/>
            <a:ext cx="8316433" cy="803415"/>
            <a:chOff x="421167" y="3204660"/>
            <a:chExt cx="8316433" cy="803415"/>
          </a:xfrm>
        </p:grpSpPr>
        <p:sp>
          <p:nvSpPr>
            <p:cNvPr id="23" name="Rechteck 22"/>
            <p:cNvSpPr/>
            <p:nvPr/>
          </p:nvSpPr>
          <p:spPr bwMode="auto">
            <a:xfrm>
              <a:off x="426720" y="3204660"/>
              <a:ext cx="8310880" cy="803415"/>
            </a:xfrm>
            <a:prstGeom prst="rect">
              <a:avLst/>
            </a:prstGeom>
            <a:solidFill>
              <a:srgbClr val="DAE1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2484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1800" b="0" kern="0" dirty="0" smtClean="0">
                  <a:solidFill>
                    <a:srgbClr val="124768"/>
                  </a:solidFill>
                  <a:latin typeface="+mn-lt"/>
                </a:rPr>
                <a:t>Für wiederverwendbare/erweiterbare Tests</a:t>
              </a: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124768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421167" y="3206179"/>
              <a:ext cx="1847228" cy="799249"/>
            </a:xfrm>
            <a:prstGeom prst="rect">
              <a:avLst/>
            </a:prstGeom>
            <a:solidFill>
              <a:srgbClr val="44697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8000" tIns="46800" rIns="108000" bIns="468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Selenium</a:t>
              </a:r>
              <a:r>
                <a:rPr kumimoji="0" lang="de-DE" sz="1800" b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 </a:t>
              </a:r>
              <a:r>
                <a:rPr kumimoji="0" lang="de-DE" sz="1800" b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WebDriver</a:t>
              </a: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96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Univers LT Std 47 Cn Lt" pitchFamily="34" charset="0"/>
              </a:rPr>
              <a:t>© 2015 it-economics GmbH | </a:t>
            </a:r>
            <a:r>
              <a:rPr lang="en-US" dirty="0" err="1" smtClean="0">
                <a:latin typeface="Univers LT Std 47 Cn Lt" pitchFamily="34" charset="0"/>
              </a:rPr>
              <a:t>Seite</a:t>
            </a:r>
            <a:r>
              <a:rPr lang="en-US" dirty="0" smtClean="0">
                <a:latin typeface="Univers LT Std 47 Cn Lt" pitchFamily="34" charset="0"/>
              </a:rPr>
              <a:t> </a:t>
            </a:r>
            <a:fld id="{FA1A5CA6-F4D8-40C2-B025-1BB3C929C755}" type="slidenum">
              <a:rPr lang="en-US" smtClean="0">
                <a:latin typeface="Univers LT Std 47 Cn Lt" pitchFamily="34" charset="0"/>
              </a:rPr>
              <a:pPr>
                <a:defRPr/>
              </a:pPr>
              <a:t>15</a:t>
            </a:fld>
            <a:endParaRPr lang="en-US" dirty="0" smtClean="0">
              <a:latin typeface="Univers LT Std 47 Cn L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>
          <a:xfrm>
            <a:off x="236352" y="1365504"/>
            <a:ext cx="5854786" cy="1572768"/>
          </a:xfrm>
        </p:spPr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15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68000" y="6571872"/>
            <a:ext cx="8023225" cy="30367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ctrTitle" sz="quarter"/>
          </p:nvPr>
        </p:nvSpPr>
        <p:spPr>
          <a:xfrm>
            <a:off x="468000" y="231090"/>
            <a:ext cx="6222568" cy="6238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>
                <a:cs typeface="Univers LT Std 47 Cn Lt"/>
              </a:rPr>
              <a:t>Kontakt und Ansprechpartner</a:t>
            </a:r>
            <a:endParaRPr lang="de-DE" dirty="0">
              <a:cs typeface="Univers LT Std 47 Cn 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1714" y="1260154"/>
            <a:ext cx="31931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accent1"/>
              </a:buClr>
              <a:buSzPct val="100000"/>
              <a:buFontTx/>
              <a:buBlip>
                <a:blip r:embed="rId3"/>
              </a:buBlip>
            </a:pP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>Katharina Knaus</a:t>
            </a:r>
            <a:br>
              <a:rPr lang="de-DE" sz="1800" b="0" i="0" dirty="0" smtClean="0">
                <a:solidFill>
                  <a:srgbClr val="124768"/>
                </a:solidFill>
                <a:latin typeface="+mn-lt"/>
              </a:rPr>
            </a:b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>Consultant</a:t>
            </a:r>
          </a:p>
          <a:p>
            <a:pPr marL="285750" indent="-285750" algn="l">
              <a:buClr>
                <a:schemeClr val="accent1"/>
              </a:buClr>
              <a:buSzPct val="100000"/>
              <a:buFontTx/>
              <a:buBlip>
                <a:blip r:embed="rId3"/>
              </a:buBlip>
            </a:pPr>
            <a:endParaRPr lang="de-DE" sz="1800" b="0" i="0" dirty="0" smtClean="0">
              <a:solidFill>
                <a:srgbClr val="124768"/>
              </a:solidFill>
              <a:latin typeface="+mn-lt"/>
            </a:endParaRPr>
          </a:p>
          <a:p>
            <a:pPr marL="285750" indent="-285750" algn="l">
              <a:buClr>
                <a:schemeClr val="accent1"/>
              </a:buClr>
              <a:buSzPct val="100000"/>
              <a:buFontTx/>
              <a:buBlip>
                <a:blip r:embed="rId3"/>
              </a:buBlip>
            </a:pP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>it-economics GmbH</a:t>
            </a:r>
            <a:br>
              <a:rPr lang="de-DE" sz="1800" b="0" i="0" dirty="0" smtClean="0">
                <a:solidFill>
                  <a:srgbClr val="124768"/>
                </a:solidFill>
                <a:latin typeface="+mn-lt"/>
              </a:rPr>
            </a:b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>Hebelstraße 15</a:t>
            </a:r>
            <a:br>
              <a:rPr lang="de-DE" sz="1800" b="0" i="0" dirty="0" smtClean="0">
                <a:solidFill>
                  <a:srgbClr val="124768"/>
                </a:solidFill>
                <a:latin typeface="+mn-lt"/>
              </a:rPr>
            </a:b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>76133 Karlsruhe</a:t>
            </a:r>
            <a:br>
              <a:rPr lang="de-DE" sz="1800" b="0" i="0" dirty="0" smtClean="0">
                <a:solidFill>
                  <a:srgbClr val="124768"/>
                </a:solidFill>
                <a:latin typeface="+mn-lt"/>
              </a:rPr>
            </a:br>
            <a:endParaRPr lang="de-DE" sz="1800" b="0" i="0" dirty="0" smtClean="0">
              <a:solidFill>
                <a:srgbClr val="124768"/>
              </a:solidFill>
              <a:latin typeface="+mn-lt"/>
            </a:endParaRPr>
          </a:p>
          <a:p>
            <a:pPr marL="285750" indent="-285750" algn="l">
              <a:buClr>
                <a:schemeClr val="accent1"/>
              </a:buClr>
              <a:buSzPct val="100000"/>
              <a:buFontTx/>
              <a:buBlip>
                <a:blip r:embed="rId3"/>
              </a:buBlip>
            </a:pP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>Fon 	0721 754 06 522</a:t>
            </a:r>
            <a:br>
              <a:rPr lang="de-DE" sz="1800" b="0" i="0" dirty="0" smtClean="0">
                <a:solidFill>
                  <a:srgbClr val="124768"/>
                </a:solidFill>
                <a:latin typeface="+mn-lt"/>
              </a:rPr>
            </a:b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>Fax 	</a:t>
            </a:r>
            <a:r>
              <a:rPr lang="de-DE" sz="1800" b="0" dirty="0" smtClean="0">
                <a:solidFill>
                  <a:srgbClr val="124768"/>
                </a:solidFill>
              </a:rPr>
              <a:t>0721 </a:t>
            </a:r>
            <a:r>
              <a:rPr lang="de-DE" sz="1800" b="0" dirty="0">
                <a:solidFill>
                  <a:srgbClr val="124768"/>
                </a:solidFill>
              </a:rPr>
              <a:t>754 06 </a:t>
            </a:r>
            <a:r>
              <a:rPr lang="de-DE" sz="1800" b="0" dirty="0" smtClean="0">
                <a:solidFill>
                  <a:srgbClr val="124768"/>
                </a:solidFill>
              </a:rPr>
              <a:t>531</a:t>
            </a: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/>
            </a:r>
            <a:br>
              <a:rPr lang="de-DE" sz="1800" b="0" i="0" dirty="0" smtClean="0">
                <a:solidFill>
                  <a:srgbClr val="124768"/>
                </a:solidFill>
                <a:latin typeface="+mn-lt"/>
              </a:rPr>
            </a:b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>Mobil 	0151– 40 60 50 37</a:t>
            </a:r>
            <a:br>
              <a:rPr lang="de-DE" sz="1800" b="0" i="0" dirty="0" smtClean="0">
                <a:solidFill>
                  <a:srgbClr val="124768"/>
                </a:solidFill>
                <a:latin typeface="+mn-lt"/>
              </a:rPr>
            </a:br>
            <a:endParaRPr lang="de-DE" sz="1800" b="0" i="0" dirty="0" smtClean="0">
              <a:solidFill>
                <a:srgbClr val="124768"/>
              </a:solidFill>
              <a:latin typeface="+mn-lt"/>
            </a:endParaRPr>
          </a:p>
          <a:p>
            <a:pPr marL="285750" indent="-285750" algn="l">
              <a:buClr>
                <a:schemeClr val="accent1"/>
              </a:buClr>
              <a:buSzPct val="100000"/>
              <a:buFontTx/>
              <a:buBlip>
                <a:blip r:embed="rId3"/>
              </a:buBlip>
            </a:pPr>
            <a:r>
              <a:rPr lang="de-DE" sz="1800" b="0" i="0" dirty="0" smtClean="0">
                <a:solidFill>
                  <a:srgbClr val="124768"/>
                </a:solidFill>
                <a:latin typeface="+mn-lt"/>
                <a:hlinkClick r:id="rId4"/>
              </a:rPr>
              <a:t>www.it-economics.de</a:t>
            </a:r>
          </a:p>
          <a:p>
            <a:pPr marL="285750" indent="-285750" algn="l">
              <a:buClr>
                <a:schemeClr val="accent1"/>
              </a:buClr>
              <a:buSzPct val="100000"/>
              <a:buFontTx/>
              <a:buBlip>
                <a:blip r:embed="rId3"/>
              </a:buBlip>
            </a:pPr>
            <a:endParaRPr lang="de-DE" sz="1800" b="0" i="0" dirty="0" smtClean="0">
              <a:solidFill>
                <a:srgbClr val="124768"/>
              </a:solidFill>
              <a:latin typeface="+mn-lt"/>
            </a:endParaRPr>
          </a:p>
          <a:p>
            <a:pPr marL="285750" indent="-285750" algn="l">
              <a:buClr>
                <a:schemeClr val="accent1"/>
              </a:buClr>
              <a:buSzPct val="100000"/>
              <a:buFontTx/>
              <a:buBlip>
                <a:blip r:embed="rId3"/>
              </a:buBlip>
            </a:pPr>
            <a:endParaRPr lang="de-DE" sz="1800" b="0" i="0" dirty="0">
              <a:solidFill>
                <a:srgbClr val="12476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43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91141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Univers LT Std 47 Cn Lt" pitchFamily="34" charset="0"/>
              </a:rPr>
              <a:t>© 2015 it-economics GmbH | </a:t>
            </a:r>
            <a:r>
              <a:rPr lang="en-US" dirty="0" err="1" smtClean="0">
                <a:latin typeface="Univers LT Std 47 Cn Lt" pitchFamily="34" charset="0"/>
              </a:rPr>
              <a:t>Seite</a:t>
            </a:r>
            <a:r>
              <a:rPr lang="en-US" dirty="0" smtClean="0">
                <a:latin typeface="Univers LT Std 47 Cn Lt" pitchFamily="34" charset="0"/>
              </a:rPr>
              <a:t> </a:t>
            </a:r>
            <a:fld id="{FA1A5CA6-F4D8-40C2-B025-1BB3C929C755}" type="slidenum">
              <a:rPr lang="en-US" smtClean="0">
                <a:latin typeface="Univers LT Std 47 Cn Lt" pitchFamily="34" charset="0"/>
              </a:rPr>
              <a:pPr>
                <a:defRPr/>
              </a:pPr>
              <a:t>2</a:t>
            </a:fld>
            <a:endParaRPr lang="en-US" dirty="0" smtClean="0">
              <a:latin typeface="Univers LT Std 47 Cn Lt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478226" y="2565688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20"/>
          <p:cNvCxnSpPr/>
          <p:nvPr/>
        </p:nvCxnSpPr>
        <p:spPr bwMode="auto">
          <a:xfrm>
            <a:off x="478226" y="3298844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 Verbindung 21"/>
          <p:cNvCxnSpPr/>
          <p:nvPr/>
        </p:nvCxnSpPr>
        <p:spPr bwMode="auto">
          <a:xfrm>
            <a:off x="478226" y="4032000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Gerade Verbindung 31"/>
          <p:cNvCxnSpPr/>
          <p:nvPr/>
        </p:nvCxnSpPr>
        <p:spPr bwMode="auto">
          <a:xfrm>
            <a:off x="478914" y="1832532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478226" y="4765156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Inhaltsplatzhalter 1"/>
          <p:cNvSpPr txBox="1">
            <a:spLocks/>
          </p:cNvSpPr>
          <p:nvPr/>
        </p:nvSpPr>
        <p:spPr>
          <a:xfrm>
            <a:off x="478226" y="1714500"/>
            <a:ext cx="4159088" cy="4558977"/>
          </a:xfrm>
          <a:prstGeom prst="rect">
            <a:avLst/>
          </a:prstGeom>
        </p:spPr>
        <p:txBody>
          <a:bodyPr lIns="0"/>
          <a:lstStyle>
            <a:lvl1pPr marL="3429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defRPr sz="1800">
                <a:solidFill>
                  <a:srgbClr val="002645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pPr>
              <a:lnSpc>
                <a:spcPct val="250000"/>
              </a:lnSpc>
            </a:pPr>
            <a:r>
              <a:rPr lang="de-DE" b="0" kern="0" dirty="0" smtClean="0"/>
              <a:t>Voraussetzungen</a:t>
            </a:r>
            <a:endParaRPr lang="de-DE" b="0" kern="0" dirty="0" smtClean="0"/>
          </a:p>
          <a:p>
            <a:pPr>
              <a:lnSpc>
                <a:spcPct val="250000"/>
              </a:lnSpc>
            </a:pPr>
            <a:r>
              <a:rPr lang="de-DE" b="0" kern="0" dirty="0" err="1" smtClean="0"/>
              <a:t>Selenium</a:t>
            </a:r>
            <a:r>
              <a:rPr lang="de-DE" b="0" kern="0" dirty="0" smtClean="0"/>
              <a:t> IDE</a:t>
            </a:r>
            <a:endParaRPr lang="de-DE" b="0" kern="0" dirty="0" smtClean="0"/>
          </a:p>
          <a:p>
            <a:pPr>
              <a:lnSpc>
                <a:spcPct val="250000"/>
              </a:lnSpc>
            </a:pPr>
            <a:r>
              <a:rPr lang="de-DE" b="0" kern="0" dirty="0" err="1" smtClean="0"/>
              <a:t>Selenium</a:t>
            </a:r>
            <a:r>
              <a:rPr lang="de-DE" b="0" kern="0" dirty="0" smtClean="0"/>
              <a:t> </a:t>
            </a:r>
            <a:r>
              <a:rPr lang="de-DE" b="0" kern="0" dirty="0" err="1" smtClean="0"/>
              <a:t>WebDriver</a:t>
            </a:r>
            <a:endParaRPr lang="de-DE" b="0" kern="0" dirty="0" smtClean="0"/>
          </a:p>
          <a:p>
            <a:pPr>
              <a:lnSpc>
                <a:spcPct val="250000"/>
              </a:lnSpc>
            </a:pPr>
            <a:r>
              <a:rPr lang="de-DE" b="0" kern="0" dirty="0" smtClean="0"/>
              <a:t>Diskussion</a:t>
            </a:r>
            <a:endParaRPr lang="de-DE" b="0" kern="0" dirty="0" smtClean="0"/>
          </a:p>
          <a:p>
            <a:pPr marL="0" indent="0">
              <a:lnSpc>
                <a:spcPct val="250000"/>
              </a:lnSpc>
              <a:buNone/>
            </a:pPr>
            <a:endParaRPr lang="de-DE" b="0" kern="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21" y="1917044"/>
            <a:ext cx="691364" cy="5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</a:t>
            </a:r>
            <a:r>
              <a:rPr lang="de-DE" dirty="0" err="1" smtClean="0"/>
              <a:t>Selenium</a:t>
            </a:r>
            <a:r>
              <a:rPr lang="de-DE" dirty="0" smtClean="0"/>
              <a:t> </a:t>
            </a:r>
            <a:r>
              <a:rPr lang="de-DE" dirty="0" smtClean="0"/>
              <a:t>DIE Übungen: </a:t>
            </a:r>
            <a:endParaRPr lang="de-DE" dirty="0" smtClean="0"/>
          </a:p>
          <a:p>
            <a:pPr lvl="1"/>
            <a:r>
              <a:rPr lang="de-DE" dirty="0" smtClean="0"/>
              <a:t>Browser Firefox mit dem Plug-In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Für </a:t>
            </a:r>
            <a:r>
              <a:rPr lang="de-DE" dirty="0" err="1" smtClean="0"/>
              <a:t>Selenium</a:t>
            </a:r>
            <a:r>
              <a:rPr lang="de-DE" dirty="0" smtClean="0"/>
              <a:t> </a:t>
            </a:r>
            <a:r>
              <a:rPr lang="de-DE" dirty="0" err="1" smtClean="0"/>
              <a:t>WebDriver</a:t>
            </a:r>
            <a:r>
              <a:rPr lang="de-DE" dirty="0" smtClean="0"/>
              <a:t> Übungen</a:t>
            </a:r>
          </a:p>
          <a:p>
            <a:pPr lvl="1"/>
            <a:r>
              <a:rPr lang="de-DE" dirty="0" err="1" smtClean="0"/>
              <a:t>Eclipse</a:t>
            </a:r>
            <a:r>
              <a:rPr lang="de-DE" dirty="0" smtClean="0"/>
              <a:t> oder andere IDE</a:t>
            </a:r>
          </a:p>
          <a:p>
            <a:pPr lvl="1"/>
            <a:r>
              <a:rPr lang="de-DE" dirty="0" smtClean="0"/>
              <a:t>JDK, am besten 1.7</a:t>
            </a:r>
          </a:p>
          <a:p>
            <a:pPr lvl="1"/>
            <a:r>
              <a:rPr lang="de-DE" dirty="0" err="1" smtClean="0"/>
              <a:t>Selenium</a:t>
            </a:r>
            <a:r>
              <a:rPr lang="de-DE" dirty="0" smtClean="0"/>
              <a:t> </a:t>
            </a:r>
            <a:r>
              <a:rPr lang="de-DE" dirty="0" err="1" smtClean="0"/>
              <a:t>Jars</a:t>
            </a:r>
            <a:r>
              <a:rPr lang="de-DE" dirty="0" smtClean="0"/>
              <a:t> (werden bereitgestellt)</a:t>
            </a:r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Voraussetzungen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92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Univers LT Std 47 Cn Lt" pitchFamily="34" charset="0"/>
              </a:rPr>
              <a:t>© 2015 it-economics GmbH | </a:t>
            </a:r>
            <a:r>
              <a:rPr lang="en-US" dirty="0" err="1" smtClean="0">
                <a:latin typeface="Univers LT Std 47 Cn Lt" pitchFamily="34" charset="0"/>
              </a:rPr>
              <a:t>Seite</a:t>
            </a:r>
            <a:r>
              <a:rPr lang="en-US" dirty="0" smtClean="0">
                <a:latin typeface="Univers LT Std 47 Cn Lt" pitchFamily="34" charset="0"/>
              </a:rPr>
              <a:t> </a:t>
            </a:r>
            <a:fld id="{FA1A5CA6-F4D8-40C2-B025-1BB3C929C755}" type="slidenum">
              <a:rPr lang="en-US" smtClean="0">
                <a:latin typeface="Univers LT Std 47 Cn Lt" pitchFamily="34" charset="0"/>
              </a:rPr>
              <a:pPr>
                <a:defRPr/>
              </a:pPr>
              <a:t>4</a:t>
            </a:fld>
            <a:endParaRPr lang="en-US" dirty="0" smtClean="0">
              <a:latin typeface="Univers LT Std 47 Cn Lt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478226" y="2565688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20"/>
          <p:cNvCxnSpPr/>
          <p:nvPr/>
        </p:nvCxnSpPr>
        <p:spPr bwMode="auto">
          <a:xfrm>
            <a:off x="478226" y="3298844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 Verbindung 21"/>
          <p:cNvCxnSpPr/>
          <p:nvPr/>
        </p:nvCxnSpPr>
        <p:spPr bwMode="auto">
          <a:xfrm>
            <a:off x="478226" y="4032000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Gerade Verbindung 31"/>
          <p:cNvCxnSpPr/>
          <p:nvPr/>
        </p:nvCxnSpPr>
        <p:spPr bwMode="auto">
          <a:xfrm>
            <a:off x="478914" y="1832532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478226" y="4765156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Inhaltsplatzhalter 1"/>
          <p:cNvSpPr txBox="1">
            <a:spLocks/>
          </p:cNvSpPr>
          <p:nvPr/>
        </p:nvSpPr>
        <p:spPr>
          <a:xfrm>
            <a:off x="478226" y="1714500"/>
            <a:ext cx="4159088" cy="4558977"/>
          </a:xfrm>
          <a:prstGeom prst="rect">
            <a:avLst/>
          </a:prstGeom>
        </p:spPr>
        <p:txBody>
          <a:bodyPr lIns="0"/>
          <a:lstStyle>
            <a:lvl1pPr marL="3429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defRPr sz="1800">
                <a:solidFill>
                  <a:srgbClr val="002645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pPr>
              <a:lnSpc>
                <a:spcPct val="250000"/>
              </a:lnSpc>
            </a:pPr>
            <a:r>
              <a:rPr lang="de-DE" b="0" kern="0" dirty="0" smtClean="0"/>
              <a:t>Voraussetzungen</a:t>
            </a:r>
            <a:endParaRPr lang="de-DE" b="0" kern="0" dirty="0" smtClean="0"/>
          </a:p>
          <a:p>
            <a:pPr>
              <a:lnSpc>
                <a:spcPct val="250000"/>
              </a:lnSpc>
            </a:pPr>
            <a:r>
              <a:rPr lang="de-DE" b="0" kern="0" dirty="0" err="1" smtClean="0"/>
              <a:t>Selenium</a:t>
            </a:r>
            <a:r>
              <a:rPr lang="de-DE" b="0" kern="0" dirty="0" smtClean="0"/>
              <a:t> IDE</a:t>
            </a:r>
            <a:endParaRPr lang="de-DE" b="0" kern="0" dirty="0" smtClean="0"/>
          </a:p>
          <a:p>
            <a:pPr>
              <a:lnSpc>
                <a:spcPct val="250000"/>
              </a:lnSpc>
            </a:pPr>
            <a:r>
              <a:rPr lang="de-DE" b="0" kern="0" dirty="0" err="1" smtClean="0"/>
              <a:t>Selenium</a:t>
            </a:r>
            <a:r>
              <a:rPr lang="de-DE" b="0" kern="0" dirty="0" smtClean="0"/>
              <a:t> </a:t>
            </a:r>
            <a:r>
              <a:rPr lang="de-DE" b="0" kern="0" dirty="0" err="1" smtClean="0"/>
              <a:t>WebDriver</a:t>
            </a:r>
            <a:endParaRPr lang="de-DE" b="0" kern="0" dirty="0" smtClean="0"/>
          </a:p>
          <a:p>
            <a:pPr>
              <a:lnSpc>
                <a:spcPct val="250000"/>
              </a:lnSpc>
            </a:pPr>
            <a:r>
              <a:rPr lang="de-DE" b="0" kern="0" dirty="0" smtClean="0"/>
              <a:t>Diskussion</a:t>
            </a:r>
            <a:endParaRPr lang="de-DE" b="0" kern="0" dirty="0" smtClean="0"/>
          </a:p>
          <a:p>
            <a:pPr marL="0" indent="0">
              <a:lnSpc>
                <a:spcPct val="250000"/>
              </a:lnSpc>
              <a:buNone/>
            </a:pPr>
            <a:endParaRPr lang="de-DE" b="0" kern="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11" y="2618916"/>
            <a:ext cx="691364" cy="5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Übung 1 : Aufnahme eines einfachen Testfalls</a:t>
            </a:r>
            <a:endParaRPr lang="de-DE" dirty="0" smtClean="0"/>
          </a:p>
          <a:p>
            <a:pPr lvl="1"/>
            <a:r>
              <a:rPr lang="de-DE" dirty="0"/>
              <a:t>Gehe auf die Seite </a:t>
            </a:r>
            <a:r>
              <a:rPr lang="de-DE" dirty="0">
                <a:hlinkClick r:id="rId3"/>
              </a:rPr>
              <a:t>http://jugs.org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lvl="1"/>
            <a:r>
              <a:rPr lang="de-DE" dirty="0" smtClean="0"/>
              <a:t>Starte den </a:t>
            </a:r>
            <a:r>
              <a:rPr lang="de-DE" dirty="0" err="1" smtClean="0"/>
              <a:t>Recoder</a:t>
            </a:r>
            <a:endParaRPr lang="de-DE" dirty="0" smtClean="0"/>
          </a:p>
          <a:p>
            <a:pPr lvl="1"/>
            <a:r>
              <a:rPr lang="de-DE" dirty="0" smtClean="0"/>
              <a:t>Klicke auf Stuttgarter Test-Tage</a:t>
            </a:r>
          </a:p>
          <a:p>
            <a:pPr lvl="1"/>
            <a:r>
              <a:rPr lang="de-DE" dirty="0" smtClean="0"/>
              <a:t>Klicke auf Programm</a:t>
            </a:r>
          </a:p>
          <a:p>
            <a:pPr lvl="1"/>
            <a:r>
              <a:rPr lang="de-DE" dirty="0" smtClean="0"/>
              <a:t>Markiere den Text 16. April 2015, klicke mit Rechts und wähle „</a:t>
            </a:r>
            <a:r>
              <a:rPr lang="de-DE" dirty="0" err="1" smtClean="0"/>
              <a:t>assertText</a:t>
            </a:r>
            <a:r>
              <a:rPr lang="de-DE" dirty="0" smtClean="0"/>
              <a:t>“</a:t>
            </a:r>
          </a:p>
          <a:p>
            <a:pPr lvl="1"/>
            <a:r>
              <a:rPr lang="de-DE" dirty="0"/>
              <a:t>Klicke auf Modellbasiertes manuelles Testen: Techniken und Tücken</a:t>
            </a:r>
            <a:endParaRPr lang="de-DE" dirty="0" smtClean="0"/>
          </a:p>
          <a:p>
            <a:pPr lvl="1"/>
            <a:r>
              <a:rPr lang="de-DE" dirty="0" smtClean="0"/>
              <a:t>Stoppe die Aufnahme und spiele den Test ab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err="1" smtClean="0"/>
              <a:t>Selenium</a:t>
            </a:r>
            <a:r>
              <a:rPr lang="de-DE" dirty="0" smtClean="0"/>
              <a:t> IDE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2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Übung 2 : Verwendung von </a:t>
            </a:r>
            <a:r>
              <a:rPr lang="de-DE" dirty="0" err="1" smtClean="0"/>
              <a:t>assert</a:t>
            </a:r>
            <a:r>
              <a:rPr lang="de-DE" dirty="0" smtClean="0"/>
              <a:t> und </a:t>
            </a:r>
            <a:r>
              <a:rPr lang="de-DE" dirty="0" err="1" smtClean="0"/>
              <a:t>verify</a:t>
            </a:r>
            <a:endParaRPr lang="de-DE" dirty="0" smtClean="0"/>
          </a:p>
          <a:p>
            <a:pPr lvl="1"/>
            <a:r>
              <a:rPr lang="de-DE" dirty="0" smtClean="0"/>
              <a:t>Modifiziere den Test aus Übung </a:t>
            </a:r>
            <a:r>
              <a:rPr lang="de-DE" dirty="0" err="1" smtClean="0"/>
              <a:t>Nr</a:t>
            </a:r>
            <a:r>
              <a:rPr lang="de-DE" dirty="0" smtClean="0"/>
              <a:t> 1 in der IDE</a:t>
            </a:r>
          </a:p>
          <a:p>
            <a:pPr lvl="1"/>
            <a:r>
              <a:rPr lang="de-DE" dirty="0" smtClean="0"/>
              <a:t>Ändere das Datum </a:t>
            </a:r>
            <a:r>
              <a:rPr lang="de-DE" dirty="0"/>
              <a:t>vom </a:t>
            </a:r>
            <a:r>
              <a:rPr lang="de-DE" dirty="0" smtClean="0"/>
              <a:t>16.04.2015 </a:t>
            </a:r>
            <a:r>
              <a:rPr lang="de-DE" dirty="0"/>
              <a:t>auf </a:t>
            </a:r>
            <a:r>
              <a:rPr lang="de-DE" dirty="0" smtClean="0"/>
              <a:t>den 16.04.2014 ab</a:t>
            </a:r>
          </a:p>
          <a:p>
            <a:pPr lvl="1"/>
            <a:r>
              <a:rPr lang="de-DE" dirty="0" smtClean="0"/>
              <a:t>Lasse den Test laufen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Ändere </a:t>
            </a:r>
            <a:r>
              <a:rPr lang="de-DE" dirty="0" err="1" smtClean="0"/>
              <a:t>assertText</a:t>
            </a:r>
            <a:r>
              <a:rPr lang="de-DE" dirty="0" smtClean="0"/>
              <a:t> zu </a:t>
            </a:r>
            <a:r>
              <a:rPr lang="de-DE" dirty="0" err="1" smtClean="0"/>
              <a:t>verifyText</a:t>
            </a:r>
            <a:endParaRPr lang="de-DE" dirty="0" smtClean="0"/>
          </a:p>
          <a:p>
            <a:pPr lvl="1"/>
            <a:r>
              <a:rPr lang="de-DE" dirty="0" smtClean="0"/>
              <a:t>Lasse den Test laufen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err="1" smtClean="0"/>
              <a:t>Selenium</a:t>
            </a:r>
            <a:r>
              <a:rPr lang="de-DE" dirty="0" smtClean="0"/>
              <a:t> IDE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914" y="2217243"/>
            <a:ext cx="4500011" cy="409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Übung 3 : Teste Ajax Elemente</a:t>
            </a:r>
            <a:endParaRPr lang="de-DE" dirty="0" smtClean="0"/>
          </a:p>
          <a:p>
            <a:pPr lvl="1"/>
            <a:r>
              <a:rPr lang="de-DE" dirty="0" smtClean="0"/>
              <a:t>Gehe auf http</a:t>
            </a:r>
            <a:r>
              <a:rPr lang="de-DE" dirty="0"/>
              <a:t>://www.postdirekt.de/plzserver/ </a:t>
            </a:r>
            <a:r>
              <a:rPr lang="de-DE" dirty="0" smtClean="0"/>
              <a:t> und starte die Aufnahme</a:t>
            </a:r>
          </a:p>
          <a:p>
            <a:pPr lvl="1"/>
            <a:r>
              <a:rPr lang="de-DE" dirty="0" smtClean="0"/>
              <a:t>Gebe „Stuttgart“ in das Feld „Ort“ ein</a:t>
            </a:r>
          </a:p>
          <a:p>
            <a:pPr lvl="1"/>
            <a:r>
              <a:rPr lang="de-DE" dirty="0" smtClean="0"/>
              <a:t>Lasse die Checkbox auf „Postleitzahl“</a:t>
            </a:r>
          </a:p>
          <a:p>
            <a:pPr lvl="1"/>
            <a:r>
              <a:rPr lang="de-DE" dirty="0" smtClean="0"/>
              <a:t>Klicke auf Finden</a:t>
            </a:r>
          </a:p>
          <a:p>
            <a:pPr lvl="1"/>
            <a:r>
              <a:rPr lang="de-DE" dirty="0" smtClean="0"/>
              <a:t>Es erscheint eine Ergebnisliste</a:t>
            </a:r>
          </a:p>
          <a:p>
            <a:pPr lvl="1"/>
            <a:r>
              <a:rPr lang="de-DE" dirty="0" smtClean="0"/>
              <a:t>Klicke auf das Tabellenelement „70 …Stuttgart“ mit rechts</a:t>
            </a:r>
          </a:p>
          <a:p>
            <a:pPr lvl="1"/>
            <a:r>
              <a:rPr lang="de-DE" dirty="0" smtClean="0"/>
              <a:t>Wähle „</a:t>
            </a:r>
            <a:r>
              <a:rPr lang="de-DE" dirty="0" err="1" smtClean="0"/>
              <a:t>waitForText</a:t>
            </a:r>
            <a:r>
              <a:rPr lang="de-DE" dirty="0" smtClean="0"/>
              <a:t>“ aus</a:t>
            </a:r>
          </a:p>
          <a:p>
            <a:pPr lvl="1"/>
            <a:r>
              <a:rPr lang="de-DE" dirty="0" smtClean="0"/>
              <a:t>Klicke nochmals </a:t>
            </a:r>
            <a:r>
              <a:rPr lang="de-DE" dirty="0"/>
              <a:t>auf das Tabellenelement „70 …Stuttgart“ mit </a:t>
            </a:r>
            <a:r>
              <a:rPr lang="de-DE" dirty="0" smtClean="0"/>
              <a:t>rechts</a:t>
            </a:r>
          </a:p>
          <a:p>
            <a:pPr lvl="1"/>
            <a:r>
              <a:rPr lang="de-DE" dirty="0" smtClean="0"/>
              <a:t>Wähle „</a:t>
            </a:r>
            <a:r>
              <a:rPr lang="de-DE" dirty="0" err="1" smtClean="0"/>
              <a:t>verify</a:t>
            </a:r>
            <a:r>
              <a:rPr lang="de-DE" dirty="0" err="1" smtClean="0"/>
              <a:t>Text</a:t>
            </a:r>
            <a:r>
              <a:rPr lang="de-DE" dirty="0" smtClean="0"/>
              <a:t>“ aus</a:t>
            </a:r>
            <a:endParaRPr lang="de-DE" dirty="0"/>
          </a:p>
          <a:p>
            <a:pPr lvl="1"/>
            <a:r>
              <a:rPr lang="de-DE" dirty="0" smtClean="0"/>
              <a:t>Lasse den Test laufen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Ändere das Timeout für das Warten auf 30 Sekunden in Options -&gt; Options -&gt; General -&gt; Default Timeout (in </a:t>
            </a:r>
            <a:r>
              <a:rPr lang="de-DE" dirty="0" err="1" smtClean="0"/>
              <a:t>millisecs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Lasse den Test laufen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err="1" smtClean="0"/>
              <a:t>Selenium</a:t>
            </a:r>
            <a:r>
              <a:rPr lang="de-DE" dirty="0" smtClean="0"/>
              <a:t> IDE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8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Übung 4 : Debugging</a:t>
            </a:r>
            <a:endParaRPr lang="de-DE" dirty="0" smtClean="0"/>
          </a:p>
          <a:p>
            <a:pPr lvl="1"/>
            <a:r>
              <a:rPr lang="de-DE" dirty="0" smtClean="0"/>
              <a:t>Lasse den Testfall aus Übung 3 im </a:t>
            </a:r>
            <a:r>
              <a:rPr lang="de-DE" dirty="0" err="1" smtClean="0"/>
              <a:t>Debugmodus</a:t>
            </a:r>
            <a:r>
              <a:rPr lang="de-DE" dirty="0" smtClean="0"/>
              <a:t> laufen </a:t>
            </a:r>
          </a:p>
          <a:p>
            <a:pPr lvl="1"/>
            <a:r>
              <a:rPr lang="de-DE" dirty="0" smtClean="0"/>
              <a:t>Klicke auf jedes Kommando einzeln, und führe es aus, indem der Button x gedrückt wird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err="1" smtClean="0"/>
              <a:t>Selenium</a:t>
            </a:r>
            <a:r>
              <a:rPr lang="de-DE" dirty="0" smtClean="0"/>
              <a:t> IDE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0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Übung 5 : Export als </a:t>
            </a:r>
            <a:r>
              <a:rPr lang="de-DE" dirty="0" err="1" smtClean="0"/>
              <a:t>JUnit</a:t>
            </a:r>
            <a:r>
              <a:rPr lang="de-DE" dirty="0" smtClean="0"/>
              <a:t> </a:t>
            </a:r>
            <a:endParaRPr lang="de-DE" dirty="0" smtClean="0"/>
          </a:p>
          <a:p>
            <a:pPr lvl="1"/>
            <a:r>
              <a:rPr lang="de-DE" dirty="0" smtClean="0"/>
              <a:t>Exportiere jeden erstellten Testfall nach Java</a:t>
            </a:r>
          </a:p>
          <a:p>
            <a:pPr lvl="1"/>
            <a:r>
              <a:rPr lang="de-DE" dirty="0" smtClean="0"/>
              <a:t>Klicke auf Datei -&gt; Exportiert </a:t>
            </a:r>
            <a:r>
              <a:rPr lang="de-DE" dirty="0" err="1" smtClean="0"/>
              <a:t>Testcase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… - &gt; </a:t>
            </a:r>
            <a:r>
              <a:rPr lang="de-DE" dirty="0" err="1" smtClean="0"/>
              <a:t>JUnit</a:t>
            </a:r>
            <a:r>
              <a:rPr lang="de-DE" dirty="0" smtClean="0"/>
              <a:t> 4 </a:t>
            </a:r>
            <a:r>
              <a:rPr lang="de-DE" dirty="0" err="1" smtClean="0"/>
              <a:t>WebDriver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err="1" smtClean="0"/>
              <a:t>Selenium</a:t>
            </a:r>
            <a:r>
              <a:rPr lang="de-DE" dirty="0" smtClean="0"/>
              <a:t> IDE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3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085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te-Praesentationstemplate">
  <a:themeElements>
    <a:clrScheme name="it-economics CI-Farbwelt">
      <a:dk1>
        <a:srgbClr val="124768"/>
      </a:dk1>
      <a:lt1>
        <a:srgbClr val="44697D"/>
      </a:lt1>
      <a:dk2>
        <a:srgbClr val="FFFFFF"/>
      </a:dk2>
      <a:lt2>
        <a:srgbClr val="B4C3CB"/>
      </a:lt2>
      <a:accent1>
        <a:srgbClr val="9A8419"/>
      </a:accent1>
      <a:accent2>
        <a:srgbClr val="E0D9D0"/>
      </a:accent2>
      <a:accent3>
        <a:srgbClr val="DAE1E5"/>
      </a:accent3>
      <a:accent4>
        <a:srgbClr val="EBE6D1"/>
      </a:accent4>
      <a:accent5>
        <a:srgbClr val="B3AEA7"/>
      </a:accent5>
      <a:accent6>
        <a:srgbClr val="DE8000"/>
      </a:accent6>
      <a:hlink>
        <a:srgbClr val="44697D"/>
      </a:hlink>
      <a:folHlink>
        <a:srgbClr val="8FA5B1"/>
      </a:folHlink>
    </a:clrScheme>
    <a:fontScheme name="Office 2">
      <a:majorFont>
        <a:latin typeface="UniversLTStd-LightCn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UniversLTStd-LightCn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0">
          <a:noFill/>
          <a:prstDash val="solid"/>
          <a:round/>
          <a:headEnd/>
          <a:tailEnd/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 vert="horz" wrap="square" lIns="144000" tIns="93600" rIns="144000" bIns="936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800" b="0" kern="0" dirty="0">
            <a:solidFill>
              <a:srgbClr val="FFFFFF"/>
            </a:solidFill>
            <a:latin typeface="Univers LT Std 47 Cn L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2645"/>
            </a:solidFill>
            <a:effectLst/>
            <a:latin typeface="Univers LT Std 47 Cn Lt" pitchFamily="2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Univers LT Std 47 Cn Lt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583</Words>
  <Application>Microsoft Office PowerPoint</Application>
  <PresentationFormat>Bildschirmpräsentation (4:3)</PresentationFormat>
  <Paragraphs>143</Paragraphs>
  <Slides>16</Slides>
  <Notes>16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Times New Roman</vt:lpstr>
      <vt:lpstr>Univers 47 Condensed Light</vt:lpstr>
      <vt:lpstr>Univers LT Std 47 Cn Lt</vt:lpstr>
      <vt:lpstr>UniversLTStd-LightCn</vt:lpstr>
      <vt:lpstr>ite-Praesentationstemplate</vt:lpstr>
      <vt:lpstr>think-cell Folie</vt:lpstr>
      <vt:lpstr>PowerPoint-Präsentation</vt:lpstr>
      <vt:lpstr>Agenda</vt:lpstr>
      <vt:lpstr>Voraussetzungen</vt:lpstr>
      <vt:lpstr>Agenda</vt:lpstr>
      <vt:lpstr>Selenium IDE</vt:lpstr>
      <vt:lpstr>Selenium IDE</vt:lpstr>
      <vt:lpstr>Selenium IDE</vt:lpstr>
      <vt:lpstr>Selenium IDE</vt:lpstr>
      <vt:lpstr>Selenium IDE</vt:lpstr>
      <vt:lpstr>Agenda</vt:lpstr>
      <vt:lpstr>Selenium WebDriver</vt:lpstr>
      <vt:lpstr>Selenium WebDriver</vt:lpstr>
      <vt:lpstr>Agenda</vt:lpstr>
      <vt:lpstr>Fazit? </vt:lpstr>
      <vt:lpstr>Vielen Dank für Ihre Aufmerksamkeit</vt:lpstr>
      <vt:lpstr>Kontakt und Ansprechpartner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Zötl</dc:creator>
  <cp:lastModifiedBy>kknaus</cp:lastModifiedBy>
  <cp:revision>808</cp:revision>
  <cp:lastPrinted>2015-01-19T12:33:26Z</cp:lastPrinted>
  <dcterms:created xsi:type="dcterms:W3CDTF">2010-08-06T08:11:25Z</dcterms:created>
  <dcterms:modified xsi:type="dcterms:W3CDTF">2015-04-07T17:27:37Z</dcterms:modified>
</cp:coreProperties>
</file>