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8" r:id="rId3"/>
    <p:sldId id="281" r:id="rId4"/>
    <p:sldId id="277" r:id="rId5"/>
    <p:sldId id="279" r:id="rId6"/>
    <p:sldId id="280" r:id="rId7"/>
  </p:sldIdLst>
  <p:sldSz cx="9144000" cy="6858000" type="screen4x3"/>
  <p:notesSz cx="681355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A"/>
    <a:srgbClr val="DC2B19"/>
    <a:srgbClr val="FBDD00"/>
    <a:srgbClr val="F7C600"/>
    <a:srgbClr val="FFB400"/>
    <a:srgbClr val="FF3300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1" autoAdjust="0"/>
    <p:restoredTop sz="94598" autoAdjust="0"/>
  </p:normalViewPr>
  <p:slideViewPr>
    <p:cSldViewPr showGuides="1">
      <p:cViewPr>
        <p:scale>
          <a:sx n="100" d="100"/>
          <a:sy n="100" d="100"/>
        </p:scale>
        <p:origin x="-2208" y="-560"/>
      </p:cViewPr>
      <p:guideLst>
        <p:guide orient="horz" pos="1207"/>
        <p:guide pos="12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90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1B5B4FB1-EC27-4BB6-A21F-E98BA452A4F5}" type="datetime1">
              <a:rPr lang="de-DE"/>
              <a:pPr>
                <a:defRPr/>
              </a:pPr>
              <a:t>27/11/14</a:t>
            </a:fld>
            <a:endParaRPr lang="de-DE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© eurodata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A5E066CC-58A6-480F-9D48-28F6B86318C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362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08795060-A540-4E02-9EA8-232380227CBD}" type="datetime1">
              <a:rPr lang="de-DE"/>
              <a:pPr>
                <a:defRPr/>
              </a:pPr>
              <a:t>27/11/14</a:t>
            </a:fld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745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© eurodata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28702D56-4EC7-4E73-B58E-C4E2F3779B3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2733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A12685-C771-40C3-83D5-42717CFE3A29}" type="datetime1">
              <a:rPr lang="de-DE" smtClean="0"/>
              <a:pPr/>
              <a:t>27/11/14</a:t>
            </a:fld>
            <a:endParaRPr lang="de-DE" smtClean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smtClean="0"/>
              <a:t>© eurodata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de-DE" smtClean="0"/>
              <a:t>Seite </a:t>
            </a:r>
            <a:fld id="{9C271ED2-37AF-49AA-8D8E-108C85028090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" descr="karte.jpg"/>
          <p:cNvPicPr>
            <a:picLocks noChangeAspect="1"/>
          </p:cNvPicPr>
          <p:nvPr userDrawn="1"/>
        </p:nvPicPr>
        <p:blipFill>
          <a:blip r:embed="rId2" cstate="print"/>
          <a:srcRect l="42316" t="18575" r="401" b="2762"/>
          <a:stretch>
            <a:fillRect/>
          </a:stretch>
        </p:blipFill>
        <p:spPr bwMode="auto">
          <a:xfrm>
            <a:off x="3929687" y="1484784"/>
            <a:ext cx="5214313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30"/>
          <p:cNvSpPr>
            <a:spLocks noChangeShapeType="1"/>
          </p:cNvSpPr>
          <p:nvPr/>
        </p:nvSpPr>
        <p:spPr bwMode="auto">
          <a:xfrm>
            <a:off x="1763713" y="765175"/>
            <a:ext cx="0" cy="3311525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08175" y="1916112"/>
            <a:ext cx="3743945" cy="216095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58585A"/>
                </a:solidFill>
              </a:defRPr>
            </a:lvl1pPr>
          </a:lstStyle>
          <a:p>
            <a:r>
              <a:rPr lang="de-DE" dirty="0" smtClean="0"/>
              <a:t>Produktlogo</a:t>
            </a:r>
            <a:br>
              <a:rPr lang="de-DE" dirty="0" smtClean="0"/>
            </a:br>
            <a:r>
              <a:rPr lang="de-DE" dirty="0" smtClean="0"/>
              <a:t>und Titel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16632"/>
            <a:ext cx="2160240" cy="61782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7F75691A-9E74-4771-9780-5840021FD723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27/11/14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DFE2B367-82AC-4CA1-AA63-3CBE75BB1925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3" y="1844675"/>
            <a:ext cx="8077200" cy="4332287"/>
          </a:xfrm>
          <a:prstGeom prst="rect">
            <a:avLst/>
          </a:prstGeom>
        </p:spPr>
        <p:txBody>
          <a:bodyPr/>
          <a:lstStyle>
            <a:lvl3pPr>
              <a:buClr>
                <a:srgbClr val="006AB3"/>
              </a:buClr>
              <a:buFont typeface="Wingdings 2" pitchFamily="18" charset="2"/>
              <a:buChar char="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itel 13"/>
          <p:cNvSpPr>
            <a:spLocks noGrp="1"/>
          </p:cNvSpPr>
          <p:nvPr>
            <p:ph type="title" hasCustomPrompt="1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 baseline="0">
                <a:solidFill>
                  <a:srgbClr val="58585A"/>
                </a:solidFill>
              </a:defRPr>
            </a:lvl1pPr>
          </a:lstStyle>
          <a:p>
            <a:r>
              <a:rPr lang="de-DE" dirty="0" smtClean="0"/>
              <a:t>Produktlogo und Titel durch Klicken hinzufügen</a:t>
            </a:r>
            <a:endParaRPr lang="de-DE" dirty="0"/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 smtClean="0"/>
              <a:t>Überschrift durch Klicken hinzufügen</a:t>
            </a:r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583C4603-09BA-4BC1-B269-632089A598FB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27/11/14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65A91D9A-37A1-4837-8B33-B624B6A0A8E7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1264" y="1844824"/>
            <a:ext cx="3962400" cy="4332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buClr>
                <a:srgbClr val="006AB3"/>
              </a:buClr>
              <a:buFont typeface="Wingdings 2" pitchFamily="18" charset="2"/>
              <a:buChar char="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064" y="1844824"/>
            <a:ext cx="3962400" cy="4332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buClr>
                <a:srgbClr val="0070C0"/>
              </a:buClr>
              <a:buFont typeface="Wingdings 2" pitchFamily="18" charset="2"/>
              <a:buChar char="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itel 13"/>
          <p:cNvSpPr>
            <a:spLocks noGrp="1"/>
          </p:cNvSpPr>
          <p:nvPr>
            <p:ph type="title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58585A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93FDAC9B-E584-401E-9936-990BFD0B1C4C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27/11/14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CF847559-A6D1-42E2-AE9E-211BC2F84AEA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11" name="Titel 13"/>
          <p:cNvSpPr>
            <a:spLocks noGrp="1"/>
          </p:cNvSpPr>
          <p:nvPr>
            <p:ph type="title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58585A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B491E1CC-14F4-4AC1-B3D2-BE78A1E8FFCA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27/11/14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177BBE6F-8E47-4EA3-AE1E-77EAAFC86DDE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11" name="Titel 13"/>
          <p:cNvSpPr>
            <a:spLocks noGrp="1"/>
          </p:cNvSpPr>
          <p:nvPr>
            <p:ph type="title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58585A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533400" y="1428750"/>
            <a:ext cx="594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1800" b="1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Titelmasterformat durch Klicken bearbeiten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9D9AB5EB-FF3E-43A6-BBE9-E2A1ACC92867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27/11/14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A2F9870B-2FC9-4556-8FE8-E4489EBE1A4C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2A61B78E-6DF0-447B-8FB4-4461AB08FCD5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27/11/14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6CD853B0-FE8D-45C7-8C0D-4E1A17B9831E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7" name="Inhaltsplatzhalter 23"/>
          <p:cNvSpPr>
            <a:spLocks noGrp="1"/>
          </p:cNvSpPr>
          <p:nvPr>
            <p:ph sz="quarter" idx="11"/>
          </p:nvPr>
        </p:nvSpPr>
        <p:spPr>
          <a:xfrm>
            <a:off x="684212" y="1844824"/>
            <a:ext cx="7992244" cy="44641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72C87DE4-91F7-4FCA-AA30-FDF29B54AF7B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27/11/14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3ECC8238-73CC-4678-A76D-8923F5BC6EB6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 dirty="0">
                <a:solidFill>
                  <a:srgbClr val="CCECFF"/>
                </a:solidFill>
              </a:rPr>
              <a:t>08.08.2011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01F5FAFA-9C09-4F4E-8C19-6904DEAD8032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‹#›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00" y="116632"/>
            <a:ext cx="1828804" cy="523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</p:sldLayoutIdLst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C2B19"/>
        </a:buClr>
        <a:buBlip>
          <a:blip r:embed="rId11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C2B19"/>
        </a:buClr>
        <a:buBlip>
          <a:blip r:embed="rId11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 2" pitchFamily="18" charset="2"/>
        <a:buChar char="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aarDuk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4212" y="4077072"/>
            <a:ext cx="1691604" cy="2636912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</a:t>
            </a:r>
            <a:br>
              <a:rPr lang="de-DE" dirty="0" smtClean="0"/>
            </a:br>
            <a:r>
              <a:rPr lang="de-DE" dirty="0" smtClean="0"/>
              <a:t>12. Treffen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aarDuke.png"/>
          <p:cNvPicPr>
            <a:picLocks noChangeAspect="1"/>
          </p:cNvPicPr>
          <p:nvPr/>
        </p:nvPicPr>
        <p:blipFill>
          <a:blip r:embed="rId2" cstate="print">
            <a:lum bright="75000" contrast="-85000"/>
          </a:blip>
          <a:stretch>
            <a:fillRect/>
          </a:stretch>
        </p:blipFill>
        <p:spPr>
          <a:xfrm>
            <a:off x="2466058" y="44624"/>
            <a:ext cx="4211884" cy="656558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03548" y="1520912"/>
            <a:ext cx="8136904" cy="3816176"/>
          </a:xfrm>
        </p:spPr>
        <p:txBody>
          <a:bodyPr/>
          <a:lstStyle/>
          <a:p>
            <a:pPr algn="ctr"/>
            <a:r>
              <a:rPr lang="de-DE" sz="5400" dirty="0" smtClean="0"/>
              <a:t>Herzlich willkommen zum</a:t>
            </a:r>
          </a:p>
          <a:p>
            <a:pPr algn="ctr"/>
            <a:r>
              <a:rPr lang="de-DE" sz="5400" dirty="0" smtClean="0"/>
              <a:t>12. Treffen der</a:t>
            </a:r>
          </a:p>
          <a:p>
            <a:pPr algn="ctr"/>
            <a:r>
              <a:rPr lang="de-DE" sz="5400" dirty="0" smtClean="0"/>
              <a:t>Java User Group Saar</a:t>
            </a:r>
          </a:p>
          <a:p>
            <a:pPr algn="ctr"/>
            <a:r>
              <a:rPr lang="de-DE" sz="5400" dirty="0" smtClean="0"/>
              <a:t>bei der eurodata AG.</a:t>
            </a:r>
            <a:endParaRPr lang="de-DE" sz="5400" dirty="0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aarDuke.png"/>
          <p:cNvPicPr>
            <a:picLocks noChangeAspect="1"/>
          </p:cNvPicPr>
          <p:nvPr/>
        </p:nvPicPr>
        <p:blipFill>
          <a:blip r:embed="rId2" cstate="print">
            <a:lum bright="75000" contrast="-85000"/>
          </a:blip>
          <a:stretch>
            <a:fillRect/>
          </a:stretch>
        </p:blipFill>
        <p:spPr>
          <a:xfrm>
            <a:off x="2466058" y="44624"/>
            <a:ext cx="4211884" cy="656558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03548" y="1520912"/>
            <a:ext cx="8136904" cy="3816176"/>
          </a:xfrm>
        </p:spPr>
        <p:txBody>
          <a:bodyPr/>
          <a:lstStyle/>
          <a:p>
            <a:r>
              <a:rPr lang="de-DE" sz="3200" dirty="0" smtClean="0"/>
              <a:t>Themen </a:t>
            </a:r>
          </a:p>
          <a:p>
            <a:pPr lvl="1"/>
            <a:r>
              <a:rPr lang="de-DE" sz="3200" dirty="0" smtClean="0"/>
              <a:t>Apache </a:t>
            </a:r>
            <a:r>
              <a:rPr lang="de-DE" sz="3200" dirty="0"/>
              <a:t>Cassandra </a:t>
            </a:r>
            <a:r>
              <a:rPr lang="de-DE" sz="3200" dirty="0" err="1"/>
              <a:t>for</a:t>
            </a:r>
            <a:r>
              <a:rPr lang="de-DE" sz="3200" dirty="0"/>
              <a:t> Java Developers</a:t>
            </a:r>
          </a:p>
          <a:p>
            <a:pPr lvl="1"/>
            <a:r>
              <a:rPr lang="de-DE" sz="2800" i="1" dirty="0" err="1" smtClean="0"/>
              <a:t>Why</a:t>
            </a:r>
            <a:r>
              <a:rPr lang="de-DE" sz="2800" i="1" dirty="0"/>
              <a:t>, </a:t>
            </a:r>
            <a:r>
              <a:rPr lang="de-DE" sz="2800" i="1" dirty="0" err="1"/>
              <a:t>What</a:t>
            </a:r>
            <a:r>
              <a:rPr lang="de-DE" sz="2800" i="1" dirty="0"/>
              <a:t> &amp; </a:t>
            </a:r>
            <a:r>
              <a:rPr lang="de-DE" sz="2800" i="1" dirty="0" err="1"/>
              <a:t>How</a:t>
            </a:r>
            <a:r>
              <a:rPr lang="de-DE" sz="2800" i="1" dirty="0"/>
              <a:t> - von Maciej </a:t>
            </a:r>
            <a:r>
              <a:rPr lang="de-DE" sz="2800" i="1" dirty="0" err="1"/>
              <a:t>Miklas</a:t>
            </a:r>
            <a:r>
              <a:rPr lang="de-DE" sz="2800" i="1" dirty="0"/>
              <a:t> </a:t>
            </a:r>
          </a:p>
          <a:p>
            <a:pPr lvl="1"/>
            <a:endParaRPr lang="de-DE" sz="3200" dirty="0"/>
          </a:p>
          <a:p>
            <a:pPr lvl="1"/>
            <a:r>
              <a:rPr lang="de-DE" sz="3200" dirty="0"/>
              <a:t>Evolution </a:t>
            </a:r>
            <a:r>
              <a:rPr lang="de-DE" sz="3200" dirty="0" err="1"/>
              <a:t>of</a:t>
            </a:r>
            <a:r>
              <a:rPr lang="de-DE" sz="3200" dirty="0"/>
              <a:t> a TCP </a:t>
            </a:r>
            <a:r>
              <a:rPr lang="de-DE" sz="3200" dirty="0" smtClean="0"/>
              <a:t>Server</a:t>
            </a:r>
            <a:endParaRPr lang="de-DE" sz="3200" dirty="0"/>
          </a:p>
          <a:p>
            <a:pPr lvl="1"/>
            <a:r>
              <a:rPr lang="de-DE" sz="2800" i="1" dirty="0" err="1" smtClean="0"/>
              <a:t>From</a:t>
            </a:r>
            <a:r>
              <a:rPr lang="de-DE" sz="2800" i="1" dirty="0" smtClean="0"/>
              <a:t> IO </a:t>
            </a:r>
            <a:r>
              <a:rPr lang="de-DE" sz="2800" i="1" dirty="0" err="1"/>
              <a:t>to</a:t>
            </a:r>
            <a:r>
              <a:rPr lang="de-DE" sz="2800" i="1" dirty="0"/>
              <a:t> NIO - von Thomas Darimont</a:t>
            </a:r>
            <a:endParaRPr lang="de-DE" sz="2800" i="1" dirty="0"/>
          </a:p>
        </p:txBody>
      </p:sp>
    </p:spTree>
    <p:extLst>
      <p:ext uri="{BB962C8B-B14F-4D97-AF65-F5344CB8AC3E}">
        <p14:creationId xmlns:p14="http://schemas.microsoft.com/office/powerpoint/2010/main" val="3465064360"/>
      </p:ext>
    </p:extLst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de-DE" smtClean="0"/>
              <a:t>Die Firma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1965 gegründet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In 10 europäischen Ländern mit 14 Gesellschaften vertreten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500 Mitarbeiter in Europa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200 Mitarbeiter am Hauptstandort in Saarbrücken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 – 12. Treffen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 die eurodata AG 1/3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echenzentrum.eurodata.de/images/Lvl1_9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497782"/>
            <a:ext cx="8572500" cy="4819650"/>
          </a:xfrm>
          <a:prstGeom prst="rect">
            <a:avLst/>
          </a:prstGeom>
          <a:noFill/>
        </p:spPr>
      </p:pic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dirty="0" smtClean="0">
                <a:solidFill>
                  <a:srgbClr val="5F5F5F"/>
                </a:solidFill>
              </a:rPr>
              <a:t>Das Rechenzentrum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&gt; 30 TB / Monat </a:t>
            </a:r>
            <a:r>
              <a:rPr lang="de-DE" dirty="0" err="1" smtClean="0">
                <a:solidFill>
                  <a:srgbClr val="5F5F5F"/>
                </a:solidFill>
              </a:rPr>
              <a:t>Internettraffic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Eigenes Autonomes System (AS9188) mit direktem</a:t>
            </a:r>
            <a:br>
              <a:rPr lang="de-DE" dirty="0" smtClean="0">
                <a:solidFill>
                  <a:srgbClr val="5F5F5F"/>
                </a:solidFill>
              </a:rPr>
            </a:br>
            <a:r>
              <a:rPr lang="de-DE" dirty="0" smtClean="0">
                <a:solidFill>
                  <a:srgbClr val="5F5F5F"/>
                </a:solidFill>
              </a:rPr>
              <a:t>Multi-</a:t>
            </a:r>
            <a:r>
              <a:rPr lang="de-DE" dirty="0" err="1" smtClean="0">
                <a:solidFill>
                  <a:srgbClr val="5F5F5F"/>
                </a:solidFill>
              </a:rPr>
              <a:t>GBit</a:t>
            </a:r>
            <a:r>
              <a:rPr lang="de-DE" dirty="0" smtClean="0">
                <a:solidFill>
                  <a:srgbClr val="5F5F5F"/>
                </a:solidFill>
              </a:rPr>
              <a:t>-</a:t>
            </a:r>
            <a:r>
              <a:rPr lang="de-DE" dirty="0" err="1" smtClean="0">
                <a:solidFill>
                  <a:srgbClr val="5F5F5F"/>
                </a:solidFill>
              </a:rPr>
              <a:t>Peering</a:t>
            </a:r>
            <a:r>
              <a:rPr lang="de-DE" dirty="0" smtClean="0">
                <a:solidFill>
                  <a:srgbClr val="5F5F5F"/>
                </a:solidFill>
              </a:rPr>
              <a:t> zu den größten Providern</a:t>
            </a:r>
          </a:p>
          <a:p>
            <a:pPr lvl="1"/>
            <a:r>
              <a:rPr lang="de-DE" dirty="0" err="1" smtClean="0">
                <a:solidFill>
                  <a:srgbClr val="5F5F5F"/>
                </a:solidFill>
              </a:rPr>
              <a:t>Cloudlösungen</a:t>
            </a:r>
            <a:r>
              <a:rPr lang="de-DE" dirty="0" smtClean="0">
                <a:solidFill>
                  <a:srgbClr val="5F5F5F"/>
                </a:solidFill>
              </a:rPr>
              <a:t> für den steuerberatenden Kreis</a:t>
            </a: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 – 12. Treffen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 die eurodata AG 2/3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dirty="0" smtClean="0">
                <a:solidFill>
                  <a:srgbClr val="5F5F5F"/>
                </a:solidFill>
              </a:rPr>
              <a:t>Die Softwareentwicklung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RIAs auf Basis von Java Swing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Online-Update mit Java-</a:t>
            </a:r>
            <a:r>
              <a:rPr lang="de-DE" dirty="0" err="1" smtClean="0">
                <a:solidFill>
                  <a:srgbClr val="5F5F5F"/>
                </a:solidFill>
              </a:rPr>
              <a:t>Webstart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err="1" smtClean="0">
                <a:solidFill>
                  <a:srgbClr val="5F5F5F"/>
                </a:solidFill>
              </a:rPr>
              <a:t>Versant</a:t>
            </a:r>
            <a:r>
              <a:rPr lang="de-DE" dirty="0" smtClean="0">
                <a:solidFill>
                  <a:srgbClr val="5F5F5F"/>
                </a:solidFill>
              </a:rPr>
              <a:t> als OO-Datenbank, Oracle-Cluster und </a:t>
            </a:r>
            <a:r>
              <a:rPr lang="de-DE" dirty="0" err="1" smtClean="0">
                <a:solidFill>
                  <a:srgbClr val="5F5F5F"/>
                </a:solidFill>
              </a:rPr>
              <a:t>Postgresfarm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err="1" smtClean="0">
                <a:solidFill>
                  <a:srgbClr val="5F5F5F"/>
                </a:solidFill>
              </a:rPr>
              <a:t>VMWare</a:t>
            </a:r>
            <a:r>
              <a:rPr lang="de-DE" dirty="0" smtClean="0">
                <a:solidFill>
                  <a:srgbClr val="5F5F5F"/>
                </a:solidFill>
              </a:rPr>
              <a:t> ESX zur </a:t>
            </a:r>
            <a:r>
              <a:rPr lang="de-DE" dirty="0" err="1" smtClean="0">
                <a:solidFill>
                  <a:srgbClr val="5F5F5F"/>
                </a:solidFill>
              </a:rPr>
              <a:t>Virtualisierung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Ca. 60 Entwickler (Java, C++, C#)</a:t>
            </a: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>
              <a:spcBef>
                <a:spcPct val="50000"/>
              </a:spcBef>
              <a:buClr>
                <a:srgbClr val="006AB3"/>
              </a:buClr>
              <a:buFont typeface="Wingdings" pitchFamily="2" charset="2"/>
              <a:buChar char="§"/>
            </a:pPr>
            <a:endParaRPr lang="de-DE" sz="1800" dirty="0" smtClean="0">
              <a:solidFill>
                <a:srgbClr val="5F5F5F"/>
              </a:solidFill>
            </a:endParaRPr>
          </a:p>
          <a:p>
            <a:pPr>
              <a:spcBef>
                <a:spcPct val="50000"/>
              </a:spcBef>
              <a:buClr>
                <a:srgbClr val="006AB3"/>
              </a:buClr>
              <a:buFont typeface="Wingdings" pitchFamily="2" charset="2"/>
              <a:buChar char="§"/>
            </a:pPr>
            <a:endParaRPr lang="de-DE" sz="1800" dirty="0" smtClean="0">
              <a:solidFill>
                <a:srgbClr val="5F5F5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 – 12. Treffen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 die eurodata AG 3/3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advTm="10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_Präsentation_DE_141023">
  <a:themeElements>
    <a:clrScheme name="eurodata_2011">
      <a:dk1>
        <a:srgbClr val="58585A"/>
      </a:dk1>
      <a:lt1>
        <a:srgbClr val="FFFFFF"/>
      </a:lt1>
      <a:dk2>
        <a:srgbClr val="D8D8D8"/>
      </a:dk2>
      <a:lt2>
        <a:srgbClr val="D7E7F4"/>
      </a:lt2>
      <a:accent1>
        <a:srgbClr val="D7E7F4"/>
      </a:accent1>
      <a:accent2>
        <a:srgbClr val="E2001A"/>
      </a:accent2>
      <a:accent3>
        <a:srgbClr val="7AC9FF"/>
      </a:accent3>
      <a:accent4>
        <a:srgbClr val="58585A"/>
      </a:accent4>
      <a:accent5>
        <a:srgbClr val="00B050"/>
      </a:accent5>
      <a:accent6>
        <a:srgbClr val="0070C0"/>
      </a:accent6>
      <a:hlink>
        <a:srgbClr val="0070C0"/>
      </a:hlink>
      <a:folHlink>
        <a:srgbClr val="006AB3"/>
      </a:folHlink>
    </a:clrScheme>
    <a:fontScheme name="_X_ed_Praesentation_de_0812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80165" tIns="40083" rIns="80165" bIns="40083" rtlCol="0">
        <a:spAutoFit/>
      </a:bodyPr>
      <a:lstStyle>
        <a:defPPr algn="ctr" defTabSz="800100">
          <a:spcBef>
            <a:spcPct val="50000"/>
          </a:spcBef>
          <a:defRPr sz="900" dirty="0" err="1" smtClean="0">
            <a:solidFill>
              <a:srgbClr val="58585A"/>
            </a:solidFill>
          </a:defRPr>
        </a:defPPr>
      </a:lstStyle>
    </a:txDef>
  </a:objectDefaults>
  <a:extraClrSchemeLst>
    <a:extraClrScheme>
      <a:clrScheme name="_X_ed_Praesentation_de_0812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D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EBAA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FC9B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EFDCB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3">
        <a:dk1>
          <a:srgbClr val="000000"/>
        </a:dk1>
        <a:lt1>
          <a:srgbClr val="FFFFFF"/>
        </a:lt1>
        <a:dk2>
          <a:srgbClr val="4E4A48"/>
        </a:dk2>
        <a:lt2>
          <a:srgbClr val="D7E7F4"/>
        </a:lt2>
        <a:accent1>
          <a:srgbClr val="F8C900"/>
        </a:accent1>
        <a:accent2>
          <a:srgbClr val="DD2C19"/>
        </a:accent2>
        <a:accent3>
          <a:srgbClr val="FFFFFF"/>
        </a:accent3>
        <a:accent4>
          <a:srgbClr val="000000"/>
        </a:accent4>
        <a:accent5>
          <a:srgbClr val="FBE1AA"/>
        </a:accent5>
        <a:accent6>
          <a:srgbClr val="C82716"/>
        </a:accent6>
        <a:hlink>
          <a:srgbClr val="00923F"/>
        </a:hlink>
        <a:folHlink>
          <a:srgbClr val="005A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4">
        <a:dk1>
          <a:srgbClr val="000000"/>
        </a:dk1>
        <a:lt1>
          <a:srgbClr val="F8F8F8"/>
        </a:lt1>
        <a:dk2>
          <a:srgbClr val="000000"/>
        </a:dk2>
        <a:lt2>
          <a:srgbClr val="808080"/>
        </a:lt2>
        <a:accent1>
          <a:srgbClr val="FBDD00"/>
        </a:accent1>
        <a:accent2>
          <a:srgbClr val="0000FF"/>
        </a:accent2>
        <a:accent3>
          <a:srgbClr val="FBFBFB"/>
        </a:accent3>
        <a:accent4>
          <a:srgbClr val="000000"/>
        </a:accent4>
        <a:accent5>
          <a:srgbClr val="FDEBAA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BDD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EBAA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BDD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DEBAA"/>
      </a:accent5>
      <a:accent6>
        <a:srgbClr val="0000E7"/>
      </a:accent6>
      <a:hlink>
        <a:srgbClr val="CC00CC"/>
      </a:hlink>
      <a:folHlink>
        <a:srgbClr val="C0C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ed_Präsentation_DE_141023</Template>
  <TotalTime>36</TotalTime>
  <Words>172</Words>
  <Application>Microsoft Macintosh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ed_Präsentation_DE_141023</vt:lpstr>
      <vt:lpstr>JUG Saar 12. Treffen</vt:lpstr>
      <vt:lpstr>PowerPoint Presentation</vt:lpstr>
      <vt:lpstr>PowerPoint Presentation</vt:lpstr>
      <vt:lpstr>JUG Saar – 12. Treffen</vt:lpstr>
      <vt:lpstr>JUG Saar – 12. Treffen</vt:lpstr>
      <vt:lpstr>JUG Saar – 12. Treffen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JUG Saar 12. Treffen</dc:title>
  <dc:subject>eurodata-Präsentationen</dc:subject>
  <dc:creator>Rosinus Michael</dc:creator>
  <cp:lastModifiedBy>Thomas Richard Darimont</cp:lastModifiedBy>
  <cp:revision>13</cp:revision>
  <dcterms:created xsi:type="dcterms:W3CDTF">2014-11-20T14:26:43Z</dcterms:created>
  <dcterms:modified xsi:type="dcterms:W3CDTF">2014-11-27T10:19:10Z</dcterms:modified>
</cp:coreProperties>
</file>