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58" r:id="rId4"/>
    <p:sldId id="266" r:id="rId5"/>
    <p:sldId id="257" r:id="rId6"/>
    <p:sldId id="259" r:id="rId7"/>
    <p:sldId id="261" r:id="rId8"/>
    <p:sldId id="265" r:id="rId9"/>
    <p:sldId id="263" r:id="rId10"/>
    <p:sldId id="262" r:id="rId11"/>
    <p:sldId id="264" r:id="rId12"/>
    <p:sldId id="268" r:id="rId13"/>
    <p:sldId id="267" r:id="rId1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926" autoAdjust="0"/>
  </p:normalViewPr>
  <p:slideViewPr>
    <p:cSldViewPr>
      <p:cViewPr>
        <p:scale>
          <a:sx n="81" d="100"/>
          <a:sy n="81" d="100"/>
        </p:scale>
        <p:origin x="-83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C9F12-485D-4B51-861D-71B69EA0F23C}" type="datetimeFigureOut">
              <a:rPr lang="de-DE" smtClean="0"/>
              <a:t>27.03.2014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78162-8762-4B09-8146-CE49806D2E62}" type="slidenum">
              <a:rPr lang="de-DE" smtClean="0"/>
              <a:t>‹Nr.›</a:t>
            </a:fld>
            <a:endParaRPr lang="de-DE"/>
          </a:p>
        </p:txBody>
      </p:sp>
    </p:spTree>
    <p:extLst>
      <p:ext uri="{BB962C8B-B14F-4D97-AF65-F5344CB8AC3E}">
        <p14:creationId xmlns:p14="http://schemas.microsoft.com/office/powerpoint/2010/main" val="61548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 Optimierung durch Vergrößerung von Systemressourcen = Vertikale Skalierung</a:t>
            </a:r>
          </a:p>
          <a:p>
            <a:endParaRPr lang="de-DE" dirty="0"/>
          </a:p>
        </p:txBody>
      </p:sp>
      <p:sp>
        <p:nvSpPr>
          <p:cNvPr id="4" name="Foliennummernplatzhalter 3"/>
          <p:cNvSpPr>
            <a:spLocks noGrp="1"/>
          </p:cNvSpPr>
          <p:nvPr>
            <p:ph type="sldNum" sz="quarter" idx="10"/>
          </p:nvPr>
        </p:nvSpPr>
        <p:spPr/>
        <p:txBody>
          <a:bodyPr/>
          <a:lstStyle/>
          <a:p>
            <a:fld id="{30778162-8762-4B09-8146-CE49806D2E62}" type="slidenum">
              <a:rPr lang="de-DE" smtClean="0"/>
              <a:t>2</a:t>
            </a:fld>
            <a:endParaRPr lang="de-DE"/>
          </a:p>
        </p:txBody>
      </p:sp>
    </p:spTree>
    <p:extLst>
      <p:ext uri="{BB962C8B-B14F-4D97-AF65-F5344CB8AC3E}">
        <p14:creationId xmlns:p14="http://schemas.microsoft.com/office/powerpoint/2010/main" val="79407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Details dazu: http://www.neilconway.org/talks/hacking/ottawa/ottawa_slides.pdf</a:t>
            </a:r>
            <a:endParaRPr lang="de-DE" dirty="0"/>
          </a:p>
        </p:txBody>
      </p:sp>
      <p:sp>
        <p:nvSpPr>
          <p:cNvPr id="4" name="Foliennummernplatzhalter 3"/>
          <p:cNvSpPr>
            <a:spLocks noGrp="1"/>
          </p:cNvSpPr>
          <p:nvPr>
            <p:ph type="sldNum" sz="quarter" idx="10"/>
          </p:nvPr>
        </p:nvSpPr>
        <p:spPr/>
        <p:txBody>
          <a:bodyPr/>
          <a:lstStyle/>
          <a:p>
            <a:fld id="{30778162-8762-4B09-8146-CE49806D2E62}" type="slidenum">
              <a:rPr lang="de-DE" smtClean="0"/>
              <a:t>3</a:t>
            </a:fld>
            <a:endParaRPr lang="de-DE"/>
          </a:p>
        </p:txBody>
      </p:sp>
    </p:spTree>
    <p:extLst>
      <p:ext uri="{BB962C8B-B14F-4D97-AF65-F5344CB8AC3E}">
        <p14:creationId xmlns:p14="http://schemas.microsoft.com/office/powerpoint/2010/main" val="3112538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http://docs.oracle.com/cd/B10500_01/server.920/a96533/rbo.htm</a:t>
            </a:r>
          </a:p>
        </p:txBody>
      </p:sp>
      <p:sp>
        <p:nvSpPr>
          <p:cNvPr id="4" name="Foliennummernplatzhalter 3"/>
          <p:cNvSpPr>
            <a:spLocks noGrp="1"/>
          </p:cNvSpPr>
          <p:nvPr>
            <p:ph type="sldNum" sz="quarter" idx="10"/>
          </p:nvPr>
        </p:nvSpPr>
        <p:spPr/>
        <p:txBody>
          <a:bodyPr/>
          <a:lstStyle/>
          <a:p>
            <a:fld id="{30778162-8762-4B09-8146-CE49806D2E62}" type="slidenum">
              <a:rPr lang="de-DE" smtClean="0"/>
              <a:t>5</a:t>
            </a:fld>
            <a:endParaRPr lang="de-DE"/>
          </a:p>
        </p:txBody>
      </p:sp>
    </p:spTree>
    <p:extLst>
      <p:ext uri="{BB962C8B-B14F-4D97-AF65-F5344CB8AC3E}">
        <p14:creationId xmlns:p14="http://schemas.microsoft.com/office/powerpoint/2010/main" val="2668031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0778162-8762-4B09-8146-CE49806D2E62}" type="slidenum">
              <a:rPr lang="de-DE" smtClean="0"/>
              <a:t>7</a:t>
            </a:fld>
            <a:endParaRPr lang="de-DE"/>
          </a:p>
        </p:txBody>
      </p:sp>
    </p:spTree>
    <p:extLst>
      <p:ext uri="{BB962C8B-B14F-4D97-AF65-F5344CB8AC3E}">
        <p14:creationId xmlns:p14="http://schemas.microsoft.com/office/powerpoint/2010/main" val="1279861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Evtl. </a:t>
            </a:r>
            <a:endParaRPr lang="de-DE" dirty="0"/>
          </a:p>
        </p:txBody>
      </p:sp>
      <p:sp>
        <p:nvSpPr>
          <p:cNvPr id="4" name="Foliennummernplatzhalter 3"/>
          <p:cNvSpPr>
            <a:spLocks noGrp="1"/>
          </p:cNvSpPr>
          <p:nvPr>
            <p:ph type="sldNum" sz="quarter" idx="10"/>
          </p:nvPr>
        </p:nvSpPr>
        <p:spPr/>
        <p:txBody>
          <a:bodyPr/>
          <a:lstStyle/>
          <a:p>
            <a:fld id="{30778162-8762-4B09-8146-CE49806D2E62}" type="slidenum">
              <a:rPr lang="de-DE" smtClean="0"/>
              <a:t>8</a:t>
            </a:fld>
            <a:endParaRPr lang="de-DE"/>
          </a:p>
        </p:txBody>
      </p:sp>
    </p:spTree>
    <p:extLst>
      <p:ext uri="{BB962C8B-B14F-4D97-AF65-F5344CB8AC3E}">
        <p14:creationId xmlns:p14="http://schemas.microsoft.com/office/powerpoint/2010/main" val="1308430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8CC693B-030D-4941-B552-35EC7329866C}" type="datetimeFigureOut">
              <a:rPr lang="de-DE" smtClean="0"/>
              <a:t>27.03.2014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224076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8CC693B-030D-4941-B552-35EC7329866C}" type="datetimeFigureOut">
              <a:rPr lang="de-DE" smtClean="0"/>
              <a:t>27.03.2014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271819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8CC693B-030D-4941-B552-35EC7329866C}" type="datetimeFigureOut">
              <a:rPr lang="de-DE" smtClean="0"/>
              <a:t>27.03.2014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316915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8CC693B-030D-4941-B552-35EC7329866C}" type="datetimeFigureOut">
              <a:rPr lang="de-DE" smtClean="0"/>
              <a:t>27.03.2014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368394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A8CC693B-030D-4941-B552-35EC7329866C}" type="datetimeFigureOut">
              <a:rPr lang="de-DE" smtClean="0"/>
              <a:t>27.03.2014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192859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A8CC693B-030D-4941-B552-35EC7329866C}" type="datetimeFigureOut">
              <a:rPr lang="de-DE" smtClean="0"/>
              <a:t>27.03.2014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278513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A8CC693B-030D-4941-B552-35EC7329866C}" type="datetimeFigureOut">
              <a:rPr lang="de-DE" smtClean="0"/>
              <a:t>27.03.2014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96363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A8CC693B-030D-4941-B552-35EC7329866C}" type="datetimeFigureOut">
              <a:rPr lang="de-DE" smtClean="0"/>
              <a:t>27.03.2014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134249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8CC693B-030D-4941-B552-35EC7329866C}" type="datetimeFigureOut">
              <a:rPr lang="de-DE" smtClean="0"/>
              <a:t>27.03.2014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10890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A8CC693B-030D-4941-B552-35EC7329866C}" type="datetimeFigureOut">
              <a:rPr lang="de-DE" smtClean="0"/>
              <a:t>27.03.2014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194933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A8CC693B-030D-4941-B552-35EC7329866C}" type="datetimeFigureOut">
              <a:rPr lang="de-DE" smtClean="0"/>
              <a:t>27.03.2014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0F36731-9A9C-4B28-BD4C-452B45EFA180}" type="slidenum">
              <a:rPr lang="de-DE" smtClean="0"/>
              <a:t>‹Nr.›</a:t>
            </a:fld>
            <a:endParaRPr lang="de-DE"/>
          </a:p>
        </p:txBody>
      </p:sp>
    </p:spTree>
    <p:extLst>
      <p:ext uri="{BB962C8B-B14F-4D97-AF65-F5344CB8AC3E}">
        <p14:creationId xmlns:p14="http://schemas.microsoft.com/office/powerpoint/2010/main" val="200199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C693B-030D-4941-B552-35EC7329866C}" type="datetimeFigureOut">
              <a:rPr lang="de-DE" smtClean="0"/>
              <a:t>27.03.2014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36731-9A9C-4B28-BD4C-452B45EFA180}" type="slidenum">
              <a:rPr lang="de-DE" smtClean="0"/>
              <a:t>‹Nr.›</a:t>
            </a:fld>
            <a:endParaRPr lang="de-DE"/>
          </a:p>
        </p:txBody>
      </p:sp>
    </p:spTree>
    <p:extLst>
      <p:ext uri="{BB962C8B-B14F-4D97-AF65-F5344CB8AC3E}">
        <p14:creationId xmlns:p14="http://schemas.microsoft.com/office/powerpoint/2010/main" val="2649246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ostgresql.org/docs/9.3/static/indexes-partial.html" TargetMode="External"/><Relationship Id="rId2" Type="http://schemas.openxmlformats.org/officeDocument/2006/relationships/hyperlink" Target="http://use-the-index-luke.com/de/sql/daten-cluster/index-only-scan-covering-index" TargetMode="External"/><Relationship Id="rId1" Type="http://schemas.openxmlformats.org/officeDocument/2006/relationships/slideLayout" Target="../slideLayouts/slideLayout2.xml"/><Relationship Id="rId4" Type="http://schemas.openxmlformats.org/officeDocument/2006/relationships/hyperlink" Target="http://www.postgresql.org/docs/9.3/static/indexes-expressional.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eilconway.org/talks/hacking/ottawa/ottawa_slides.pdf" TargetMode="External"/><Relationship Id="rId7" Type="http://schemas.openxmlformats.org/officeDocument/2006/relationships/hyperlink" Target="http://martinpreiss.blogspot.de/2014/03/kostenbasierte-optimierung-mit-postgres.html" TargetMode="External"/><Relationship Id="rId2" Type="http://schemas.openxmlformats.org/officeDocument/2006/relationships/hyperlink" Target="http://de.slideshare.net/craigkerstiens/postgres-performance-for-humans" TargetMode="External"/><Relationship Id="rId1" Type="http://schemas.openxmlformats.org/officeDocument/2006/relationships/slideLayout" Target="../slideLayouts/slideLayout2.xml"/><Relationship Id="rId6" Type="http://schemas.openxmlformats.org/officeDocument/2006/relationships/hyperlink" Target="http://use-the-index-luke.com/de" TargetMode="External"/><Relationship Id="rId5" Type="http://schemas.openxmlformats.org/officeDocument/2006/relationships/hyperlink" Target="https://www.google.de/url?sa=t&amp;rct=j&amp;q=&amp;esrc=s&amp;source=web&amp;cd=10&amp;cad=rja&amp;uact=8&amp;ved=0CI4BEBYwCQ&amp;url=http://encodestatistics.org/publications/statistics_and_postgres.pdf&amp;ei=w5IyU-fZJ-qu7Ab8pIH4Bw&amp;usg=AFQjCNF3I1p45NdT_IqA8oV3jB32DSSrzA&amp;sig2=5VL2zAACBcr-28YRJb8EEA&amp;bvm=bv.63738703,d.ZGU" TargetMode="External"/><Relationship Id="rId4" Type="http://schemas.openxmlformats.org/officeDocument/2006/relationships/hyperlink" Target="http://wiki.postgresql.org/images/c/c8/2011-11-11_pg-optimizer.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ggyfernandez.wordpress.com/2010/12/07/which-query-is-better%E2%80%94part-iii-no-explain-plan-to-rule-them-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ostgresql.org/docs/9.3/static/planner-optimizer.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ostgresql.org/docs/9.3/static/catalog-pg-class.html" TargetMode="External"/><Relationship Id="rId2" Type="http://schemas.openxmlformats.org/officeDocument/2006/relationships/hyperlink" Target="http://www.postgresql.org/docs/9.2/static/runtime-config-query.html" TargetMode="External"/><Relationship Id="rId1" Type="http://schemas.openxmlformats.org/officeDocument/2006/relationships/slideLayout" Target="../slideLayouts/slideLayout2.xml"/><Relationship Id="rId4" Type="http://schemas.openxmlformats.org/officeDocument/2006/relationships/hyperlink" Target="http://www.postgresql.org/docs/9.3/static/view-pg-stats.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postgresql.org/docs/9.3/static/sql-explain.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postgresql.org/docs/9.3/static/pgstatstatements.html"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doxygen.postgresql.org/costsize_8c.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use-the-index-luke.com/de/sql/anatomie/index-bau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smtClean="0"/>
              <a:t>Über den Tellerrand:</a:t>
            </a:r>
            <a:br>
              <a:rPr lang="de-DE" dirty="0" smtClean="0"/>
            </a:br>
            <a:r>
              <a:rPr lang="de-DE" dirty="0" smtClean="0"/>
              <a:t>Kostenbasierte Optimierung </a:t>
            </a:r>
            <a:br>
              <a:rPr lang="de-DE" dirty="0" smtClean="0"/>
            </a:br>
            <a:r>
              <a:rPr lang="de-DE" dirty="0" smtClean="0"/>
              <a:t>mit </a:t>
            </a:r>
            <a:r>
              <a:rPr lang="de-DE" dirty="0" err="1" smtClean="0"/>
              <a:t>PostgreSQL</a:t>
            </a:r>
            <a:endParaRPr lang="de-DE" dirty="0"/>
          </a:p>
        </p:txBody>
      </p:sp>
      <p:sp>
        <p:nvSpPr>
          <p:cNvPr id="3" name="Untertitel 2"/>
          <p:cNvSpPr>
            <a:spLocks noGrp="1"/>
          </p:cNvSpPr>
          <p:nvPr>
            <p:ph type="subTitle" idx="1"/>
          </p:nvPr>
        </p:nvSpPr>
        <p:spPr>
          <a:xfrm>
            <a:off x="1331640" y="4797152"/>
            <a:ext cx="6400800" cy="1201688"/>
          </a:xfrm>
        </p:spPr>
        <p:txBody>
          <a:bodyPr>
            <a:normAutofit fontScale="70000" lnSpcReduction="20000"/>
          </a:bodyPr>
          <a:lstStyle/>
          <a:p>
            <a:r>
              <a:rPr lang="de-DE" dirty="0" smtClean="0"/>
              <a:t>Martin Preiss</a:t>
            </a:r>
          </a:p>
          <a:p>
            <a:r>
              <a:rPr lang="de-DE" sz="2400" dirty="0" smtClean="0"/>
              <a:t>27.03.2014</a:t>
            </a:r>
          </a:p>
          <a:p>
            <a:endParaRPr lang="de-DE" sz="2400" dirty="0"/>
          </a:p>
          <a:p>
            <a:r>
              <a:rPr lang="de-DE" sz="2400" dirty="0" smtClean="0"/>
              <a:t>8. Treffen der JUG Saar</a:t>
            </a:r>
          </a:p>
        </p:txBody>
      </p:sp>
      <p:pic>
        <p:nvPicPr>
          <p:cNvPr id="1026" name="Picture 2" descr="PostgreSQL-Maskottch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4149080"/>
            <a:ext cx="19050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936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Index-Operationen und -Typen</a:t>
            </a:r>
            <a:endParaRPr lang="de-DE" dirty="0"/>
          </a:p>
        </p:txBody>
      </p:sp>
      <p:sp>
        <p:nvSpPr>
          <p:cNvPr id="3" name="Inhaltsplatzhalter 2"/>
          <p:cNvSpPr>
            <a:spLocks noGrp="1"/>
          </p:cNvSpPr>
          <p:nvPr>
            <p:ph idx="1"/>
          </p:nvPr>
        </p:nvSpPr>
        <p:spPr/>
        <p:txBody>
          <a:bodyPr/>
          <a:lstStyle/>
          <a:p>
            <a:pPr marL="0" indent="0">
              <a:buNone/>
            </a:pPr>
            <a:r>
              <a:rPr lang="de-DE" dirty="0" err="1" smtClean="0"/>
              <a:t>Postgres</a:t>
            </a:r>
            <a:endParaRPr lang="de-DE" dirty="0" smtClean="0"/>
          </a:p>
          <a:p>
            <a:r>
              <a:rPr lang="de-DE" dirty="0" smtClean="0"/>
              <a:t>Index Scan</a:t>
            </a:r>
          </a:p>
          <a:p>
            <a:r>
              <a:rPr lang="de-DE" dirty="0" smtClean="0"/>
              <a:t>Bitmap Index Scan (in </a:t>
            </a:r>
            <a:r>
              <a:rPr lang="de-DE" dirty="0" err="1" smtClean="0"/>
              <a:t>memory</a:t>
            </a:r>
            <a:r>
              <a:rPr lang="de-DE" dirty="0" smtClean="0"/>
              <a:t>)</a:t>
            </a:r>
          </a:p>
          <a:p>
            <a:r>
              <a:rPr lang="de-DE" dirty="0" smtClean="0">
                <a:hlinkClick r:id="rId2"/>
              </a:rPr>
              <a:t>Index </a:t>
            </a:r>
            <a:r>
              <a:rPr lang="de-DE" dirty="0" err="1" smtClean="0">
                <a:hlinkClick r:id="rId2"/>
              </a:rPr>
              <a:t>Only</a:t>
            </a:r>
            <a:r>
              <a:rPr lang="de-DE" dirty="0" smtClean="0">
                <a:hlinkClick r:id="rId2"/>
              </a:rPr>
              <a:t> Scan</a:t>
            </a:r>
            <a:endParaRPr lang="de-DE" dirty="0" smtClean="0"/>
          </a:p>
          <a:p>
            <a:r>
              <a:rPr lang="de-DE" dirty="0" smtClean="0">
                <a:hlinkClick r:id="rId3"/>
              </a:rPr>
              <a:t>Partial Index</a:t>
            </a:r>
            <a:endParaRPr lang="de-DE" dirty="0" smtClean="0"/>
          </a:p>
          <a:p>
            <a:r>
              <a:rPr lang="de-DE" dirty="0" smtClean="0">
                <a:hlinkClick r:id="rId4"/>
              </a:rPr>
              <a:t>Indexes on </a:t>
            </a:r>
            <a:r>
              <a:rPr lang="de-DE" dirty="0" err="1" smtClean="0">
                <a:hlinkClick r:id="rId4"/>
              </a:rPr>
              <a:t>Expressions</a:t>
            </a:r>
            <a:r>
              <a:rPr lang="de-DE" dirty="0" smtClean="0"/>
              <a:t> (aka </a:t>
            </a:r>
            <a:r>
              <a:rPr lang="de-DE" dirty="0" err="1" smtClean="0"/>
              <a:t>Function</a:t>
            </a:r>
            <a:r>
              <a:rPr lang="de-DE" dirty="0" smtClean="0"/>
              <a:t> </a:t>
            </a:r>
            <a:r>
              <a:rPr lang="de-DE" dirty="0" err="1" smtClean="0"/>
              <a:t>Based</a:t>
            </a:r>
            <a:r>
              <a:rPr lang="de-DE" dirty="0" smtClean="0"/>
              <a:t> Index)</a:t>
            </a:r>
            <a:endParaRPr lang="de-DE" dirty="0"/>
          </a:p>
        </p:txBody>
      </p:sp>
    </p:spTree>
    <p:extLst>
      <p:ext uri="{BB962C8B-B14F-4D97-AF65-F5344CB8AC3E}">
        <p14:creationId xmlns:p14="http://schemas.microsoft.com/office/powerpoint/2010/main" val="3153132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Join</a:t>
            </a:r>
            <a:r>
              <a:rPr lang="de-DE" dirty="0" smtClean="0"/>
              <a:t>-Operationen</a:t>
            </a:r>
            <a:endParaRPr lang="de-DE" dirty="0"/>
          </a:p>
        </p:txBody>
      </p:sp>
      <p:sp>
        <p:nvSpPr>
          <p:cNvPr id="3" name="Inhaltsplatzhalter 2"/>
          <p:cNvSpPr>
            <a:spLocks noGrp="1"/>
          </p:cNvSpPr>
          <p:nvPr>
            <p:ph idx="1"/>
          </p:nvPr>
        </p:nvSpPr>
        <p:spPr/>
        <p:txBody>
          <a:bodyPr>
            <a:normAutofit fontScale="92500" lnSpcReduction="20000"/>
          </a:bodyPr>
          <a:lstStyle/>
          <a:p>
            <a:r>
              <a:rPr lang="de-DE" b="1" dirty="0" smtClean="0"/>
              <a:t>NESTED LOOPS JOIN</a:t>
            </a:r>
            <a:br>
              <a:rPr lang="de-DE" b="1" dirty="0" smtClean="0"/>
            </a:br>
            <a:r>
              <a:rPr lang="de-DE" dirty="0" smtClean="0">
                <a:solidFill>
                  <a:schemeClr val="bg1">
                    <a:lumMod val="50000"/>
                  </a:schemeClr>
                </a:solidFill>
              </a:rPr>
              <a:t>führt für die relevanten Sätze der ersten Tabelle eine Abfrage auf die zweite Tabelle durch. </a:t>
            </a:r>
          </a:p>
          <a:p>
            <a:r>
              <a:rPr lang="de-DE" b="1" dirty="0" smtClean="0"/>
              <a:t>HASH JOIN</a:t>
            </a:r>
            <a:r>
              <a:rPr lang="de-DE" dirty="0" smtClean="0"/>
              <a:t/>
            </a:r>
            <a:br>
              <a:rPr lang="de-DE" dirty="0" smtClean="0"/>
            </a:br>
            <a:r>
              <a:rPr lang="de-DE" dirty="0" smtClean="0">
                <a:solidFill>
                  <a:schemeClr val="bg1">
                    <a:lumMod val="50000"/>
                  </a:schemeClr>
                </a:solidFill>
              </a:rPr>
              <a:t>lädt die potentiell relevanten Sätze der ersten Tabelle in eine in-memory </a:t>
            </a:r>
            <a:r>
              <a:rPr lang="de-DE" dirty="0" err="1" smtClean="0">
                <a:solidFill>
                  <a:schemeClr val="bg1">
                    <a:lumMod val="50000"/>
                  </a:schemeClr>
                </a:solidFill>
              </a:rPr>
              <a:t>hash</a:t>
            </a:r>
            <a:r>
              <a:rPr lang="de-DE" dirty="0" smtClean="0">
                <a:solidFill>
                  <a:schemeClr val="bg1">
                    <a:lumMod val="50000"/>
                  </a:schemeClr>
                </a:solidFill>
              </a:rPr>
              <a:t> </a:t>
            </a:r>
            <a:r>
              <a:rPr lang="de-DE" dirty="0" err="1" smtClean="0">
                <a:solidFill>
                  <a:schemeClr val="bg1">
                    <a:lumMod val="50000"/>
                  </a:schemeClr>
                </a:solidFill>
              </a:rPr>
              <a:t>map</a:t>
            </a:r>
            <a:r>
              <a:rPr lang="de-DE" dirty="0" smtClean="0">
                <a:solidFill>
                  <a:schemeClr val="bg1">
                    <a:lumMod val="50000"/>
                  </a:schemeClr>
                </a:solidFill>
              </a:rPr>
              <a:t> und prüft die Sätze der zweiten Tabelle über die Hash Funktion.</a:t>
            </a:r>
          </a:p>
          <a:p>
            <a:r>
              <a:rPr lang="de-DE" b="1" dirty="0" smtClean="0"/>
              <a:t>MERGE JOIN</a:t>
            </a:r>
            <a:br>
              <a:rPr lang="de-DE" b="1" dirty="0" smtClean="0"/>
            </a:br>
            <a:r>
              <a:rPr lang="de-DE" dirty="0" smtClean="0">
                <a:solidFill>
                  <a:schemeClr val="bg1">
                    <a:lumMod val="50000"/>
                  </a:schemeClr>
                </a:solidFill>
              </a:rPr>
              <a:t>sortiert beide Mengen und verbindet passende Sätze.</a:t>
            </a:r>
            <a:endParaRPr lang="de-DE" dirty="0">
              <a:solidFill>
                <a:schemeClr val="bg1">
                  <a:lumMod val="50000"/>
                </a:schemeClr>
              </a:solidFill>
            </a:endParaRPr>
          </a:p>
        </p:txBody>
      </p:sp>
    </p:spTree>
    <p:extLst>
      <p:ext uri="{BB962C8B-B14F-4D97-AF65-F5344CB8AC3E}">
        <p14:creationId xmlns:p14="http://schemas.microsoft.com/office/powerpoint/2010/main" val="1078725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Links</a:t>
            </a:r>
            <a:endParaRPr lang="de-DE" dirty="0"/>
          </a:p>
        </p:txBody>
      </p:sp>
      <p:sp>
        <p:nvSpPr>
          <p:cNvPr id="3" name="Inhaltsplatzhalter 2"/>
          <p:cNvSpPr>
            <a:spLocks noGrp="1"/>
          </p:cNvSpPr>
          <p:nvPr>
            <p:ph idx="1"/>
          </p:nvPr>
        </p:nvSpPr>
        <p:spPr>
          <a:xfrm>
            <a:off x="457200" y="1600201"/>
            <a:ext cx="8229600" cy="4421087"/>
          </a:xfrm>
        </p:spPr>
        <p:txBody>
          <a:bodyPr>
            <a:normAutofit/>
          </a:bodyPr>
          <a:lstStyle/>
          <a:p>
            <a:r>
              <a:rPr lang="de-DE" sz="2800" dirty="0" smtClean="0"/>
              <a:t>Craig </a:t>
            </a:r>
            <a:r>
              <a:rPr lang="de-DE" sz="2800" dirty="0" err="1" smtClean="0"/>
              <a:t>Kerstiens</a:t>
            </a:r>
            <a:r>
              <a:rPr lang="de-DE" sz="2800" dirty="0" smtClean="0"/>
              <a:t>: </a:t>
            </a:r>
            <a:r>
              <a:rPr lang="de-DE" sz="2800" dirty="0" err="1" smtClean="0">
                <a:hlinkClick r:id="rId2"/>
              </a:rPr>
              <a:t>Postgres</a:t>
            </a:r>
            <a:r>
              <a:rPr lang="de-DE" sz="2800" dirty="0" smtClean="0">
                <a:hlinkClick r:id="rId2"/>
              </a:rPr>
              <a:t> </a:t>
            </a:r>
            <a:r>
              <a:rPr lang="de-DE" sz="2800" dirty="0" err="1" smtClean="0">
                <a:hlinkClick r:id="rId2"/>
              </a:rPr>
              <a:t>performance</a:t>
            </a:r>
            <a:r>
              <a:rPr lang="de-DE" sz="2800" dirty="0" smtClean="0">
                <a:hlinkClick r:id="rId2"/>
              </a:rPr>
              <a:t> </a:t>
            </a:r>
            <a:r>
              <a:rPr lang="de-DE" sz="2800" dirty="0" err="1" smtClean="0">
                <a:hlinkClick r:id="rId2"/>
              </a:rPr>
              <a:t>for</a:t>
            </a:r>
            <a:r>
              <a:rPr lang="de-DE" sz="2800" dirty="0" smtClean="0">
                <a:hlinkClick r:id="rId2"/>
              </a:rPr>
              <a:t> </a:t>
            </a:r>
            <a:r>
              <a:rPr lang="de-DE" sz="2800" dirty="0" err="1" smtClean="0">
                <a:hlinkClick r:id="rId2"/>
              </a:rPr>
              <a:t>humans</a:t>
            </a:r>
            <a:endParaRPr lang="de-DE" sz="2800" dirty="0" smtClean="0"/>
          </a:p>
          <a:p>
            <a:r>
              <a:rPr lang="de-DE" sz="2800" dirty="0" smtClean="0"/>
              <a:t>Neil Conway: </a:t>
            </a:r>
            <a:r>
              <a:rPr lang="de-DE" sz="2800" dirty="0" err="1" smtClean="0">
                <a:hlinkClick r:id="rId3"/>
              </a:rPr>
              <a:t>Introduction</a:t>
            </a:r>
            <a:r>
              <a:rPr lang="de-DE" sz="2800" dirty="0" smtClean="0">
                <a:hlinkClick r:id="rId3"/>
              </a:rPr>
              <a:t> </a:t>
            </a:r>
            <a:r>
              <a:rPr lang="de-DE" sz="2800" dirty="0" err="1" smtClean="0">
                <a:hlinkClick r:id="rId3"/>
              </a:rPr>
              <a:t>to</a:t>
            </a:r>
            <a:r>
              <a:rPr lang="de-DE" sz="2800" dirty="0" smtClean="0">
                <a:hlinkClick r:id="rId3"/>
              </a:rPr>
              <a:t> Hacking </a:t>
            </a:r>
            <a:r>
              <a:rPr lang="de-DE" sz="2800" dirty="0" err="1" smtClean="0">
                <a:hlinkClick r:id="rId3"/>
              </a:rPr>
              <a:t>PostgreSQL</a:t>
            </a:r>
            <a:endParaRPr lang="de-DE" sz="2800" dirty="0" smtClean="0"/>
          </a:p>
          <a:p>
            <a:r>
              <a:rPr lang="de-DE" sz="2800" dirty="0" smtClean="0"/>
              <a:t>Bernd </a:t>
            </a:r>
            <a:r>
              <a:rPr lang="de-DE" sz="2800" dirty="0" err="1" smtClean="0"/>
              <a:t>Helmle</a:t>
            </a:r>
            <a:r>
              <a:rPr lang="de-DE" sz="2800" dirty="0" smtClean="0"/>
              <a:t>: </a:t>
            </a:r>
            <a:r>
              <a:rPr lang="de-DE" sz="2800" dirty="0" smtClean="0">
                <a:hlinkClick r:id="rId4"/>
              </a:rPr>
              <a:t>Eine Reise durch den </a:t>
            </a:r>
            <a:r>
              <a:rPr lang="de-DE" sz="2800" dirty="0" err="1" smtClean="0">
                <a:hlinkClick r:id="rId4"/>
              </a:rPr>
              <a:t>PostgreSQL</a:t>
            </a:r>
            <a:r>
              <a:rPr lang="de-DE" sz="2800" dirty="0" smtClean="0">
                <a:hlinkClick r:id="rId4"/>
              </a:rPr>
              <a:t> </a:t>
            </a:r>
            <a:r>
              <a:rPr lang="de-DE" sz="2800" dirty="0" err="1" smtClean="0">
                <a:hlinkClick r:id="rId4"/>
              </a:rPr>
              <a:t>Optimizer</a:t>
            </a:r>
            <a:endParaRPr lang="de-DE" sz="2800" dirty="0" smtClean="0"/>
          </a:p>
          <a:p>
            <a:r>
              <a:rPr lang="de-DE" sz="2800" dirty="0" smtClean="0"/>
              <a:t>Encodestatistics.org: </a:t>
            </a:r>
            <a:r>
              <a:rPr lang="de-DE" sz="2800" dirty="0" err="1" smtClean="0">
                <a:hlinkClick r:id="rId5"/>
              </a:rPr>
              <a:t>Statistics</a:t>
            </a:r>
            <a:r>
              <a:rPr lang="de-DE" sz="2800" dirty="0" smtClean="0">
                <a:hlinkClick r:id="rId5"/>
              </a:rPr>
              <a:t> </a:t>
            </a:r>
            <a:r>
              <a:rPr lang="de-DE" sz="2800" dirty="0" err="1" smtClean="0">
                <a:hlinkClick r:id="rId5"/>
              </a:rPr>
              <a:t>and</a:t>
            </a:r>
            <a:r>
              <a:rPr lang="de-DE" sz="2800" dirty="0" smtClean="0">
                <a:hlinkClick r:id="rId5"/>
              </a:rPr>
              <a:t> </a:t>
            </a:r>
            <a:r>
              <a:rPr lang="de-DE" sz="2800" dirty="0" err="1" smtClean="0">
                <a:hlinkClick r:id="rId5"/>
              </a:rPr>
              <a:t>Postgres</a:t>
            </a:r>
            <a:endParaRPr lang="de-DE" sz="2800" dirty="0" smtClean="0"/>
          </a:p>
          <a:p>
            <a:r>
              <a:rPr lang="de-DE" sz="2800" dirty="0" smtClean="0"/>
              <a:t>Markus Winand: </a:t>
            </a:r>
            <a:r>
              <a:rPr lang="de-DE" sz="2800" dirty="0" err="1" smtClean="0">
                <a:hlinkClick r:id="rId6"/>
              </a:rPr>
              <a:t>Use</a:t>
            </a:r>
            <a:r>
              <a:rPr lang="de-DE" sz="2800" dirty="0" smtClean="0">
                <a:hlinkClick r:id="rId6"/>
              </a:rPr>
              <a:t> </a:t>
            </a:r>
            <a:r>
              <a:rPr lang="de-DE" sz="2800" dirty="0">
                <a:hlinkClick r:id="rId6"/>
              </a:rPr>
              <a:t>T</a:t>
            </a:r>
            <a:r>
              <a:rPr lang="de-DE" sz="2800" dirty="0" smtClean="0">
                <a:hlinkClick r:id="rId6"/>
              </a:rPr>
              <a:t>he </a:t>
            </a:r>
            <a:r>
              <a:rPr lang="de-DE" sz="2800" dirty="0">
                <a:hlinkClick r:id="rId6"/>
              </a:rPr>
              <a:t>I</a:t>
            </a:r>
            <a:r>
              <a:rPr lang="de-DE" sz="2800" dirty="0" smtClean="0">
                <a:hlinkClick r:id="rId6"/>
              </a:rPr>
              <a:t>ndex, Luke!</a:t>
            </a:r>
            <a:endParaRPr lang="de-DE" sz="2800" dirty="0" smtClean="0"/>
          </a:p>
          <a:p>
            <a:r>
              <a:rPr lang="de-DE" sz="2800" dirty="0" smtClean="0"/>
              <a:t>Martin Preiss: </a:t>
            </a:r>
            <a:r>
              <a:rPr lang="de-DE" sz="2800" dirty="0" smtClean="0">
                <a:hlinkClick r:id="rId7"/>
              </a:rPr>
              <a:t>Kostenbasierte Optimierung mit </a:t>
            </a:r>
            <a:r>
              <a:rPr lang="de-DE" sz="2800" dirty="0" err="1" smtClean="0">
                <a:hlinkClick r:id="rId7"/>
              </a:rPr>
              <a:t>Postgres</a:t>
            </a:r>
            <a:endParaRPr lang="de-DE" sz="2800" dirty="0"/>
          </a:p>
        </p:txBody>
      </p:sp>
    </p:spTree>
    <p:extLst>
      <p:ext uri="{BB962C8B-B14F-4D97-AF65-F5344CB8AC3E}">
        <p14:creationId xmlns:p14="http://schemas.microsoft.com/office/powerpoint/2010/main" val="4237598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a:t>
            </a:r>
            <a:endParaRPr lang="de-DE" dirty="0"/>
          </a:p>
        </p:txBody>
      </p:sp>
      <p:sp>
        <p:nvSpPr>
          <p:cNvPr id="3" name="Inhaltsplatzhalter 2"/>
          <p:cNvSpPr>
            <a:spLocks noGrp="1"/>
          </p:cNvSpPr>
          <p:nvPr>
            <p:ph idx="1"/>
          </p:nvPr>
        </p:nvSpPr>
        <p:spPr/>
        <p:txBody>
          <a:bodyPr>
            <a:normAutofit/>
          </a:bodyPr>
          <a:lstStyle/>
          <a:p>
            <a:pPr marL="0" indent="0" algn="ctr">
              <a:buNone/>
            </a:pPr>
            <a:r>
              <a:rPr lang="de-DE" sz="20000" dirty="0" smtClean="0"/>
              <a:t>?</a:t>
            </a:r>
            <a:endParaRPr lang="de-DE" sz="20000" dirty="0"/>
          </a:p>
        </p:txBody>
      </p:sp>
    </p:spTree>
    <p:extLst>
      <p:ext uri="{BB962C8B-B14F-4D97-AF65-F5344CB8AC3E}">
        <p14:creationId xmlns:p14="http://schemas.microsoft.com/office/powerpoint/2010/main" val="2798557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Datenbank-Performance</a:t>
            </a:r>
            <a:endParaRPr lang="de-DE" dirty="0"/>
          </a:p>
        </p:txBody>
      </p:sp>
      <p:sp>
        <p:nvSpPr>
          <p:cNvPr id="3" name="Inhaltsplatzhalter 2"/>
          <p:cNvSpPr>
            <a:spLocks noGrp="1"/>
          </p:cNvSpPr>
          <p:nvPr>
            <p:ph idx="1"/>
          </p:nvPr>
        </p:nvSpPr>
        <p:spPr/>
        <p:txBody>
          <a:bodyPr>
            <a:normAutofit/>
          </a:bodyPr>
          <a:lstStyle/>
          <a:p>
            <a:r>
              <a:rPr lang="de-DE" dirty="0" smtClean="0"/>
              <a:t>RDBMS als Black Box</a:t>
            </a:r>
          </a:p>
          <a:p>
            <a:r>
              <a:rPr lang="de-DE" dirty="0" smtClean="0"/>
              <a:t>Optimierung durch Vergrößerung von Systemressourcen</a:t>
            </a:r>
          </a:p>
          <a:p>
            <a:r>
              <a:rPr lang="de-DE" dirty="0" smtClean="0"/>
              <a:t>Optimierung über globale Statistiken</a:t>
            </a:r>
          </a:p>
          <a:p>
            <a:r>
              <a:rPr lang="de-DE" dirty="0" smtClean="0"/>
              <a:t>Optimierung durch Umformulierung</a:t>
            </a:r>
          </a:p>
          <a:p>
            <a:r>
              <a:rPr lang="de-DE" dirty="0" smtClean="0"/>
              <a:t>Optimierung von Laufzeiten kritischer Abläufe (= Optimierung von Query-Performanz auf Basis von </a:t>
            </a:r>
            <a:r>
              <a:rPr lang="de-DE" dirty="0" smtClean="0"/>
              <a:t>Ausführungsplan-Analyse)</a:t>
            </a:r>
            <a:endParaRPr lang="de-DE" dirty="0"/>
          </a:p>
        </p:txBody>
      </p:sp>
    </p:spTree>
    <p:extLst>
      <p:ext uri="{BB962C8B-B14F-4D97-AF65-F5344CB8AC3E}">
        <p14:creationId xmlns:p14="http://schemas.microsoft.com/office/powerpoint/2010/main" val="22532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Schritte des Query-</a:t>
            </a:r>
            <a:r>
              <a:rPr lang="de-DE" dirty="0" err="1" smtClean="0"/>
              <a:t>Processings</a:t>
            </a:r>
            <a:endParaRPr lang="de-DE" dirty="0"/>
          </a:p>
        </p:txBody>
      </p:sp>
      <p:sp>
        <p:nvSpPr>
          <p:cNvPr id="3" name="Inhaltsplatzhalter 2"/>
          <p:cNvSpPr>
            <a:spLocks noGrp="1"/>
          </p:cNvSpPr>
          <p:nvPr>
            <p:ph idx="1"/>
          </p:nvPr>
        </p:nvSpPr>
        <p:spPr/>
        <p:txBody>
          <a:bodyPr>
            <a:normAutofit/>
          </a:bodyPr>
          <a:lstStyle/>
          <a:p>
            <a:r>
              <a:rPr lang="de-DE" dirty="0" smtClean="0"/>
              <a:t>Parser: </a:t>
            </a:r>
            <a:r>
              <a:rPr lang="de-DE" b="1" dirty="0" smtClean="0"/>
              <a:t>Syntaktische Prüfung </a:t>
            </a:r>
            <a:r>
              <a:rPr lang="de-DE" dirty="0" smtClean="0"/>
              <a:t>(</a:t>
            </a:r>
            <a:r>
              <a:rPr lang="de-DE" dirty="0" err="1" smtClean="0"/>
              <a:t>Lexing</a:t>
            </a:r>
            <a:r>
              <a:rPr lang="de-DE" dirty="0" smtClean="0"/>
              <a:t>, </a:t>
            </a:r>
            <a:r>
              <a:rPr lang="de-DE" dirty="0" err="1" smtClean="0"/>
              <a:t>Parsing</a:t>
            </a:r>
            <a:r>
              <a:rPr lang="de-DE" dirty="0" smtClean="0"/>
              <a:t>)</a:t>
            </a:r>
          </a:p>
          <a:p>
            <a:r>
              <a:rPr lang="de-DE" b="1" dirty="0" smtClean="0"/>
              <a:t>Semantische Prüfung</a:t>
            </a:r>
            <a:r>
              <a:rPr lang="de-DE" dirty="0" smtClean="0"/>
              <a:t>: Überprüfung der referenzierten Objekte</a:t>
            </a:r>
          </a:p>
          <a:p>
            <a:r>
              <a:rPr lang="de-DE" b="1" dirty="0" smtClean="0"/>
              <a:t>Transformation</a:t>
            </a:r>
            <a:r>
              <a:rPr lang="de-DE" dirty="0" smtClean="0"/>
              <a:t> durch </a:t>
            </a:r>
            <a:r>
              <a:rPr lang="de-DE" dirty="0" err="1" smtClean="0"/>
              <a:t>Rewriter</a:t>
            </a:r>
            <a:endParaRPr lang="de-DE" dirty="0" smtClean="0"/>
          </a:p>
          <a:p>
            <a:r>
              <a:rPr lang="de-DE" b="1" dirty="0" smtClean="0"/>
              <a:t>Optimierung</a:t>
            </a:r>
            <a:r>
              <a:rPr lang="de-DE" dirty="0" smtClean="0"/>
              <a:t> durch </a:t>
            </a:r>
            <a:r>
              <a:rPr lang="de-DE" dirty="0" err="1" smtClean="0"/>
              <a:t>Optimizer</a:t>
            </a:r>
            <a:endParaRPr lang="de-DE" dirty="0"/>
          </a:p>
          <a:p>
            <a:r>
              <a:rPr lang="de-DE" b="1" dirty="0" smtClean="0"/>
              <a:t>Ausführung</a:t>
            </a:r>
            <a:r>
              <a:rPr lang="de-DE" dirty="0" smtClean="0"/>
              <a:t> durch den </a:t>
            </a:r>
            <a:r>
              <a:rPr lang="de-DE" dirty="0" err="1" smtClean="0"/>
              <a:t>Executor</a:t>
            </a:r>
            <a:endParaRPr lang="de-DE" dirty="0"/>
          </a:p>
        </p:txBody>
      </p:sp>
    </p:spTree>
    <p:extLst>
      <p:ext uri="{BB962C8B-B14F-4D97-AF65-F5344CB8AC3E}">
        <p14:creationId xmlns:p14="http://schemas.microsoft.com/office/powerpoint/2010/main" val="4285842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Transformationen</a:t>
            </a:r>
            <a:endParaRPr lang="de-DE" dirty="0"/>
          </a:p>
        </p:txBody>
      </p:sp>
      <p:sp>
        <p:nvSpPr>
          <p:cNvPr id="3" name="Inhaltsplatzhalter 2"/>
          <p:cNvSpPr>
            <a:spLocks noGrp="1"/>
          </p:cNvSpPr>
          <p:nvPr>
            <p:ph idx="1"/>
          </p:nvPr>
        </p:nvSpPr>
        <p:spPr/>
        <p:txBody>
          <a:bodyPr/>
          <a:lstStyle/>
          <a:p>
            <a:r>
              <a:rPr lang="de-DE" dirty="0" smtClean="0"/>
              <a:t>SQL ist eine deklarative Sprache</a:t>
            </a:r>
          </a:p>
          <a:p>
            <a:r>
              <a:rPr lang="de-DE" dirty="0" smtClean="0"/>
              <a:t>Transformation</a:t>
            </a:r>
            <a:br>
              <a:rPr lang="de-DE" dirty="0" smtClean="0"/>
            </a:br>
            <a:r>
              <a:rPr lang="de-DE" dirty="0" smtClean="0">
                <a:solidFill>
                  <a:schemeClr val="bg1">
                    <a:lumMod val="50000"/>
                  </a:schemeClr>
                </a:solidFill>
              </a:rPr>
              <a:t>Interne Umwandlung einer Query in eine semantisch äquivalente Form, mit der der Server mehr anfangen kann</a:t>
            </a:r>
          </a:p>
          <a:p>
            <a:r>
              <a:rPr lang="de-DE" dirty="0" smtClean="0"/>
              <a:t>Ist </a:t>
            </a:r>
            <a:r>
              <a:rPr lang="de-DE" dirty="0" smtClean="0">
                <a:hlinkClick r:id="rId2"/>
              </a:rPr>
              <a:t>nicht trivial</a:t>
            </a:r>
            <a:endParaRPr lang="de-DE" dirty="0"/>
          </a:p>
        </p:txBody>
      </p:sp>
    </p:spTree>
    <p:extLst>
      <p:ext uri="{BB962C8B-B14F-4D97-AF65-F5344CB8AC3E}">
        <p14:creationId xmlns:p14="http://schemas.microsoft.com/office/powerpoint/2010/main" val="2232736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Query </a:t>
            </a:r>
            <a:r>
              <a:rPr lang="de-DE" dirty="0" err="1" smtClean="0"/>
              <a:t>Planner</a:t>
            </a:r>
            <a:endParaRPr lang="de-DE" dirty="0"/>
          </a:p>
        </p:txBody>
      </p:sp>
      <p:sp>
        <p:nvSpPr>
          <p:cNvPr id="3" name="Inhaltsplatzhalter 2"/>
          <p:cNvSpPr>
            <a:spLocks noGrp="1"/>
          </p:cNvSpPr>
          <p:nvPr>
            <p:ph idx="1"/>
          </p:nvPr>
        </p:nvSpPr>
        <p:spPr/>
        <p:txBody>
          <a:bodyPr>
            <a:normAutofit fontScale="70000" lnSpcReduction="20000"/>
          </a:bodyPr>
          <a:lstStyle/>
          <a:p>
            <a:pPr marL="0" indent="0">
              <a:buNone/>
            </a:pPr>
            <a:r>
              <a:rPr lang="en-US" dirty="0" err="1" smtClean="0">
                <a:hlinkClick r:id="rId3"/>
              </a:rPr>
              <a:t>Postgres-Doku</a:t>
            </a:r>
            <a:r>
              <a:rPr lang="en-US" dirty="0" smtClean="0"/>
              <a:t>: </a:t>
            </a:r>
            <a:r>
              <a:rPr lang="en-US" dirty="0" smtClean="0">
                <a:solidFill>
                  <a:schemeClr val="bg1">
                    <a:lumMod val="50000"/>
                  </a:schemeClr>
                </a:solidFill>
              </a:rPr>
              <a:t>“The </a:t>
            </a:r>
            <a:r>
              <a:rPr lang="en-US" dirty="0">
                <a:solidFill>
                  <a:schemeClr val="bg1">
                    <a:lumMod val="50000"/>
                  </a:schemeClr>
                </a:solidFill>
              </a:rPr>
              <a:t>task of the </a:t>
            </a:r>
            <a:r>
              <a:rPr lang="en-US" i="1" dirty="0">
                <a:solidFill>
                  <a:schemeClr val="bg1">
                    <a:lumMod val="50000"/>
                  </a:schemeClr>
                </a:solidFill>
              </a:rPr>
              <a:t>planner/optimizer</a:t>
            </a:r>
            <a:r>
              <a:rPr lang="en-US" dirty="0">
                <a:solidFill>
                  <a:schemeClr val="bg1">
                    <a:lumMod val="50000"/>
                  </a:schemeClr>
                </a:solidFill>
              </a:rPr>
              <a:t> is to create an optimal execution plan. A given SQL query (and hence, a query tree) can be actually executed in a wide variety of different ways, each of which will produce the same set of results. If it is computationally feasible, the query optimizer will examine each of these possible execution plans, ultimately selecting the execution plan that is expected to run the fastest</a:t>
            </a:r>
            <a:r>
              <a:rPr lang="en-US" dirty="0" smtClean="0">
                <a:solidFill>
                  <a:schemeClr val="bg1">
                    <a:lumMod val="50000"/>
                  </a:schemeClr>
                </a:solidFill>
              </a:rPr>
              <a:t>.”</a:t>
            </a:r>
          </a:p>
          <a:p>
            <a:pPr marL="0" indent="0">
              <a:buNone/>
            </a:pPr>
            <a:endParaRPr lang="de-DE" dirty="0" smtClean="0"/>
          </a:p>
          <a:p>
            <a:r>
              <a:rPr lang="de-DE" dirty="0" smtClean="0"/>
              <a:t>RBO: </a:t>
            </a:r>
            <a:r>
              <a:rPr lang="de-DE" dirty="0" err="1" smtClean="0"/>
              <a:t>Rule</a:t>
            </a:r>
            <a:r>
              <a:rPr lang="de-DE" dirty="0" smtClean="0"/>
              <a:t> </a:t>
            </a:r>
            <a:r>
              <a:rPr lang="de-DE" dirty="0" err="1" smtClean="0"/>
              <a:t>Based</a:t>
            </a:r>
            <a:r>
              <a:rPr lang="de-DE" dirty="0" smtClean="0"/>
              <a:t> </a:t>
            </a:r>
            <a:r>
              <a:rPr lang="de-DE" dirty="0" err="1" smtClean="0"/>
              <a:t>Optimizer</a:t>
            </a:r>
            <a:endParaRPr lang="de-DE" dirty="0" smtClean="0"/>
          </a:p>
          <a:p>
            <a:pPr lvl="1"/>
            <a:r>
              <a:rPr lang="de-DE" dirty="0" smtClean="0"/>
              <a:t>Befolgt ein Regelwerk, um einen Ausführungsplan zu erstellen</a:t>
            </a:r>
          </a:p>
          <a:p>
            <a:r>
              <a:rPr lang="de-DE" dirty="0" smtClean="0"/>
              <a:t>CBO: </a:t>
            </a:r>
            <a:r>
              <a:rPr lang="de-DE" dirty="0" err="1" smtClean="0"/>
              <a:t>Cost</a:t>
            </a:r>
            <a:r>
              <a:rPr lang="de-DE" dirty="0" smtClean="0"/>
              <a:t> </a:t>
            </a:r>
            <a:r>
              <a:rPr lang="de-DE" dirty="0" err="1" smtClean="0"/>
              <a:t>Based</a:t>
            </a:r>
            <a:r>
              <a:rPr lang="de-DE" dirty="0" smtClean="0"/>
              <a:t> </a:t>
            </a:r>
            <a:r>
              <a:rPr lang="de-DE" dirty="0" err="1" smtClean="0"/>
              <a:t>Optimizer</a:t>
            </a:r>
            <a:endParaRPr lang="de-DE" dirty="0" smtClean="0"/>
          </a:p>
          <a:p>
            <a:pPr lvl="1"/>
            <a:r>
              <a:rPr lang="de-DE" dirty="0" smtClean="0"/>
              <a:t>Erstellt unterschiedliche Ausführungspläne (bzw. Plan-Teile) und wählt auf der Basis von Statistik-basierten Kostenabschätzungen den günstigsten Plan</a:t>
            </a:r>
            <a:endParaRPr lang="de-DE" dirty="0"/>
          </a:p>
        </p:txBody>
      </p:sp>
    </p:spTree>
    <p:extLst>
      <p:ext uri="{BB962C8B-B14F-4D97-AF65-F5344CB8AC3E}">
        <p14:creationId xmlns:p14="http://schemas.microsoft.com/office/powerpoint/2010/main" val="361130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Datengrundlagen der Kostenberechnung</a:t>
            </a:r>
            <a:endParaRPr lang="de-DE" dirty="0"/>
          </a:p>
        </p:txBody>
      </p:sp>
      <p:sp>
        <p:nvSpPr>
          <p:cNvPr id="3" name="Inhaltsplatzhalter 2"/>
          <p:cNvSpPr>
            <a:spLocks noGrp="1"/>
          </p:cNvSpPr>
          <p:nvPr>
            <p:ph idx="1"/>
          </p:nvPr>
        </p:nvSpPr>
        <p:spPr/>
        <p:txBody>
          <a:bodyPr>
            <a:normAutofit fontScale="55000" lnSpcReduction="20000"/>
          </a:bodyPr>
          <a:lstStyle/>
          <a:p>
            <a:r>
              <a:rPr lang="de-DE" dirty="0" smtClean="0">
                <a:hlinkClick r:id="rId2"/>
              </a:rPr>
              <a:t>Kostenparameter</a:t>
            </a:r>
            <a:endParaRPr lang="de-DE" dirty="0" smtClean="0"/>
          </a:p>
          <a:p>
            <a:pPr lvl="1"/>
            <a:r>
              <a:rPr lang="de-DE" dirty="0" err="1" smtClean="0"/>
              <a:t>seq_page_cost</a:t>
            </a:r>
            <a:r>
              <a:rPr lang="de-DE" dirty="0" smtClean="0"/>
              <a:t> </a:t>
            </a:r>
            <a:r>
              <a:rPr lang="de-DE" dirty="0"/>
              <a:t>(</a:t>
            </a:r>
            <a:r>
              <a:rPr lang="de-DE" dirty="0" err="1"/>
              <a:t>default</a:t>
            </a:r>
            <a:r>
              <a:rPr lang="de-DE" dirty="0"/>
              <a:t>: 1): die Kosten eines Page-Zugriffs im Rahmen eines sequenziellen Scans (also eines </a:t>
            </a:r>
            <a:r>
              <a:rPr lang="de-DE" dirty="0" err="1"/>
              <a:t>Full</a:t>
            </a:r>
            <a:r>
              <a:rPr lang="de-DE" dirty="0"/>
              <a:t> Table Scans).</a:t>
            </a:r>
          </a:p>
          <a:p>
            <a:pPr lvl="1"/>
            <a:r>
              <a:rPr lang="de-DE" dirty="0" err="1"/>
              <a:t>random_page_cost</a:t>
            </a:r>
            <a:r>
              <a:rPr lang="de-DE" dirty="0"/>
              <a:t> (</a:t>
            </a:r>
            <a:r>
              <a:rPr lang="de-DE" dirty="0" err="1"/>
              <a:t>default</a:t>
            </a:r>
            <a:r>
              <a:rPr lang="de-DE" dirty="0"/>
              <a:t>: 4): Kosten für einen nicht-sequenziellen Page-Scan (also z.B. einen Index-Zugriff). Tatsächlich ist der nicht-sequenziellen Page-Scan im Verhältnis zum sequenziellen Scan deutlich teurer als der </a:t>
            </a:r>
            <a:r>
              <a:rPr lang="de-DE" dirty="0" err="1"/>
              <a:t>default</a:t>
            </a:r>
            <a:r>
              <a:rPr lang="de-DE" dirty="0"/>
              <a:t>-Faktor 4 andeutet, aber bei der Wahl der Defaults liegt die (durchaus plausible) Annahme zugrunde, dass die Index-Blocks relativ häufig im Cache zu finden sind.</a:t>
            </a:r>
          </a:p>
          <a:p>
            <a:pPr lvl="1"/>
            <a:r>
              <a:rPr lang="de-DE" dirty="0" err="1"/>
              <a:t>cpu_tuple_cost</a:t>
            </a:r>
            <a:r>
              <a:rPr lang="de-DE" dirty="0"/>
              <a:t> (</a:t>
            </a:r>
            <a:r>
              <a:rPr lang="de-DE" dirty="0" err="1"/>
              <a:t>default</a:t>
            </a:r>
            <a:r>
              <a:rPr lang="de-DE" dirty="0"/>
              <a:t>: 0.01): Kosten für das Abrufen einer Ergebniszeile in einem Select.</a:t>
            </a:r>
          </a:p>
          <a:p>
            <a:pPr lvl="1"/>
            <a:r>
              <a:rPr lang="de-DE" dirty="0" err="1"/>
              <a:t>cpu_index_tuple_cost</a:t>
            </a:r>
            <a:r>
              <a:rPr lang="de-DE" dirty="0"/>
              <a:t> (</a:t>
            </a:r>
            <a:r>
              <a:rPr lang="de-DE" dirty="0" err="1"/>
              <a:t>default</a:t>
            </a:r>
            <a:r>
              <a:rPr lang="de-DE" dirty="0"/>
              <a:t>: 0.005): Kosten für den Zugriff auf einen Index-Eintrag.</a:t>
            </a:r>
          </a:p>
          <a:p>
            <a:pPr lvl="1"/>
            <a:r>
              <a:rPr lang="de-DE" dirty="0" err="1"/>
              <a:t>cpu_operator_cost</a:t>
            </a:r>
            <a:r>
              <a:rPr lang="de-DE" dirty="0"/>
              <a:t> (</a:t>
            </a:r>
            <a:r>
              <a:rPr lang="de-DE" dirty="0" err="1"/>
              <a:t>default</a:t>
            </a:r>
            <a:r>
              <a:rPr lang="de-DE" dirty="0"/>
              <a:t>: 0.0025): Kosten für die Verwendung eines Operators oder einer Funktion.</a:t>
            </a:r>
          </a:p>
          <a:p>
            <a:pPr lvl="1"/>
            <a:r>
              <a:rPr lang="de-DE" dirty="0" err="1"/>
              <a:t>effective_cache_size</a:t>
            </a:r>
            <a:r>
              <a:rPr lang="de-DE" dirty="0"/>
              <a:t> (</a:t>
            </a:r>
            <a:r>
              <a:rPr lang="de-DE" dirty="0" err="1"/>
              <a:t>default</a:t>
            </a:r>
            <a:r>
              <a:rPr lang="de-DE" dirty="0"/>
              <a:t>: 128MB): Informationen zur Größe des Caches. Ein höherer Wert macht Index-Zugriffe wahrscheinlicher</a:t>
            </a:r>
            <a:r>
              <a:rPr lang="de-DE" dirty="0" smtClean="0"/>
              <a:t>.</a:t>
            </a:r>
          </a:p>
          <a:p>
            <a:r>
              <a:rPr lang="de-DE" dirty="0" smtClean="0"/>
              <a:t>Statistiken</a:t>
            </a:r>
          </a:p>
          <a:p>
            <a:pPr lvl="1"/>
            <a:r>
              <a:rPr lang="de-DE" dirty="0" err="1" smtClean="0">
                <a:hlinkClick r:id="rId3"/>
              </a:rPr>
              <a:t>pg_class</a:t>
            </a:r>
            <a:r>
              <a:rPr lang="de-DE" dirty="0" smtClean="0"/>
              <a:t>: Tabellenstatistiken</a:t>
            </a:r>
          </a:p>
          <a:p>
            <a:pPr lvl="1"/>
            <a:r>
              <a:rPr lang="de-DE" dirty="0" err="1" smtClean="0">
                <a:hlinkClick r:id="rId4"/>
              </a:rPr>
              <a:t>pg_stats</a:t>
            </a:r>
            <a:r>
              <a:rPr lang="de-DE" dirty="0" smtClean="0"/>
              <a:t>: Spaltenstatistiken</a:t>
            </a:r>
          </a:p>
          <a:p>
            <a:pPr lvl="1"/>
            <a:r>
              <a:rPr lang="de-DE" dirty="0" smtClean="0"/>
              <a:t>Erfasst durch ANALYZE bzw. </a:t>
            </a:r>
            <a:r>
              <a:rPr lang="de-DE" dirty="0" err="1" smtClean="0"/>
              <a:t>autovaccum</a:t>
            </a:r>
            <a:r>
              <a:rPr lang="de-DE" dirty="0" smtClean="0"/>
              <a:t> </a:t>
            </a:r>
            <a:r>
              <a:rPr lang="de-DE" dirty="0" err="1" smtClean="0"/>
              <a:t>deamon</a:t>
            </a:r>
            <a:endParaRPr lang="de-DE" dirty="0"/>
          </a:p>
          <a:p>
            <a:pPr marL="0" indent="0">
              <a:buNone/>
            </a:pPr>
            <a:endParaRPr lang="de-DE" dirty="0"/>
          </a:p>
        </p:txBody>
      </p:sp>
    </p:spTree>
    <p:extLst>
      <p:ext uri="{BB962C8B-B14F-4D97-AF65-F5344CB8AC3E}">
        <p14:creationId xmlns:p14="http://schemas.microsoft.com/office/powerpoint/2010/main" val="41110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Ausführungspläne</a:t>
            </a:r>
            <a:endParaRPr lang="de-DE" dirty="0"/>
          </a:p>
        </p:txBody>
      </p:sp>
      <p:sp>
        <p:nvSpPr>
          <p:cNvPr id="3" name="Inhaltsplatzhalter 2"/>
          <p:cNvSpPr>
            <a:spLocks noGrp="1"/>
          </p:cNvSpPr>
          <p:nvPr>
            <p:ph idx="1"/>
          </p:nvPr>
        </p:nvSpPr>
        <p:spPr>
          <a:xfrm>
            <a:off x="457200" y="1600201"/>
            <a:ext cx="8229600" cy="1108719"/>
          </a:xfrm>
        </p:spPr>
        <p:txBody>
          <a:bodyPr>
            <a:normAutofit fontScale="77500" lnSpcReduction="20000"/>
          </a:bodyPr>
          <a:lstStyle/>
          <a:p>
            <a:r>
              <a:rPr lang="de-DE" dirty="0" smtClean="0">
                <a:hlinkClick r:id="rId3"/>
              </a:rPr>
              <a:t>EXPLAIN</a:t>
            </a:r>
            <a:r>
              <a:rPr lang="de-DE" dirty="0" smtClean="0"/>
              <a:t>: erzeugt den Plan einer Query (ohne Bindewerte)</a:t>
            </a:r>
          </a:p>
          <a:p>
            <a:r>
              <a:rPr lang="de-DE" dirty="0" smtClean="0"/>
              <a:t>EXPLAIN ANALYZE: erzeugt den Plan und führt die </a:t>
            </a:r>
            <a:r>
              <a:rPr lang="de-DE" dirty="0"/>
              <a:t>Q</a:t>
            </a:r>
            <a:r>
              <a:rPr lang="de-DE" dirty="0" smtClean="0"/>
              <a:t>uery aus.</a:t>
            </a:r>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786" y="2708920"/>
            <a:ext cx="842010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Inhaltsplatzhalter 2"/>
          <p:cNvSpPr txBox="1">
            <a:spLocks/>
          </p:cNvSpPr>
          <p:nvPr/>
        </p:nvSpPr>
        <p:spPr>
          <a:xfrm>
            <a:off x="583279" y="5736457"/>
            <a:ext cx="8229600" cy="9329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sz="2500" dirty="0" smtClean="0"/>
              <a:t>Ausführungsstatistiken: </a:t>
            </a:r>
            <a:r>
              <a:rPr lang="de-DE" sz="2500" dirty="0" err="1" smtClean="0">
                <a:hlinkClick r:id="rId5"/>
              </a:rPr>
              <a:t>pg_stat_statements</a:t>
            </a:r>
            <a:r>
              <a:rPr lang="de-DE" sz="2500" dirty="0" smtClean="0"/>
              <a:t> (muss installiert werden)</a:t>
            </a:r>
          </a:p>
        </p:txBody>
      </p:sp>
    </p:spTree>
    <p:extLst>
      <p:ext uri="{BB962C8B-B14F-4D97-AF65-F5344CB8AC3E}">
        <p14:creationId xmlns:p14="http://schemas.microsoft.com/office/powerpoint/2010/main" val="3465618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Costing</a:t>
            </a:r>
            <a:r>
              <a:rPr lang="de-DE" dirty="0" smtClean="0"/>
              <a:t>-Formeln</a:t>
            </a:r>
            <a:endParaRPr lang="de-DE" dirty="0"/>
          </a:p>
        </p:txBody>
      </p:sp>
      <p:sp>
        <p:nvSpPr>
          <p:cNvPr id="3" name="Inhaltsplatzhalter 2"/>
          <p:cNvSpPr>
            <a:spLocks noGrp="1"/>
          </p:cNvSpPr>
          <p:nvPr>
            <p:ph idx="1"/>
          </p:nvPr>
        </p:nvSpPr>
        <p:spPr/>
        <p:txBody>
          <a:bodyPr>
            <a:normAutofit fontScale="92500" lnSpcReduction="10000"/>
          </a:bodyPr>
          <a:lstStyle/>
          <a:p>
            <a:r>
              <a:rPr lang="de-DE" b="1" dirty="0" smtClean="0"/>
              <a:t>SEQ SCAN</a:t>
            </a:r>
            <a:r>
              <a:rPr lang="de-DE" dirty="0"/>
              <a:t/>
            </a:r>
            <a:br>
              <a:rPr lang="de-DE" dirty="0"/>
            </a:br>
            <a:r>
              <a:rPr lang="en-US" dirty="0" smtClean="0">
                <a:solidFill>
                  <a:schemeClr val="tx1">
                    <a:lumMod val="65000"/>
                    <a:lumOff val="35000"/>
                  </a:schemeClr>
                </a:solidFill>
              </a:rPr>
              <a:t>(disk pages read * </a:t>
            </a:r>
            <a:r>
              <a:rPr lang="en-US" dirty="0" err="1" smtClean="0">
                <a:solidFill>
                  <a:schemeClr val="tx1">
                    <a:lumMod val="65000"/>
                    <a:lumOff val="35000"/>
                  </a:schemeClr>
                </a:solidFill>
              </a:rPr>
              <a:t>seq_page_cost</a:t>
            </a:r>
            <a:r>
              <a:rPr lang="en-US" dirty="0" smtClean="0">
                <a:solidFill>
                  <a:schemeClr val="tx1">
                    <a:lumMod val="65000"/>
                    <a:lumOff val="35000"/>
                  </a:schemeClr>
                </a:solidFill>
              </a:rPr>
              <a:t>) + (rows scanned * </a:t>
            </a:r>
            <a:r>
              <a:rPr lang="en-US" dirty="0" err="1" smtClean="0">
                <a:solidFill>
                  <a:schemeClr val="tx1">
                    <a:lumMod val="65000"/>
                    <a:lumOff val="35000"/>
                  </a:schemeClr>
                </a:solidFill>
              </a:rPr>
              <a:t>cpu_tuple_cost</a:t>
            </a:r>
            <a:r>
              <a:rPr lang="en-US" dirty="0" smtClean="0">
                <a:solidFill>
                  <a:schemeClr val="tx1">
                    <a:lumMod val="65000"/>
                    <a:lumOff val="35000"/>
                  </a:schemeClr>
                </a:solidFill>
              </a:rPr>
              <a:t>)</a:t>
            </a:r>
          </a:p>
          <a:p>
            <a:r>
              <a:rPr lang="en-US" b="1" dirty="0" smtClean="0"/>
              <a:t>INDEX SCAN</a:t>
            </a:r>
            <a:br>
              <a:rPr lang="en-US" b="1" dirty="0" smtClean="0"/>
            </a:br>
            <a:r>
              <a:rPr lang="en-US" dirty="0" smtClean="0">
                <a:solidFill>
                  <a:schemeClr val="tx1">
                    <a:lumMod val="65000"/>
                    <a:lumOff val="35000"/>
                  </a:schemeClr>
                </a:solidFill>
              </a:rPr>
              <a:t>(index pages read * </a:t>
            </a:r>
            <a:r>
              <a:rPr lang="en-US" dirty="0" err="1" smtClean="0">
                <a:solidFill>
                  <a:schemeClr val="tx1">
                    <a:lumMod val="65000"/>
                    <a:lumOff val="35000"/>
                  </a:schemeClr>
                </a:solidFill>
              </a:rPr>
              <a:t>random_page_cost</a:t>
            </a:r>
            <a:r>
              <a:rPr lang="en-US" dirty="0" smtClean="0">
                <a:solidFill>
                  <a:schemeClr val="tx1">
                    <a:lumMod val="65000"/>
                    <a:lumOff val="35000"/>
                  </a:schemeClr>
                </a:solidFill>
              </a:rPr>
              <a:t> * 2) + (</a:t>
            </a:r>
            <a:r>
              <a:rPr lang="en-US" dirty="0" err="1" smtClean="0">
                <a:solidFill>
                  <a:schemeClr val="tx1">
                    <a:lumMod val="65000"/>
                    <a:lumOff val="35000"/>
                  </a:schemeClr>
                </a:solidFill>
              </a:rPr>
              <a:t>cpu_tuple_cost</a:t>
            </a:r>
            <a:r>
              <a:rPr lang="en-US" dirty="0" smtClean="0">
                <a:solidFill>
                  <a:schemeClr val="tx1">
                    <a:lumMod val="65000"/>
                    <a:lumOff val="35000"/>
                  </a:schemeClr>
                </a:solidFill>
              </a:rPr>
              <a:t> * rows scanned) + (</a:t>
            </a:r>
            <a:r>
              <a:rPr lang="en-US" dirty="0" err="1" smtClean="0">
                <a:solidFill>
                  <a:schemeClr val="tx1">
                    <a:lumMod val="65000"/>
                    <a:lumOff val="35000"/>
                  </a:schemeClr>
                </a:solidFill>
              </a:rPr>
              <a:t>cpu_index_tuple_cost</a:t>
            </a:r>
            <a:r>
              <a:rPr lang="en-US" dirty="0" smtClean="0">
                <a:solidFill>
                  <a:schemeClr val="tx1">
                    <a:lumMod val="65000"/>
                    <a:lumOff val="35000"/>
                  </a:schemeClr>
                </a:solidFill>
              </a:rPr>
              <a:t> * scanned rows) + (</a:t>
            </a:r>
            <a:r>
              <a:rPr lang="en-US" dirty="0" err="1" smtClean="0">
                <a:solidFill>
                  <a:schemeClr val="tx1">
                    <a:lumMod val="65000"/>
                    <a:lumOff val="35000"/>
                  </a:schemeClr>
                </a:solidFill>
              </a:rPr>
              <a:t>cpu_operator_cost</a:t>
            </a:r>
            <a:r>
              <a:rPr lang="en-US" dirty="0" smtClean="0">
                <a:solidFill>
                  <a:schemeClr val="tx1">
                    <a:lumMod val="65000"/>
                    <a:lumOff val="35000"/>
                  </a:schemeClr>
                </a:solidFill>
              </a:rPr>
              <a:t> * x)</a:t>
            </a:r>
          </a:p>
          <a:p>
            <a:pPr marL="0" indent="0">
              <a:buNone/>
            </a:pPr>
            <a:r>
              <a:rPr lang="en-US" dirty="0" err="1" smtClean="0"/>
              <a:t>Nachprüfbar</a:t>
            </a:r>
            <a:r>
              <a:rPr lang="en-US" dirty="0" smtClean="0"/>
              <a:t>, </a:t>
            </a:r>
            <a:r>
              <a:rPr lang="en-US" dirty="0" err="1" smtClean="0"/>
              <a:t>wenn</a:t>
            </a:r>
            <a:r>
              <a:rPr lang="en-US" dirty="0" smtClean="0"/>
              <a:t> man’s </a:t>
            </a:r>
            <a:r>
              <a:rPr lang="en-US" dirty="0" err="1" smtClean="0"/>
              <a:t>genauer</a:t>
            </a:r>
            <a:r>
              <a:rPr lang="en-US" dirty="0" smtClean="0"/>
              <a:t> </a:t>
            </a:r>
            <a:r>
              <a:rPr lang="en-US" dirty="0" err="1" smtClean="0"/>
              <a:t>wissen</a:t>
            </a:r>
            <a:r>
              <a:rPr lang="en-US" dirty="0" smtClean="0"/>
              <a:t> will: </a:t>
            </a:r>
            <a:r>
              <a:rPr lang="en-US" dirty="0" smtClean="0">
                <a:hlinkClick r:id="rId3"/>
              </a:rPr>
              <a:t>http://doxygen.postgresql.org/costsize_8c.html</a:t>
            </a:r>
            <a:endParaRPr lang="en-US" dirty="0" smtClean="0"/>
          </a:p>
          <a:p>
            <a:pPr marL="0" indent="0">
              <a:buNone/>
            </a:pPr>
            <a:endParaRPr lang="de-DE" dirty="0"/>
          </a:p>
        </p:txBody>
      </p:sp>
    </p:spTree>
    <p:extLst>
      <p:ext uri="{BB962C8B-B14F-4D97-AF65-F5344CB8AC3E}">
        <p14:creationId xmlns:p14="http://schemas.microsoft.com/office/powerpoint/2010/main" val="1991381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t>
            </a:r>
            <a:r>
              <a:rPr lang="de-DE" dirty="0" err="1" smtClean="0"/>
              <a:t>Tree</a:t>
            </a:r>
            <a:r>
              <a:rPr lang="de-DE" dirty="0" smtClean="0"/>
              <a:t>-Index-Struktur</a:t>
            </a:r>
            <a:endParaRPr lang="de-DE" dirty="0"/>
          </a:p>
        </p:txBody>
      </p:sp>
      <p:pic>
        <p:nvPicPr>
          <p:cNvPr id="1026" name="Picture 2" descr="http://use-the-index-luke.com/img/fig01_02_tree_structure.d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5667223" cy="4032448"/>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109735" y="6227421"/>
            <a:ext cx="3852429" cy="276999"/>
          </a:xfrm>
          <a:prstGeom prst="rect">
            <a:avLst/>
          </a:prstGeom>
          <a:noFill/>
        </p:spPr>
        <p:txBody>
          <a:bodyPr wrap="square" rtlCol="0">
            <a:spAutoFit/>
          </a:bodyPr>
          <a:lstStyle/>
          <a:p>
            <a:r>
              <a:rPr lang="de-DE" sz="1200" dirty="0" smtClean="0">
                <a:hlinkClick r:id="rId3"/>
              </a:rPr>
              <a:t>Markus Winand: Anatomie eines Index</a:t>
            </a:r>
            <a:endParaRPr lang="de-DE" sz="1200" dirty="0"/>
          </a:p>
        </p:txBody>
      </p:sp>
    </p:spTree>
    <p:extLst>
      <p:ext uri="{BB962C8B-B14F-4D97-AF65-F5344CB8AC3E}">
        <p14:creationId xmlns:p14="http://schemas.microsoft.com/office/powerpoint/2010/main" val="240339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Words>
  <Application>Microsoft Office PowerPoint</Application>
  <PresentationFormat>Bildschirmpräsentation (4:3)</PresentationFormat>
  <Paragraphs>79</Paragraphs>
  <Slides>13</Slides>
  <Notes>5</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Larissa</vt:lpstr>
      <vt:lpstr>Über den Tellerrand: Kostenbasierte Optimierung  mit PostgreSQL</vt:lpstr>
      <vt:lpstr>Datenbank-Performance</vt:lpstr>
      <vt:lpstr>Schritte des Query-Processings</vt:lpstr>
      <vt:lpstr>Transformationen</vt:lpstr>
      <vt:lpstr>Query Planner</vt:lpstr>
      <vt:lpstr>Datengrundlagen der Kostenberechnung</vt:lpstr>
      <vt:lpstr>Ausführungspläne</vt:lpstr>
      <vt:lpstr>Costing-Formeln</vt:lpstr>
      <vt:lpstr>B*Tree-Index-Struktur</vt:lpstr>
      <vt:lpstr>Index-Operationen und -Typen</vt:lpstr>
      <vt:lpstr>Join-Operationen</vt:lpstr>
      <vt:lpstr>Links</vt:lpstr>
      <vt:lpstr>Fragen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 den Tellerand: Kostenbasierte Optimierung mit Postgres</dc:title>
  <dc:creator>Preiß, Martin</dc:creator>
  <cp:lastModifiedBy>Preiß, Martin</cp:lastModifiedBy>
  <cp:revision>30</cp:revision>
  <dcterms:created xsi:type="dcterms:W3CDTF">2014-03-24T12:08:56Z</dcterms:created>
  <dcterms:modified xsi:type="dcterms:W3CDTF">2014-03-27T08:43:17Z</dcterms:modified>
</cp:coreProperties>
</file>