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Motivation…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Java Technologien im Saarland? Da schafft doch keiner mit… von wegen!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Auf der Tonspur - ersetzen mit bullet points oder Bild…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Gründung 2008 durch Thomas Darimont und Michael Muth </a:t>
            </a:r>
            <a:br>
              <a:rPr sz="2400"/>
            </a:br>
            <a:r>
              <a:rPr sz="2400"/>
              <a:t>mit dem Ziel, regelmäßig hochqualitative Informationsveranstaltungen zum Thema Java und verwandten Technologien anzubieten.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Verein angestrebt…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Themen bisher…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Hier unbedingt mehr V-Whitespace! (—flgr)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Speaker auf Internationalen Konferenzen</a:t>
            </a:r>
            <a:endParaRPr sz="2400"/>
          </a:p>
          <a:p>
            <a:pPr lvl="0">
              <a:defRPr sz="1800"/>
            </a:pPr>
            <a:r>
              <a:rPr sz="2400"/>
              <a:t>… more to come</a:t>
            </a:r>
            <a:endParaRPr sz="2400"/>
          </a:p>
          <a:p>
            <a:pPr lvl="0">
              <a:defRPr sz="1800"/>
            </a:pPr>
            <a:r>
              <a:rPr sz="2400"/>
              <a:t>Stehe im Kontakt mit weiteren hochkarätigen Speaker und Autoren.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Erfahrene Java Entwickler, Software-Ingenieure und -Architekten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Der Besuch von Veranstaltungen der Java User Group Saarland sind unentgeltlich.</a:t>
            </a:r>
            <a:endParaRPr sz="2400"/>
          </a:p>
          <a:p>
            <a:pPr lvl="0">
              <a:defRPr sz="1800"/>
            </a:pPr>
            <a:r>
              <a:rPr sz="2400"/>
              <a:t>Es geht um Austausch zum Thema Java Technologien und damit verwandte Themen - im Fokus steht nicht die Programmiersprache Java!</a:t>
            </a:r>
            <a:endParaRPr sz="2400"/>
          </a:p>
          <a:p>
            <a:pPr lvl="0">
              <a:defRPr sz="1800"/>
            </a:pPr>
            <a:r>
              <a:rPr sz="2400"/>
              <a:t>Möglichkeit mit Sprechern und Besuchern ein Netzwerk aufzubauen und Gedanken auszutauschen.</a:t>
            </a:r>
            <a:endParaRPr sz="2400"/>
          </a:p>
          <a:p>
            <a:pPr lvl="0">
              <a:defRPr sz="1800"/>
            </a:pPr>
            <a:r>
              <a:rPr sz="2400"/>
              <a:t>(Oftmals) Freie Getränke und immer gute Unterhaltung beim gemeinsamen Pizza essen.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Wie kann man uns fördern?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Räumlichkeiten zur Verfügung stellen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Speisen / Getränke</a:t>
            </a:r>
            <a:endParaRPr sz="2400"/>
          </a:p>
          <a:p>
            <a:pPr lvl="0" marL="296333" indent="-296333">
              <a:buSzPct val="75000"/>
              <a:buChar char="-"/>
              <a:defRPr sz="1800"/>
            </a:pPr>
            <a:r>
              <a:rPr sz="2400"/>
              <a:t>Gastvorträge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Kommende Veranstaltungen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jugsaar" TargetMode="External"/><Relationship Id="rId3" Type="http://schemas.openxmlformats.org/officeDocument/2006/relationships/hyperlink" Target="mailto:info@jugsaar.de" TargetMode="External"/><Relationship Id="rId4" Type="http://schemas.openxmlformats.org/officeDocument/2006/relationships/hyperlink" Target="http://www.jugsaar.de" TargetMode="External"/><Relationship Id="rId5" Type="http://schemas.openxmlformats.org/officeDocument/2006/relationships/hyperlink" Target="http://www.meetup.com/Java-User-Group-Saarland-jugsaa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jpeg"/><Relationship Id="rId8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947" y="172062"/>
            <a:ext cx="6016229" cy="94095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858034" y="1745534"/>
            <a:ext cx="7387292" cy="2295145"/>
          </a:xfrm>
          <a:prstGeom prst="rect">
            <a:avLst/>
          </a:prstGeom>
        </p:spPr>
        <p:txBody>
          <a:bodyPr/>
          <a:lstStyle/>
          <a:p>
            <a:pPr lvl="0" defTabSz="525779">
              <a:defRPr sz="1800"/>
            </a:pPr>
            <a:r>
              <a:rPr sz="7200">
                <a:latin typeface="Helvetica"/>
                <a:ea typeface="Helvetica"/>
                <a:cs typeface="Helvetica"/>
                <a:sym typeface="Helvetica"/>
              </a:rPr>
              <a:t>Java User Group</a:t>
            </a:r>
            <a:br>
              <a:rPr sz="7200"/>
            </a:br>
            <a:r>
              <a:rPr sz="7200"/>
              <a:t>Saarland</a:t>
            </a:r>
          </a:p>
        </p:txBody>
      </p:sp>
      <p:sp>
        <p:nvSpPr>
          <p:cNvPr id="34" name="Shape 34"/>
          <p:cNvSpPr/>
          <p:nvPr/>
        </p:nvSpPr>
        <p:spPr>
          <a:xfrm>
            <a:off x="1221107" y="6413962"/>
            <a:ext cx="511283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2800"/>
              <a:t>“</a:t>
            </a:r>
            <a:r>
              <a:rPr i="1" sz="2800"/>
              <a:t>Wer nicht neugierig ist,</a:t>
            </a:r>
            <a:br>
              <a:rPr i="1" sz="2800"/>
            </a:br>
            <a:r>
              <a:rPr i="1" sz="2800"/>
              <a:t>erfährt nichts.</a:t>
            </a:r>
            <a:r>
              <a:rPr sz="2800"/>
              <a:t>”</a:t>
            </a:r>
            <a:endParaRPr sz="2800"/>
          </a:p>
          <a:p>
            <a:pPr lvl="0" algn="r">
              <a:defRPr sz="1800"/>
            </a:pPr>
            <a:endParaRPr sz="2800"/>
          </a:p>
          <a:p>
            <a:pPr lvl="0" algn="r">
              <a:defRPr sz="1800"/>
            </a:pPr>
            <a:r>
              <a:rPr sz="2700"/>
              <a:t>— Johann Wolfgang von Goethe</a:t>
            </a:r>
          </a:p>
        </p:txBody>
      </p:sp>
      <p:sp>
        <p:nvSpPr>
          <p:cNvPr id="35" name="Shape 35"/>
          <p:cNvSpPr/>
          <p:nvPr/>
        </p:nvSpPr>
        <p:spPr>
          <a:xfrm>
            <a:off x="2978740" y="4732020"/>
            <a:ext cx="33586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b="1" sz="2900">
                <a:solidFill>
                  <a:srgbClr val="286AE9"/>
                </a:solidFill>
              </a:rPr>
              <a:t>Thomas Darimont</a:t>
            </a:r>
            <a:br>
              <a:rPr b="1" sz="2900">
                <a:solidFill>
                  <a:srgbClr val="286AE9"/>
                </a:solidFill>
              </a:rPr>
            </a:br>
            <a:r>
              <a:rPr b="1" sz="2900">
                <a:solidFill>
                  <a:srgbClr val="286AE9"/>
                </a:solidFill>
              </a:rPr>
              <a:t>@thomasdarimont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Kontakt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2690795" y="2609850"/>
            <a:ext cx="762321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Twitter:		</a:t>
            </a:r>
            <a:r>
              <a:rPr sz="3600" u="sng">
                <a:hlinkClick r:id="rId2" invalidUrl="" action="" tgtFrame="" tooltip="" history="1" highlightClick="0" endSnd="0"/>
              </a:rPr>
              <a:t>@jugsaar</a:t>
            </a:r>
            <a:endParaRPr sz="3600"/>
          </a:p>
          <a:p>
            <a:pPr lvl="0">
              <a:defRPr sz="1800"/>
            </a:pPr>
            <a:r>
              <a:rPr sz="3600"/>
              <a:t>Mail:			</a:t>
            </a:r>
            <a:r>
              <a:rPr sz="3600" u="sng">
                <a:hlinkClick r:id="rId3" invalidUrl="" action="" tgtFrame="" tooltip="" history="1" highlightClick="0" endSnd="0"/>
              </a:rPr>
              <a:t>info@jugsaar.de</a:t>
            </a:r>
            <a:endParaRPr sz="3600"/>
          </a:p>
          <a:p>
            <a:pPr lvl="0">
              <a:defRPr sz="1800"/>
            </a:pPr>
            <a:r>
              <a:rPr sz="3600"/>
              <a:t>Web:			</a:t>
            </a:r>
            <a:r>
              <a:rPr sz="3600" u="sng">
                <a:hlinkClick r:id="rId4" invalidUrl="" action="" tgtFrame="" tooltip="" history="1" highlightClick="0" endSnd="0"/>
              </a:rPr>
              <a:t>http://www.jugsaar.de</a:t>
            </a:r>
            <a:endParaRPr sz="3600"/>
          </a:p>
          <a:p>
            <a:pPr lvl="0">
              <a:defRPr sz="1800"/>
            </a:pPr>
            <a:r>
              <a:rPr sz="3600"/>
              <a:t>MeetUp:		</a:t>
            </a:r>
            <a:r>
              <a:rPr sz="3600" u="sng">
                <a:hlinkClick r:id="rId5" invalidUrl="" action="" tgtFrame="" tooltip="" history="1" highlightClick="0" endSnd="0"/>
              </a:rPr>
              <a:t>jugsaar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506" y="172062"/>
            <a:ext cx="6016290" cy="940947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>
            <p:ph type="title"/>
          </p:nvPr>
        </p:nvSpPr>
        <p:spPr>
          <a:xfrm>
            <a:off x="6980289" y="3225800"/>
            <a:ext cx="5331692" cy="3302000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8000"/>
              <a:t>Herzlichen</a:t>
            </a:r>
            <a:br>
              <a:rPr sz="8000"/>
            </a:br>
            <a:r>
              <a:rPr sz="8000"/>
              <a:t>Dank!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460348" y="2205282"/>
            <a:ext cx="10084104" cy="70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4200"/>
              <a:t>  Die </a:t>
            </a:r>
            <a:r>
              <a:rPr b="1" sz="4200"/>
              <a:t>Java User Group Saarland</a:t>
            </a:r>
            <a:r>
              <a:rPr sz="4200"/>
              <a:t> als: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Netzwerk</a:t>
            </a:r>
            <a:r>
              <a:rPr sz="4200"/>
              <a:t> zum Wissensaustausch</a:t>
            </a:r>
            <a:br>
              <a:rPr sz="4200"/>
            </a:br>
            <a:r>
              <a:rPr sz="4200"/>
              <a:t>für Java &amp; verwandte Technologien.</a:t>
            </a:r>
            <a:endParaRPr sz="4200"/>
          </a:p>
          <a:p>
            <a:pPr lvl="1" marL="963083" indent="-518583" algn="l">
              <a:spcBef>
                <a:spcPts val="4200"/>
              </a:spcBef>
              <a:buSzPct val="75000"/>
              <a:buChar char="•"/>
              <a:defRPr sz="1800"/>
            </a:pPr>
            <a:r>
              <a:rPr b="1" sz="4200"/>
              <a:t>Kooperationsplattform</a:t>
            </a:r>
            <a:r>
              <a:rPr sz="4200"/>
              <a:t> für Java-Entwickler &amp; Unternehmen.</a:t>
            </a:r>
          </a:p>
        </p:txBody>
      </p:sp>
      <p:sp>
        <p:nvSpPr>
          <p:cNvPr id="40" name="Shape 40"/>
          <p:cNvSpPr/>
          <p:nvPr/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Ziel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Daten &amp; Fakten</a:t>
            </a:r>
          </a:p>
        </p:txBody>
      </p:sp>
      <p:sp>
        <p:nvSpPr>
          <p:cNvPr id="45" name="Shape 45"/>
          <p:cNvSpPr/>
          <p:nvPr/>
        </p:nvSpPr>
        <p:spPr>
          <a:xfrm>
            <a:off x="588774" y="2730499"/>
            <a:ext cx="11969122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Kurz: »Alles, was das Java-Herz höher schlagen lässt.«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Gründung 2008; Reboot 2013.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Monatliche Treffen; 39 Mitglieder.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Ankündigung über MeetUp &amp; Social Media.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Austausch mit anderen JUGs. </a:t>
            </a:r>
            <a:r>
              <a:rPr sz="3000">
                <a:solidFill>
                  <a:srgbClr val="53585F"/>
                </a:solidFill>
              </a:rPr>
              <a:t>(Kürzlich: TUT3C/Darmstadt)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Bis dato: 8 Treffen, 14 Vorträge, jeweils ~11 Teilnehmer.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Themen</a:t>
            </a:r>
          </a:p>
        </p:txBody>
      </p:sp>
      <p:pic>
        <p:nvPicPr>
          <p:cNvPr id="50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01" y="2995730"/>
            <a:ext cx="13178908" cy="381250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561466" y="6198708"/>
            <a:ext cx="33420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/>
            </a:lvl1pPr>
          </a:lstStyle>
          <a:p>
            <a:pPr lvl="0">
              <a:defRPr b="0" sz="1800"/>
            </a:pPr>
            <a:r>
              <a:rPr b="1" sz="2000"/>
              <a:t>Effektives Testen mit JUnit</a:t>
            </a:r>
          </a:p>
        </p:txBody>
      </p:sp>
      <p:sp>
        <p:nvSpPr>
          <p:cNvPr id="52" name="Shape 52"/>
          <p:cNvSpPr/>
          <p:nvPr/>
        </p:nvSpPr>
        <p:spPr>
          <a:xfrm>
            <a:off x="3136331" y="6514083"/>
            <a:ext cx="80556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Über den Tellerrand: Kostenbasierte Optimierung mit PostgreSQL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Speaker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2298053" y="2544110"/>
            <a:ext cx="8408694" cy="64179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Sprecher internationaler Konferenzen</a:t>
            </a:r>
            <a:endParaRPr sz="3600"/>
          </a:p>
          <a:p>
            <a:pPr lvl="0">
              <a:defRPr sz="1800"/>
            </a:pPr>
            <a:r>
              <a:rPr sz="3600"/>
              <a:t>Kurzer Auszug</a:t>
            </a:r>
            <a:endParaRPr sz="3600"/>
          </a:p>
          <a:p>
            <a:pPr lvl="2">
              <a:defRPr sz="1800"/>
            </a:pPr>
            <a:r>
              <a:rPr i="1" sz="3600"/>
              <a:t>Reinier Zwitserloot</a:t>
            </a:r>
            <a:r>
              <a:rPr sz="3600"/>
              <a:t>, (Lombok)</a:t>
            </a:r>
            <a:br>
              <a:rPr sz="3600"/>
            </a:br>
            <a:r>
              <a:rPr sz="2600"/>
              <a:t>Independent Consultant</a:t>
            </a:r>
            <a:endParaRPr sz="3600"/>
          </a:p>
          <a:p>
            <a:pPr lvl="2">
              <a:defRPr sz="1800"/>
            </a:pPr>
            <a:r>
              <a:rPr i="1" sz="3600"/>
              <a:t>Roel Spilker</a:t>
            </a:r>
            <a:r>
              <a:rPr sz="3600"/>
              <a:t>, (Lombok)</a:t>
            </a:r>
            <a:br>
              <a:rPr sz="3600"/>
            </a:br>
            <a:r>
              <a:rPr sz="2600"/>
              <a:t>Tasktop Technologies</a:t>
            </a:r>
            <a:endParaRPr sz="3600"/>
          </a:p>
          <a:p>
            <a:pPr lvl="2">
              <a:defRPr sz="1800"/>
            </a:pPr>
            <a:r>
              <a:rPr i="1" sz="3600"/>
              <a:t>Thomas Darimont</a:t>
            </a:r>
            <a:r>
              <a:rPr sz="3600"/>
              <a:t>, (Spring Data)</a:t>
            </a:r>
            <a:br>
              <a:rPr sz="3600"/>
            </a:br>
            <a:r>
              <a:rPr sz="2600"/>
              <a:t>Pivotal / SpringSource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3402399" y="2609850"/>
            <a:ext cx="7369395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Thomas Darimont</a:t>
            </a:r>
            <a:br>
              <a:rPr sz="3600"/>
            </a:br>
            <a:r>
              <a:rPr sz="3400"/>
              <a:t>Pivotal/SpringSource</a:t>
            </a:r>
            <a:br>
              <a:rPr sz="3400"/>
            </a:br>
            <a:endParaRPr sz="700"/>
          </a:p>
          <a:p>
            <a:pPr lvl="0">
              <a:defRPr sz="1800"/>
            </a:pPr>
            <a:r>
              <a:rPr b="1" sz="3600"/>
              <a:t>Florian Groß</a:t>
            </a:r>
            <a:br>
              <a:rPr sz="3600"/>
            </a:br>
            <a:r>
              <a:rPr sz="3400"/>
              <a:t>Lehrstuhl für Softwaretechnik, UdS</a:t>
            </a:r>
            <a:br>
              <a:rPr sz="3400"/>
            </a:br>
            <a:br>
              <a:rPr sz="3400"/>
            </a:br>
            <a:r>
              <a:rPr b="1" sz="3600"/>
              <a:t>Michael Muth</a:t>
            </a:r>
            <a:br>
              <a:rPr sz="3600"/>
            </a:br>
            <a:r>
              <a:rPr sz="3400"/>
              <a:t>IWM Software AG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2216946" y="3400367"/>
            <a:ext cx="1409355" cy="1434754"/>
            <a:chOff x="-50800" y="-25400"/>
            <a:chExt cx="1409353" cy="1434753"/>
          </a:xfrm>
        </p:grpSpPr>
        <p:pic>
          <p:nvPicPr>
            <p:cNvPr id="64" name="pasted-image-enhance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07754" cy="13077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3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0800" y="-25400"/>
              <a:ext cx="1409354" cy="1434754"/>
            </a:xfrm>
            <a:prstGeom prst="rect">
              <a:avLst/>
            </a:prstGeom>
            <a:effectLst/>
          </p:spPr>
        </p:pic>
      </p:grpSp>
      <p:grpSp>
        <p:nvGrpSpPr>
          <p:cNvPr id="68" name="Group 68"/>
          <p:cNvGrpSpPr/>
          <p:nvPr/>
        </p:nvGrpSpPr>
        <p:grpSpPr>
          <a:xfrm>
            <a:off x="2215272" y="6777481"/>
            <a:ext cx="1412703" cy="1451386"/>
            <a:chOff x="-50800" y="-25399"/>
            <a:chExt cx="1412702" cy="1451384"/>
          </a:xfrm>
        </p:grpSpPr>
        <p:pic>
          <p:nvPicPr>
            <p:cNvPr id="67" name="pasted-image-enhanced.png"/>
            <p:cNvPicPr/>
            <p:nvPr/>
          </p:nvPicPr>
          <p:blipFill>
            <a:blip r:embed="rId5">
              <a:extLst/>
            </a:blip>
            <a:srcRect l="0" t="11778" r="0" b="11778"/>
            <a:stretch>
              <a:fillRect/>
            </a:stretch>
          </p:blipFill>
          <p:spPr>
            <a:xfrm>
              <a:off x="0" y="0"/>
              <a:ext cx="1311103" cy="13243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6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50800" y="-25400"/>
              <a:ext cx="1412703" cy="1451385"/>
            </a:xfrm>
            <a:prstGeom prst="rect">
              <a:avLst/>
            </a:prstGeom>
            <a:effectLst/>
          </p:spPr>
        </p:pic>
      </p:grpSp>
      <p:grpSp>
        <p:nvGrpSpPr>
          <p:cNvPr id="71" name="Group 71"/>
          <p:cNvGrpSpPr/>
          <p:nvPr/>
        </p:nvGrpSpPr>
        <p:grpSpPr>
          <a:xfrm>
            <a:off x="2216773" y="5088751"/>
            <a:ext cx="1409701" cy="1435101"/>
            <a:chOff x="-50800" y="-25400"/>
            <a:chExt cx="1409700" cy="1435100"/>
          </a:xfrm>
        </p:grpSpPr>
        <p:pic>
          <p:nvPicPr>
            <p:cNvPr id="70" name="hc-red-small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08100" cy="1308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9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50800" y="-25400"/>
              <a:ext cx="1409700" cy="1435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Stichworte</a:t>
            </a:r>
          </a:p>
        </p:txBody>
      </p:sp>
      <p:sp>
        <p:nvSpPr>
          <p:cNvPr id="76" name="Shape 76"/>
          <p:cNvSpPr/>
          <p:nvPr/>
        </p:nvSpPr>
        <p:spPr>
          <a:xfrm>
            <a:off x="3763314" y="3517900"/>
            <a:ext cx="5478172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7200">
                <a:solidFill>
                  <a:srgbClr val="51A7F9"/>
                </a:solidFill>
              </a:rPr>
              <a:t>free</a:t>
            </a:r>
            <a:r>
              <a:rPr sz="7200"/>
              <a:t>.</a:t>
            </a:r>
            <a:endParaRPr sz="7200"/>
          </a:p>
          <a:p>
            <a:pPr lvl="0">
              <a:defRPr sz="1800"/>
            </a:pPr>
            <a:r>
              <a:rPr sz="7200"/>
              <a:t>java + more.</a:t>
            </a:r>
            <a:endParaRPr sz="7200"/>
          </a:p>
          <a:p>
            <a:pPr lvl="0">
              <a:defRPr sz="1800"/>
            </a:pPr>
            <a:r>
              <a:rPr sz="7200"/>
              <a:t>networking.</a:t>
            </a:r>
            <a:endParaRPr sz="7200"/>
          </a:p>
          <a:p>
            <a:pPr lvl="0">
              <a:defRPr sz="1800"/>
            </a:pPr>
            <a:r>
              <a:rPr sz="7200"/>
              <a:t>socialising.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Sponsoring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2188914" y="2609850"/>
            <a:ext cx="8626972" cy="6286501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Räumlichkeiten, bis dato: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HackerSpace Saarbrücken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Lehrstuhl für Softwaretechnik, UdS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Firma NetRapid GmbH</a:t>
            </a:r>
            <a:endParaRPr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Eurodata AG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Speisen / Getränke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Gastvorträge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Nächste Veranstaltungen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17.04.2014 -9. Treffen der JUGSaar</a:t>
            </a:r>
            <a:br>
              <a:rPr b="1" sz="3600"/>
            </a:br>
            <a:r>
              <a:rPr b="1" sz="3600"/>
              <a:t>- Analytics in Stream Processing</a:t>
            </a:r>
            <a:br>
              <a:rPr b="1" sz="3600"/>
            </a:br>
            <a:r>
              <a:rPr b="1" sz="3600"/>
              <a:t>- Java NIO.2</a:t>
            </a:r>
            <a:br>
              <a:rPr sz="3600"/>
            </a:br>
            <a:r>
              <a:rPr sz="3600"/>
              <a:t>ab 19:00 Uhr </a:t>
            </a:r>
            <a:br>
              <a:rPr sz="3600"/>
            </a:br>
            <a:r>
              <a:rPr sz="3600"/>
              <a:t>Eurodata AG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