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08.png"/><Relationship Id="rId10" Type="http://schemas.openxmlformats.org/officeDocument/2006/relationships/image" Target="../media/image04.jpg"/><Relationship Id="rId13" Type="http://schemas.openxmlformats.org/officeDocument/2006/relationships/image" Target="../media/image09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9" Type="http://schemas.openxmlformats.org/officeDocument/2006/relationships/image" Target="../media/image06.png"/><Relationship Id="rId14" Type="http://schemas.openxmlformats.org/officeDocument/2006/relationships/image" Target="../media/image10.png"/><Relationship Id="rId5" Type="http://schemas.openxmlformats.org/officeDocument/2006/relationships/image" Target="../media/image02.jpg"/><Relationship Id="rId6" Type="http://schemas.openxmlformats.org/officeDocument/2006/relationships/image" Target="../media/image01.jpg"/><Relationship Id="rId7" Type="http://schemas.openxmlformats.org/officeDocument/2006/relationships/image" Target="../media/image03.png"/><Relationship Id="rId8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233772" y="558425"/>
            <a:ext cx="8609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Video Popularity Statistics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308378" y="3190883"/>
            <a:ext cx="4323599" cy="124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Jugu Dannie Sundar (110455279)</a:t>
            </a:r>
          </a:p>
          <a:p>
            <a:pPr indent="0" lvl="0" marL="0" marR="0" rtl="0" algn="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Venkateswara Prasad Pandeti (110396994)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01400" y="3190871"/>
            <a:ext cx="2280900" cy="6230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564 – Visualization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Klaus Mueller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Semantic Analysis for Tags</a:t>
            </a:r>
          </a:p>
        </p:txBody>
      </p:sp>
      <p:pic>
        <p:nvPicPr>
          <p:cNvPr id="161" name="Shape 1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177" y="1359473"/>
            <a:ext cx="5708652" cy="205054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743637" y="3925955"/>
            <a:ext cx="8063072" cy="392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videos that are uploaded in news category belong to science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Semantic Analysis for Tags contd.</a:t>
            </a:r>
          </a:p>
        </p:txBody>
      </p:sp>
      <p:pic>
        <p:nvPicPr>
          <p:cNvPr id="168" name="Shape 1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476" y="1268016"/>
            <a:ext cx="5965863" cy="24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743637" y="3925955"/>
            <a:ext cx="5908155" cy="392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Katy Perry uploaded more videos on teenage and life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we infer from SPLOM?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9068" l="18178" r="24314" t="7354"/>
          <a:stretch/>
        </p:blipFill>
        <p:spPr>
          <a:xfrm>
            <a:off x="1655925" y="1230124"/>
            <a:ext cx="5258400" cy="396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Shape 176"/>
          <p:cNvGrpSpPr/>
          <p:nvPr/>
        </p:nvGrpSpPr>
        <p:grpSpPr>
          <a:xfrm>
            <a:off x="2595400" y="1635650"/>
            <a:ext cx="1176125" cy="780850"/>
            <a:chOff x="2595400" y="1635650"/>
            <a:chExt cx="1176125" cy="780850"/>
          </a:xfrm>
        </p:grpSpPr>
        <p:sp>
          <p:nvSpPr>
            <p:cNvPr id="177" name="Shape 177"/>
            <p:cNvSpPr/>
            <p:nvPr/>
          </p:nvSpPr>
          <p:spPr>
            <a:xfrm>
              <a:off x="2919825" y="1635650"/>
              <a:ext cx="851700" cy="588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2595400" y="1838425"/>
              <a:ext cx="4119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en" sz="700">
                  <a:solidFill>
                    <a:srgbClr val="0000FF"/>
                  </a:solidFill>
                </a:rPr>
                <a:t>views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3139725" y="2092200"/>
              <a:ext cx="4119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700">
                  <a:solidFill>
                    <a:srgbClr val="0000FF"/>
                  </a:solidFill>
                </a:rPr>
                <a:t>likes</a:t>
              </a:r>
            </a:p>
          </p:txBody>
        </p:sp>
      </p:grpSp>
      <p:grpSp>
        <p:nvGrpSpPr>
          <p:cNvPr id="180" name="Shape 180"/>
          <p:cNvGrpSpPr/>
          <p:nvPr/>
        </p:nvGrpSpPr>
        <p:grpSpPr>
          <a:xfrm>
            <a:off x="1896200" y="2240925"/>
            <a:ext cx="1176125" cy="780850"/>
            <a:chOff x="2595400" y="1635650"/>
            <a:chExt cx="1176125" cy="780850"/>
          </a:xfrm>
        </p:grpSpPr>
        <p:sp>
          <p:nvSpPr>
            <p:cNvPr id="181" name="Shape 181"/>
            <p:cNvSpPr/>
            <p:nvPr/>
          </p:nvSpPr>
          <p:spPr>
            <a:xfrm>
              <a:off x="2919825" y="1635650"/>
              <a:ext cx="851700" cy="588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2595400" y="1838425"/>
              <a:ext cx="4119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700">
                  <a:solidFill>
                    <a:srgbClr val="0000FF"/>
                  </a:solidFill>
                </a:rPr>
                <a:t>likes</a:t>
              </a: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3139725" y="2092200"/>
              <a:ext cx="4929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700">
                  <a:solidFill>
                    <a:srgbClr val="0000FF"/>
                  </a:solidFill>
                </a:rPr>
                <a:t>videos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82725" y="15991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Pipeline</a:t>
            </a:r>
          </a:p>
        </p:txBody>
      </p:sp>
      <p:pic>
        <p:nvPicPr>
          <p:cNvPr descr="Image result for views icon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525" y="2098500"/>
            <a:ext cx="581327" cy="464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ikes icon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950" y="1015811"/>
            <a:ext cx="464625" cy="464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islikes icon"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9700" y="1103574"/>
            <a:ext cx="464625" cy="421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ubscribers icon"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1800" y="1570020"/>
            <a:ext cx="464625" cy="46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mments icon" id="72" name="Shape 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58873" y="1639175"/>
            <a:ext cx="464625" cy="46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8999" y="2676499"/>
            <a:ext cx="757000" cy="7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Shape 74"/>
          <p:cNvGrpSpPr/>
          <p:nvPr/>
        </p:nvGrpSpPr>
        <p:grpSpPr>
          <a:xfrm>
            <a:off x="6862156" y="2676496"/>
            <a:ext cx="464625" cy="651497"/>
            <a:chOff x="3971025" y="3427600"/>
            <a:chExt cx="464625" cy="929250"/>
          </a:xfrm>
        </p:grpSpPr>
        <p:pic>
          <p:nvPicPr>
            <p:cNvPr descr="Image result for views icon" id="75" name="Shape 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71025" y="3427600"/>
              <a:ext cx="464625" cy="464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likes icon" id="76" name="Shape 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71025" y="3892225"/>
              <a:ext cx="464625" cy="464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" name="Shape 77"/>
          <p:cNvPicPr preferRelativeResize="0"/>
          <p:nvPr/>
        </p:nvPicPr>
        <p:blipFill rotWithShape="1">
          <a:blip r:embed="rId9">
            <a:alphaModFix/>
          </a:blip>
          <a:srcRect b="-1735" l="0" r="29799" t="17496"/>
          <a:stretch/>
        </p:blipFill>
        <p:spPr>
          <a:xfrm>
            <a:off x="277100" y="1432875"/>
            <a:ext cx="1432899" cy="132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craper icon" id="78" name="Shape 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7100" y="898025"/>
            <a:ext cx="757000" cy="540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tabase icon" id="79" name="Shape 79" title="https://www.iconfinder.com/search/?q=database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12425" y="1223800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rl icon" id="80" name="Shape 80" title="https://www.iconfinder.com/icons/174109/browser_chain_hyperlink_internet_link_url_web_icon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91800" y="2124250"/>
            <a:ext cx="540699" cy="464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ags icon" id="81" name="Shape 81" title="https://www.iconfinder.com/icons/208314/buy_ecommerce_price_tag_tags_icon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9700" y="2588875"/>
            <a:ext cx="651499" cy="6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1926275" y="1892475"/>
            <a:ext cx="464700" cy="1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940425" y="1892475"/>
            <a:ext cx="581400" cy="13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visualization icon" id="84" name="Shape 8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62150" y="1032075"/>
            <a:ext cx="1644424" cy="16444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6071275" y="1878825"/>
            <a:ext cx="581400" cy="13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active a channel is?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28650" y="1095898"/>
            <a:ext cx="7886699" cy="3442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the timescale is Monthly, Quarterly, Half-Yearly and Yearly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071191" y="944217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634" y="1591814"/>
            <a:ext cx="5891420" cy="338324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6172150" y="1543150"/>
            <a:ext cx="2453400" cy="2181000"/>
          </a:xfrm>
          <a:prstGeom prst="wedgeEllipseCallout">
            <a:avLst>
              <a:gd fmla="val -71793" name="adj1"/>
              <a:gd fmla="val 93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107950" lvl="0" marL="177800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graph is for Jimmy Fallon show. Initially, the show witnessed only a few hosts. Gradually, it became very popular and has hosted many celebrities and uploaded many videos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popular a channel in a category is?</a:t>
            </a:r>
          </a:p>
        </p:txBody>
      </p:sp>
      <p:pic>
        <p:nvPicPr>
          <p:cNvPr id="100" name="Shape 10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146" y="1538183"/>
            <a:ext cx="6223707" cy="3263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ever icon" id="101" name="Shape 101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>
            <a:off x="2657300" y="1093575"/>
            <a:ext cx="655599" cy="6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3131125" y="1032775"/>
            <a:ext cx="10407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Bieber fever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popular a channel in category is? contd.</a:t>
            </a:r>
          </a:p>
        </p:txBody>
      </p:sp>
      <p:pic>
        <p:nvPicPr>
          <p:cNvPr id="108" name="Shape 1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139" y="1528244"/>
            <a:ext cx="6185058" cy="326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294575" y="1170050"/>
            <a:ext cx="30888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Curious case of Justin Bieber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50"/>
            <a:ext cx="80226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Which is the most viewed video for a channel?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14190" l="0" r="1244" t="7623"/>
          <a:stretch/>
        </p:blipFill>
        <p:spPr>
          <a:xfrm>
            <a:off x="831575" y="1412625"/>
            <a:ext cx="6677524" cy="297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patterns can we observe about channel videos?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15593" l="0" r="1632" t="12078"/>
          <a:stretch/>
        </p:blipFill>
        <p:spPr>
          <a:xfrm>
            <a:off x="149325" y="1227300"/>
            <a:ext cx="8994676" cy="37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2480500" y="2933350"/>
            <a:ext cx="1074600" cy="472800"/>
          </a:xfrm>
          <a:prstGeom prst="wedgeRoundRectCallout">
            <a:avLst>
              <a:gd fmla="val -12153" name="adj1"/>
              <a:gd fmla="val 84988" name="adj2"/>
              <a:gd fmla="val 0" name="adj3"/>
            </a:avLst>
          </a:prstGeom>
          <a:solidFill>
            <a:srgbClr val="6D9EEB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Key and Peele Series (Season 1)</a:t>
            </a:r>
          </a:p>
        </p:txBody>
      </p:sp>
      <p:sp>
        <p:nvSpPr>
          <p:cNvPr id="125" name="Shape 125"/>
          <p:cNvSpPr/>
          <p:nvPr/>
        </p:nvSpPr>
        <p:spPr>
          <a:xfrm>
            <a:off x="3660250" y="2933350"/>
            <a:ext cx="1074600" cy="472800"/>
          </a:xfrm>
          <a:prstGeom prst="wedgeRoundRectCallout">
            <a:avLst>
              <a:gd fmla="val -22427" name="adj1"/>
              <a:gd fmla="val 87251" name="adj2"/>
              <a:gd fmla="val 0" name="adj3"/>
            </a:avLst>
          </a:prstGeom>
          <a:solidFill>
            <a:srgbClr val="6D9EEB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Key and Peele Series (Season 2)</a:t>
            </a:r>
          </a:p>
        </p:txBody>
      </p:sp>
      <p:sp>
        <p:nvSpPr>
          <p:cNvPr id="126" name="Shape 126"/>
          <p:cNvSpPr/>
          <p:nvPr/>
        </p:nvSpPr>
        <p:spPr>
          <a:xfrm>
            <a:off x="4988675" y="2933350"/>
            <a:ext cx="1074600" cy="472800"/>
          </a:xfrm>
          <a:prstGeom prst="wedgeRoundRectCallout">
            <a:avLst>
              <a:gd fmla="val -14696" name="adj1"/>
              <a:gd fmla="val 89515" name="adj2"/>
              <a:gd fmla="val 0" name="adj3"/>
            </a:avLst>
          </a:prstGeom>
          <a:solidFill>
            <a:srgbClr val="6D9EEB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Key and Peele Series (Season 3)</a:t>
            </a:r>
          </a:p>
        </p:txBody>
      </p:sp>
      <p:sp>
        <p:nvSpPr>
          <p:cNvPr id="127" name="Shape 127"/>
          <p:cNvSpPr/>
          <p:nvPr/>
        </p:nvSpPr>
        <p:spPr>
          <a:xfrm>
            <a:off x="6465850" y="2933350"/>
            <a:ext cx="1074600" cy="472800"/>
          </a:xfrm>
          <a:prstGeom prst="wedgeRoundRectCallout">
            <a:avLst>
              <a:gd fmla="val -18330" name="adj1"/>
              <a:gd fmla="val 88663" name="adj2"/>
              <a:gd fmla="val 0" name="adj3"/>
            </a:avLst>
          </a:prstGeom>
          <a:solidFill>
            <a:srgbClr val="6D9EEB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Key and Peele Series (Season 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Dimensional approach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26681" l="20546" r="0" t="12346"/>
          <a:stretch/>
        </p:blipFill>
        <p:spPr>
          <a:xfrm>
            <a:off x="628650" y="1154575"/>
            <a:ext cx="8220148" cy="354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5298950" y="3796150"/>
            <a:ext cx="1534200" cy="5238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407300" y="1686700"/>
            <a:ext cx="1347600" cy="684300"/>
          </a:xfrm>
          <a:prstGeom prst="wedgeEllipseCallout">
            <a:avLst>
              <a:gd fmla="val 65272" name="adj1"/>
              <a:gd fmla="val 255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Outlier: More dislikes and less likes</a:t>
            </a:r>
          </a:p>
        </p:txBody>
      </p:sp>
      <p:sp>
        <p:nvSpPr>
          <p:cNvPr id="136" name="Shape 136"/>
          <p:cNvSpPr/>
          <p:nvPr/>
        </p:nvSpPr>
        <p:spPr>
          <a:xfrm rot="-1256636">
            <a:off x="4006175" y="1845696"/>
            <a:ext cx="1239599" cy="277009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7" name="Shape 137"/>
          <p:cNvGrpSpPr/>
          <p:nvPr/>
        </p:nvGrpSpPr>
        <p:grpSpPr>
          <a:xfrm>
            <a:off x="5190825" y="3392975"/>
            <a:ext cx="2297950" cy="354775"/>
            <a:chOff x="2284500" y="3068550"/>
            <a:chExt cx="2297950" cy="354775"/>
          </a:xfrm>
        </p:grpSpPr>
        <p:sp>
          <p:nvSpPr>
            <p:cNvPr id="138" name="Shape 138"/>
            <p:cNvSpPr/>
            <p:nvPr/>
          </p:nvSpPr>
          <p:spPr>
            <a:xfrm>
              <a:off x="2284500" y="3068550"/>
              <a:ext cx="168900" cy="34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2487275" y="3088825"/>
              <a:ext cx="8517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Dislikes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3426850" y="3078625"/>
              <a:ext cx="168900" cy="34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3531850" y="3098900"/>
              <a:ext cx="10506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Comments</a:t>
              </a:r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5190825" y="3392975"/>
            <a:ext cx="2297950" cy="354775"/>
            <a:chOff x="2284500" y="3068550"/>
            <a:chExt cx="2297950" cy="354775"/>
          </a:xfrm>
        </p:grpSpPr>
        <p:sp>
          <p:nvSpPr>
            <p:cNvPr id="143" name="Shape 143"/>
            <p:cNvSpPr/>
            <p:nvPr/>
          </p:nvSpPr>
          <p:spPr>
            <a:xfrm>
              <a:off x="2284500" y="3068550"/>
              <a:ext cx="168900" cy="34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2487275" y="3088825"/>
              <a:ext cx="8517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Dislikes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3426850" y="3078625"/>
              <a:ext cx="168900" cy="34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3531850" y="3098900"/>
              <a:ext cx="10506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Comments</a:t>
              </a:r>
            </a:p>
          </p:txBody>
        </p:sp>
      </p:grpSp>
      <p:sp>
        <p:nvSpPr>
          <p:cNvPr id="147" name="Shape 147"/>
          <p:cNvSpPr/>
          <p:nvPr/>
        </p:nvSpPr>
        <p:spPr>
          <a:xfrm>
            <a:off x="4298625" y="3408225"/>
            <a:ext cx="141900" cy="35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440525" y="3423437"/>
            <a:ext cx="608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Likes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28650" y="273850"/>
            <a:ext cx="81579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video quality(popularity+likes)?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13799" l="0" r="1400" t="8675"/>
          <a:stretch/>
        </p:blipFill>
        <p:spPr>
          <a:xfrm>
            <a:off x="0" y="1155750"/>
            <a:ext cx="8982523" cy="397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