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7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4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3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2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1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2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192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8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8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62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3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EFA0A-8D4B-4922-BE2C-539CCF55C596}" type="datetimeFigureOut">
              <a:rPr lang="hu-HU" smtClean="0"/>
              <a:t>2022.09.29.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0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lspecialista.hu/gege/a-gege-rosszindulatu-betegsegei" TargetMode="External"/><Relationship Id="rId2" Type="http://schemas.openxmlformats.org/officeDocument/2006/relationships/hyperlink" Target="http://www.mitolfaj.hu/fulbesugarzo-fajdalmak-fajdalom-otalgia-irradi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Iv%C3%B3v%C3%ADz" TargetMode="External"/><Relationship Id="rId2" Type="http://schemas.openxmlformats.org/officeDocument/2006/relationships/hyperlink" Target="https://hu.wikipedia.org/w/index.php?title=Cellul%C3%B3z-acet%C3%A1t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20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21705" y="710676"/>
            <a:ext cx="7587048" cy="856735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u="sng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 Cigi kártevő hatásai</a:t>
            </a:r>
            <a:endParaRPr lang="hu-HU" b="1" u="sng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43228" y="182071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</a:rPr>
              <a:t>Készítők</a:t>
            </a:r>
            <a:endParaRPr lang="hu-HU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168069" y="2288266"/>
            <a:ext cx="149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Juhász Máté</a:t>
            </a:r>
            <a:b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Juhász Balázs</a:t>
            </a:r>
            <a:b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Sándor Krisztián</a:t>
            </a:r>
            <a:endParaRPr lang="hu-HU" b="1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03" y="3464903"/>
            <a:ext cx="4743451" cy="20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401107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Információk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4" y="4087813"/>
            <a:ext cx="4476750" cy="2047875"/>
          </a:xfrm>
        </p:spPr>
      </p:pic>
      <p:sp>
        <p:nvSpPr>
          <p:cNvPr id="5" name="Szövegdoboz 4"/>
          <p:cNvSpPr txBox="1"/>
          <p:nvPr/>
        </p:nvSpPr>
        <p:spPr>
          <a:xfrm>
            <a:off x="2650184" y="2434728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gency FB" panose="020B0503020202020204" pitchFamily="34" charset="0"/>
                <a:cs typeface="Arabic Typesetting" panose="03020402040406030203" pitchFamily="66" charset="-78"/>
              </a:rPr>
              <a:t>A cigarettának mint sokan tudják, rengeteg káros hatása van, mint rövid,</a:t>
            </a:r>
          </a:p>
          <a:p>
            <a:pPr algn="ctr"/>
            <a:r>
              <a:rPr lang="hu-HU" dirty="0" smtClean="0">
                <a:latin typeface="Agency FB" panose="020B0503020202020204" pitchFamily="34" charset="0"/>
                <a:cs typeface="Arabic Typesetting" panose="03020402040406030203" pitchFamily="66" charset="-78"/>
              </a:rPr>
              <a:t>Illetve mint hosszú távon is.</a:t>
            </a:r>
          </a:p>
          <a:p>
            <a:pPr algn="ctr"/>
            <a:r>
              <a:rPr lang="hu-HU" dirty="0" smtClean="0">
                <a:latin typeface="Agency FB" panose="020B0503020202020204" pitchFamily="34" charset="0"/>
                <a:cs typeface="Arabic Typesetting" panose="03020402040406030203" pitchFamily="66" charset="-78"/>
              </a:rPr>
              <a:t>Egy elszívott cigi már rettentően rontja a légutakat, illetve a tüdőt a legnagyobb mértékben.</a:t>
            </a:r>
            <a:endParaRPr lang="hu-HU" dirty="0">
              <a:latin typeface="Agency FB" panose="020B05030202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312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káros hatásai 10+1 pontban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2500" y="2543174"/>
            <a:ext cx="7696199" cy="3318936"/>
          </a:xfrm>
        </p:spPr>
        <p:txBody>
          <a:bodyPr>
            <a:noAutofit/>
          </a:bodyPr>
          <a:lstStyle/>
          <a:p>
            <a:r>
              <a:rPr lang="hu-HU" sz="1400" dirty="0">
                <a:latin typeface="Agency FB" panose="020B0503020202020204" pitchFamily="34" charset="0"/>
              </a:rPr>
              <a:t>A dohányzás tüdőtáguláshoz vezethet.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dohányzók körében gyakoribbak az idült légúti megbetegedések.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cigizés az egész szervezetet gyulladásban tarthatja.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dohányzás csökkenti a nemzőképességet.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Pajzsmirigybetegséget is okozhat.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dohányzóknál megnövekszik a csonttörés kockázata.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dohányzás </a:t>
            </a:r>
            <a:r>
              <a:rPr lang="hu-HU" sz="1400" dirty="0" err="1">
                <a:latin typeface="Agency FB" panose="020B0503020202020204" pitchFamily="34" charset="0"/>
              </a:rPr>
              <a:t>combfejelhalást</a:t>
            </a:r>
            <a:r>
              <a:rPr lang="hu-HU" sz="1400" dirty="0">
                <a:latin typeface="Agency FB" panose="020B0503020202020204" pitchFamily="34" charset="0"/>
              </a:rPr>
              <a:t> és ízületi betegségeket okozhat.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Megnő a szív-és érrendszeri megbetegedések kialakulásának kockázata.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A dohányzás rengeteg vitamint emészt fel az emberi szervezetben</a:t>
            </a:r>
            <a:r>
              <a:rPr lang="hu-HU" sz="14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hu-HU" sz="1400" dirty="0" smtClean="0">
                <a:latin typeface="Agency FB" panose="020B0503020202020204" pitchFamily="34" charset="0"/>
              </a:rPr>
              <a:t>A </a:t>
            </a:r>
            <a:r>
              <a:rPr lang="hu-HU" sz="1400" dirty="0">
                <a:latin typeface="Agency FB" panose="020B0503020202020204" pitchFamily="34" charset="0"/>
              </a:rPr>
              <a:t>dohányos cukorbetegeknek gyakrabban kell súlyos szövődményekkel számolniuk.</a:t>
            </a:r>
          </a:p>
          <a:p>
            <a:r>
              <a:rPr lang="hu-HU" sz="1400" dirty="0">
                <a:latin typeface="Agency FB" panose="020B0503020202020204" pitchFamily="34" charset="0"/>
              </a:rPr>
              <a:t>Rontja a szellemi teljesítőképességet, negatív hat a memóriára és a koncentrálóképességre.</a:t>
            </a:r>
          </a:p>
          <a:p>
            <a:endParaRPr lang="hu-HU" sz="1400" dirty="0"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69" y="3161977"/>
            <a:ext cx="3705225" cy="2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9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829732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 cigaretta legnagyobb kártevési oka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>
                <a:latin typeface="Agency FB" panose="020B0503020202020204" pitchFamily="34" charset="0"/>
              </a:rPr>
              <a:t>A cigaretta függőség vetélkedik a rendszeres alkoholfogyasztók számával.</a:t>
            </a:r>
          </a:p>
          <a:p>
            <a:pPr marL="0" indent="0" algn="ctr">
              <a:buNone/>
            </a:pPr>
            <a:r>
              <a:rPr lang="hu-HU" dirty="0" smtClean="0">
                <a:latin typeface="Agency FB" panose="020B0503020202020204" pitchFamily="34" charset="0"/>
              </a:rPr>
              <a:t>Minden egyes cigi után, az emberek 90%-a csak egyre és egyre jobban kívánja a lehetőséget a következő rágyújtásra, olyan szinten hogy ez rövid idő alatt legalább napi 20 szál cigiig fajulhat.</a:t>
            </a:r>
            <a:endParaRPr lang="hu-HU" dirty="0">
              <a:latin typeface="Agency FB" panose="020B0503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6" y="4338637"/>
            <a:ext cx="3057526" cy="17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934507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További cigaretta érdekességek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709332"/>
            <a:ext cx="9601196" cy="3318936"/>
          </a:xfrm>
        </p:spPr>
        <p:txBody>
          <a:bodyPr>
            <a:normAutofit/>
          </a:bodyPr>
          <a:lstStyle/>
          <a:p>
            <a:pPr algn="ctr"/>
            <a:r>
              <a:rPr lang="hu-HU" sz="1600" dirty="0">
                <a:latin typeface="Agency FB" panose="020B0503020202020204" pitchFamily="34" charset="0"/>
              </a:rPr>
              <a:t>A  </a:t>
            </a:r>
            <a:r>
              <a:rPr lang="hu-HU" sz="1600" u="sng" dirty="0">
                <a:latin typeface="Agency FB" panose="020B0503020202020204" pitchFamily="34" charset="0"/>
              </a:rPr>
              <a:t>dohányzás ártalmasságát </a:t>
            </a:r>
            <a:r>
              <a:rPr lang="hu-HU" sz="1600" dirty="0">
                <a:latin typeface="Agency FB" panose="020B0503020202020204" pitchFamily="34" charset="0"/>
              </a:rPr>
              <a:t>minden más </a:t>
            </a:r>
            <a:r>
              <a:rPr lang="hu-HU" sz="1600" b="1" dirty="0">
                <a:latin typeface="Agency FB" panose="020B0503020202020204" pitchFamily="34" charset="0"/>
              </a:rPr>
              <a:t>rizikófaktornál</a:t>
            </a:r>
            <a:r>
              <a:rPr lang="hu-HU" sz="1600" dirty="0">
                <a:latin typeface="Agency FB" panose="020B0503020202020204" pitchFamily="34" charset="0"/>
              </a:rPr>
              <a:t> jobban bizonyították, és az általa okozott egészségkárosodás minden más ártalmas élvezeti szer jelentőségét meghaladja.</a:t>
            </a:r>
          </a:p>
          <a:p>
            <a:pPr algn="ctr"/>
            <a:r>
              <a:rPr lang="hu-HU" sz="1600" dirty="0">
                <a:latin typeface="Agency FB" panose="020B0503020202020204" pitchFamily="34" charset="0"/>
              </a:rPr>
              <a:t>A dohányzás káros hatásai </a:t>
            </a:r>
            <a:r>
              <a:rPr lang="hu-HU" sz="1600" b="1" dirty="0">
                <a:latin typeface="Agency FB" panose="020B0503020202020204" pitchFamily="34" charset="0"/>
              </a:rPr>
              <a:t>három fő forrásra </a:t>
            </a:r>
            <a:r>
              <a:rPr lang="hu-HU" sz="1600" dirty="0">
                <a:latin typeface="Agency FB" panose="020B0503020202020204" pitchFamily="34" charset="0"/>
              </a:rPr>
              <a:t>vezethetők vissza: a </a:t>
            </a:r>
            <a:r>
              <a:rPr lang="hu-HU" sz="1600" b="1" dirty="0" err="1">
                <a:latin typeface="Agency FB" panose="020B0503020202020204" pitchFamily="34" charset="0"/>
              </a:rPr>
              <a:t>hőhatárasra</a:t>
            </a:r>
            <a:r>
              <a:rPr lang="hu-HU" sz="1600" dirty="0">
                <a:latin typeface="Agency FB" panose="020B0503020202020204" pitchFamily="34" charset="0"/>
              </a:rPr>
              <a:t>, </a:t>
            </a:r>
            <a:r>
              <a:rPr lang="hu-HU" sz="1600" dirty="0" err="1">
                <a:latin typeface="Agency FB" panose="020B0503020202020204" pitchFamily="34" charset="0"/>
              </a:rPr>
              <a:t>a</a:t>
            </a:r>
            <a:r>
              <a:rPr lang="hu-HU" sz="1600" dirty="0">
                <a:latin typeface="Agency FB" panose="020B0503020202020204" pitchFamily="34" charset="0"/>
              </a:rPr>
              <a:t> </a:t>
            </a:r>
            <a:r>
              <a:rPr lang="hu-HU" sz="1600" b="1" dirty="0">
                <a:latin typeface="Agency FB" panose="020B0503020202020204" pitchFamily="34" charset="0"/>
              </a:rPr>
              <a:t>mechanikus hatásra </a:t>
            </a:r>
            <a:r>
              <a:rPr lang="hu-HU" sz="1600" dirty="0">
                <a:latin typeface="Agency FB" panose="020B0503020202020204" pitchFamily="34" charset="0"/>
              </a:rPr>
              <a:t>(pipázásnál) és a </a:t>
            </a:r>
            <a:r>
              <a:rPr lang="hu-HU" sz="1600" b="1" dirty="0">
                <a:latin typeface="Agency FB" panose="020B0503020202020204" pitchFamily="34" charset="0"/>
              </a:rPr>
              <a:t>kátrányszármazékok</a:t>
            </a:r>
            <a:r>
              <a:rPr lang="hu-HU" sz="1600" dirty="0">
                <a:latin typeface="Agency FB" panose="020B0503020202020204" pitchFamily="34" charset="0"/>
              </a:rPr>
              <a:t> káros hatására (ez utóbbi a cigarettapapír égéséből ered).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Az ártalmak közül a legveszélyesebb betegség csoport a </a:t>
            </a:r>
            <a:r>
              <a:rPr lang="hu-HU" sz="1700" b="1" dirty="0">
                <a:latin typeface="Agency FB" panose="020B0503020202020204" pitchFamily="34" charset="0"/>
                <a:hlinkClick r:id="rId2" tooltip="rák daganat rekedtség tumor metasztázis áttét fulladás vitamin infúziós kezelés"/>
              </a:rPr>
              <a:t>rák</a:t>
            </a:r>
            <a:r>
              <a:rPr lang="hu-HU" sz="1700" dirty="0">
                <a:latin typeface="Agency FB" panose="020B0503020202020204" pitchFamily="34" charset="0"/>
              </a:rPr>
              <a:t>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A dohányzás okozhat </a:t>
            </a:r>
            <a:r>
              <a:rPr lang="hu-HU" sz="1700" b="1" dirty="0">
                <a:latin typeface="Agency FB" panose="020B0503020202020204" pitchFamily="34" charset="0"/>
              </a:rPr>
              <a:t>ajakrák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</a:rPr>
              <a:t>szájüregrák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</a:rPr>
              <a:t>nyelvrák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  <a:hlinkClick r:id="rId3" tooltip="Gégerák tumor gége daganat vitamin infúziós kezelés metasztázis dohányzás áttét rekedtség fulladás"/>
              </a:rPr>
              <a:t>gégerák</a:t>
            </a:r>
            <a:r>
              <a:rPr lang="hu-HU" sz="1700" dirty="0">
                <a:latin typeface="Agency FB" panose="020B0503020202020204" pitchFamily="34" charset="0"/>
              </a:rPr>
              <a:t>, garatrák,  valamint </a:t>
            </a:r>
            <a:r>
              <a:rPr lang="hu-HU" sz="1700" b="1" dirty="0">
                <a:latin typeface="Agency FB" panose="020B0503020202020204" pitchFamily="34" charset="0"/>
              </a:rPr>
              <a:t>nyelőcsőráko</a:t>
            </a:r>
            <a:r>
              <a:rPr lang="hu-HU" sz="1700" dirty="0">
                <a:latin typeface="Agency FB" panose="020B0503020202020204" pitchFamily="34" charset="0"/>
              </a:rPr>
              <a:t>t, mivel a dohányfüst a </a:t>
            </a:r>
            <a:r>
              <a:rPr lang="hu-HU" sz="1700" b="1" dirty="0">
                <a:latin typeface="Agency FB" panose="020B0503020202020204" pitchFamily="34" charset="0"/>
              </a:rPr>
              <a:t>légzőszervrendszer </a:t>
            </a:r>
            <a:r>
              <a:rPr lang="hu-HU" sz="1700" dirty="0">
                <a:latin typeface="Agency FB" panose="020B0503020202020204" pitchFamily="34" charset="0"/>
              </a:rPr>
              <a:t>minden részére eljut.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Ugyanezen ok miatt alakulhat ki </a:t>
            </a:r>
            <a:r>
              <a:rPr lang="hu-HU" sz="1700" b="1" dirty="0">
                <a:latin typeface="Agency FB" panose="020B0503020202020204" pitchFamily="34" charset="0"/>
              </a:rPr>
              <a:t>tüdőrák</a:t>
            </a:r>
            <a:r>
              <a:rPr lang="hu-HU" sz="1700" dirty="0">
                <a:latin typeface="Agency FB" panose="020B0503020202020204" pitchFamily="34" charset="0"/>
              </a:rPr>
              <a:t>, </a:t>
            </a:r>
            <a:r>
              <a:rPr lang="hu-HU" sz="1700" b="1" dirty="0">
                <a:latin typeface="Agency FB" panose="020B0503020202020204" pitchFamily="34" charset="0"/>
              </a:rPr>
              <a:t>légcsőrák</a:t>
            </a:r>
            <a:r>
              <a:rPr lang="hu-HU" sz="1700" dirty="0">
                <a:latin typeface="Agency FB" panose="020B0503020202020204" pitchFamily="34" charset="0"/>
              </a:rPr>
              <a:t> és </a:t>
            </a:r>
            <a:r>
              <a:rPr lang="hu-HU" sz="1700" b="1" dirty="0">
                <a:latin typeface="Agency FB" panose="020B0503020202020204" pitchFamily="34" charset="0"/>
              </a:rPr>
              <a:t>hörgőrák</a:t>
            </a:r>
            <a:r>
              <a:rPr lang="hu-HU" sz="1700" dirty="0">
                <a:latin typeface="Agency FB" panose="020B0503020202020204" pitchFamily="34" charset="0"/>
              </a:rPr>
              <a:t> is.</a:t>
            </a:r>
          </a:p>
          <a:p>
            <a:pPr algn="ctr"/>
            <a:r>
              <a:rPr lang="hu-HU" sz="1700" dirty="0">
                <a:latin typeface="Agency FB" panose="020B0503020202020204" pitchFamily="34" charset="0"/>
              </a:rPr>
              <a:t>A dohány élvezete a nikotintartalom miatt </a:t>
            </a:r>
            <a:r>
              <a:rPr lang="hu-HU" sz="1700" b="1" dirty="0">
                <a:latin typeface="Agency FB" panose="020B0503020202020204" pitchFamily="34" charset="0"/>
              </a:rPr>
              <a:t>hasnyálmirigyrák</a:t>
            </a:r>
            <a:r>
              <a:rPr lang="hu-HU" sz="1700" dirty="0">
                <a:latin typeface="Agency FB" panose="020B0503020202020204" pitchFamily="34" charset="0"/>
              </a:rPr>
              <a:t> és</a:t>
            </a:r>
            <a:r>
              <a:rPr lang="hu-HU" sz="1700" b="1" dirty="0">
                <a:latin typeface="Agency FB" panose="020B0503020202020204" pitchFamily="34" charset="0"/>
              </a:rPr>
              <a:t> veserák </a:t>
            </a:r>
            <a:r>
              <a:rPr lang="hu-HU" sz="1700" dirty="0">
                <a:latin typeface="Agency FB" panose="020B0503020202020204" pitchFamily="34" charset="0"/>
              </a:rPr>
              <a:t>oka is lehet. </a:t>
            </a:r>
          </a:p>
          <a:p>
            <a:endParaRPr lang="hu-HU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0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adatok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853670"/>
              </p:ext>
            </p:extLst>
          </p:nvPr>
        </p:nvGraphicFramePr>
        <p:xfrm>
          <a:off x="1476375" y="2781935"/>
          <a:ext cx="9601200" cy="292608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  <a:gridCol w="32004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Nem szerinti fogyasztási százalék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Régió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Férfiak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Nők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Afrika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29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Egyesült Államok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22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Kelet-Mediterrán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Európa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Délkelet-Ázsia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Nyugat Csendes Óceán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" y="-1084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26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adatok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51625"/>
              </p:ext>
            </p:extLst>
          </p:nvPr>
        </p:nvGraphicFramePr>
        <p:xfrm>
          <a:off x="1476375" y="2781935"/>
          <a:ext cx="9601200" cy="32004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  <a:gridCol w="2400300"/>
                <a:gridCol w="2400300"/>
              </a:tblGrid>
              <a:tr h="0">
                <a:tc gridSpan="4"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A világ vezető cigarettafogyasztói 1998-ban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Ország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Lakosság (millió)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Elfogyasztott cigaretták </a:t>
                      </a:r>
                      <a:br>
                        <a:rPr lang="hu-HU"/>
                      </a:br>
                      <a:r>
                        <a:rPr lang="hu-HU"/>
                        <a:t>(milliárd)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Elfogyasztott cigaretták </a:t>
                      </a:r>
                      <a:br>
                        <a:rPr lang="hu-HU"/>
                      </a:br>
                      <a:r>
                        <a:rPr lang="hu-HU"/>
                        <a:t>(fejenként)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Kína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1248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1643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1320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Egyesült Államok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451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1670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Japán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126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328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2600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Oroszország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146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258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1760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Indonézia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215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" y="-1084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31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Cigaretta Szűrő</a:t>
            </a:r>
            <a:endParaRPr lang="hu-HU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latin typeface="Agency FB" panose="020B0503020202020204" pitchFamily="34" charset="0"/>
              </a:rPr>
              <a:t>Az általánosan elterjedt neve a cigaretta elszívás utáni maradékának a cigarettacsikk, filter vagy szűrő. A szűrő általában a cigaretta teljes hosszúságának a 30%-át teszi ki. A filter egy papírhengerben van, ez tartalmazza a dohány és a hamu maradékának egy részét, valamint a kátrányt. Különleges esetekben a szűrő kisebb mértékben megég, ha túl sokáig szívják a cigarettát. A cigaretta vége sok közvélemény-kutatás tárgya, hogy az emberek ez alapján hogyan értékelik, ítélik meg a márkát, illetve a gyártót. </a:t>
            </a:r>
          </a:p>
          <a:p>
            <a:pPr algn="ctr"/>
            <a:r>
              <a:rPr lang="hu-HU" dirty="0">
                <a:latin typeface="Agency FB" panose="020B0503020202020204" pitchFamily="34" charset="0"/>
              </a:rPr>
              <a:t>A közkeletű vélekedéssel ellentétben a cigarettaszűrő nem csökkenti, hanem még akár tovább növelheti a cigaretta káros hatásait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endParaRPr lang="hu-HU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43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 cigaretta által okozott környezetkárosítás</a:t>
            </a:r>
            <a:endParaRPr lang="hu-HU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3369"/>
          </a:xfrm>
        </p:spPr>
        <p:txBody>
          <a:bodyPr>
            <a:normAutofit fontScale="77500" lnSpcReduction="20000"/>
          </a:bodyPr>
          <a:lstStyle/>
          <a:p>
            <a:r>
              <a:rPr lang="hu-HU" dirty="0">
                <a:latin typeface="Agency FB" panose="020B0503020202020204" pitchFamily="34" charset="0"/>
              </a:rPr>
              <a:t>A csikkben lévő füstszűrő általában </a:t>
            </a:r>
            <a:r>
              <a:rPr lang="hu-HU" dirty="0">
                <a:latin typeface="Agency FB" panose="020B0503020202020204" pitchFamily="34" charset="0"/>
                <a:hlinkClick r:id="rId2" tooltip="Cellulóz-acetát (a lap nem létezik)"/>
              </a:rPr>
              <a:t>cellulóz-acetátból</a:t>
            </a:r>
            <a:r>
              <a:rPr lang="hu-HU" dirty="0">
                <a:latin typeface="Agency FB" panose="020B0503020202020204" pitchFamily="34" charset="0"/>
              </a:rPr>
              <a:t> készül és elvileg újrahasznosítható, ennek ellenére nagyon ellenálló tud lenni a lebomlással szemben, mely folyamat akár évekig is eltarthat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r>
              <a:rPr lang="hu-HU" dirty="0">
                <a:latin typeface="Agency FB" panose="020B0503020202020204" pitchFamily="34" charset="0"/>
              </a:rPr>
              <a:t>A csikk olyan – a cigarettából származó – vegyi anyagokat tartalmaz, amelyek szennyezik az élővizeket és az </a:t>
            </a:r>
            <a:r>
              <a:rPr lang="hu-HU" dirty="0">
                <a:latin typeface="Agency FB" panose="020B0503020202020204" pitchFamily="34" charset="0"/>
                <a:hlinkClick r:id="rId3" tooltip="Ivóvíz"/>
              </a:rPr>
              <a:t>ivóvízkészleteket</a:t>
            </a:r>
            <a:r>
              <a:rPr lang="hu-HU" dirty="0">
                <a:latin typeface="Agency FB" panose="020B0503020202020204" pitchFamily="34" charset="0"/>
              </a:rPr>
              <a:t>. Egy 2014-es tanulmányban halakon vizsgálták a cigaretta és a szűrő hatásait. Ennek során azt állapították meg, hogy a vízben lévő, ép, teljes cigaretta, valamint a visszamaradt csikk is mérgező hatású volt a kísérletben részt vevő fajokra. Ehhez viszonylag alacsony koncentráció is elég volt, így már 1-2 cigarettacsikk is elég volt literenként, hogy 96 órán belül halált okozzon a halak 50%-ának. Ugyanezen tanulmányban azt is megállapították, hogy a használt cigarettaszűrő mérgezőbb hatású, mint az új, használaton még nem átesett szűrő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r>
              <a:rPr lang="hu-HU" dirty="0">
                <a:latin typeface="Agency FB" panose="020B0503020202020204" pitchFamily="34" charset="0"/>
              </a:rPr>
              <a:t>A világ 1,3 milliárd dohányosa a becslések szerint évente kb. 4,5 billió cigarettacsikktől nem megfelelő módon szabadul </a:t>
            </a:r>
            <a:r>
              <a:rPr lang="hu-HU" dirty="0" smtClean="0">
                <a:latin typeface="Agency FB" panose="020B0503020202020204" pitchFamily="34" charset="0"/>
              </a:rPr>
              <a:t>meg,így </a:t>
            </a:r>
            <a:r>
              <a:rPr lang="hu-HU" dirty="0">
                <a:latin typeface="Agency FB" panose="020B0503020202020204" pitchFamily="34" charset="0"/>
              </a:rPr>
              <a:t>a csikkek a leggyakrabban a környezetbe kerülő hulladékok a bolygón. </a:t>
            </a:r>
            <a:r>
              <a:rPr lang="hu-HU" dirty="0">
                <a:latin typeface="Agency FB" panose="020B0503020202020204" pitchFamily="34" charset="0"/>
                <a:hlinkClick r:id="rId4" tooltip="2006"/>
              </a:rPr>
              <a:t>2006</a:t>
            </a:r>
            <a:r>
              <a:rPr lang="hu-HU" dirty="0">
                <a:latin typeface="Agency FB" panose="020B0503020202020204" pitchFamily="34" charset="0"/>
              </a:rPr>
              <a:t>-ban az International </a:t>
            </a:r>
            <a:r>
              <a:rPr lang="hu-HU" dirty="0" err="1">
                <a:latin typeface="Agency FB" panose="020B0503020202020204" pitchFamily="34" charset="0"/>
              </a:rPr>
              <a:t>Coastal</a:t>
            </a:r>
            <a:r>
              <a:rPr lang="hu-HU" dirty="0">
                <a:latin typeface="Agency FB" panose="020B0503020202020204" pitchFamily="34" charset="0"/>
              </a:rPr>
              <a:t> </a:t>
            </a:r>
            <a:r>
              <a:rPr lang="hu-HU" dirty="0" err="1">
                <a:latin typeface="Agency FB" panose="020B0503020202020204" pitchFamily="34" charset="0"/>
              </a:rPr>
              <a:t>Cleanupban</a:t>
            </a:r>
            <a:r>
              <a:rPr lang="hu-HU" dirty="0">
                <a:latin typeface="Agency FB" panose="020B0503020202020204" pitchFamily="34" charset="0"/>
              </a:rPr>
              <a:t> a cigaretták és a cigarettacsikkek az összegyűjtött szemét 24,7%-át tették ki, több mint kétszer annyit, mint bármelyik más összegyűjtendő kategória</a:t>
            </a:r>
            <a:r>
              <a:rPr lang="hu-HU" dirty="0" smtClean="0">
                <a:latin typeface="Agency FB" panose="020B0503020202020204" pitchFamily="34" charset="0"/>
              </a:rPr>
              <a:t>. </a:t>
            </a:r>
            <a:r>
              <a:rPr lang="hu-HU" dirty="0">
                <a:latin typeface="Agency FB" panose="020B0503020202020204" pitchFamily="34" charset="0"/>
              </a:rPr>
              <a:t>Sok kormány bünteti az égő cigarettákat elővigyázatlanul eldobó személyeket, például az amerikai Washington állam 1025 dolláros büntetést szab ki az ilyen cselekmények elkövetőire</a:t>
            </a:r>
            <a:r>
              <a:rPr lang="hu-HU" dirty="0" smtClean="0">
                <a:latin typeface="Agency FB" panose="020B0503020202020204" pitchFamily="34" charset="0"/>
              </a:rPr>
              <a:t>.</a:t>
            </a:r>
            <a:endParaRPr lang="hu-HU" dirty="0">
              <a:latin typeface="Agency FB" panose="020B0503020202020204" pitchFamily="34" charset="0"/>
            </a:endParaRPr>
          </a:p>
          <a:p>
            <a:endParaRPr lang="hu-HU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78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603</Words>
  <Application>Microsoft Office PowerPoint</Application>
  <PresentationFormat>Szélesvásznú</PresentationFormat>
  <Paragraphs>87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Agency FB</vt:lpstr>
      <vt:lpstr>Arabic Typesetting</vt:lpstr>
      <vt:lpstr>Arial</vt:lpstr>
      <vt:lpstr>Garamond</vt:lpstr>
      <vt:lpstr>Organikus</vt:lpstr>
      <vt:lpstr>A Cigi kártevő hatásai</vt:lpstr>
      <vt:lpstr>Cigaretta Információk</vt:lpstr>
      <vt:lpstr>Cigaretta káros hatásai 10+1 pontban</vt:lpstr>
      <vt:lpstr>A cigaretta legnagyobb kártevési oka</vt:lpstr>
      <vt:lpstr>További cigaretta érdekességek</vt:lpstr>
      <vt:lpstr>Cigaretta adatok</vt:lpstr>
      <vt:lpstr>Cigaretta adatok</vt:lpstr>
      <vt:lpstr>Cigaretta Szűrő</vt:lpstr>
      <vt:lpstr>A cigaretta által okozott környezetkárosítás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Cigi kártevő hatásai</dc:title>
  <dc:creator>Juhász Máté</dc:creator>
  <cp:lastModifiedBy>Juhász Máté</cp:lastModifiedBy>
  <cp:revision>10</cp:revision>
  <dcterms:created xsi:type="dcterms:W3CDTF">2022-09-21T07:03:14Z</dcterms:created>
  <dcterms:modified xsi:type="dcterms:W3CDTF">2022-09-29T06:36:23Z</dcterms:modified>
</cp:coreProperties>
</file>