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885B9-883E-4A15-B3C9-13C1C2307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1491AA-9D22-4DF7-BBFB-57F49BA04551}">
      <dgm:prSet/>
      <dgm:spPr/>
      <dgm:t>
        <a:bodyPr/>
        <a:lstStyle/>
        <a:p>
          <a:r>
            <a:rPr lang="hu-HU"/>
            <a:t>Docker</a:t>
          </a:r>
          <a:endParaRPr lang="en-US"/>
        </a:p>
      </dgm:t>
    </dgm:pt>
    <dgm:pt modelId="{4CA31230-B988-4C77-A7B0-28B9E0A361E3}" type="parTrans" cxnId="{1A967E50-D9F7-49FF-9E69-7D82F1D6E764}">
      <dgm:prSet/>
      <dgm:spPr/>
      <dgm:t>
        <a:bodyPr/>
        <a:lstStyle/>
        <a:p>
          <a:endParaRPr lang="en-US"/>
        </a:p>
      </dgm:t>
    </dgm:pt>
    <dgm:pt modelId="{F910BA4E-CB7B-4B25-9E57-A43766D65B47}" type="sibTrans" cxnId="{1A967E50-D9F7-49FF-9E69-7D82F1D6E764}">
      <dgm:prSet/>
      <dgm:spPr/>
      <dgm:t>
        <a:bodyPr/>
        <a:lstStyle/>
        <a:p>
          <a:endParaRPr lang="en-US"/>
        </a:p>
      </dgm:t>
    </dgm:pt>
    <dgm:pt modelId="{8A92331B-D0F5-47B2-9D16-6B1D3B64CC1B}">
      <dgm:prSet/>
      <dgm:spPr/>
      <dgm:t>
        <a:bodyPr/>
        <a:lstStyle/>
        <a:p>
          <a:r>
            <a:rPr lang="hu-HU"/>
            <a:t>Colab</a:t>
          </a:r>
          <a:endParaRPr lang="en-US"/>
        </a:p>
      </dgm:t>
    </dgm:pt>
    <dgm:pt modelId="{16CFAA51-5183-4760-B42F-05BBA5A2F7A5}" type="parTrans" cxnId="{991FAC57-80A3-46FA-B200-8F2BA7F3455A}">
      <dgm:prSet/>
      <dgm:spPr/>
      <dgm:t>
        <a:bodyPr/>
        <a:lstStyle/>
        <a:p>
          <a:endParaRPr lang="en-US"/>
        </a:p>
      </dgm:t>
    </dgm:pt>
    <dgm:pt modelId="{4D76C2AE-08BC-424A-AB97-5739F8A55CD2}" type="sibTrans" cxnId="{991FAC57-80A3-46FA-B200-8F2BA7F3455A}">
      <dgm:prSet/>
      <dgm:spPr/>
      <dgm:t>
        <a:bodyPr/>
        <a:lstStyle/>
        <a:p>
          <a:endParaRPr lang="en-US"/>
        </a:p>
      </dgm:t>
    </dgm:pt>
    <dgm:pt modelId="{ECB9556C-765F-4C25-B12C-3B0C9066110B}">
      <dgm:prSet/>
      <dgm:spPr/>
      <dgm:t>
        <a:bodyPr/>
        <a:lstStyle/>
        <a:p>
          <a:r>
            <a:rPr lang="hu-HU"/>
            <a:t>Lightning</a:t>
          </a:r>
          <a:endParaRPr lang="en-US"/>
        </a:p>
      </dgm:t>
    </dgm:pt>
    <dgm:pt modelId="{02D4684C-4B81-4F11-86C6-34A2BD4CB940}" type="parTrans" cxnId="{15604E2E-ACF2-4D62-BAE9-77C38646C223}">
      <dgm:prSet/>
      <dgm:spPr/>
      <dgm:t>
        <a:bodyPr/>
        <a:lstStyle/>
        <a:p>
          <a:endParaRPr lang="en-US"/>
        </a:p>
      </dgm:t>
    </dgm:pt>
    <dgm:pt modelId="{A05C1142-D2BB-4663-BB64-DE766EDF1ADC}" type="sibTrans" cxnId="{15604E2E-ACF2-4D62-BAE9-77C38646C223}">
      <dgm:prSet/>
      <dgm:spPr/>
      <dgm:t>
        <a:bodyPr/>
        <a:lstStyle/>
        <a:p>
          <a:endParaRPr lang="en-US"/>
        </a:p>
      </dgm:t>
    </dgm:pt>
    <dgm:pt modelId="{C39BE94B-543F-460A-8652-B0CB29C99281}">
      <dgm:prSet/>
      <dgm:spPr/>
      <dgm:t>
        <a:bodyPr/>
        <a:lstStyle/>
        <a:p>
          <a:r>
            <a:rPr lang="hu-HU"/>
            <a:t>Tensorboard</a:t>
          </a:r>
          <a:endParaRPr lang="en-US"/>
        </a:p>
      </dgm:t>
    </dgm:pt>
    <dgm:pt modelId="{7D7E438A-3996-46BC-A465-F5EB926F93D3}" type="parTrans" cxnId="{449EEA5F-B8AC-478D-93C4-ADF1BF8BF73D}">
      <dgm:prSet/>
      <dgm:spPr/>
      <dgm:t>
        <a:bodyPr/>
        <a:lstStyle/>
        <a:p>
          <a:endParaRPr lang="en-US"/>
        </a:p>
      </dgm:t>
    </dgm:pt>
    <dgm:pt modelId="{0757237C-D879-4854-A0CC-00E5C0B39050}" type="sibTrans" cxnId="{449EEA5F-B8AC-478D-93C4-ADF1BF8BF73D}">
      <dgm:prSet/>
      <dgm:spPr/>
      <dgm:t>
        <a:bodyPr/>
        <a:lstStyle/>
        <a:p>
          <a:endParaRPr lang="en-US"/>
        </a:p>
      </dgm:t>
    </dgm:pt>
    <dgm:pt modelId="{C0563B52-EE22-4AAC-A322-1458B66F61F7}">
      <dgm:prSet/>
      <dgm:spPr/>
      <dgm:t>
        <a:bodyPr/>
        <a:lstStyle/>
        <a:p>
          <a:r>
            <a:rPr lang="hu-HU"/>
            <a:t>Modes: checkpointing, architecture choice, gradio, testing</a:t>
          </a:r>
          <a:endParaRPr lang="en-US"/>
        </a:p>
      </dgm:t>
    </dgm:pt>
    <dgm:pt modelId="{395D7579-DF85-41B8-A335-678EE4BFBA3B}" type="parTrans" cxnId="{FBD345D0-2620-4D3F-9D82-2C59C4FB605C}">
      <dgm:prSet/>
      <dgm:spPr/>
      <dgm:t>
        <a:bodyPr/>
        <a:lstStyle/>
        <a:p>
          <a:endParaRPr lang="en-US"/>
        </a:p>
      </dgm:t>
    </dgm:pt>
    <dgm:pt modelId="{1BC44130-A6D2-4C85-94D1-08FBA012F3AD}" type="sibTrans" cxnId="{FBD345D0-2620-4D3F-9D82-2C59C4FB605C}">
      <dgm:prSet/>
      <dgm:spPr/>
      <dgm:t>
        <a:bodyPr/>
        <a:lstStyle/>
        <a:p>
          <a:endParaRPr lang="en-US"/>
        </a:p>
      </dgm:t>
    </dgm:pt>
    <dgm:pt modelId="{B7B3C1D3-4E8D-41BF-B300-229BAD235107}" type="pres">
      <dgm:prSet presAssocID="{19D885B9-883E-4A15-B3C9-13C1C2307E5E}" presName="diagram" presStyleCnt="0">
        <dgm:presLayoutVars>
          <dgm:dir/>
          <dgm:resizeHandles val="exact"/>
        </dgm:presLayoutVars>
      </dgm:prSet>
      <dgm:spPr/>
    </dgm:pt>
    <dgm:pt modelId="{0D4EEB39-BBD9-419B-BE2F-C2373941113A}" type="pres">
      <dgm:prSet presAssocID="{D61491AA-9D22-4DF7-BBFB-57F49BA04551}" presName="node" presStyleLbl="node1" presStyleIdx="0" presStyleCnt="5">
        <dgm:presLayoutVars>
          <dgm:bulletEnabled val="1"/>
        </dgm:presLayoutVars>
      </dgm:prSet>
      <dgm:spPr/>
    </dgm:pt>
    <dgm:pt modelId="{0A1793F4-8BE2-4798-BE6C-80A5AAD46CC1}" type="pres">
      <dgm:prSet presAssocID="{F910BA4E-CB7B-4B25-9E57-A43766D65B47}" presName="sibTrans" presStyleCnt="0"/>
      <dgm:spPr/>
    </dgm:pt>
    <dgm:pt modelId="{BCDD0182-1785-4756-882E-276C5DFB78C1}" type="pres">
      <dgm:prSet presAssocID="{8A92331B-D0F5-47B2-9D16-6B1D3B64CC1B}" presName="node" presStyleLbl="node1" presStyleIdx="1" presStyleCnt="5">
        <dgm:presLayoutVars>
          <dgm:bulletEnabled val="1"/>
        </dgm:presLayoutVars>
      </dgm:prSet>
      <dgm:spPr/>
    </dgm:pt>
    <dgm:pt modelId="{FE46D93D-992C-438F-8085-08E07897A4E5}" type="pres">
      <dgm:prSet presAssocID="{4D76C2AE-08BC-424A-AB97-5739F8A55CD2}" presName="sibTrans" presStyleCnt="0"/>
      <dgm:spPr/>
    </dgm:pt>
    <dgm:pt modelId="{97D08365-FD93-45B4-96D7-83D52BA9B5E6}" type="pres">
      <dgm:prSet presAssocID="{ECB9556C-765F-4C25-B12C-3B0C9066110B}" presName="node" presStyleLbl="node1" presStyleIdx="2" presStyleCnt="5">
        <dgm:presLayoutVars>
          <dgm:bulletEnabled val="1"/>
        </dgm:presLayoutVars>
      </dgm:prSet>
      <dgm:spPr/>
    </dgm:pt>
    <dgm:pt modelId="{E5843CC7-A458-483F-AEAD-10ED174F13E8}" type="pres">
      <dgm:prSet presAssocID="{A05C1142-D2BB-4663-BB64-DE766EDF1ADC}" presName="sibTrans" presStyleCnt="0"/>
      <dgm:spPr/>
    </dgm:pt>
    <dgm:pt modelId="{3A4FF692-B5E1-42C0-8839-A9F7481F01FA}" type="pres">
      <dgm:prSet presAssocID="{C39BE94B-543F-460A-8652-B0CB29C99281}" presName="node" presStyleLbl="node1" presStyleIdx="3" presStyleCnt="5">
        <dgm:presLayoutVars>
          <dgm:bulletEnabled val="1"/>
        </dgm:presLayoutVars>
      </dgm:prSet>
      <dgm:spPr/>
    </dgm:pt>
    <dgm:pt modelId="{0E1CDAEB-EED5-4D3C-9694-F218EC0F53DE}" type="pres">
      <dgm:prSet presAssocID="{0757237C-D879-4854-A0CC-00E5C0B39050}" presName="sibTrans" presStyleCnt="0"/>
      <dgm:spPr/>
    </dgm:pt>
    <dgm:pt modelId="{E9E3171D-C1A9-41E1-B304-47BD3B086647}" type="pres">
      <dgm:prSet presAssocID="{C0563B52-EE22-4AAC-A322-1458B66F61F7}" presName="node" presStyleLbl="node1" presStyleIdx="4" presStyleCnt="5">
        <dgm:presLayoutVars>
          <dgm:bulletEnabled val="1"/>
        </dgm:presLayoutVars>
      </dgm:prSet>
      <dgm:spPr/>
    </dgm:pt>
  </dgm:ptLst>
  <dgm:cxnLst>
    <dgm:cxn modelId="{76B0E11A-1BFA-4391-8026-4AE586E8FD37}" type="presOf" srcId="{D61491AA-9D22-4DF7-BBFB-57F49BA04551}" destId="{0D4EEB39-BBD9-419B-BE2F-C2373941113A}" srcOrd="0" destOrd="0" presId="urn:microsoft.com/office/officeart/2005/8/layout/default"/>
    <dgm:cxn modelId="{306C5F25-2E68-4225-8E58-3842C51A2655}" type="presOf" srcId="{8A92331B-D0F5-47B2-9D16-6B1D3B64CC1B}" destId="{BCDD0182-1785-4756-882E-276C5DFB78C1}" srcOrd="0" destOrd="0" presId="urn:microsoft.com/office/officeart/2005/8/layout/default"/>
    <dgm:cxn modelId="{15604E2E-ACF2-4D62-BAE9-77C38646C223}" srcId="{19D885B9-883E-4A15-B3C9-13C1C2307E5E}" destId="{ECB9556C-765F-4C25-B12C-3B0C9066110B}" srcOrd="2" destOrd="0" parTransId="{02D4684C-4B81-4F11-86C6-34A2BD4CB940}" sibTransId="{A05C1142-D2BB-4663-BB64-DE766EDF1ADC}"/>
    <dgm:cxn modelId="{449EEA5F-B8AC-478D-93C4-ADF1BF8BF73D}" srcId="{19D885B9-883E-4A15-B3C9-13C1C2307E5E}" destId="{C39BE94B-543F-460A-8652-B0CB29C99281}" srcOrd="3" destOrd="0" parTransId="{7D7E438A-3996-46BC-A465-F5EB926F93D3}" sibTransId="{0757237C-D879-4854-A0CC-00E5C0B39050}"/>
    <dgm:cxn modelId="{3A993F42-9CA4-484C-9FE9-70D6C87ED660}" type="presOf" srcId="{C0563B52-EE22-4AAC-A322-1458B66F61F7}" destId="{E9E3171D-C1A9-41E1-B304-47BD3B086647}" srcOrd="0" destOrd="0" presId="urn:microsoft.com/office/officeart/2005/8/layout/default"/>
    <dgm:cxn modelId="{1A967E50-D9F7-49FF-9E69-7D82F1D6E764}" srcId="{19D885B9-883E-4A15-B3C9-13C1C2307E5E}" destId="{D61491AA-9D22-4DF7-BBFB-57F49BA04551}" srcOrd="0" destOrd="0" parTransId="{4CA31230-B988-4C77-A7B0-28B9E0A361E3}" sibTransId="{F910BA4E-CB7B-4B25-9E57-A43766D65B47}"/>
    <dgm:cxn modelId="{991FAC57-80A3-46FA-B200-8F2BA7F3455A}" srcId="{19D885B9-883E-4A15-B3C9-13C1C2307E5E}" destId="{8A92331B-D0F5-47B2-9D16-6B1D3B64CC1B}" srcOrd="1" destOrd="0" parTransId="{16CFAA51-5183-4760-B42F-05BBA5A2F7A5}" sibTransId="{4D76C2AE-08BC-424A-AB97-5739F8A55CD2}"/>
    <dgm:cxn modelId="{4F51A890-E5CD-4C65-B393-F542D37A0286}" type="presOf" srcId="{ECB9556C-765F-4C25-B12C-3B0C9066110B}" destId="{97D08365-FD93-45B4-96D7-83D52BA9B5E6}" srcOrd="0" destOrd="0" presId="urn:microsoft.com/office/officeart/2005/8/layout/default"/>
    <dgm:cxn modelId="{7C8CA2C2-DDE4-442F-94DF-A9D7C41E863D}" type="presOf" srcId="{19D885B9-883E-4A15-B3C9-13C1C2307E5E}" destId="{B7B3C1D3-4E8D-41BF-B300-229BAD235107}" srcOrd="0" destOrd="0" presId="urn:microsoft.com/office/officeart/2005/8/layout/default"/>
    <dgm:cxn modelId="{FBD345D0-2620-4D3F-9D82-2C59C4FB605C}" srcId="{19D885B9-883E-4A15-B3C9-13C1C2307E5E}" destId="{C0563B52-EE22-4AAC-A322-1458B66F61F7}" srcOrd="4" destOrd="0" parTransId="{395D7579-DF85-41B8-A335-678EE4BFBA3B}" sibTransId="{1BC44130-A6D2-4C85-94D1-08FBA012F3AD}"/>
    <dgm:cxn modelId="{A607D3ED-36D5-42C9-BF44-47F18E92EB2D}" type="presOf" srcId="{C39BE94B-543F-460A-8652-B0CB29C99281}" destId="{3A4FF692-B5E1-42C0-8839-A9F7481F01FA}" srcOrd="0" destOrd="0" presId="urn:microsoft.com/office/officeart/2005/8/layout/default"/>
    <dgm:cxn modelId="{FE67570C-F0F3-4B04-AB2A-76ADCBFB8DD0}" type="presParOf" srcId="{B7B3C1D3-4E8D-41BF-B300-229BAD235107}" destId="{0D4EEB39-BBD9-419B-BE2F-C2373941113A}" srcOrd="0" destOrd="0" presId="urn:microsoft.com/office/officeart/2005/8/layout/default"/>
    <dgm:cxn modelId="{0B378C96-045C-4981-B5C4-D420F931C7CC}" type="presParOf" srcId="{B7B3C1D3-4E8D-41BF-B300-229BAD235107}" destId="{0A1793F4-8BE2-4798-BE6C-80A5AAD46CC1}" srcOrd="1" destOrd="0" presId="urn:microsoft.com/office/officeart/2005/8/layout/default"/>
    <dgm:cxn modelId="{5A7A43C0-8CFC-404F-9AAC-AA3B089768B8}" type="presParOf" srcId="{B7B3C1D3-4E8D-41BF-B300-229BAD235107}" destId="{BCDD0182-1785-4756-882E-276C5DFB78C1}" srcOrd="2" destOrd="0" presId="urn:microsoft.com/office/officeart/2005/8/layout/default"/>
    <dgm:cxn modelId="{0C4647FB-2B2F-4961-B83C-2667EFCAD6BE}" type="presParOf" srcId="{B7B3C1D3-4E8D-41BF-B300-229BAD235107}" destId="{FE46D93D-992C-438F-8085-08E07897A4E5}" srcOrd="3" destOrd="0" presId="urn:microsoft.com/office/officeart/2005/8/layout/default"/>
    <dgm:cxn modelId="{584101DC-C7CA-4F6C-A8D9-EEF175150B8A}" type="presParOf" srcId="{B7B3C1D3-4E8D-41BF-B300-229BAD235107}" destId="{97D08365-FD93-45B4-96D7-83D52BA9B5E6}" srcOrd="4" destOrd="0" presId="urn:microsoft.com/office/officeart/2005/8/layout/default"/>
    <dgm:cxn modelId="{B34848AF-8E97-49F5-A80C-E32814DECF94}" type="presParOf" srcId="{B7B3C1D3-4E8D-41BF-B300-229BAD235107}" destId="{E5843CC7-A458-483F-AEAD-10ED174F13E8}" srcOrd="5" destOrd="0" presId="urn:microsoft.com/office/officeart/2005/8/layout/default"/>
    <dgm:cxn modelId="{84096E88-0B53-4A94-A8ED-C6F76507F2D4}" type="presParOf" srcId="{B7B3C1D3-4E8D-41BF-B300-229BAD235107}" destId="{3A4FF692-B5E1-42C0-8839-A9F7481F01FA}" srcOrd="6" destOrd="0" presId="urn:microsoft.com/office/officeart/2005/8/layout/default"/>
    <dgm:cxn modelId="{F2054E89-4CC9-4B55-A6F6-41B43B41069D}" type="presParOf" srcId="{B7B3C1D3-4E8D-41BF-B300-229BAD235107}" destId="{0E1CDAEB-EED5-4D3C-9694-F218EC0F53DE}" srcOrd="7" destOrd="0" presId="urn:microsoft.com/office/officeart/2005/8/layout/default"/>
    <dgm:cxn modelId="{F0A855A7-3C3D-4837-A3E8-8113EC94A127}" type="presParOf" srcId="{B7B3C1D3-4E8D-41BF-B300-229BAD235107}" destId="{E9E3171D-C1A9-41E1-B304-47BD3B08664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EEB39-BBD9-419B-BE2F-C2373941113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Docker</a:t>
          </a:r>
          <a:endParaRPr lang="en-US" sz="2900" kern="1200"/>
        </a:p>
      </dsp:txBody>
      <dsp:txXfrm>
        <a:off x="0" y="39687"/>
        <a:ext cx="3286125" cy="1971675"/>
      </dsp:txXfrm>
    </dsp:sp>
    <dsp:sp modelId="{BCDD0182-1785-4756-882E-276C5DFB78C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Colab</a:t>
          </a:r>
          <a:endParaRPr lang="en-US" sz="2900" kern="1200"/>
        </a:p>
      </dsp:txBody>
      <dsp:txXfrm>
        <a:off x="3614737" y="39687"/>
        <a:ext cx="3286125" cy="1971675"/>
      </dsp:txXfrm>
    </dsp:sp>
    <dsp:sp modelId="{97D08365-FD93-45B4-96D7-83D52BA9B5E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Lightning</a:t>
          </a:r>
          <a:endParaRPr lang="en-US" sz="2900" kern="1200"/>
        </a:p>
      </dsp:txBody>
      <dsp:txXfrm>
        <a:off x="7229475" y="39687"/>
        <a:ext cx="3286125" cy="1971675"/>
      </dsp:txXfrm>
    </dsp:sp>
    <dsp:sp modelId="{3A4FF692-B5E1-42C0-8839-A9F7481F01F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Tensorboard</a:t>
          </a:r>
          <a:endParaRPr lang="en-US" sz="2900" kern="1200"/>
        </a:p>
      </dsp:txBody>
      <dsp:txXfrm>
        <a:off x="1807368" y="2339975"/>
        <a:ext cx="3286125" cy="1971675"/>
      </dsp:txXfrm>
    </dsp:sp>
    <dsp:sp modelId="{E9E3171D-C1A9-41E1-B304-47BD3B08664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Modes: checkpointing, architecture choice, gradio, testing</a:t>
          </a:r>
          <a:endParaRPr lang="en-US" sz="29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E8C55-7FAB-AE71-8084-3B22DDA4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B2B43A-672B-AA2D-E167-6519B727F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96359F-638D-9A65-1422-EF1E196B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42D6C8-D805-8845-9ECC-9F03DDE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9977C0-8D84-E97A-3955-C75CF621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41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96B9B-613E-B128-E622-43206943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937EE67-53B4-DB5F-3E09-A7F40569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C59ACB-5229-8EF0-7F28-2D5CE4CA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A683BF-018C-A7DD-438B-1A4C7B3E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641569-8781-4A27-5B07-EFF8E0D5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0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7E29F47-E2FE-65A5-5807-D12473F9E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07DABB-9E31-6B47-42B5-501D9455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C8A3E9-D343-F065-C62A-7225ADE8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B2F7D-E865-3989-7778-5957EB34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0CCA51-1C4E-4183-DDC8-AAC20C49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264001-B417-BEDE-44B1-857A44EA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9B09D-F979-6E0E-3F70-4C04D4D8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F975AB-30B7-0EA0-447E-7A5BACB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42E822-3571-C1C2-A146-8D54766B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F8FDC5-C833-E85B-86DC-5A80964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4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54E366-43B5-F85B-32D5-BF764644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439C38-4E8F-DFDE-DBAB-2FEEDD47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2A855D-76BA-959D-979C-BA0F3A47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2CDF62-2E17-AF6B-06CA-0E7BDFC2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9B4344-CA02-2E49-7D31-DAB52E5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65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8C8565-D157-A168-8EB4-FD4B3036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E4F40-725B-57E1-8509-0408768C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051D31-4F10-0D4C-B6D8-8DF1B657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45B8BE-7306-B563-F3E3-51C4EE3C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769AD7-3548-E0C1-C9CF-7BA46F6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7191C1-1A67-E9DE-F4D6-18B1AE96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1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7CE01-D71A-5C22-6679-E34947AA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7CBABF-F5DB-F0BD-DE92-BC26BEFF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BBF7C6-EBE7-1472-0B1C-FAC106DAC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945240-70FC-CD53-0AF9-257052223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01F7B5-1E60-4800-4770-B0550F33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B4D558-0AE6-AAD9-4A81-1EAAB176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AC09683-7602-349B-5CFC-6B75ECF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7312313-8018-37BB-DE2D-89D4994E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3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7451D9-9A97-3BDC-8A5C-8F89D841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A46F14A-9214-6C30-1ED5-2B442037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1BDDEF2-B7B7-0D6B-06D0-EB047EDD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DCB62BC-0B6A-0120-BFB6-4EA95290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2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3F24B9A-C420-AD14-68ED-BCE474B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BB2265-9B65-787C-3A12-0C7E7D06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87AB93-DB21-8A3E-F754-4BD428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97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48FD0-DB19-FEEE-20F1-9F257F27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AA322-F5A2-F7F2-5534-BA569CAD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2D2DE6-9119-ACBF-A834-A7A74918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66C415-5A0B-7669-5461-E77FBBB0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CD6286-8E52-4617-363E-E481BD06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9211EB-46A5-2830-162E-3F6089EB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680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0F911-BF65-1B3B-A057-41EB6AE6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87AC730-AFC0-001F-BDFB-738CB119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73DA1F-2075-1277-A2B6-2AC4F5BFD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B1B041-3B7E-D806-6C97-C84D383B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990606-7FC8-14C1-6E3C-11EB34CF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02D8EB-F42C-61B2-F20D-7A3D4C2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5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4C9AC8E-96F6-D659-76E3-74E03EF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13FC0C5-0DAB-C706-1ADE-A7C299AF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381F69-7B9A-FDC0-905A-1E8BD6878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E988-865E-48D3-869E-8FF8ED83C1D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6DB305-CB2E-3CA7-029A-AF3C828EA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7C7A25-5AC0-6702-FF8F-1EA67E98C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F818-C6DB-40BD-8D3D-C9DD79A631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1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fsvu01zKjoyIVZQESn-jxujd9ikMd_U/view?usp=sharinghttps://drive.google.com/file/d/1hfsvu01zKjoyIVZQESn-jxujd9ikMd_U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86233-C504-BE5C-42D3-E91702C8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DÖ TÍM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C7AA74-95D4-CA9C-6261-09162692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Juhász Benedek László [C8B5CT]</a:t>
            </a:r>
          </a:p>
          <a:p>
            <a:r>
              <a:rPr lang="hu-HU" dirty="0" err="1"/>
              <a:t>Tumay</a:t>
            </a:r>
            <a:r>
              <a:rPr lang="hu-HU" dirty="0"/>
              <a:t> Ádám [Z7MTDT]</a:t>
            </a:r>
          </a:p>
          <a:p>
            <a:r>
              <a:rPr lang="hu-HU" dirty="0"/>
              <a:t>Bálint  Gergő [O78UXU]</a:t>
            </a:r>
          </a:p>
        </p:txBody>
      </p:sp>
    </p:spTree>
    <p:extLst>
      <p:ext uri="{BB962C8B-B14F-4D97-AF65-F5344CB8AC3E}">
        <p14:creationId xmlns:p14="http://schemas.microsoft.com/office/powerpoint/2010/main" val="11634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3676-18ED-6B1F-7597-05F31696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goal</a:t>
            </a:r>
            <a:r>
              <a:rPr lang="hu-HU" dirty="0"/>
              <a:t>, </a:t>
            </a:r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BB198B-3FBE-91C3-91AA-80563152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this project we explore the usage of transformer networks for medical image segmentation.</a:t>
            </a: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hu-HU" dirty="0"/>
              <a:t>Testing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Unet</a:t>
            </a:r>
            <a:r>
              <a:rPr lang="hu-HU" dirty="0"/>
              <a:t> &amp; </a:t>
            </a:r>
            <a:r>
              <a:rPr lang="hu-HU" dirty="0" err="1"/>
              <a:t>Transformer</a:t>
            </a:r>
            <a:r>
              <a:rPr lang="hu-HU" dirty="0"/>
              <a:t> Network</a:t>
            </a:r>
          </a:p>
          <a:p>
            <a:r>
              <a:rPr lang="hu-HU" dirty="0" err="1"/>
              <a:t>Segmentation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abdominal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3D CT </a:t>
            </a:r>
            <a:r>
              <a:rPr lang="hu-HU" dirty="0" err="1"/>
              <a:t>images</a:t>
            </a:r>
            <a:endParaRPr lang="hu-HU" dirty="0"/>
          </a:p>
          <a:p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bowel</a:t>
            </a:r>
            <a:r>
              <a:rPr lang="hu-HU" dirty="0"/>
              <a:t>,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bowel</a:t>
            </a:r>
            <a:r>
              <a:rPr lang="hu-HU" dirty="0"/>
              <a:t>, </a:t>
            </a:r>
            <a:r>
              <a:rPr lang="hu-HU" dirty="0" err="1"/>
              <a:t>stomach</a:t>
            </a:r>
            <a:endParaRPr lang="hu-HU" dirty="0"/>
          </a:p>
          <a:p>
            <a:r>
              <a:rPr lang="hu-HU" dirty="0" err="1"/>
              <a:t>Helping</a:t>
            </a:r>
            <a:r>
              <a:rPr lang="hu-HU" dirty="0"/>
              <a:t> </a:t>
            </a:r>
            <a:r>
              <a:rPr lang="hu-HU" dirty="0" err="1"/>
              <a:t>doctors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  <a:p>
            <a:r>
              <a:rPr lang="hu-HU" dirty="0" err="1"/>
              <a:t>eg</a:t>
            </a:r>
            <a:r>
              <a:rPr lang="hu-HU" dirty="0"/>
              <a:t>: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semantic</a:t>
            </a:r>
            <a:r>
              <a:rPr lang="hu-HU" dirty="0"/>
              <a:t> </a:t>
            </a:r>
            <a:r>
              <a:rPr lang="hu-HU" dirty="0" err="1"/>
              <a:t>masks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interesting</a:t>
            </a:r>
            <a:r>
              <a:rPr lang="hu-HU" dirty="0"/>
              <a:t> </a:t>
            </a:r>
            <a:r>
              <a:rPr lang="hu-HU" dirty="0" err="1"/>
              <a:t>areas</a:t>
            </a:r>
            <a:endParaRPr lang="hu-HU" dirty="0"/>
          </a:p>
          <a:p>
            <a:r>
              <a:rPr lang="hu-HU" dirty="0" err="1"/>
              <a:t>Usefulness</a:t>
            </a:r>
            <a:r>
              <a:rPr lang="hu-HU" dirty="0"/>
              <a:t> </a:t>
            </a:r>
            <a:r>
              <a:rPr lang="hu-HU" dirty="0" err="1"/>
              <a:t>measured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metric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4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13EF3B-7E78-5624-6DB0-0389FF52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8E417D-36FB-4648-4C9D-57E8ABEA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Unet</a:t>
            </a:r>
            <a:endParaRPr lang="hu-HU" dirty="0"/>
          </a:p>
          <a:p>
            <a:r>
              <a:rPr lang="hu-HU" dirty="0" err="1"/>
              <a:t>DenseNet</a:t>
            </a:r>
            <a:endParaRPr lang="hu-HU" dirty="0"/>
          </a:p>
          <a:p>
            <a:r>
              <a:rPr lang="hu-HU" dirty="0" err="1"/>
              <a:t>FancyUNet</a:t>
            </a:r>
            <a:endParaRPr lang="hu-HU" dirty="0"/>
          </a:p>
          <a:p>
            <a:endParaRPr lang="hu-HU" dirty="0"/>
          </a:p>
          <a:p>
            <a:r>
              <a:rPr lang="hu-HU" dirty="0"/>
              <a:t>Vision </a:t>
            </a:r>
            <a:r>
              <a:rPr lang="hu-HU" dirty="0" err="1"/>
              <a:t>Transformer</a:t>
            </a:r>
            <a:endParaRPr lang="hu-HU" dirty="0"/>
          </a:p>
          <a:p>
            <a:r>
              <a:rPr lang="hu-HU" dirty="0" err="1"/>
              <a:t>SegFormer</a:t>
            </a:r>
            <a:r>
              <a:rPr lang="hu-HU" dirty="0"/>
              <a:t> (</a:t>
            </a:r>
            <a:r>
              <a:rPr lang="hu-HU" dirty="0" err="1"/>
              <a:t>pretrained</a:t>
            </a:r>
            <a:r>
              <a:rPr lang="hu-HU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86C4C4-3585-892E-AFFC-120962F7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4" y="202478"/>
            <a:ext cx="4269507" cy="357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FB5047-60A8-C84A-48FE-6D7DF7425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5" y="3773050"/>
            <a:ext cx="6029902" cy="30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0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72DE5-5DBC-FD39-0BEC-D51D6F0B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</a:t>
            </a:r>
            <a:endParaRPr lang="hu-HU" dirty="0"/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05A8B01C-2644-D71E-6824-623A69D79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7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1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DEAD69-B98E-FAB9-1D7F-E10B1BD6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57438"/>
            <a:ext cx="8580582" cy="64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CBBE885-FE6D-6A3B-C72A-4D91F892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5F1A3-8E92-099E-FD38-E17DBA27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0201" cy="4351338"/>
          </a:xfrm>
        </p:spPr>
        <p:txBody>
          <a:bodyPr/>
          <a:lstStyle/>
          <a:p>
            <a:r>
              <a:rPr lang="hu-HU" dirty="0"/>
              <a:t>CT</a:t>
            </a:r>
          </a:p>
          <a:p>
            <a:r>
              <a:rPr lang="hu-HU" dirty="0"/>
              <a:t>50 </a:t>
            </a:r>
            <a:r>
              <a:rPr lang="hu-HU" dirty="0" err="1"/>
              <a:t>patients</a:t>
            </a:r>
            <a:endParaRPr lang="hu-HU" dirty="0"/>
          </a:p>
          <a:p>
            <a:r>
              <a:rPr lang="hu-HU" dirty="0" err="1"/>
              <a:t>Stomach</a:t>
            </a:r>
            <a:r>
              <a:rPr lang="hu-HU" dirty="0"/>
              <a:t>,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intestine</a:t>
            </a:r>
            <a:r>
              <a:rPr lang="hu-HU" dirty="0"/>
              <a:t>,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intestine</a:t>
            </a:r>
            <a:endParaRPr lang="hu-HU" dirty="0"/>
          </a:p>
          <a:p>
            <a:r>
              <a:rPr lang="hu-HU" dirty="0"/>
              <a:t>Filtering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slices</a:t>
            </a:r>
            <a:endParaRPr lang="hu-HU" dirty="0"/>
          </a:p>
          <a:p>
            <a:r>
              <a:rPr lang="hu-HU" dirty="0" err="1"/>
              <a:t>Normalization</a:t>
            </a:r>
            <a:r>
              <a:rPr lang="hu-HU" dirty="0"/>
              <a:t>, </a:t>
            </a:r>
            <a:r>
              <a:rPr lang="hu-HU" dirty="0" err="1"/>
              <a:t>resizing</a:t>
            </a:r>
            <a:endParaRPr lang="hu-HU" dirty="0"/>
          </a:p>
          <a:p>
            <a:r>
              <a:rPr lang="hu-HU" dirty="0" err="1"/>
              <a:t>Run-length-encoding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Separation</a:t>
            </a:r>
            <a:r>
              <a:rPr lang="hu-HU" dirty="0"/>
              <a:t> of </a:t>
            </a:r>
            <a:r>
              <a:rPr lang="hu-HU" dirty="0" err="1"/>
              <a:t>patients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8CF1D-CC34-75B6-B106-A18DB193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70392"/>
            <a:ext cx="10515600" cy="752475"/>
          </a:xfrm>
        </p:spPr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evaluation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266587-7CD0-DC0E-FD09-3E4FE93F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13322B-F63A-DBE9-9A90-94BB1580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30" y="1135431"/>
            <a:ext cx="8591826" cy="1944253"/>
          </a:xfrm>
          <a:prstGeom prst="rect">
            <a:avLst/>
          </a:prstGeom>
        </p:spPr>
      </p:pic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E46E349-CD6A-A5C2-6ACC-E3EA8F1EC906}"/>
              </a:ext>
            </a:extLst>
          </p:cNvPr>
          <p:cNvGrpSpPr/>
          <p:nvPr/>
        </p:nvGrpSpPr>
        <p:grpSpPr>
          <a:xfrm>
            <a:off x="838199" y="3158828"/>
            <a:ext cx="5122334" cy="3662228"/>
            <a:chOff x="838199" y="3429000"/>
            <a:chExt cx="4801878" cy="339205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4BCF350-0550-D142-D6C8-D85B9D316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429000"/>
              <a:ext cx="4801878" cy="3392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88B220A2-87B2-CDCC-CD8F-33260E6FC06B}"/>
                </a:ext>
              </a:extLst>
            </p:cNvPr>
            <p:cNvSpPr txBox="1"/>
            <p:nvPr/>
          </p:nvSpPr>
          <p:spPr>
            <a:xfrm>
              <a:off x="3776594" y="5781842"/>
              <a:ext cx="1162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>
                  <a:solidFill>
                    <a:schemeClr val="bg1"/>
                  </a:solidFill>
                </a:rPr>
                <a:t>Segformer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1BCB480E-1E0C-5FF9-673F-5FB52FEA1F83}"/>
              </a:ext>
            </a:extLst>
          </p:cNvPr>
          <p:cNvGrpSpPr/>
          <p:nvPr/>
        </p:nvGrpSpPr>
        <p:grpSpPr>
          <a:xfrm>
            <a:off x="6036683" y="3158827"/>
            <a:ext cx="4801878" cy="3662227"/>
            <a:chOff x="6036683" y="3158828"/>
            <a:chExt cx="4124326" cy="319563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75F93C4-A106-D5BA-3164-0496194C9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683" y="3158828"/>
              <a:ext cx="4124326" cy="319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FB145FE-3B0A-8E1A-2679-9681A1E7D5A0}"/>
                </a:ext>
              </a:extLst>
            </p:cNvPr>
            <p:cNvSpPr txBox="1"/>
            <p:nvPr/>
          </p:nvSpPr>
          <p:spPr>
            <a:xfrm>
              <a:off x="8508681" y="5412510"/>
              <a:ext cx="1206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>
                  <a:solidFill>
                    <a:schemeClr val="bg1"/>
                  </a:solidFill>
                </a:rPr>
                <a:t>FancyUNet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650F699-3874-1959-3EB3-5322164A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4" y="-562481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D0AF5FE-AC09-AEBC-48D3-70710531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4" y="2947337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AD21724-AC00-43E7-9349-5B4EAC13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1A064F-753B-7160-8A49-92DD5F4C5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2" y="1493116"/>
            <a:ext cx="4000885" cy="4351338"/>
          </a:xfrm>
        </p:spPr>
        <p:txBody>
          <a:bodyPr>
            <a:normAutofit/>
          </a:bodyPr>
          <a:lstStyle/>
          <a:p>
            <a:pPr algn="l"/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SegFormer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vs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FancyUnet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results</a:t>
            </a: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Ideas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improve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Larger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dataset</a:t>
            </a:r>
          </a:p>
          <a:p>
            <a:pPr lvl="1"/>
            <a:r>
              <a:rPr lang="hu-HU" dirty="0">
                <a:solidFill>
                  <a:srgbClr val="1F2328"/>
                </a:solidFill>
                <a:latin typeface="-apple-system"/>
              </a:rPr>
              <a:t>H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yper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-parameter optimizer</a:t>
            </a:r>
          </a:p>
          <a:p>
            <a:pPr lvl="1"/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Model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size</a:t>
            </a: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Resolution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Black-and-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white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04DE74B-9F27-C4A7-6209-719719EE15C1}"/>
              </a:ext>
            </a:extLst>
          </p:cNvPr>
          <p:cNvSpPr txBox="1"/>
          <p:nvPr/>
        </p:nvSpPr>
        <p:spPr>
          <a:xfrm>
            <a:off x="4919133" y="6123543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SegFormer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A6ED319-7A40-D86D-6853-C3FC88B6255F}"/>
              </a:ext>
            </a:extLst>
          </p:cNvPr>
          <p:cNvSpPr txBox="1"/>
          <p:nvPr/>
        </p:nvSpPr>
        <p:spPr>
          <a:xfrm>
            <a:off x="5071533" y="2433628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FancyUnet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BF83ED4B-CD34-45E0-FF5F-0D8E9C6CA932}"/>
              </a:ext>
            </a:extLst>
          </p:cNvPr>
          <p:cNvSpPr/>
          <p:nvPr/>
        </p:nvSpPr>
        <p:spPr>
          <a:xfrm>
            <a:off x="1760602" y="537402"/>
            <a:ext cx="8204665" cy="48389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hu-HU" sz="5400" b="1" cap="none" spc="0" dirty="0">
              <a:ln w="13462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93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709AFCD-8E08-3D4C-E6ED-D34CEC89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63" y="2927927"/>
            <a:ext cx="8419231" cy="42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4E00D93-C8F9-77E3-0FB4-73FFCD0C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202478"/>
            <a:ext cx="2884054" cy="1325563"/>
          </a:xfrm>
        </p:spPr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1F4DC-BD72-5B3D-7D88-6C590051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2304184"/>
            <a:ext cx="3872346" cy="4351338"/>
          </a:xfrm>
        </p:spPr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compared</a:t>
            </a:r>
            <a:endParaRPr lang="hu-HU" dirty="0"/>
          </a:p>
          <a:p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evaluated</a:t>
            </a:r>
            <a:endParaRPr lang="hu-HU" dirty="0"/>
          </a:p>
          <a:p>
            <a:r>
              <a:rPr lang="hu-HU" dirty="0" err="1"/>
              <a:t>Containerization</a:t>
            </a:r>
            <a:endParaRPr lang="hu-HU" dirty="0"/>
          </a:p>
          <a:p>
            <a:r>
              <a:rPr lang="hu-HU" dirty="0"/>
              <a:t>UI</a:t>
            </a:r>
          </a:p>
          <a:p>
            <a:r>
              <a:rPr lang="hu-HU" dirty="0"/>
              <a:t>Extra: </a:t>
            </a:r>
            <a:r>
              <a:rPr lang="hu-HU" dirty="0" err="1"/>
              <a:t>colab-compatibilty</a:t>
            </a:r>
            <a:endParaRPr lang="hu-HU" dirty="0"/>
          </a:p>
          <a:p>
            <a:endParaRPr lang="hu-HU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361963-72FF-23DB-2CFB-2BFD2253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64" y="-534267"/>
            <a:ext cx="8313016" cy="415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93D7F5C-10AC-9A44-5B90-D73B18A1E793}"/>
              </a:ext>
            </a:extLst>
          </p:cNvPr>
          <p:cNvSpPr txBox="1"/>
          <p:nvPr/>
        </p:nvSpPr>
        <p:spPr>
          <a:xfrm>
            <a:off x="5071533" y="2433628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FancyUnet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CD32F78-9678-6FB5-A02A-9A2750DE2DEF}"/>
              </a:ext>
            </a:extLst>
          </p:cNvPr>
          <p:cNvSpPr txBox="1"/>
          <p:nvPr/>
        </p:nvSpPr>
        <p:spPr>
          <a:xfrm>
            <a:off x="5266266" y="6080488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SegFormer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Szélesvásznú</PresentationFormat>
  <Paragraphs>56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Office-téma</vt:lpstr>
      <vt:lpstr>DÖ TÍM</vt:lpstr>
      <vt:lpstr>Introduction, goal, motivation</vt:lpstr>
      <vt:lpstr>Architecture</vt:lpstr>
      <vt:lpstr>Implementation</vt:lpstr>
      <vt:lpstr>Dataset</vt:lpstr>
      <vt:lpstr>Training and evaluation</vt:lpstr>
      <vt:lpstr>Results</vt:lpstr>
      <vt:lpstr>PowerPoint-bemutató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DÖ TÍM</dc:title>
  <dc:creator>Bálint Gergő</dc:creator>
  <cp:lastModifiedBy>Bálint Gergő</cp:lastModifiedBy>
  <cp:revision>21</cp:revision>
  <dcterms:created xsi:type="dcterms:W3CDTF">2023-12-17T19:50:59Z</dcterms:created>
  <dcterms:modified xsi:type="dcterms:W3CDTF">2023-12-17T21:34:06Z</dcterms:modified>
</cp:coreProperties>
</file>