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1" r:id="rId8"/>
    <p:sldId id="268" r:id="rId9"/>
    <p:sldId id="269" r:id="rId10"/>
    <p:sldId id="270" r:id="rId11"/>
    <p:sldId id="271" r:id="rId12"/>
    <p:sldId id="279" r:id="rId13"/>
    <p:sldId id="280" r:id="rId14"/>
    <p:sldId id="283" r:id="rId15"/>
    <p:sldId id="281" r:id="rId16"/>
    <p:sldId id="284" r:id="rId17"/>
    <p:sldId id="263" r:id="rId18"/>
    <p:sldId id="272" r:id="rId19"/>
    <p:sldId id="264" r:id="rId20"/>
    <p:sldId id="274" r:id="rId21"/>
    <p:sldId id="273" r:id="rId22"/>
    <p:sldId id="265" r:id="rId23"/>
    <p:sldId id="275" r:id="rId24"/>
    <p:sldId id="276" r:id="rId25"/>
    <p:sldId id="277" r:id="rId26"/>
    <p:sldId id="278" r:id="rId27"/>
    <p:sldId id="285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51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150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32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45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75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34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56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250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20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80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006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41CD-CF3C-45E8-91B3-2B8D4E27F42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779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SpaceLVG</a:t>
            </a:r>
            <a:b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továbbfejlesztett SpaceX-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571999"/>
            <a:ext cx="7688366" cy="152115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Csapattagok:</a:t>
            </a:r>
          </a:p>
          <a:p>
            <a:pPr marL="342900" indent="-342900" algn="l">
              <a:buFontTx/>
              <a:buChar char="-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Juhász Gábor</a:t>
            </a:r>
          </a:p>
          <a:p>
            <a:pPr marL="342900" indent="-342900" algn="l">
              <a:buFontTx/>
              <a:buChar char="-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Szilágyi Levente</a:t>
            </a:r>
          </a:p>
          <a:p>
            <a:pPr marL="342900" indent="-342900" algn="l">
              <a:buFontTx/>
              <a:buChar char="-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Varga Viktor József</a:t>
            </a:r>
          </a:p>
          <a:p>
            <a:pPr marL="342900" indent="-342900">
              <a:buFontTx/>
              <a:buChar char="-"/>
            </a:pP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3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Team – Router konfigurálása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6911" y="1598063"/>
            <a:ext cx="490528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access-list</a:t>
            </a:r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</a:t>
            </a:r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block_centers</a:t>
            </a:r>
            <a:endParaRPr lang="hu-H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deny</a:t>
            </a:r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10.10.80.0 0.0.0.3 192.168.10.0 0.0.0.3</a:t>
            </a:r>
          </a:p>
          <a:p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deny</a:t>
            </a:r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10.10.80.0 0.0.0.3 192.168.20.0 0.0.0.3</a:t>
            </a:r>
          </a:p>
          <a:p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deny</a:t>
            </a:r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10.10.80.0 0.0.0.3 192.168.30.0 0.0.0.3</a:t>
            </a:r>
          </a:p>
          <a:p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 ip </a:t>
            </a:r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endParaRPr lang="hu-H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g0/0</a:t>
            </a:r>
          </a:p>
          <a:p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access-group</a:t>
            </a:r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block_centers</a:t>
            </a:r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254" y="1280812"/>
            <a:ext cx="6058746" cy="4296375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06705" y="3813387"/>
            <a:ext cx="46012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boot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c2900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isakmp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policy 10</a:t>
            </a: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md5</a:t>
            </a: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pre-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86400</a:t>
            </a: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isakmp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10.10.50.1</a:t>
            </a: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transform-set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esp-aes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esp-md5-hmac</a:t>
            </a:r>
          </a:p>
          <a:p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vpn_control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 ip 10.10.80.0 0.0.0.255 172.16.10.0 0.0.0.255</a:t>
            </a: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DDAB3-F52B-A4AB-E265-634F002A72DC}"/>
              </a:ext>
            </a:extLst>
          </p:cNvPr>
          <p:cNvSpPr txBox="1"/>
          <p:nvPr/>
        </p:nvSpPr>
        <p:spPr>
          <a:xfrm>
            <a:off x="106705" y="1228731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ACL/VPN config</a:t>
            </a:r>
          </a:p>
        </p:txBody>
      </p:sp>
    </p:spTree>
    <p:extLst>
      <p:ext uri="{BB962C8B-B14F-4D97-AF65-F5344CB8AC3E}">
        <p14:creationId xmlns:p14="http://schemas.microsoft.com/office/powerpoint/2010/main" val="195696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Team – Router konfigurálása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6911" y="1598063"/>
            <a:ext cx="4905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terkep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ipsec-isakmp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GRE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10.10.50.1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transform-set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vpn_control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s0/2/0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terkep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254" y="1280812"/>
            <a:ext cx="6058746" cy="429637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9510" y="4376067"/>
            <a:ext cx="36188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tunnel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172.16.100.2 255.255.255.252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tunnel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serial0/2/0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tunnel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10.10.50.1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tunnel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26051-7CF7-2798-407F-6D4EC63AB695}"/>
              </a:ext>
            </a:extLst>
          </p:cNvPr>
          <p:cNvSpPr txBox="1"/>
          <p:nvPr/>
        </p:nvSpPr>
        <p:spPr>
          <a:xfrm>
            <a:off x="106705" y="122873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 config 2. r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ész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8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CF0F-3788-5957-C716-CFB2CFBA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Központok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91611-4605-0EA8-431B-8E4B650A1BF0}"/>
              </a:ext>
            </a:extLst>
          </p:cNvPr>
          <p:cNvSpPr txBox="1"/>
          <p:nvPr/>
        </p:nvSpPr>
        <p:spPr>
          <a:xfrm>
            <a:off x="402576" y="1570202"/>
            <a:ext cx="421378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db 2911 router;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db 2960 switch;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db PC;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3504 WLC;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3702i AP;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db telefon;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szerver;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db nyomtató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 DHCP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és 3. rétegbeli redundencia;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Dinamikus forgalomirányítás (EIGRP)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Vezeték nélküli hálózat AP-val és WLC-vel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62D706B-D430-B8D4-3B47-D70A73C37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203" y="1184180"/>
            <a:ext cx="7675376" cy="4223244"/>
          </a:xfrm>
        </p:spPr>
      </p:pic>
    </p:spTree>
    <p:extLst>
      <p:ext uri="{BB962C8B-B14F-4D97-AF65-F5344CB8AC3E}">
        <p14:creationId xmlns:p14="http://schemas.microsoft.com/office/powerpoint/2010/main" val="321555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EAD6-059C-2DE2-EAEF-C379E64B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WLC config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B821F9-60B8-FBE8-4A02-8F5CACDBC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301" y="1556074"/>
            <a:ext cx="6848199" cy="1193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B19D8-7943-FF80-54A9-9CABC977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1" y="2870863"/>
            <a:ext cx="4857144" cy="2140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E796A-0672-D6D5-DAF8-F9F4933CE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01" y="5131921"/>
            <a:ext cx="3397250" cy="704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A948FB-EBFC-46BE-2781-A7BCB2759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352" y="2898795"/>
            <a:ext cx="6216023" cy="1060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E91FB4-95F9-4DC0-46D8-C590AF898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849" y="4245136"/>
            <a:ext cx="3881185" cy="211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3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7B2CD-FA9B-B8C4-6FCD-3CC1C8F9D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E675-B612-ECB5-BF07-08C3902E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/VLAN Switch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BF3C-2BD7-475A-6432-4054DE71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64" y="2082045"/>
            <a:ext cx="2201244" cy="25545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client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SpaceLVG.com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class123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83D58-D926-51F2-44FB-CDBEEF37B813}"/>
              </a:ext>
            </a:extLst>
          </p:cNvPr>
          <p:cNvSpPr txBox="1"/>
          <p:nvPr/>
        </p:nvSpPr>
        <p:spPr>
          <a:xfrm>
            <a:off x="808643" y="150602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ányító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FAD5B-5315-D1E8-B790-5EF550886589}"/>
              </a:ext>
            </a:extLst>
          </p:cNvPr>
          <p:cNvSpPr txBox="1"/>
          <p:nvPr/>
        </p:nvSpPr>
        <p:spPr>
          <a:xfrm>
            <a:off x="3548561" y="2117469"/>
            <a:ext cx="262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client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SpaceLVG.com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class123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3C3FD-CC46-B853-EB3C-6ED55FC5E9C0}"/>
              </a:ext>
            </a:extLst>
          </p:cNvPr>
          <p:cNvSpPr txBox="1"/>
          <p:nvPr/>
        </p:nvSpPr>
        <p:spPr>
          <a:xfrm>
            <a:off x="3703400" y="1499792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Kutató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D93F2-704C-4D21-152C-1A13965F0510}"/>
              </a:ext>
            </a:extLst>
          </p:cNvPr>
          <p:cNvSpPr txBox="1"/>
          <p:nvPr/>
        </p:nvSpPr>
        <p:spPr>
          <a:xfrm>
            <a:off x="6198360" y="1546115"/>
            <a:ext cx="24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Tervező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74D0D-027B-F23B-DF21-57A14A16BDA0}"/>
              </a:ext>
            </a:extLst>
          </p:cNvPr>
          <p:cNvSpPr txBox="1"/>
          <p:nvPr/>
        </p:nvSpPr>
        <p:spPr>
          <a:xfrm>
            <a:off x="6296636" y="2117469"/>
            <a:ext cx="162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client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SpaceLVG.com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class123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15198-5787-9CE0-3301-F35076D819E3}"/>
              </a:ext>
            </a:extLst>
          </p:cNvPr>
          <p:cNvSpPr txBox="1"/>
          <p:nvPr/>
        </p:nvSpPr>
        <p:spPr>
          <a:xfrm>
            <a:off x="8995846" y="154611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Összekötő Switch 1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29BFB-410E-5C41-9C6C-71D157AB374C}"/>
              </a:ext>
            </a:extLst>
          </p:cNvPr>
          <p:cNvSpPr txBox="1"/>
          <p:nvPr/>
        </p:nvSpPr>
        <p:spPr>
          <a:xfrm>
            <a:off x="9097422" y="3240846"/>
            <a:ext cx="16225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server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SpaceLVG.com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class123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E6A1A-3BD1-A69C-6622-E71E1C0F602C}"/>
              </a:ext>
            </a:extLst>
          </p:cNvPr>
          <p:cNvSpPr txBox="1"/>
          <p:nvPr/>
        </p:nvSpPr>
        <p:spPr>
          <a:xfrm>
            <a:off x="874964" y="2851487"/>
            <a:ext cx="19465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fa0/1-2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acc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fa0/4-5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acc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fa0/3, fa0/8-11, fa0/14-24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CEBDFC-66C8-3F46-6766-65A967709280}"/>
              </a:ext>
            </a:extLst>
          </p:cNvPr>
          <p:cNvSpPr txBox="1"/>
          <p:nvPr/>
        </p:nvSpPr>
        <p:spPr>
          <a:xfrm>
            <a:off x="3548561" y="2851487"/>
            <a:ext cx="182456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fa0/1-2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acc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fa0/4-5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acc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fa0/3, fa0/8-9, fa0/14-24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acc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999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B116A-DE01-C1FE-0864-46A33BDAF08D}"/>
              </a:ext>
            </a:extLst>
          </p:cNvPr>
          <p:cNvSpPr txBox="1"/>
          <p:nvPr/>
        </p:nvSpPr>
        <p:spPr>
          <a:xfrm>
            <a:off x="6243135" y="2512932"/>
            <a:ext cx="182456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fa0/1-2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acc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fa0/4-5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acc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fa0/3, fa0/6-7, fa0/12-24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acc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999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A84DCD-4306-2C8F-72C2-32E0F60E3755}"/>
              </a:ext>
            </a:extLst>
          </p:cNvPr>
          <p:cNvSpPr txBox="1"/>
          <p:nvPr/>
        </p:nvSpPr>
        <p:spPr>
          <a:xfrm>
            <a:off x="9097422" y="2082045"/>
            <a:ext cx="918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Irányító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Kutató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Tervező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85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607F-24D7-4DF1-593D-04572D5C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AA61-227B-2F10-E38A-D2C9278F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768" y="1952794"/>
            <a:ext cx="2201244" cy="25545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fa0/12-13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channel-g 1 mode 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port-channel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allow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10,20,30,137,999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fa0/6-7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channel-g 4 mode pass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port-channel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allow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10,20,30,137,999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81D2F-7313-85FB-FE53-F93C0652B05E}"/>
              </a:ext>
            </a:extLst>
          </p:cNvPr>
          <p:cNvSpPr txBox="1"/>
          <p:nvPr/>
        </p:nvSpPr>
        <p:spPr>
          <a:xfrm>
            <a:off x="920338" y="154973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ányító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315C6-5D74-B257-F26D-3C067C62853B}"/>
              </a:ext>
            </a:extLst>
          </p:cNvPr>
          <p:cNvSpPr txBox="1"/>
          <p:nvPr/>
        </p:nvSpPr>
        <p:spPr>
          <a:xfrm>
            <a:off x="3762290" y="1906838"/>
            <a:ext cx="26216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fa0/12-13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channel-g 1 mode des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port-channel 1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allow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10,20,30,137,999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137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fa0/10-11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channel-g 2 mode act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port-channel 2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allow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10,20,30,137,999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132DA-36B3-C15C-BEA9-CDE6D766912E}"/>
              </a:ext>
            </a:extLst>
          </p:cNvPr>
          <p:cNvSpPr txBox="1"/>
          <p:nvPr/>
        </p:nvSpPr>
        <p:spPr>
          <a:xfrm>
            <a:off x="3805758" y="157193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Kutató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73A4E-ADC0-0FF4-96D6-E6E0082FAFA1}"/>
              </a:ext>
            </a:extLst>
          </p:cNvPr>
          <p:cNvSpPr txBox="1"/>
          <p:nvPr/>
        </p:nvSpPr>
        <p:spPr>
          <a:xfrm>
            <a:off x="6498883" y="1571935"/>
            <a:ext cx="24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Tervező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FBC31-958A-759F-B052-3620339E1412}"/>
              </a:ext>
            </a:extLst>
          </p:cNvPr>
          <p:cNvSpPr txBox="1"/>
          <p:nvPr/>
        </p:nvSpPr>
        <p:spPr>
          <a:xfrm>
            <a:off x="6498883" y="1941267"/>
            <a:ext cx="22012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fa0/10-11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channel-g 2 mode pass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port-channel 2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allow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10,20,30,137,999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137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fa0/8-9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channel-g 3 mode on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port-channel 3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allow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10,20,30,137,999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FFE37-DADF-18BC-078E-B3B000165FF3}"/>
              </a:ext>
            </a:extLst>
          </p:cNvPr>
          <p:cNvSpPr txBox="1"/>
          <p:nvPr/>
        </p:nvSpPr>
        <p:spPr>
          <a:xfrm>
            <a:off x="9302405" y="163131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Összekötő Switch 1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9F4EE-6669-4C4B-51BA-6755DBD7F16B}"/>
              </a:ext>
            </a:extLst>
          </p:cNvPr>
          <p:cNvSpPr txBox="1"/>
          <p:nvPr/>
        </p:nvSpPr>
        <p:spPr>
          <a:xfrm>
            <a:off x="9302405" y="1944010"/>
            <a:ext cx="22012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fa0/8-9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channel-g 3 mode des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port-channel 3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allow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10,20,30,137,999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137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fa0/6-7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channel-g 4 mode act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port-channel 4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allow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10,20,30,137,999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137</a:t>
            </a:r>
          </a:p>
        </p:txBody>
      </p:sp>
    </p:spTree>
    <p:extLst>
      <p:ext uri="{BB962C8B-B14F-4D97-AF65-F5344CB8AC3E}">
        <p14:creationId xmlns:p14="http://schemas.microsoft.com/office/powerpoint/2010/main" val="174274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1C169-5AF3-538B-E5DE-645972411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D8C6-0C14-D196-EC35-E95DAF2A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Központi Router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FA9D-3EE2-C3A5-B5C7-5088CEDB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768" y="1952794"/>
            <a:ext cx="2201244" cy="25545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client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SpaceLVG.com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class123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749B3-F86B-0237-E241-40D6B24AE9EB}"/>
              </a:ext>
            </a:extLst>
          </p:cNvPr>
          <p:cNvSpPr txBox="1"/>
          <p:nvPr/>
        </p:nvSpPr>
        <p:spPr>
          <a:xfrm>
            <a:off x="920338" y="154973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ányító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01854-72F4-8852-8C3B-6DAEA3EDFFD7}"/>
              </a:ext>
            </a:extLst>
          </p:cNvPr>
          <p:cNvSpPr txBox="1"/>
          <p:nvPr/>
        </p:nvSpPr>
        <p:spPr>
          <a:xfrm>
            <a:off x="3791695" y="1919062"/>
            <a:ext cx="262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client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SpaceLVG.com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class123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A729E-887B-7E30-DA55-69208F0920EA}"/>
              </a:ext>
            </a:extLst>
          </p:cNvPr>
          <p:cNvSpPr txBox="1"/>
          <p:nvPr/>
        </p:nvSpPr>
        <p:spPr>
          <a:xfrm>
            <a:off x="3805758" y="157193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Kutató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A018D-3584-CB0B-A2B8-D5FC1AEA1ADC}"/>
              </a:ext>
            </a:extLst>
          </p:cNvPr>
          <p:cNvSpPr txBox="1"/>
          <p:nvPr/>
        </p:nvSpPr>
        <p:spPr>
          <a:xfrm>
            <a:off x="6498883" y="1571935"/>
            <a:ext cx="24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Tervező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98EE8-A232-88FB-42FD-12B5A78283A5}"/>
              </a:ext>
            </a:extLst>
          </p:cNvPr>
          <p:cNvSpPr txBox="1"/>
          <p:nvPr/>
        </p:nvSpPr>
        <p:spPr>
          <a:xfrm>
            <a:off x="6498883" y="1941267"/>
            <a:ext cx="162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client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SpaceLVG.com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class123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33AFB-112D-1887-FCD3-B73AB244736A}"/>
              </a:ext>
            </a:extLst>
          </p:cNvPr>
          <p:cNvSpPr txBox="1"/>
          <p:nvPr/>
        </p:nvSpPr>
        <p:spPr>
          <a:xfrm>
            <a:off x="9302405" y="163131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Összekötő Switch 1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1DC63-C52E-761F-2212-5FCBB0159470}"/>
              </a:ext>
            </a:extLst>
          </p:cNvPr>
          <p:cNvSpPr txBox="1"/>
          <p:nvPr/>
        </p:nvSpPr>
        <p:spPr>
          <a:xfrm>
            <a:off x="9302405" y="1944010"/>
            <a:ext cx="16225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server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SpaceLVG.com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class123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</p:spTree>
    <p:extLst>
      <p:ext uri="{BB962C8B-B14F-4D97-AF65-F5344CB8AC3E}">
        <p14:creationId xmlns:p14="http://schemas.microsoft.com/office/powerpoint/2010/main" val="1073413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Raktár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1" y="1854438"/>
            <a:ext cx="3811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2911 router;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2960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db PC;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nyomtató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dinamikus forgalomirányítás (EIGRP)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 GRE over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337" y="1536765"/>
            <a:ext cx="386769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6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Raktár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1" y="1854438"/>
            <a:ext cx="3811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</a:rPr>
              <a:t>dinamikus forgalomirányítás (EIGRP)</a:t>
            </a:r>
          </a:p>
          <a:p>
            <a:r>
              <a:rPr lang="hu-HU" dirty="0">
                <a:solidFill>
                  <a:schemeClr val="bg1"/>
                </a:solidFill>
              </a:rPr>
              <a:t>VPN GRE over </a:t>
            </a:r>
            <a:r>
              <a:rPr lang="hu-HU" dirty="0" err="1">
                <a:solidFill>
                  <a:schemeClr val="bg1"/>
                </a:solidFill>
              </a:rPr>
              <a:t>IPsec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093" y="1111724"/>
            <a:ext cx="8649907" cy="417253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-1" y="3973795"/>
            <a:ext cx="344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Egy növekvő cégnél sosem árt egy </a:t>
            </a:r>
          </a:p>
          <a:p>
            <a:r>
              <a:rPr lang="hu-HU" dirty="0">
                <a:solidFill>
                  <a:schemeClr val="bg1"/>
                </a:solidFill>
              </a:rPr>
              <a:t>raktár backup eszközökkel, </a:t>
            </a:r>
          </a:p>
          <a:p>
            <a:r>
              <a:rPr lang="hu-HU" dirty="0">
                <a:solidFill>
                  <a:schemeClr val="bg1"/>
                </a:solidFill>
              </a:rPr>
              <a:t>a legrosszabbra is felkészülve.</a:t>
            </a:r>
          </a:p>
        </p:txBody>
      </p:sp>
    </p:spTree>
    <p:extLst>
      <p:ext uri="{BB962C8B-B14F-4D97-AF65-F5344CB8AC3E}">
        <p14:creationId xmlns:p14="http://schemas.microsoft.com/office/powerpoint/2010/main" val="745454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Tower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1" y="1854438"/>
            <a:ext cx="3811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2911 router;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COS server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tower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db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tablet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 DHCP;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dinamikus forgalomirányítás (EIGRP)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726" y="1669116"/>
            <a:ext cx="751627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3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818" y="1312966"/>
            <a:ext cx="6496955" cy="43513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FE102E-63A1-63CD-2A07-6EE1EAB7C176}"/>
              </a:ext>
            </a:extLst>
          </p:cNvPr>
          <p:cNvSpPr txBox="1"/>
          <p:nvPr/>
        </p:nvSpPr>
        <p:spPr>
          <a:xfrm>
            <a:off x="4784035" y="430695"/>
            <a:ext cx="3279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</a:t>
            </a:r>
            <a:r>
              <a:rPr lang="hu-H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óg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68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Tower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1" y="1854438"/>
            <a:ext cx="3811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 DHCP;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dinamikus forgalomirányítás (EIGRP)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9631" y="1669116"/>
            <a:ext cx="7259063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55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Cell</a:t>
            </a:r>
            <a:r>
              <a:rPr lang="hu-HU" dirty="0">
                <a:solidFill>
                  <a:schemeClr val="bg1"/>
                </a:solidFill>
              </a:rPr>
              <a:t> Tower – COS Szerver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" y="1445516"/>
            <a:ext cx="4592266" cy="4638254"/>
          </a:xfrm>
          <a:prstGeom prst="rect">
            <a:avLst/>
          </a:prstGeom>
        </p:spPr>
      </p:pic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6975" y="1445516"/>
            <a:ext cx="42716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43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központ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1" y="1854438"/>
            <a:ext cx="3811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db 2911 router;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dinamikus és statikus forgalomirányítás (EIGRP);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 összeköttetés;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HSRP (2 alsó router);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65D09-2BFA-EA3F-C453-14B8E3A5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08" y="2189995"/>
            <a:ext cx="5900730" cy="35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Manager központ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1" y="1854438"/>
            <a:ext cx="3811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</a:rPr>
              <a:t>dinamikus és statikus forgalomirányítás (EIGRP);</a:t>
            </a:r>
          </a:p>
          <a:p>
            <a:r>
              <a:rPr lang="hu-HU" dirty="0">
                <a:solidFill>
                  <a:schemeClr val="bg1"/>
                </a:solidFill>
              </a:rPr>
              <a:t>PPP összeköttetés;</a:t>
            </a:r>
          </a:p>
          <a:p>
            <a:r>
              <a:rPr lang="hu-HU" dirty="0">
                <a:solidFill>
                  <a:schemeClr val="bg1"/>
                </a:solidFill>
              </a:rPr>
              <a:t>HSRP;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1036" y="8428"/>
            <a:ext cx="4440964" cy="66466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4437" y="3879791"/>
            <a:ext cx="70953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A három középső router felel a kommunikáció végbe menéséért, </a:t>
            </a:r>
          </a:p>
          <a:p>
            <a:r>
              <a:rPr lang="hu-HU" sz="1600" dirty="0">
                <a:solidFill>
                  <a:schemeClr val="bg1"/>
                </a:solidFill>
              </a:rPr>
              <a:t>több különböző technológiával, mint például a HSRP és a lebegő </a:t>
            </a:r>
          </a:p>
          <a:p>
            <a:r>
              <a:rPr lang="hu-HU" sz="1600" dirty="0">
                <a:solidFill>
                  <a:schemeClr val="bg1"/>
                </a:solidFill>
              </a:rPr>
              <a:t>statikus forgalomirányítás. Ezekhez a routerekhez kapcsolódnak a részhálózatok, </a:t>
            </a:r>
          </a:p>
          <a:p>
            <a:r>
              <a:rPr lang="hu-HU" sz="1600" dirty="0">
                <a:solidFill>
                  <a:schemeClr val="bg1"/>
                </a:solidFill>
              </a:rPr>
              <a:t>melyek mind más feladatot látnak el </a:t>
            </a:r>
          </a:p>
        </p:txBody>
      </p:sp>
    </p:spTree>
    <p:extLst>
      <p:ext uri="{BB962C8B-B14F-4D97-AF65-F5344CB8AC3E}">
        <p14:creationId xmlns:p14="http://schemas.microsoft.com/office/powerpoint/2010/main" val="913312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központ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56373" y="2136449"/>
            <a:ext cx="381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route 0.0.0.0 0.0.0.0 30.30.10.2 100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56373" y="2575558"/>
            <a:ext cx="20944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eig 100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eigrp rout 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1.1.1.1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auto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redistribute static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 10.10.50.0 0.0.0.3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 10.10.40.0 0.0.0.3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 10.10.20.0 0.0.0.3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 10.10.10.0 0.0.0.3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 209.165.40.0 0.0.0.3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6">
            <a:extLst>
              <a:ext uri="{FF2B5EF4-FFF2-40B4-BE49-F238E27FC236}">
                <a16:creationId xmlns:a16="http://schemas.microsoft.com/office/drawing/2014/main" id="{5D98609F-9A37-3D78-2083-D026DAC74DD9}"/>
              </a:ext>
            </a:extLst>
          </p:cNvPr>
          <p:cNvSpPr txBox="1"/>
          <p:nvPr/>
        </p:nvSpPr>
        <p:spPr>
          <a:xfrm>
            <a:off x="2441433" y="2617122"/>
            <a:ext cx="3123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eig 100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eigrp rout 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2.2.2.2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auto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redistribute static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0.0 0.0.0.3</a:t>
            </a: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10.10.40.0 0.0.0.3</a:t>
            </a: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0.0 0.0.0.3</a:t>
            </a:r>
          </a:p>
          <a:p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 192.168.10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/20/30/137.0 0.0.0.255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zövegdoboz 6">
            <a:extLst>
              <a:ext uri="{FF2B5EF4-FFF2-40B4-BE49-F238E27FC236}">
                <a16:creationId xmlns:a16="http://schemas.microsoft.com/office/drawing/2014/main" id="{ED9F8734-0599-7B01-3C28-8F03CF60EBAD}"/>
              </a:ext>
            </a:extLst>
          </p:cNvPr>
          <p:cNvSpPr txBox="1"/>
          <p:nvPr/>
        </p:nvSpPr>
        <p:spPr>
          <a:xfrm>
            <a:off x="808574" y="4688512"/>
            <a:ext cx="3123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eig 100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eigrp rout 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3.3.3.3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auto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redistribute static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10.10.70.0 0.0.0.3</a:t>
            </a: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10.10.20.0 0.0.0.3</a:t>
            </a: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172.16.86.0 0.0.0.255</a:t>
            </a:r>
          </a:p>
          <a:p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 192.168.10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/20/30/137.0 0.0.0.255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23A036-AF3E-A3B2-ED4F-039FBCE99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399" y="2136449"/>
            <a:ext cx="5900730" cy="35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központ- hsrp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24088" y="1915336"/>
            <a:ext cx="38114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g0/1.10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 192.168.10.3 255.255.255.0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10 ip 192.168.10.1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10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10 pre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g0/1.20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 192.168.20.3 255.255.255.0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20 ip 192.168.20.1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20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20 pre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81914" y="1914605"/>
            <a:ext cx="30780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g0/0.10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 192.168.10.2 255.255.255.0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10 ip 192.168.10.1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10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10 pre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192.168.60.254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g0/0.20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 192.168.20.2 255.255.255.0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20 ip 192.168.20.1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20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20 pre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192.168.60.254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12747" y="1545273"/>
            <a:ext cx="211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Router 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981914" y="15452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KözpontiElágazóRouter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központ- ppp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01652" y="1669116"/>
            <a:ext cx="4649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MR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cisco123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Serial0/3/1</a:t>
            </a: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sent-username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CR2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cisco123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shutdown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6080711" y="1669116"/>
            <a:ext cx="46065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CR2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cisco123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Serial0/3/1</a:t>
            </a: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sent-username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MR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cisco123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shutdown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27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7D4D-94E7-C472-BD99-39F978DD8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figyelmet!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EDBCC-0470-FCB5-D5C6-A3B1C16A6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Juhász Gábor, Szilágyi Levente, Varga Viktor József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Telephelyek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Szerver szoba</a:t>
            </a: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Team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Központok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Irányító központ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Tervezési központ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Kutató </a:t>
            </a: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központ</a:t>
            </a:r>
          </a:p>
          <a:p>
            <a:pPr lvl="1"/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központ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Raktár</a:t>
            </a:r>
          </a:p>
          <a:p>
            <a:pPr marL="342900" lvl="1" indent="-342900"/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tower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6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Szerver szoba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130" y="1706717"/>
            <a:ext cx="7664870" cy="344456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0" y="1854438"/>
            <a:ext cx="47714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2911 router;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5506-X tűzfal;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2960 switch;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PC;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db server (1 linux, 1 windows).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Statikus és dinamikus forgalomirányítás (EIGRP)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ACL;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NAT, PAT;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1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Szerver szoba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7249" y="2009538"/>
            <a:ext cx="39585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Statikus és dinamikus forgalomirányítás (EIGRP);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ACL;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NAT, PAT;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Célok: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Különböző forgalomirányítások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elérhető szerverek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Címfordítás publikus webszerver elérés céljából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254" y="1737482"/>
            <a:ext cx="8170782" cy="42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5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Szerver szoba – Tűzfal konfigurálása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543050"/>
            <a:ext cx="4982308" cy="37719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eigrp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eigrp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router-id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10.10.10.10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auto-summary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172.16.10.0 255.255.255.0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30.30.30.0 255.255.255.252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0" y="3991511"/>
            <a:ext cx="379097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network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ServerRoom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 172.16.10.0 255.255.255.0</a:t>
            </a:r>
          </a:p>
          <a:p>
            <a:pPr>
              <a:spcBef>
                <a:spcPts val="1000"/>
              </a:spcBef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>
              <a:spcBef>
                <a:spcPts val="1000"/>
              </a:spcBef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access-list OUT-IN extended permit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icmp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any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access-list OUT-IN extended permit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any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access-group OUT-IN in interface outside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27" y="1252904"/>
            <a:ext cx="9038894" cy="40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Team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0" y="1854438"/>
            <a:ext cx="37199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2911 router;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2960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db PC;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 és IPv6 DHCP (DualStack)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 GRE over Ipsec (egyik része)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dinamikus forgalomirányítás (EIGRP)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ACL;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8193" y="878886"/>
            <a:ext cx="6058746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8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Team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326293" y="1669116"/>
            <a:ext cx="400797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 és IPv6 DHCP (DualStack)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 GRE over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dinamikus forgalomirányítás (EIGRP)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ACL;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 egyszerű részhálózat DualStack-el felkonfigurálva, felelős az online tevékenységekért, mint a hirdetés.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 GRE over Ipsec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Nincs szükség több routerre, felszabadítva sávszélességet,valamint alternatív IP cím használat érdekében.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577" y="1406881"/>
            <a:ext cx="77921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1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Team – Router konfigurálása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6911" y="1598063"/>
            <a:ext cx="40079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eig 100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eigrp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5.5.5.5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10.10.80.0 0.0.0.255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10.10.10.0 0.0.0.3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g0/0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254" y="1280812"/>
            <a:ext cx="6058746" cy="429637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0" y="4792357"/>
            <a:ext cx="30735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10.10.80.1 10.10.80.20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SMM_pool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10.10.80.0 255.255.255.0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10.10.80.1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172.16.10.254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spacelvg.hu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2586755" y="1598063"/>
            <a:ext cx="299626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SMM_pool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2001:db8:1:::/64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-server 2001:4860:4860::8888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domain-name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spacelvg.hu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gigabitethernet0/0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SMM_pool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-config-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5D37C-EFCF-2566-E7B1-33E70A7AD446}"/>
              </a:ext>
            </a:extLst>
          </p:cNvPr>
          <p:cNvSpPr txBox="1"/>
          <p:nvPr/>
        </p:nvSpPr>
        <p:spPr>
          <a:xfrm>
            <a:off x="106705" y="1228731"/>
            <a:ext cx="21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/EIGRP config</a:t>
            </a:r>
          </a:p>
        </p:txBody>
      </p:sp>
    </p:spTree>
    <p:extLst>
      <p:ext uri="{BB962C8B-B14F-4D97-AF65-F5344CB8AC3E}">
        <p14:creationId xmlns:p14="http://schemas.microsoft.com/office/powerpoint/2010/main" val="424131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1437</Words>
  <Application>Microsoft Office PowerPoint</Application>
  <PresentationFormat>Szélesvásznú</PresentationFormat>
  <Paragraphs>457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Office-téma</vt:lpstr>
      <vt:lpstr>SpaceLVG -A továbbfejlesztett SpaceX-</vt:lpstr>
      <vt:lpstr>PowerPoint-bemutató</vt:lpstr>
      <vt:lpstr>Telephelyek</vt:lpstr>
      <vt:lpstr>Szerver szoba</vt:lpstr>
      <vt:lpstr>Szerver szoba</vt:lpstr>
      <vt:lpstr>Szerver szoba – Tűzfal konfigurálása</vt:lpstr>
      <vt:lpstr>Social Media Team</vt:lpstr>
      <vt:lpstr>Social Media Team</vt:lpstr>
      <vt:lpstr>Social Media Team – Router konfigurálása </vt:lpstr>
      <vt:lpstr>Social Media Team – Router konfigurálása</vt:lpstr>
      <vt:lpstr>Social Media Team – Router konfigurálása</vt:lpstr>
      <vt:lpstr>Központok</vt:lpstr>
      <vt:lpstr>WLC config</vt:lpstr>
      <vt:lpstr>VTP/VLAN Switchek Config</vt:lpstr>
      <vt:lpstr>Etherchannel Switchek Config</vt:lpstr>
      <vt:lpstr>Központi Router</vt:lpstr>
      <vt:lpstr>Raktár</vt:lpstr>
      <vt:lpstr>Raktár</vt:lpstr>
      <vt:lpstr>Cell Tower</vt:lpstr>
      <vt:lpstr>Cell Tower</vt:lpstr>
      <vt:lpstr>Cell Tower – COS Szerver</vt:lpstr>
      <vt:lpstr>Manager központ</vt:lpstr>
      <vt:lpstr>Manager központ</vt:lpstr>
      <vt:lpstr>Manager központ</vt:lpstr>
      <vt:lpstr>Manager központ- hsrp</vt:lpstr>
      <vt:lpstr>Manager központ- ppp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SpaceLVG -a továbbfejlesztett SpaceX-</dc:title>
  <dc:creator>Varga Viktor József</dc:creator>
  <cp:lastModifiedBy>Varga Viktor József</cp:lastModifiedBy>
  <cp:revision>43</cp:revision>
  <dcterms:created xsi:type="dcterms:W3CDTF">2025-05-09T12:35:24Z</dcterms:created>
  <dcterms:modified xsi:type="dcterms:W3CDTF">2025-05-14T10:39:27Z</dcterms:modified>
</cp:coreProperties>
</file>