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4" r:id="rId7"/>
    <p:sldId id="265" r:id="rId8"/>
    <p:sldId id="275" r:id="rId9"/>
    <p:sldId id="271" r:id="rId10"/>
    <p:sldId id="274" r:id="rId11"/>
    <p:sldId id="273" r:id="rId12"/>
    <p:sldId id="272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342C32-7B75-BF93-B31F-B9B1FEFE8DC7}" v="271" dt="2024-12-02T23:00:30.922"/>
    <p1510:client id="{79AE7D50-2E21-FA78-AC23-A4CDB27825EF}" v="226" dt="2024-12-02T02:31:30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C59EED-E22C-438A-8E2F-F46444275A1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181A5B7-0286-4315-8B45-86C637574594}">
      <dgm:prSet/>
      <dgm:spPr/>
      <dgm:t>
        <a:bodyPr/>
        <a:lstStyle/>
        <a:p>
          <a:pPr rtl="0"/>
          <a:r>
            <a:rPr lang="en-US"/>
            <a:t>• Successfully developed a scalable database for managing influencer-brand partnerships.</a:t>
          </a:r>
        </a:p>
      </dgm:t>
    </dgm:pt>
    <dgm:pt modelId="{49CA538C-473F-4166-8C77-FA0A28C325B2}" type="parTrans" cxnId="{1F4C773A-9D27-41FD-A724-B32E0D3346E1}">
      <dgm:prSet/>
      <dgm:spPr/>
      <dgm:t>
        <a:bodyPr/>
        <a:lstStyle/>
        <a:p>
          <a:endParaRPr lang="en-US"/>
        </a:p>
      </dgm:t>
    </dgm:pt>
    <dgm:pt modelId="{5068336A-8727-4CE4-B1A8-E65AB9E9C111}" type="sibTrans" cxnId="{1F4C773A-9D27-41FD-A724-B32E0D3346E1}">
      <dgm:prSet/>
      <dgm:spPr/>
      <dgm:t>
        <a:bodyPr/>
        <a:lstStyle/>
        <a:p>
          <a:endParaRPr lang="en-US"/>
        </a:p>
      </dgm:t>
    </dgm:pt>
    <dgm:pt modelId="{E058B833-60F1-4D35-9D3B-63BDE957D992}">
      <dgm:prSet/>
      <dgm:spPr/>
      <dgm:t>
        <a:bodyPr/>
        <a:lstStyle/>
        <a:p>
          <a:pPr rtl="0"/>
          <a:r>
            <a:rPr lang="en-US"/>
            <a:t>• Streamlined tracking of contracts, content, and performance metrics.</a:t>
          </a:r>
        </a:p>
      </dgm:t>
    </dgm:pt>
    <dgm:pt modelId="{2F48A21F-04E0-4C47-8553-7AF6D963B971}" type="parTrans" cxnId="{13504C45-5E5E-4C74-9F75-07EE4B96B6AA}">
      <dgm:prSet/>
      <dgm:spPr/>
      <dgm:t>
        <a:bodyPr/>
        <a:lstStyle/>
        <a:p>
          <a:endParaRPr lang="en-US"/>
        </a:p>
      </dgm:t>
    </dgm:pt>
    <dgm:pt modelId="{200ED8A1-63B0-46CE-AFA7-FB8B45E493F6}" type="sibTrans" cxnId="{13504C45-5E5E-4C74-9F75-07EE4B96B6AA}">
      <dgm:prSet/>
      <dgm:spPr/>
      <dgm:t>
        <a:bodyPr/>
        <a:lstStyle/>
        <a:p>
          <a:endParaRPr lang="en-US"/>
        </a:p>
      </dgm:t>
    </dgm:pt>
    <dgm:pt modelId="{EAF93090-6AD6-4496-B136-4F059A729BAC}">
      <dgm:prSet/>
      <dgm:spPr/>
      <dgm:t>
        <a:bodyPr/>
        <a:lstStyle/>
        <a:p>
          <a:pPr rtl="0"/>
          <a:r>
            <a:rPr lang="en-US" dirty="0"/>
            <a:t>• Prepared the system for future analytics integration.</a:t>
          </a:r>
        </a:p>
      </dgm:t>
    </dgm:pt>
    <dgm:pt modelId="{45F0DC0C-0C86-4F04-A8B5-F95C3529FA8A}" type="parTrans" cxnId="{1EE1743C-1568-454D-9DC5-685FE0EC89B0}">
      <dgm:prSet/>
      <dgm:spPr/>
      <dgm:t>
        <a:bodyPr/>
        <a:lstStyle/>
        <a:p>
          <a:endParaRPr lang="en-US"/>
        </a:p>
      </dgm:t>
    </dgm:pt>
    <dgm:pt modelId="{7EDBFDB8-4B06-4E69-9123-D7BECBD86753}" type="sibTrans" cxnId="{1EE1743C-1568-454D-9DC5-685FE0EC89B0}">
      <dgm:prSet/>
      <dgm:spPr/>
      <dgm:t>
        <a:bodyPr/>
        <a:lstStyle/>
        <a:p>
          <a:endParaRPr lang="en-US"/>
        </a:p>
      </dgm:t>
    </dgm:pt>
    <dgm:pt modelId="{21ECADF6-EAC3-4BDD-89A0-E189599D2237}" type="pres">
      <dgm:prSet presAssocID="{22C59EED-E22C-438A-8E2F-F46444275A14}" presName="root" presStyleCnt="0">
        <dgm:presLayoutVars>
          <dgm:dir/>
          <dgm:resizeHandles val="exact"/>
        </dgm:presLayoutVars>
      </dgm:prSet>
      <dgm:spPr/>
    </dgm:pt>
    <dgm:pt modelId="{7F485F3B-A2FC-4CB3-8EDE-C3719A3B1839}" type="pres">
      <dgm:prSet presAssocID="{1181A5B7-0286-4315-8B45-86C637574594}" presName="compNode" presStyleCnt="0"/>
      <dgm:spPr/>
    </dgm:pt>
    <dgm:pt modelId="{D7429C68-6C62-47B2-BAE3-4862A3EBF2EB}" type="pres">
      <dgm:prSet presAssocID="{1181A5B7-0286-4315-8B45-86C6375745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99C5D5E-5042-45C8-9D7E-499B9154E909}" type="pres">
      <dgm:prSet presAssocID="{1181A5B7-0286-4315-8B45-86C637574594}" presName="spaceRect" presStyleCnt="0"/>
      <dgm:spPr/>
    </dgm:pt>
    <dgm:pt modelId="{DED597E0-4A40-405F-8261-1FC9CAAFBE37}" type="pres">
      <dgm:prSet presAssocID="{1181A5B7-0286-4315-8B45-86C637574594}" presName="textRect" presStyleLbl="revTx" presStyleIdx="0" presStyleCnt="3">
        <dgm:presLayoutVars>
          <dgm:chMax val="1"/>
          <dgm:chPref val="1"/>
        </dgm:presLayoutVars>
      </dgm:prSet>
      <dgm:spPr/>
    </dgm:pt>
    <dgm:pt modelId="{C8EF3F20-ED6A-4EC9-980A-68BDF287D6EB}" type="pres">
      <dgm:prSet presAssocID="{5068336A-8727-4CE4-B1A8-E65AB9E9C111}" presName="sibTrans" presStyleCnt="0"/>
      <dgm:spPr/>
    </dgm:pt>
    <dgm:pt modelId="{E77CD8E1-4D9A-4C29-92A0-E9FBBB763DC2}" type="pres">
      <dgm:prSet presAssocID="{E058B833-60F1-4D35-9D3B-63BDE957D992}" presName="compNode" presStyleCnt="0"/>
      <dgm:spPr/>
    </dgm:pt>
    <dgm:pt modelId="{F228E12C-5160-4C82-998B-3242CF9DDD14}" type="pres">
      <dgm:prSet presAssocID="{E058B833-60F1-4D35-9D3B-63BDE957D99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EAEA40A-F5A2-4FA7-BF4D-4E1EFD491CFE}" type="pres">
      <dgm:prSet presAssocID="{E058B833-60F1-4D35-9D3B-63BDE957D992}" presName="spaceRect" presStyleCnt="0"/>
      <dgm:spPr/>
    </dgm:pt>
    <dgm:pt modelId="{06394ADE-978D-41A5-8B7D-6A6199343B0E}" type="pres">
      <dgm:prSet presAssocID="{E058B833-60F1-4D35-9D3B-63BDE957D992}" presName="textRect" presStyleLbl="revTx" presStyleIdx="1" presStyleCnt="3">
        <dgm:presLayoutVars>
          <dgm:chMax val="1"/>
          <dgm:chPref val="1"/>
        </dgm:presLayoutVars>
      </dgm:prSet>
      <dgm:spPr/>
    </dgm:pt>
    <dgm:pt modelId="{822FC365-95A9-48B7-AE65-4E81E9F92385}" type="pres">
      <dgm:prSet presAssocID="{200ED8A1-63B0-46CE-AFA7-FB8B45E493F6}" presName="sibTrans" presStyleCnt="0"/>
      <dgm:spPr/>
    </dgm:pt>
    <dgm:pt modelId="{B10F37B0-4741-457A-9F74-7248F9E24B02}" type="pres">
      <dgm:prSet presAssocID="{EAF93090-6AD6-4496-B136-4F059A729BAC}" presName="compNode" presStyleCnt="0"/>
      <dgm:spPr/>
    </dgm:pt>
    <dgm:pt modelId="{434E5934-E3F8-4EED-8F06-EAA385A46567}" type="pres">
      <dgm:prSet presAssocID="{EAF93090-6AD6-4496-B136-4F059A729BA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1033BBA0-7C6A-4A58-9E5B-DF45C0780B99}" type="pres">
      <dgm:prSet presAssocID="{EAF93090-6AD6-4496-B136-4F059A729BAC}" presName="spaceRect" presStyleCnt="0"/>
      <dgm:spPr/>
    </dgm:pt>
    <dgm:pt modelId="{981FFC2F-DBE5-429F-9B73-593FD07393D6}" type="pres">
      <dgm:prSet presAssocID="{EAF93090-6AD6-4496-B136-4F059A729BA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D857414-FCCB-4A79-9DD8-35E99492CEB7}" type="presOf" srcId="{22C59EED-E22C-438A-8E2F-F46444275A14}" destId="{21ECADF6-EAC3-4BDD-89A0-E189599D2237}" srcOrd="0" destOrd="0" presId="urn:microsoft.com/office/officeart/2018/2/layout/IconLabelList"/>
    <dgm:cxn modelId="{9F88B518-D25E-42E0-A3CB-3E3646617D70}" type="presOf" srcId="{EAF93090-6AD6-4496-B136-4F059A729BAC}" destId="{981FFC2F-DBE5-429F-9B73-593FD07393D6}" srcOrd="0" destOrd="0" presId="urn:microsoft.com/office/officeart/2018/2/layout/IconLabelList"/>
    <dgm:cxn modelId="{1F4C773A-9D27-41FD-A724-B32E0D3346E1}" srcId="{22C59EED-E22C-438A-8E2F-F46444275A14}" destId="{1181A5B7-0286-4315-8B45-86C637574594}" srcOrd="0" destOrd="0" parTransId="{49CA538C-473F-4166-8C77-FA0A28C325B2}" sibTransId="{5068336A-8727-4CE4-B1A8-E65AB9E9C111}"/>
    <dgm:cxn modelId="{1EE1743C-1568-454D-9DC5-685FE0EC89B0}" srcId="{22C59EED-E22C-438A-8E2F-F46444275A14}" destId="{EAF93090-6AD6-4496-B136-4F059A729BAC}" srcOrd="2" destOrd="0" parTransId="{45F0DC0C-0C86-4F04-A8B5-F95C3529FA8A}" sibTransId="{7EDBFDB8-4B06-4E69-9123-D7BECBD86753}"/>
    <dgm:cxn modelId="{D9C2865C-56C7-4FC5-B68C-915204DB7279}" type="presOf" srcId="{1181A5B7-0286-4315-8B45-86C637574594}" destId="{DED597E0-4A40-405F-8261-1FC9CAAFBE37}" srcOrd="0" destOrd="0" presId="urn:microsoft.com/office/officeart/2018/2/layout/IconLabelList"/>
    <dgm:cxn modelId="{13504C45-5E5E-4C74-9F75-07EE4B96B6AA}" srcId="{22C59EED-E22C-438A-8E2F-F46444275A14}" destId="{E058B833-60F1-4D35-9D3B-63BDE957D992}" srcOrd="1" destOrd="0" parTransId="{2F48A21F-04E0-4C47-8553-7AF6D963B971}" sibTransId="{200ED8A1-63B0-46CE-AFA7-FB8B45E493F6}"/>
    <dgm:cxn modelId="{E56BB4A1-B094-4636-9B8A-6276EA5EC554}" type="presOf" srcId="{E058B833-60F1-4D35-9D3B-63BDE957D992}" destId="{06394ADE-978D-41A5-8B7D-6A6199343B0E}" srcOrd="0" destOrd="0" presId="urn:microsoft.com/office/officeart/2018/2/layout/IconLabelList"/>
    <dgm:cxn modelId="{164EC864-2630-4507-A892-5A3A0A5F97B7}" type="presParOf" srcId="{21ECADF6-EAC3-4BDD-89A0-E189599D2237}" destId="{7F485F3B-A2FC-4CB3-8EDE-C3719A3B1839}" srcOrd="0" destOrd="0" presId="urn:microsoft.com/office/officeart/2018/2/layout/IconLabelList"/>
    <dgm:cxn modelId="{3D340BDE-E566-4688-B7EC-8E6B13597A16}" type="presParOf" srcId="{7F485F3B-A2FC-4CB3-8EDE-C3719A3B1839}" destId="{D7429C68-6C62-47B2-BAE3-4862A3EBF2EB}" srcOrd="0" destOrd="0" presId="urn:microsoft.com/office/officeart/2018/2/layout/IconLabelList"/>
    <dgm:cxn modelId="{4CF26839-3379-4966-B986-F02B470025F1}" type="presParOf" srcId="{7F485F3B-A2FC-4CB3-8EDE-C3719A3B1839}" destId="{C99C5D5E-5042-45C8-9D7E-499B9154E909}" srcOrd="1" destOrd="0" presId="urn:microsoft.com/office/officeart/2018/2/layout/IconLabelList"/>
    <dgm:cxn modelId="{91D96958-55CE-4903-B00D-D1B214DBD77F}" type="presParOf" srcId="{7F485F3B-A2FC-4CB3-8EDE-C3719A3B1839}" destId="{DED597E0-4A40-405F-8261-1FC9CAAFBE37}" srcOrd="2" destOrd="0" presId="urn:microsoft.com/office/officeart/2018/2/layout/IconLabelList"/>
    <dgm:cxn modelId="{A251D83A-97FC-46B2-A82B-58EE5407658E}" type="presParOf" srcId="{21ECADF6-EAC3-4BDD-89A0-E189599D2237}" destId="{C8EF3F20-ED6A-4EC9-980A-68BDF287D6EB}" srcOrd="1" destOrd="0" presId="urn:microsoft.com/office/officeart/2018/2/layout/IconLabelList"/>
    <dgm:cxn modelId="{0E112DD6-517A-443A-A47D-EFF58DAF2C6D}" type="presParOf" srcId="{21ECADF6-EAC3-4BDD-89A0-E189599D2237}" destId="{E77CD8E1-4D9A-4C29-92A0-E9FBBB763DC2}" srcOrd="2" destOrd="0" presId="urn:microsoft.com/office/officeart/2018/2/layout/IconLabelList"/>
    <dgm:cxn modelId="{AF89444C-D527-4010-8A48-198C17853B30}" type="presParOf" srcId="{E77CD8E1-4D9A-4C29-92A0-E9FBBB763DC2}" destId="{F228E12C-5160-4C82-998B-3242CF9DDD14}" srcOrd="0" destOrd="0" presId="urn:microsoft.com/office/officeart/2018/2/layout/IconLabelList"/>
    <dgm:cxn modelId="{D9372C18-78BA-4A13-949E-E00453F119FF}" type="presParOf" srcId="{E77CD8E1-4D9A-4C29-92A0-E9FBBB763DC2}" destId="{CEAEA40A-F5A2-4FA7-BF4D-4E1EFD491CFE}" srcOrd="1" destOrd="0" presId="urn:microsoft.com/office/officeart/2018/2/layout/IconLabelList"/>
    <dgm:cxn modelId="{394A9377-9EB6-42E5-93C8-8FC63B62C4CB}" type="presParOf" srcId="{E77CD8E1-4D9A-4C29-92A0-E9FBBB763DC2}" destId="{06394ADE-978D-41A5-8B7D-6A6199343B0E}" srcOrd="2" destOrd="0" presId="urn:microsoft.com/office/officeart/2018/2/layout/IconLabelList"/>
    <dgm:cxn modelId="{BDF3E171-5BC8-4F11-B70E-EED521689DF2}" type="presParOf" srcId="{21ECADF6-EAC3-4BDD-89A0-E189599D2237}" destId="{822FC365-95A9-48B7-AE65-4E81E9F92385}" srcOrd="3" destOrd="0" presId="urn:microsoft.com/office/officeart/2018/2/layout/IconLabelList"/>
    <dgm:cxn modelId="{30FA9EFF-85C3-4E89-8053-1776E0ED8A72}" type="presParOf" srcId="{21ECADF6-EAC3-4BDD-89A0-E189599D2237}" destId="{B10F37B0-4741-457A-9F74-7248F9E24B02}" srcOrd="4" destOrd="0" presId="urn:microsoft.com/office/officeart/2018/2/layout/IconLabelList"/>
    <dgm:cxn modelId="{61C6BB9B-74E7-454F-B519-8FD14B51F3C2}" type="presParOf" srcId="{B10F37B0-4741-457A-9F74-7248F9E24B02}" destId="{434E5934-E3F8-4EED-8F06-EAA385A46567}" srcOrd="0" destOrd="0" presId="urn:microsoft.com/office/officeart/2018/2/layout/IconLabelList"/>
    <dgm:cxn modelId="{C53D273C-7567-4B5C-8031-B1560C2EC753}" type="presParOf" srcId="{B10F37B0-4741-457A-9F74-7248F9E24B02}" destId="{1033BBA0-7C6A-4A58-9E5B-DF45C0780B99}" srcOrd="1" destOrd="0" presId="urn:microsoft.com/office/officeart/2018/2/layout/IconLabelList"/>
    <dgm:cxn modelId="{F13DEA01-06AB-4DD8-B7FB-C60DF01DEBFB}" type="presParOf" srcId="{B10F37B0-4741-457A-9F74-7248F9E24B02}" destId="{981FFC2F-DBE5-429F-9B73-593FD07393D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29C68-6C62-47B2-BAE3-4862A3EBF2EB}">
      <dsp:nvSpPr>
        <dsp:cNvPr id="0" name=""/>
        <dsp:cNvSpPr/>
      </dsp:nvSpPr>
      <dsp:spPr>
        <a:xfrm>
          <a:off x="872274" y="991239"/>
          <a:ext cx="979927" cy="9799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597E0-4A40-405F-8261-1FC9CAAFBE37}">
      <dsp:nvSpPr>
        <dsp:cNvPr id="0" name=""/>
        <dsp:cNvSpPr/>
      </dsp:nvSpPr>
      <dsp:spPr>
        <a:xfrm>
          <a:off x="273429" y="2271253"/>
          <a:ext cx="217761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Successfully developed a scalable database for managing influencer-brand partnerships.</a:t>
          </a:r>
        </a:p>
      </dsp:txBody>
      <dsp:txXfrm>
        <a:off x="273429" y="2271253"/>
        <a:ext cx="2177617" cy="720000"/>
      </dsp:txXfrm>
    </dsp:sp>
    <dsp:sp modelId="{F228E12C-5160-4C82-998B-3242CF9DDD14}">
      <dsp:nvSpPr>
        <dsp:cNvPr id="0" name=""/>
        <dsp:cNvSpPr/>
      </dsp:nvSpPr>
      <dsp:spPr>
        <a:xfrm>
          <a:off x="3430974" y="991239"/>
          <a:ext cx="979927" cy="9799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94ADE-978D-41A5-8B7D-6A6199343B0E}">
      <dsp:nvSpPr>
        <dsp:cNvPr id="0" name=""/>
        <dsp:cNvSpPr/>
      </dsp:nvSpPr>
      <dsp:spPr>
        <a:xfrm>
          <a:off x="2832129" y="2271253"/>
          <a:ext cx="217761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Streamlined tracking of contracts, content, and performance metrics.</a:t>
          </a:r>
        </a:p>
      </dsp:txBody>
      <dsp:txXfrm>
        <a:off x="2832129" y="2271253"/>
        <a:ext cx="2177617" cy="720000"/>
      </dsp:txXfrm>
    </dsp:sp>
    <dsp:sp modelId="{434E5934-E3F8-4EED-8F06-EAA385A46567}">
      <dsp:nvSpPr>
        <dsp:cNvPr id="0" name=""/>
        <dsp:cNvSpPr/>
      </dsp:nvSpPr>
      <dsp:spPr>
        <a:xfrm>
          <a:off x="5989674" y="991239"/>
          <a:ext cx="979927" cy="9799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FFC2F-DBE5-429F-9B73-593FD07393D6}">
      <dsp:nvSpPr>
        <dsp:cNvPr id="0" name=""/>
        <dsp:cNvSpPr/>
      </dsp:nvSpPr>
      <dsp:spPr>
        <a:xfrm>
          <a:off x="5390830" y="2271253"/>
          <a:ext cx="217761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• Prepared the system for future analytics integration.</a:t>
          </a:r>
        </a:p>
      </dsp:txBody>
      <dsp:txXfrm>
        <a:off x="5390830" y="2271253"/>
        <a:ext cx="217761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abrielreis401.wikidot.com/blog:367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9" name="Rectangle 428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oup of logos on a cork board&#10;&#10;Description automatically generated">
            <a:extLst>
              <a:ext uri="{FF2B5EF4-FFF2-40B4-BE49-F238E27FC236}">
                <a16:creationId xmlns:a16="http://schemas.microsoft.com/office/drawing/2014/main" id="{13E99A33-1055-D26F-D652-59349D41A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447" r="3552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430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477229" y="158592"/>
            <a:ext cx="6189541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4104" y="1524000"/>
            <a:ext cx="4155791" cy="2688545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sz="3800"/>
              <a:t>Influencer Partnership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0314" y="4300833"/>
            <a:ext cx="3323371" cy="133796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defTabSz="914400">
              <a:lnSpc>
                <a:spcPct val="90000"/>
              </a:lnSpc>
            </a:pPr>
            <a:r>
              <a:rPr lang="en-US" sz="1000" dirty="0"/>
              <a:t>Prepared by:-</a:t>
            </a:r>
            <a:endParaRPr lang="en-US" sz="1000" dirty="0">
              <a:ea typeface="Calibri"/>
              <a:cs typeface="Calibri"/>
            </a:endParaRPr>
          </a:p>
          <a:p>
            <a:pPr defTabSz="914400">
              <a:lnSpc>
                <a:spcPct val="90000"/>
              </a:lnSpc>
            </a:pPr>
            <a:r>
              <a:rPr lang="en-US" sz="1000" dirty="0"/>
              <a:t>Zoe caprice Christopherson</a:t>
            </a:r>
            <a:endParaRPr lang="en-US" sz="1000" dirty="0">
              <a:ea typeface="Calibri"/>
              <a:cs typeface="Calibri"/>
            </a:endParaRPr>
          </a:p>
          <a:p>
            <a:pPr defTabSz="914400">
              <a:lnSpc>
                <a:spcPct val="90000"/>
              </a:lnSpc>
            </a:pPr>
            <a:r>
              <a:rPr lang="en-US" sz="1000" dirty="0"/>
              <a:t>Juhee Makwana</a:t>
            </a:r>
            <a:endParaRPr lang="en-US" sz="1000" dirty="0">
              <a:ea typeface="Calibri"/>
              <a:cs typeface="Calibri"/>
            </a:endParaRPr>
          </a:p>
          <a:p>
            <a:pPr defTabSz="914400">
              <a:lnSpc>
                <a:spcPct val="90000"/>
              </a:lnSpc>
            </a:pPr>
            <a:r>
              <a:rPr lang="en-US" sz="1000" dirty="0" err="1"/>
              <a:t>Nikkitha</a:t>
            </a:r>
            <a:r>
              <a:rPr lang="en-US" sz="1000" dirty="0"/>
              <a:t> </a:t>
            </a:r>
            <a:r>
              <a:rPr lang="en-US" sz="1000" dirty="0" err="1"/>
              <a:t>Doppalapudi</a:t>
            </a:r>
            <a:endParaRPr lang="en-US" sz="1000" dirty="0"/>
          </a:p>
          <a:p>
            <a:pPr defTabSz="914400">
              <a:lnSpc>
                <a:spcPct val="90000"/>
              </a:lnSpc>
            </a:pPr>
            <a:r>
              <a:rPr lang="en-US" sz="1000" dirty="0"/>
              <a:t>Chaitanya </a:t>
            </a:r>
            <a:r>
              <a:rPr lang="en-US" sz="1000" dirty="0" err="1"/>
              <a:t>Nimmagadda</a:t>
            </a:r>
            <a:endParaRPr lang="en-US" sz="1000" dirty="0">
              <a:ea typeface="Calibri"/>
              <a:cs typeface="Calibri"/>
            </a:endParaRPr>
          </a:p>
          <a:p>
            <a:pPr defTabSz="914400">
              <a:lnSpc>
                <a:spcPct val="90000"/>
              </a:lnSpc>
            </a:pPr>
            <a:r>
              <a:rPr lang="en-US" sz="1000" dirty="0"/>
              <a:t>Sri Sai Praneetha Ravipati</a:t>
            </a:r>
            <a:endParaRPr lang="en-US" sz="1000" dirty="0">
              <a:ea typeface="Calibri"/>
              <a:cs typeface="Calibri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800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800" dirty="0"/>
          </a:p>
          <a:p>
            <a:pPr defTabSz="914400">
              <a:lnSpc>
                <a:spcPct val="90000"/>
              </a:lnSpc>
            </a:pPr>
            <a:r>
              <a:rPr lang="en-US" sz="1100" b="1" dirty="0"/>
              <a:t>BUAN 6320.501 - Database Foundations for Business Analytics - F24</a:t>
            </a:r>
            <a:endParaRPr lang="en-US" sz="1100" b="1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8AF77-6692-EA2E-352B-AF9128585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Output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2E0C8C54-46C9-B061-3250-082983301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36392"/>
            <a:ext cx="8229600" cy="3453578"/>
          </a:xfrm>
        </p:spPr>
      </p:pic>
    </p:spTree>
    <p:extLst>
      <p:ext uri="{BB962C8B-B14F-4D97-AF65-F5344CB8AC3E}">
        <p14:creationId xmlns:p14="http://schemas.microsoft.com/office/powerpoint/2010/main" val="3953767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7FF2B-33A5-287D-3869-6E47887BE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bg1"/>
                </a:solidFill>
                <a:ea typeface="+mj-lt"/>
                <a:cs typeface="+mj-lt"/>
              </a:rPr>
              <a:t>Advanced Queries with Outputs</a:t>
            </a:r>
            <a:endParaRPr lang="en-US" sz="35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7B078-819A-8677-26BF-631E67018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678" y="2217343"/>
            <a:ext cx="8494205" cy="443531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buFont typeface="Wingdings"/>
              <a:buChar char="v"/>
            </a:pPr>
            <a:r>
              <a:rPr lang="en-US" sz="1800" b="1" dirty="0">
                <a:ea typeface="+mn-lt"/>
                <a:cs typeface="+mn-lt"/>
              </a:rPr>
              <a:t>Identify the Top 3 Most Profitable Products per Brand based on </a:t>
            </a:r>
            <a:r>
              <a:rPr lang="en-US" sz="1800" b="1">
                <a:ea typeface="+mn-lt"/>
                <a:cs typeface="+mn-lt"/>
              </a:rPr>
              <a:t>total revenue.</a:t>
            </a:r>
            <a:endParaRPr lang="en-US" sz="1800" b="1" dirty="0">
              <a:ea typeface="Calibri"/>
              <a:cs typeface="Calibri"/>
            </a:endParaRPr>
          </a:p>
          <a:p>
            <a:pPr>
              <a:buNone/>
            </a:pPr>
            <a:endParaRPr lang="en-US" sz="1800" dirty="0">
              <a:ea typeface="+mn-lt"/>
              <a:cs typeface="+mn-lt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SELECT 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   </a:t>
            </a:r>
            <a:r>
              <a:rPr lang="en-US" sz="1800" dirty="0" err="1">
                <a:ea typeface="+mn-lt"/>
                <a:cs typeface="+mn-lt"/>
              </a:rPr>
              <a:t>b.brand_name</a:t>
            </a:r>
            <a:r>
              <a:rPr lang="en-US" sz="1800" dirty="0">
                <a:ea typeface="+mn-lt"/>
                <a:cs typeface="+mn-lt"/>
              </a:rPr>
              <a:t>,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   </a:t>
            </a:r>
            <a:r>
              <a:rPr lang="en-US" sz="1800" dirty="0" err="1">
                <a:ea typeface="+mn-lt"/>
                <a:cs typeface="+mn-lt"/>
              </a:rPr>
              <a:t>p.product_name</a:t>
            </a:r>
            <a:r>
              <a:rPr lang="en-US" sz="1800" dirty="0">
                <a:ea typeface="+mn-lt"/>
                <a:cs typeface="+mn-lt"/>
              </a:rPr>
              <a:t>,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   SUM(</a:t>
            </a:r>
            <a:r>
              <a:rPr lang="en-US" sz="1800" dirty="0" err="1">
                <a:ea typeface="+mn-lt"/>
                <a:cs typeface="+mn-lt"/>
              </a:rPr>
              <a:t>pm.revenue</a:t>
            </a:r>
            <a:r>
              <a:rPr lang="en-US" sz="1800" dirty="0">
                <a:ea typeface="+mn-lt"/>
                <a:cs typeface="+mn-lt"/>
              </a:rPr>
              <a:t>) AS </a:t>
            </a:r>
            <a:r>
              <a:rPr lang="en-US" sz="1800" dirty="0" err="1">
                <a:ea typeface="+mn-lt"/>
                <a:cs typeface="+mn-lt"/>
              </a:rPr>
              <a:t>total_revenue</a:t>
            </a:r>
            <a:endParaRPr lang="en-US" dirty="0">
              <a:ea typeface="Calibri"/>
              <a:cs typeface="Calibri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FROM product p</a:t>
            </a:r>
            <a:endParaRPr lang="en-US" dirty="0">
              <a:ea typeface="Calibri"/>
              <a:cs typeface="Calibri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JOIN </a:t>
            </a:r>
            <a:r>
              <a:rPr lang="en-US" sz="1800" dirty="0" err="1">
                <a:ea typeface="+mn-lt"/>
                <a:cs typeface="+mn-lt"/>
              </a:rPr>
              <a:t>performance_metrics</a:t>
            </a:r>
            <a:r>
              <a:rPr lang="en-US" sz="1800" dirty="0">
                <a:ea typeface="+mn-lt"/>
                <a:cs typeface="+mn-lt"/>
              </a:rPr>
              <a:t> pm ON </a:t>
            </a:r>
            <a:r>
              <a:rPr lang="en-US" sz="1800" dirty="0" err="1">
                <a:ea typeface="+mn-lt"/>
                <a:cs typeface="+mn-lt"/>
              </a:rPr>
              <a:t>p.product_id</a:t>
            </a:r>
            <a:r>
              <a:rPr lang="en-US" sz="1800" dirty="0">
                <a:ea typeface="+mn-lt"/>
                <a:cs typeface="+mn-lt"/>
              </a:rPr>
              <a:t> = </a:t>
            </a:r>
            <a:r>
              <a:rPr lang="en-US" sz="1800" dirty="0" err="1">
                <a:ea typeface="+mn-lt"/>
                <a:cs typeface="+mn-lt"/>
              </a:rPr>
              <a:t>pm.product_id</a:t>
            </a:r>
            <a:endParaRPr lang="en-US" dirty="0">
              <a:ea typeface="Calibri"/>
              <a:cs typeface="Calibri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JOIN brand b ON </a:t>
            </a:r>
            <a:r>
              <a:rPr lang="en-US" sz="1800" dirty="0" err="1">
                <a:ea typeface="+mn-lt"/>
                <a:cs typeface="+mn-lt"/>
              </a:rPr>
              <a:t>p.brand_id</a:t>
            </a:r>
            <a:r>
              <a:rPr lang="en-US" sz="1800" dirty="0">
                <a:ea typeface="+mn-lt"/>
                <a:cs typeface="+mn-lt"/>
              </a:rPr>
              <a:t> = </a:t>
            </a:r>
            <a:r>
              <a:rPr lang="en-US" sz="1800" dirty="0" err="1">
                <a:ea typeface="+mn-lt"/>
                <a:cs typeface="+mn-lt"/>
              </a:rPr>
              <a:t>b.brand_id</a:t>
            </a:r>
            <a:endParaRPr lang="en-US" dirty="0">
              <a:ea typeface="Calibri"/>
              <a:cs typeface="Calibri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GROUP BY </a:t>
            </a:r>
            <a:r>
              <a:rPr lang="en-US" sz="1800" dirty="0" err="1">
                <a:ea typeface="+mn-lt"/>
                <a:cs typeface="+mn-lt"/>
              </a:rPr>
              <a:t>b.brand_name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dirty="0" err="1">
                <a:ea typeface="+mn-lt"/>
                <a:cs typeface="+mn-lt"/>
              </a:rPr>
              <a:t>p.product_name</a:t>
            </a:r>
            <a:endParaRPr lang="en-US" dirty="0">
              <a:ea typeface="Calibri"/>
              <a:cs typeface="Calibri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HAVING SUM(</a:t>
            </a:r>
            <a:r>
              <a:rPr lang="en-US" sz="1800" dirty="0" err="1">
                <a:ea typeface="+mn-lt"/>
                <a:cs typeface="+mn-lt"/>
              </a:rPr>
              <a:t>pm.revenue</a:t>
            </a:r>
            <a:r>
              <a:rPr lang="en-US" sz="1800" dirty="0">
                <a:ea typeface="+mn-lt"/>
                <a:cs typeface="+mn-lt"/>
              </a:rPr>
              <a:t>) &gt; 0</a:t>
            </a:r>
            <a:endParaRPr lang="en-US" dirty="0">
              <a:ea typeface="Calibri"/>
              <a:cs typeface="Calibri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ORDER BY </a:t>
            </a:r>
            <a:r>
              <a:rPr lang="en-US" sz="1800" dirty="0" err="1">
                <a:ea typeface="+mn-lt"/>
                <a:cs typeface="+mn-lt"/>
              </a:rPr>
              <a:t>b.brand_name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dirty="0" err="1">
                <a:ea typeface="+mn-lt"/>
                <a:cs typeface="+mn-lt"/>
              </a:rPr>
              <a:t>total_revenue</a:t>
            </a:r>
            <a:r>
              <a:rPr lang="en-US" sz="1800" dirty="0">
                <a:ea typeface="+mn-lt"/>
                <a:cs typeface="+mn-lt"/>
              </a:rPr>
              <a:t> DESC</a:t>
            </a:r>
            <a:endParaRPr lang="en-US" dirty="0"/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LIMIT 3;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6656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8AF77-6692-EA2E-352B-AF9128585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Output</a:t>
            </a:r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02EE9546-F3DB-1FDF-3C26-776B257FA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138" y="2161840"/>
            <a:ext cx="7938509" cy="3151618"/>
          </a:xfrm>
        </p:spPr>
      </p:pic>
    </p:spTree>
    <p:extLst>
      <p:ext uri="{BB962C8B-B14F-4D97-AF65-F5344CB8AC3E}">
        <p14:creationId xmlns:p14="http://schemas.microsoft.com/office/powerpoint/2010/main" val="2957453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 b="1" dirty="0"/>
              <a:t>Challenges</a:t>
            </a:r>
            <a:endParaRPr lang="en-US" sz="3500" b="1" dirty="0"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1921156"/>
            <a:ext cx="4000647" cy="376983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000" dirty="0"/>
              <a:t>• Resolving complex relationships between entities.</a:t>
            </a:r>
            <a:endParaRPr lang="en-US"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/>
              <a:t>• Optimizing query performance for large datasets.</a:t>
            </a:r>
            <a:endParaRPr lang="en-US"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• Implementing effective triggers and functions.</a:t>
            </a:r>
            <a:endParaRPr lang="en-US" dirty="0">
              <a:ea typeface="Calibri"/>
              <a:cs typeface="Calibri"/>
            </a:endParaRPr>
          </a:p>
        </p:txBody>
      </p:sp>
      <p:pic>
        <p:nvPicPr>
          <p:cNvPr id="14" name="Picture 13" descr="People at the meeting desk">
            <a:extLst>
              <a:ext uri="{FF2B5EF4-FFF2-40B4-BE49-F238E27FC236}">
                <a16:creationId xmlns:a16="http://schemas.microsoft.com/office/drawing/2014/main" id="{F5BE4354-1436-AAE0-5221-FB20BF4FA1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110" r="39130" b="7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 b="1"/>
              <a:t>Conclusion</a:t>
            </a:r>
            <a:endParaRPr lang="en-US" sz="4700" b="1">
              <a:ea typeface="Calibri"/>
              <a:cs typeface="Calibri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2D118B-FB7B-AFE1-FB4F-341C014DA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09494"/>
              </p:ext>
            </p:extLst>
          </p:nvPr>
        </p:nvGraphicFramePr>
        <p:xfrm>
          <a:off x="628650" y="2194470"/>
          <a:ext cx="7841877" cy="3982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1381"/>
            <a:ext cx="7884414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4718595"/>
            <a:ext cx="4057650" cy="18288"/>
          </a:xfrm>
          <a:custGeom>
            <a:avLst/>
            <a:gdLst>
              <a:gd name="connsiteX0" fmla="*/ 0 w 4057650"/>
              <a:gd name="connsiteY0" fmla="*/ 0 h 18288"/>
              <a:gd name="connsiteX1" fmla="*/ 757428 w 4057650"/>
              <a:gd name="connsiteY1" fmla="*/ 0 h 18288"/>
              <a:gd name="connsiteX2" fmla="*/ 1474279 w 4057650"/>
              <a:gd name="connsiteY2" fmla="*/ 0 h 18288"/>
              <a:gd name="connsiteX3" fmla="*/ 2191131 w 4057650"/>
              <a:gd name="connsiteY3" fmla="*/ 0 h 18288"/>
              <a:gd name="connsiteX4" fmla="*/ 2745676 w 4057650"/>
              <a:gd name="connsiteY4" fmla="*/ 0 h 18288"/>
              <a:gd name="connsiteX5" fmla="*/ 3340798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272284 w 4057650"/>
              <a:gd name="connsiteY10" fmla="*/ 18288 h 18288"/>
              <a:gd name="connsiteX11" fmla="*/ 1555432 w 4057650"/>
              <a:gd name="connsiteY11" fmla="*/ 18288 h 18288"/>
              <a:gd name="connsiteX12" fmla="*/ 960310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8288" fill="none" extrusionOk="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150" y="8855"/>
                  <a:pt x="4057759" y="14521"/>
                  <a:pt x="4057650" y="18288"/>
                </a:cubicBezTo>
                <a:cubicBezTo>
                  <a:pt x="3743404" y="40125"/>
                  <a:pt x="3625516" y="-14923"/>
                  <a:pt x="3381375" y="18288"/>
                </a:cubicBezTo>
                <a:cubicBezTo>
                  <a:pt x="3137235" y="51499"/>
                  <a:pt x="2946571" y="1"/>
                  <a:pt x="2826830" y="18288"/>
                </a:cubicBezTo>
                <a:cubicBezTo>
                  <a:pt x="2707090" y="36575"/>
                  <a:pt x="2402756" y="1432"/>
                  <a:pt x="2272284" y="18288"/>
                </a:cubicBezTo>
                <a:cubicBezTo>
                  <a:pt x="2141812" y="35144"/>
                  <a:pt x="1895935" y="18199"/>
                  <a:pt x="1555432" y="18288"/>
                </a:cubicBezTo>
                <a:cubicBezTo>
                  <a:pt x="1214929" y="18377"/>
                  <a:pt x="1103072" y="14503"/>
                  <a:pt x="960310" y="18288"/>
                </a:cubicBezTo>
                <a:cubicBezTo>
                  <a:pt x="817548" y="22073"/>
                  <a:pt x="402272" y="-29359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057650" h="18288" stroke="0" extrusionOk="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752" y="7180"/>
                  <a:pt x="4057819" y="13790"/>
                  <a:pt x="4057650" y="18288"/>
                </a:cubicBezTo>
                <a:cubicBezTo>
                  <a:pt x="3865148" y="-3313"/>
                  <a:pt x="3702543" y="49468"/>
                  <a:pt x="3381375" y="18288"/>
                </a:cubicBezTo>
                <a:cubicBezTo>
                  <a:pt x="3060208" y="-12892"/>
                  <a:pt x="2956571" y="-8678"/>
                  <a:pt x="2826830" y="18288"/>
                </a:cubicBezTo>
                <a:cubicBezTo>
                  <a:pt x="2697089" y="45254"/>
                  <a:pt x="2411031" y="43154"/>
                  <a:pt x="2150555" y="18288"/>
                </a:cubicBezTo>
                <a:cubicBezTo>
                  <a:pt x="1890080" y="-6578"/>
                  <a:pt x="1741827" y="-615"/>
                  <a:pt x="1474280" y="18288"/>
                </a:cubicBezTo>
                <a:cubicBezTo>
                  <a:pt x="1206734" y="37191"/>
                  <a:pt x="998203" y="33335"/>
                  <a:pt x="838581" y="18288"/>
                </a:cubicBezTo>
                <a:cubicBezTo>
                  <a:pt x="678959" y="3241"/>
                  <a:pt x="187101" y="-13212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 b="1" dirty="0"/>
              <a:t>Introduction</a:t>
            </a:r>
            <a:endParaRPr lang="en-US" sz="3500" b="1" dirty="0"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1719450"/>
            <a:ext cx="4000647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This project focuses on designing a database system to manage partnerships between brands and influencers. It streamlines data management, tracks performance metrics, and enhances collaboration efficiency.</a:t>
            </a:r>
            <a:endParaRPr lang="en-US"/>
          </a:p>
        </p:txBody>
      </p:sp>
      <p:pic>
        <p:nvPicPr>
          <p:cNvPr id="5" name="Picture 4" descr="A person reaching for a paper on a table full of paper and sticky notes">
            <a:extLst>
              <a:ext uri="{FF2B5EF4-FFF2-40B4-BE49-F238E27FC236}">
                <a16:creationId xmlns:a16="http://schemas.microsoft.com/office/drawing/2014/main" id="{1A6C1275-301D-5C42-2A9B-F46C7679F5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176" r="31950" b="4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09" y="723898"/>
            <a:ext cx="4501582" cy="1495425"/>
          </a:xfrm>
        </p:spPr>
        <p:txBody>
          <a:bodyPr>
            <a:normAutofit/>
          </a:bodyPr>
          <a:lstStyle/>
          <a:p>
            <a:r>
              <a:rPr lang="en-US" sz="3500" b="1" dirty="0"/>
              <a:t>Project Scope</a:t>
            </a:r>
            <a:endParaRPr lang="en-US" sz="3500" b="1" dirty="0"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510" y="2405067"/>
            <a:ext cx="4501582" cy="372903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• Entities: </a:t>
            </a:r>
            <a:endParaRPr lang="en-US" sz="24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/>
              <a:t>Influencers, Brands, Products, Contracts, Performance Metrics, Content Creation.</a:t>
            </a:r>
            <a:endParaRPr lang="en-US" sz="2400">
              <a:ea typeface="Calibri"/>
              <a:cs typeface="Calibri"/>
            </a:endParaRPr>
          </a:p>
          <a:p>
            <a:pPr marL="0" indent="0">
              <a:buNone/>
            </a:pPr>
            <a:endParaRPr lang="en-US" sz="24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/>
              <a:t>• Capabilities:</a:t>
            </a:r>
            <a:endParaRPr lang="en-US" sz="24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/>
              <a:t>  - Managing contracts, content, and metrics.</a:t>
            </a:r>
            <a:endParaRPr lang="en-US" sz="24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/>
              <a:t>  - Linking influencers, brands, and products.</a:t>
            </a:r>
            <a:endParaRPr lang="en-US" sz="2400" dirty="0">
              <a:ea typeface="Calibri"/>
              <a:cs typeface="Calibri"/>
            </a:endParaRPr>
          </a:p>
        </p:txBody>
      </p:sp>
      <p:pic>
        <p:nvPicPr>
          <p:cNvPr id="5" name="Picture 4" descr="Empty office area">
            <a:extLst>
              <a:ext uri="{FF2B5EF4-FFF2-40B4-BE49-F238E27FC236}">
                <a16:creationId xmlns:a16="http://schemas.microsoft.com/office/drawing/2014/main" id="{6B9B5CA0-198D-E7DF-43D1-05041C65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360" r="22195" b="-1"/>
          <a:stretch/>
        </p:blipFill>
        <p:spPr>
          <a:xfrm>
            <a:off x="5399580" y="10"/>
            <a:ext cx="3744420" cy="6857990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7399" y="643467"/>
            <a:ext cx="8408193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Entity-Relationship Diagram (ERD)</a:t>
            </a:r>
          </a:p>
        </p:txBody>
      </p:sp>
      <p:pic>
        <p:nvPicPr>
          <p:cNvPr id="4" name="Picture 3" descr="A diagram with text and words&#10;&#10;Description automatically generated">
            <a:extLst>
              <a:ext uri="{FF2B5EF4-FFF2-40B4-BE49-F238E27FC236}">
                <a16:creationId xmlns:a16="http://schemas.microsoft.com/office/drawing/2014/main" id="{8CA2D70F-7315-1179-03B5-3A152FB2C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38" y="1707127"/>
            <a:ext cx="8828737" cy="41959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 b="1" dirty="0"/>
              <a:t>Key Entities and Attributes</a:t>
            </a:r>
            <a:endParaRPr lang="en-US" sz="3850" b="1" dirty="0"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115" y="1914178"/>
            <a:ext cx="5033221" cy="3788227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sz="2100" dirty="0"/>
              <a:t>1. Influencer: </a:t>
            </a:r>
            <a:r>
              <a:rPr lang="en-US" sz="2100" dirty="0" err="1"/>
              <a:t>InfluencerID</a:t>
            </a:r>
            <a:r>
              <a:rPr lang="en-US" sz="2100" dirty="0"/>
              <a:t> (PK), Name, Platform, </a:t>
            </a:r>
            <a:r>
              <a:rPr lang="en-US" sz="2100" dirty="0" err="1"/>
              <a:t>Follower_count</a:t>
            </a:r>
            <a:r>
              <a:rPr lang="en-US" sz="2100" dirty="0"/>
              <a:t>, Email.</a:t>
            </a:r>
            <a:endParaRPr lang="en-US" dirty="0"/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2. Brand: </a:t>
            </a:r>
            <a:r>
              <a:rPr lang="en-US" sz="2100" dirty="0" err="1"/>
              <a:t>Brand_ID</a:t>
            </a:r>
            <a:r>
              <a:rPr lang="en-US" sz="2100" dirty="0"/>
              <a:t> (PK), Name, Industry, </a:t>
            </a:r>
            <a:r>
              <a:rPr lang="en-US" sz="2100" dirty="0" err="1"/>
              <a:t>Contact_Info</a:t>
            </a:r>
            <a:r>
              <a:rPr lang="en-US" sz="2100" dirty="0"/>
              <a:t>, Website.</a:t>
            </a:r>
            <a:endParaRPr lang="en-US" sz="21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3. Product: </a:t>
            </a:r>
            <a:r>
              <a:rPr lang="en-US" sz="2100" dirty="0" err="1"/>
              <a:t>ProductID</a:t>
            </a:r>
            <a:r>
              <a:rPr lang="en-US" sz="2100" dirty="0"/>
              <a:t> (PK), Name, Category, Price, </a:t>
            </a:r>
            <a:r>
              <a:rPr lang="en-US" sz="2100" dirty="0" err="1"/>
              <a:t>Brand_ID</a:t>
            </a:r>
            <a:r>
              <a:rPr lang="en-US" sz="2100" dirty="0"/>
              <a:t> (FK).</a:t>
            </a:r>
            <a:endParaRPr lang="en-US" sz="21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4. Contract: </a:t>
            </a:r>
            <a:r>
              <a:rPr lang="en-US" sz="2100" dirty="0" err="1"/>
              <a:t>ContractID</a:t>
            </a:r>
            <a:r>
              <a:rPr lang="en-US" sz="2100" dirty="0"/>
              <a:t> (PK), </a:t>
            </a:r>
            <a:r>
              <a:rPr lang="en-US" sz="2100" dirty="0" err="1"/>
              <a:t>InfluencerID</a:t>
            </a:r>
            <a:r>
              <a:rPr lang="en-US" sz="2100" dirty="0"/>
              <a:t> (FK), </a:t>
            </a:r>
            <a:r>
              <a:rPr lang="en-US" sz="2100" dirty="0" err="1"/>
              <a:t>Brand_ID</a:t>
            </a:r>
            <a:r>
              <a:rPr lang="en-US" sz="2100" dirty="0"/>
              <a:t> (FK), Dates, Pay.</a:t>
            </a:r>
            <a:endParaRPr lang="en-US" sz="21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5. Performance Metrics: </a:t>
            </a:r>
            <a:r>
              <a:rPr lang="en-US" sz="2100" dirty="0" err="1"/>
              <a:t>InfluencerID</a:t>
            </a:r>
            <a:r>
              <a:rPr lang="en-US" sz="2100" dirty="0"/>
              <a:t> (FK), </a:t>
            </a:r>
            <a:r>
              <a:rPr lang="en-US" sz="2100" dirty="0" err="1"/>
              <a:t>ProductID</a:t>
            </a:r>
            <a:r>
              <a:rPr lang="en-US" sz="2100" dirty="0"/>
              <a:t> (FK), Posts, Revenue.</a:t>
            </a:r>
            <a:endParaRPr lang="en-US" sz="2100" dirty="0">
              <a:ea typeface="Calibri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Connections">
            <a:extLst>
              <a:ext uri="{FF2B5EF4-FFF2-40B4-BE49-F238E27FC236}">
                <a16:creationId xmlns:a16="http://schemas.microsoft.com/office/drawing/2014/main" id="{4E64C633-59AD-2882-1D6C-49B3C7A27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b="1"/>
              <a:t>Assumptions and Constraints</a:t>
            </a:r>
            <a:endParaRPr lang="en-US" sz="3300" b="1"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116" y="2149503"/>
            <a:ext cx="5044426" cy="386666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900" b="1" dirty="0">
                <a:ea typeface="Calibri"/>
                <a:cs typeface="Calibri"/>
              </a:rPr>
              <a:t>Assumptions:</a:t>
            </a:r>
          </a:p>
          <a:p>
            <a:pPr marL="0" indent="0">
              <a:buNone/>
            </a:pPr>
            <a:r>
              <a:rPr lang="en-US" sz="1900" dirty="0">
                <a:ea typeface="Calibri"/>
                <a:cs typeface="Calibri"/>
              </a:rPr>
              <a:t>• Influencers can post unlimited content per contract but only one post per product daily.</a:t>
            </a:r>
          </a:p>
          <a:p>
            <a:pPr marL="0" indent="0">
              <a:buNone/>
            </a:pPr>
            <a:r>
              <a:rPr lang="en-US" sz="1900" dirty="0">
                <a:ea typeface="Calibri"/>
                <a:cs typeface="Calibri"/>
              </a:rPr>
              <a:t>• Brands can engage multiple influencers.</a:t>
            </a:r>
          </a:p>
          <a:p>
            <a:pPr marL="0" indent="0">
              <a:buNone/>
            </a:pPr>
            <a:r>
              <a:rPr lang="en-US" sz="1900" dirty="0">
                <a:ea typeface="Calibri"/>
                <a:cs typeface="Calibri"/>
              </a:rPr>
              <a:t>• Metrics are periodically updated for performance analysis.</a:t>
            </a:r>
          </a:p>
          <a:p>
            <a:pPr marL="0" indent="0">
              <a:buNone/>
            </a:pPr>
            <a:r>
              <a:rPr lang="en-US" sz="1900" dirty="0">
                <a:ea typeface="Calibri"/>
                <a:cs typeface="Calibri"/>
              </a:rPr>
              <a:t>• Metrics will only be collected on content posted between the contract start and end dates for each partnership.</a:t>
            </a:r>
          </a:p>
          <a:p>
            <a:pPr marL="0" indent="0">
              <a:buNone/>
            </a:pPr>
            <a:endParaRPr lang="en-US" sz="14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900" b="1" dirty="0">
                <a:ea typeface="Calibri"/>
                <a:cs typeface="Calibri"/>
              </a:rPr>
              <a:t>Constraints:</a:t>
            </a:r>
          </a:p>
          <a:p>
            <a:pPr marL="0" indent="0">
              <a:buNone/>
            </a:pPr>
            <a:r>
              <a:rPr lang="en-US" sz="1900" dirty="0">
                <a:ea typeface="Calibri"/>
                <a:cs typeface="Calibri"/>
              </a:rPr>
              <a:t>• Primary and Foreign key relationships are strictly enforced.</a:t>
            </a:r>
          </a:p>
          <a:p>
            <a:pPr marL="0" indent="0">
              <a:buNone/>
            </a:pPr>
            <a:r>
              <a:rPr lang="en-US" sz="1900" dirty="0">
                <a:ea typeface="Calibri"/>
                <a:cs typeface="Calibri"/>
              </a:rPr>
              <a:t>• No many-to-many relationships in the schema.</a:t>
            </a:r>
            <a:endParaRPr lang="en-US" sz="1800" dirty="0">
              <a:ea typeface="Calibri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Social Network">
            <a:extLst>
              <a:ext uri="{FF2B5EF4-FFF2-40B4-BE49-F238E27FC236}">
                <a16:creationId xmlns:a16="http://schemas.microsoft.com/office/drawing/2014/main" id="{7D1F8645-A99C-CF0C-6374-97EB22087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 b="1"/>
              <a:t>SQL Features</a:t>
            </a:r>
            <a:endParaRPr lang="en-US" sz="3850" b="1"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107" y="2109018"/>
            <a:ext cx="5033221" cy="37882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• Triggers: Automated updates to  performance metrics upon new content creation.</a:t>
            </a:r>
            <a:endParaRPr lang="en-US" sz="24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/>
              <a:t>• Functions: Calculated total revenue and post engagement.</a:t>
            </a:r>
            <a:endParaRPr lang="en-US" sz="24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/>
              <a:t>• </a:t>
            </a:r>
            <a:r>
              <a:rPr lang="en-US" sz="2400" dirty="0">
                <a:ea typeface="+mn-lt"/>
                <a:cs typeface="+mn-lt"/>
              </a:rPr>
              <a:t>Sequences</a:t>
            </a:r>
            <a:r>
              <a:rPr lang="en-US" sz="2400" dirty="0"/>
              <a:t>: </a:t>
            </a:r>
            <a:r>
              <a:rPr lang="en-US" sz="2400" dirty="0">
                <a:ea typeface="+mn-lt"/>
                <a:cs typeface="+mn-lt"/>
              </a:rPr>
              <a:t>Automatically generated unique IDs for contracts, brands, products and posts.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830AB2E9-1FE6-8D8A-72A3-E77DDE258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bg1"/>
                </a:solidFill>
              </a:rPr>
              <a:t>Sequences and Triggers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33081" cy="460955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buFont typeface="Wingdings"/>
              <a:buChar char="§"/>
            </a:pPr>
            <a:r>
              <a:rPr lang="en-US" sz="1100" dirty="0"/>
              <a:t>CREATE SEQUENCES--create sequence </a:t>
            </a:r>
            <a:r>
              <a:rPr lang="en-US" sz="1100" dirty="0" err="1"/>
              <a:t>influencer_id_seq</a:t>
            </a:r>
            <a:endParaRPr lang="en-US" sz="1100" dirty="0" err="1">
              <a:ea typeface="Calibri"/>
              <a:cs typeface="Calibri"/>
            </a:endParaRPr>
          </a:p>
          <a:p>
            <a:pPr>
              <a:lnSpc>
                <a:spcPct val="90000"/>
              </a:lnSpc>
              <a:buNone/>
            </a:pPr>
            <a:r>
              <a:rPr lang="en-US" sz="1100" dirty="0"/>
              <a:t>CREATE SEQUENCE </a:t>
            </a:r>
            <a:r>
              <a:rPr lang="en-US" sz="1100" dirty="0" err="1"/>
              <a:t>influencer_id_seq</a:t>
            </a:r>
            <a:r>
              <a:rPr lang="en-US" sz="1100" dirty="0"/>
              <a:t>  </a:t>
            </a:r>
            <a:endParaRPr lang="en-US" sz="1100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buNone/>
            </a:pPr>
            <a:r>
              <a:rPr lang="en-US" sz="1100" dirty="0"/>
              <a:t>  INCREMENT BY 1  </a:t>
            </a:r>
            <a:endParaRPr lang="en-US" sz="1100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buNone/>
            </a:pPr>
            <a:r>
              <a:rPr lang="en-US" sz="1100" dirty="0"/>
              <a:t>  START WITH 101  </a:t>
            </a:r>
            <a:endParaRPr lang="en-US" sz="1100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buNone/>
            </a:pPr>
            <a:r>
              <a:rPr lang="en-US" sz="1100" dirty="0"/>
              <a:t>  NO MAXVALUE  </a:t>
            </a:r>
            <a:endParaRPr lang="en-US" sz="1100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buNone/>
            </a:pPr>
            <a:r>
              <a:rPr lang="en-US" sz="1100" dirty="0"/>
              <a:t>  MINVALUE 101  </a:t>
            </a:r>
            <a:endParaRPr lang="en-US" sz="1100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buNone/>
            </a:pPr>
            <a:r>
              <a:rPr lang="en-US" sz="1100" dirty="0"/>
              <a:t>  NO CYCLE;</a:t>
            </a:r>
            <a:endParaRPr lang="en-US" sz="1100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buNone/>
            </a:pPr>
            <a:endParaRPr lang="en-US" sz="1100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Wingdings"/>
              <a:buChar char="§"/>
            </a:pPr>
            <a:r>
              <a:rPr lang="en-US" sz="1100" dirty="0"/>
              <a:t>create trigger functions--create trigger function </a:t>
            </a:r>
            <a:r>
              <a:rPr lang="en-US" sz="1100" dirty="0" err="1"/>
              <a:t>trg_influencer</a:t>
            </a:r>
            <a:endParaRPr lang="en-US" sz="1100" dirty="0" err="1">
              <a:ea typeface="Calibri"/>
              <a:cs typeface="Calibri"/>
            </a:endParaRPr>
          </a:p>
          <a:p>
            <a:pPr>
              <a:lnSpc>
                <a:spcPct val="90000"/>
              </a:lnSpc>
              <a:buNone/>
            </a:pPr>
            <a:r>
              <a:rPr lang="en-US" sz="1100" dirty="0"/>
              <a:t>CREATE OR REPLACE FUNCTION </a:t>
            </a:r>
            <a:r>
              <a:rPr lang="en-US" sz="1100" dirty="0" err="1"/>
              <a:t>trg_influencer</a:t>
            </a:r>
            <a:r>
              <a:rPr lang="en-US" sz="1100" dirty="0"/>
              <a:t>() RETURNS TRIGGER AS $$</a:t>
            </a:r>
            <a:endParaRPr lang="en-US" sz="1100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buNone/>
            </a:pPr>
            <a:r>
              <a:rPr lang="en-US" sz="1100" dirty="0"/>
              <a:t>BEGIN    </a:t>
            </a:r>
            <a:endParaRPr lang="en-US" sz="1100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buNone/>
            </a:pPr>
            <a:r>
              <a:rPr lang="en-US" sz="1100" dirty="0"/>
              <a:t>IF </a:t>
            </a:r>
            <a:r>
              <a:rPr lang="en-US" sz="1100" dirty="0" err="1"/>
              <a:t>NEW.influencer_id</a:t>
            </a:r>
            <a:r>
              <a:rPr lang="en-US" sz="1100" dirty="0"/>
              <a:t> IS NULL THEN        </a:t>
            </a:r>
            <a:endParaRPr lang="en-US" sz="1100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buNone/>
            </a:pPr>
            <a:r>
              <a:rPr lang="en-US" sz="1100" dirty="0"/>
              <a:t>  </a:t>
            </a:r>
            <a:r>
              <a:rPr lang="en-US" sz="1100" dirty="0" err="1"/>
              <a:t>NEW.influencer_id</a:t>
            </a:r>
            <a:r>
              <a:rPr lang="en-US" sz="1100" dirty="0"/>
              <a:t> := </a:t>
            </a:r>
            <a:r>
              <a:rPr lang="en-US" sz="1100" dirty="0" err="1"/>
              <a:t>nextval</a:t>
            </a:r>
            <a:r>
              <a:rPr lang="en-US" sz="1100" dirty="0"/>
              <a:t>('</a:t>
            </a:r>
            <a:r>
              <a:rPr lang="en-US" sz="1100" dirty="0" err="1"/>
              <a:t>influencer_id_seq</a:t>
            </a:r>
            <a:r>
              <a:rPr lang="en-US" sz="1100" dirty="0"/>
              <a:t>');    </a:t>
            </a:r>
            <a:endParaRPr lang="en-US" sz="1100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buNone/>
            </a:pPr>
            <a:r>
              <a:rPr lang="en-US" sz="1100" dirty="0"/>
              <a:t>  END IF;    </a:t>
            </a:r>
            <a:endParaRPr lang="en-US" sz="1100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buNone/>
            </a:pPr>
            <a:r>
              <a:rPr lang="en-US" sz="1100" dirty="0"/>
              <a:t>  RETURN NEW;</a:t>
            </a:r>
            <a:endParaRPr lang="en-US" sz="1100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buNone/>
            </a:pPr>
            <a:r>
              <a:rPr lang="en-US" sz="1100" dirty="0"/>
              <a:t>END;</a:t>
            </a:r>
            <a:endParaRPr lang="en-US" sz="1100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buNone/>
            </a:pPr>
            <a:r>
              <a:rPr lang="en-US" sz="1100" dirty="0"/>
              <a:t>$$ LANGUAGE </a:t>
            </a:r>
            <a:r>
              <a:rPr lang="en-US" sz="1100" dirty="0" err="1"/>
              <a:t>plpgsql</a:t>
            </a:r>
            <a:r>
              <a:rPr lang="en-US" sz="1100" dirty="0"/>
              <a:t>;</a:t>
            </a:r>
            <a:endParaRPr lang="en-US" sz="1100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buNone/>
            </a:pPr>
            <a:endParaRPr lang="en-US" sz="1100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Wingdings"/>
              <a:buChar char="§"/>
            </a:pPr>
            <a:r>
              <a:rPr lang="en-US" sz="1100" dirty="0"/>
              <a:t>create triggers--create trigger </a:t>
            </a:r>
            <a:r>
              <a:rPr lang="en-US" sz="1100" dirty="0" err="1"/>
              <a:t>TRG_influencer</a:t>
            </a:r>
            <a:endParaRPr lang="en-US" sz="1100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buNone/>
            </a:pPr>
            <a:r>
              <a:rPr lang="en-US" sz="1100" dirty="0"/>
              <a:t>CREATE TRIGGER </a:t>
            </a:r>
            <a:r>
              <a:rPr lang="en-US" sz="1100" dirty="0" err="1"/>
              <a:t>TRG_influencer</a:t>
            </a:r>
            <a:r>
              <a:rPr lang="en-US" sz="1100" dirty="0"/>
              <a:t>    </a:t>
            </a:r>
            <a:endParaRPr lang="en-US" sz="1100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buNone/>
            </a:pPr>
            <a:r>
              <a:rPr lang="en-US" sz="1100" dirty="0"/>
              <a:t>  BEFORE </a:t>
            </a:r>
            <a:r>
              <a:rPr lang="en-US" sz="1100" dirty="0">
                <a:ea typeface="+mn-lt"/>
                <a:cs typeface="+mn-lt"/>
              </a:rPr>
              <a:t>INSERT OR UPDATE ON influencer    </a:t>
            </a:r>
            <a:endParaRPr lang="en-US" sz="1100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buNone/>
            </a:pPr>
            <a:r>
              <a:rPr lang="en-US" sz="1100" dirty="0">
                <a:ea typeface="+mn-lt"/>
                <a:cs typeface="+mn-lt"/>
              </a:rPr>
              <a:t>  FOR EACH ROW    </a:t>
            </a:r>
            <a:endParaRPr lang="en-US" sz="1100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buNone/>
            </a:pPr>
            <a:r>
              <a:rPr lang="en-US" sz="1100" dirty="0">
                <a:ea typeface="+mn-lt"/>
                <a:cs typeface="+mn-lt"/>
              </a:rPr>
              <a:t>  EXECUTE FUNCTION </a:t>
            </a:r>
            <a:r>
              <a:rPr lang="en-US" sz="1100" dirty="0" err="1">
                <a:ea typeface="+mn-lt"/>
                <a:cs typeface="+mn-lt"/>
              </a:rPr>
              <a:t>trg_influencer</a:t>
            </a:r>
            <a:r>
              <a:rPr lang="en-US" sz="1100" dirty="0">
                <a:ea typeface="+mn-lt"/>
                <a:cs typeface="+mn-lt"/>
              </a:rPr>
              <a:t>();</a:t>
            </a:r>
            <a:endParaRPr lang="en-US" sz="1100" dirty="0"/>
          </a:p>
          <a:p>
            <a:pPr marL="0" indent="0">
              <a:lnSpc>
                <a:spcPct val="90000"/>
              </a:lnSpc>
              <a:buNone/>
            </a:pPr>
            <a:endParaRPr lang="en-US" sz="1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8784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7FF2B-33A5-287D-3869-6E47887BE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bg1"/>
                </a:solidFill>
                <a:ea typeface="+mj-lt"/>
                <a:cs typeface="+mj-lt"/>
              </a:rPr>
              <a:t>Advanced Queries with Outputs</a:t>
            </a:r>
            <a:endParaRPr lang="en-US" sz="35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7B078-819A-8677-26BF-631E67018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678" y="2217343"/>
            <a:ext cx="8494205" cy="443531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buFont typeface="Wingdings"/>
              <a:buChar char="v"/>
            </a:pPr>
            <a:r>
              <a:rPr lang="en-US" sz="1800" b="1" dirty="0">
                <a:ea typeface="+mn-lt"/>
                <a:cs typeface="+mn-lt"/>
              </a:rPr>
              <a:t>Classify each influencer by type (nano, micro, macro, or celebrity) based on their follower count.</a:t>
            </a:r>
            <a:endParaRPr lang="en-US" sz="1800" b="1" dirty="0">
              <a:ea typeface="Calibri"/>
              <a:cs typeface="Calibri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SELECT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   </a:t>
            </a:r>
            <a:r>
              <a:rPr lang="en-US" sz="1800" dirty="0" err="1">
                <a:ea typeface="+mn-lt"/>
                <a:cs typeface="+mn-lt"/>
              </a:rPr>
              <a:t>i.influencer_id</a:t>
            </a:r>
            <a:r>
              <a:rPr lang="en-US" sz="1800" dirty="0">
                <a:ea typeface="+mn-lt"/>
                <a:cs typeface="+mn-lt"/>
              </a:rPr>
              <a:t>,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   </a:t>
            </a:r>
            <a:r>
              <a:rPr lang="en-US" sz="1800" dirty="0" err="1">
                <a:ea typeface="+mn-lt"/>
                <a:cs typeface="+mn-lt"/>
              </a:rPr>
              <a:t>i.first_name</a:t>
            </a:r>
            <a:r>
              <a:rPr lang="en-US" sz="1800" dirty="0">
                <a:ea typeface="+mn-lt"/>
                <a:cs typeface="+mn-lt"/>
              </a:rPr>
              <a:t>,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   </a:t>
            </a:r>
            <a:r>
              <a:rPr lang="en-US" sz="1800" dirty="0" err="1">
                <a:ea typeface="+mn-lt"/>
                <a:cs typeface="+mn-lt"/>
              </a:rPr>
              <a:t>i.last_name</a:t>
            </a:r>
            <a:r>
              <a:rPr lang="en-US" sz="1800" dirty="0">
                <a:ea typeface="+mn-lt"/>
                <a:cs typeface="+mn-lt"/>
              </a:rPr>
              <a:t>,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   CASE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       WHEN </a:t>
            </a:r>
            <a:r>
              <a:rPr lang="en-US" sz="1800" dirty="0" err="1">
                <a:ea typeface="+mn-lt"/>
                <a:cs typeface="+mn-lt"/>
              </a:rPr>
              <a:t>follower_count</a:t>
            </a:r>
            <a:r>
              <a:rPr lang="en-US" sz="1800" dirty="0">
                <a:ea typeface="+mn-lt"/>
                <a:cs typeface="+mn-lt"/>
              </a:rPr>
              <a:t> &gt;= 190000 THEN 'Celebrity'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       WHEN </a:t>
            </a:r>
            <a:r>
              <a:rPr lang="en-US" sz="1800" dirty="0" err="1">
                <a:ea typeface="+mn-lt"/>
                <a:cs typeface="+mn-lt"/>
              </a:rPr>
              <a:t>follower_count</a:t>
            </a:r>
            <a:r>
              <a:rPr lang="en-US" sz="1800" dirty="0">
                <a:ea typeface="+mn-lt"/>
                <a:cs typeface="+mn-lt"/>
              </a:rPr>
              <a:t> &gt;= 100000 THEN 'Macro'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       WHEN </a:t>
            </a:r>
            <a:r>
              <a:rPr lang="en-US" sz="1800" dirty="0" err="1">
                <a:ea typeface="+mn-lt"/>
                <a:cs typeface="+mn-lt"/>
              </a:rPr>
              <a:t>follower_count</a:t>
            </a:r>
            <a:r>
              <a:rPr lang="en-US" sz="1800" dirty="0">
                <a:ea typeface="+mn-lt"/>
                <a:cs typeface="+mn-lt"/>
              </a:rPr>
              <a:t> &gt;= 10000 THEN 'Micro'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       ELSE 'Nano'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   END AS </a:t>
            </a:r>
            <a:r>
              <a:rPr lang="en-US" sz="1800" dirty="0" err="1">
                <a:ea typeface="+mn-lt"/>
                <a:cs typeface="+mn-lt"/>
              </a:rPr>
              <a:t>influencer_type</a:t>
            </a:r>
            <a:endParaRPr lang="en-US" dirty="0" err="1">
              <a:ea typeface="+mn-lt"/>
              <a:cs typeface="+mn-lt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FROM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None/>
            </a:pPr>
            <a:r>
              <a:rPr lang="en-US" sz="1800" dirty="0">
                <a:ea typeface="+mn-lt"/>
                <a:cs typeface="+mn-lt"/>
              </a:rPr>
              <a:t>    influencer </a:t>
            </a:r>
            <a:r>
              <a:rPr lang="en-US" sz="1800" dirty="0" err="1">
                <a:ea typeface="+mn-lt"/>
                <a:cs typeface="+mn-lt"/>
              </a:rPr>
              <a:t>i</a:t>
            </a:r>
            <a:r>
              <a:rPr lang="en-US" sz="1800" dirty="0">
                <a:ea typeface="+mn-lt"/>
                <a:cs typeface="+mn-lt"/>
              </a:rPr>
              <a:t> ;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029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727</Words>
  <Application>Microsoft Office PowerPoint</Application>
  <PresentationFormat>On-screen Show (4:3)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Influencer Partnership Management System</vt:lpstr>
      <vt:lpstr>Introduction</vt:lpstr>
      <vt:lpstr>Project Scope</vt:lpstr>
      <vt:lpstr>PowerPoint Presentation</vt:lpstr>
      <vt:lpstr>Key Entities and Attributes</vt:lpstr>
      <vt:lpstr>Assumptions and Constraints</vt:lpstr>
      <vt:lpstr>SQL Features</vt:lpstr>
      <vt:lpstr>Sequences and Triggers</vt:lpstr>
      <vt:lpstr>Advanced Queries with Outputs</vt:lpstr>
      <vt:lpstr>Output</vt:lpstr>
      <vt:lpstr>Advanced Queries with Outputs</vt:lpstr>
      <vt:lpstr>Output</vt:lpstr>
      <vt:lpstr>Challenges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juhee makwana</cp:lastModifiedBy>
  <cp:revision>263</cp:revision>
  <dcterms:created xsi:type="dcterms:W3CDTF">2013-01-27T09:14:16Z</dcterms:created>
  <dcterms:modified xsi:type="dcterms:W3CDTF">2024-12-03T01:18:28Z</dcterms:modified>
  <cp:category/>
</cp:coreProperties>
</file>