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 name="Shape 2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Shape 10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Shape 10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Shape 11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Shape 12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Shape 13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Shape 14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Shape 15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Shape 15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Shape 16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Shape 17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 name="Shape 3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Shape 18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Shape 19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Shape 19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Shape 20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Shape 21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Shape 22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Shape 23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Shape 24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Shape 25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Shape 26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 name="Shape 4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Shape 26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Shape 27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Shape 5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Shape 5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Shape 6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Shape 7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Shape 8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Shape 9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cxnSp>
        <p:nvCxnSpPr>
          <p:cNvPr id="12" name="Shape 1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3" name="Shape 13"/>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400"/>
              <a:buFont typeface="Arial"/>
              <a:buNone/>
              <a:defRPr b="0" i="0" sz="54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5400"/>
              <a:buFont typeface="Arial"/>
              <a:buNone/>
              <a:defRPr b="0" i="0" sz="5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400"/>
              <a:buFont typeface="Arial"/>
              <a:buNone/>
              <a:defRPr b="0" i="0" sz="5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400"/>
              <a:buFont typeface="Arial"/>
              <a:buNone/>
              <a:defRPr b="0" i="0" sz="5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400"/>
              <a:buFont typeface="Arial"/>
              <a:buNone/>
              <a:defRPr b="0" i="0" sz="5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400"/>
              <a:buFont typeface="Arial"/>
              <a:buNone/>
              <a:defRPr b="0" i="0" sz="5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400"/>
              <a:buFont typeface="Arial"/>
              <a:buNone/>
              <a:defRPr b="0" i="0" sz="5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400"/>
              <a:buFont typeface="Arial"/>
              <a:buNone/>
              <a:defRPr b="0" i="0" sz="5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400"/>
              <a:buFont typeface="Arial"/>
              <a:buNone/>
              <a:defRPr b="0" i="0" sz="5400" u="none" cap="none" strike="noStrike">
                <a:solidFill>
                  <a:srgbClr val="000000"/>
                </a:solidFill>
                <a:latin typeface="Arial"/>
                <a:ea typeface="Arial"/>
                <a:cs typeface="Arial"/>
                <a:sym typeface="Arial"/>
              </a:defRPr>
            </a:lvl9pPr>
          </a:lstStyle>
          <a:p/>
        </p:txBody>
      </p:sp>
      <p:sp>
        <p:nvSpPr>
          <p:cNvPr id="14" name="Shape 14"/>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lstStyle>
            <a:lvl1pPr lvl="0" marR="0" rtl="0" algn="ctr">
              <a:lnSpc>
                <a:spcPct val="100000"/>
              </a:lnSpc>
              <a:spcBef>
                <a:spcPts val="32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1pPr>
            <a:lvl2pPr lvl="1" marR="0" rtl="0" algn="ctr">
              <a:lnSpc>
                <a:spcPct val="100000"/>
              </a:lnSpc>
              <a:spcBef>
                <a:spcPts val="32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2pPr>
            <a:lvl3pPr lvl="2" marR="0" rtl="0" algn="ctr">
              <a:lnSpc>
                <a:spcPct val="100000"/>
              </a:lnSpc>
              <a:spcBef>
                <a:spcPts val="32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3pPr>
            <a:lvl4pPr lvl="3" marR="0" rtl="0" algn="ctr">
              <a:lnSpc>
                <a:spcPct val="100000"/>
              </a:lnSpc>
              <a:spcBef>
                <a:spcPts val="32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4pPr>
            <a:lvl5pPr lvl="4" marR="0" rtl="0" algn="ctr">
              <a:lnSpc>
                <a:spcPct val="100000"/>
              </a:lnSpc>
              <a:spcBef>
                <a:spcPts val="32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5pPr>
            <a:lvl6pPr lvl="5" marR="0" rtl="0" algn="ctr">
              <a:lnSpc>
                <a:spcPct val="100000"/>
              </a:lnSpc>
              <a:spcBef>
                <a:spcPts val="4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6pPr>
            <a:lvl7pPr lvl="6" marR="0" rtl="0" algn="ctr">
              <a:lnSpc>
                <a:spcPct val="100000"/>
              </a:lnSpc>
              <a:spcBef>
                <a:spcPts val="4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7pPr>
            <a:lvl8pPr lvl="7" marR="0" rtl="0" algn="ctr">
              <a:lnSpc>
                <a:spcPct val="100000"/>
              </a:lnSpc>
              <a:spcBef>
                <a:spcPts val="4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8pPr>
            <a:lvl9pPr lvl="8" marR="0" rtl="0" algn="ctr">
              <a:lnSpc>
                <a:spcPct val="100000"/>
              </a:lnSpc>
              <a:spcBef>
                <a:spcPts val="4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9pPr>
          </a:lstStyle>
          <a:p/>
        </p:txBody>
      </p:sp>
      <p:sp>
        <p:nvSpPr>
          <p:cNvPr id="15" name="Shape 15"/>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Shape 18"/>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9" name="Shape 19"/>
        <p:cNvGrpSpPr/>
        <p:nvPr/>
      </p:nvGrpSpPr>
      <p:grpSpPr>
        <a:xfrm>
          <a:off x="0" y="0"/>
          <a:ext cx="0" cy="0"/>
          <a:chOff x="0" y="0"/>
          <a:chExt cx="0" cy="0"/>
        </a:xfrm>
      </p:grpSpPr>
      <p:sp>
        <p:nvSpPr>
          <p:cNvPr id="20" name="Shape 2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Shape 7"/>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lstStyle>
            <a:lvl1pPr indent="-330200" lvl="0" marL="457200" marR="0" rtl="0" algn="l">
              <a:lnSpc>
                <a:spcPct val="100000"/>
              </a:lnSpc>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1pPr>
            <a:lvl2pPr indent="-330200" lvl="1" marL="914400" marR="0" rtl="0" algn="l">
              <a:lnSpc>
                <a:spcPct val="100000"/>
              </a:lnSpc>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2pPr>
            <a:lvl3pPr indent="-330200" lvl="2" marL="1371600" marR="0" rtl="0" algn="l">
              <a:lnSpc>
                <a:spcPct val="100000"/>
              </a:lnSpc>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3pPr>
            <a:lvl4pPr indent="-330200" lvl="3" marL="1828800" marR="0" rtl="0" algn="l">
              <a:lnSpc>
                <a:spcPct val="100000"/>
              </a:lnSpc>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4pPr>
            <a:lvl5pPr indent="-330200" lvl="4" marL="2286000" marR="0" rtl="0" algn="l">
              <a:lnSpc>
                <a:spcPct val="100000"/>
              </a:lnSpc>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Shape 27"/>
          <p:cNvSpPr txBox="1"/>
          <p:nvPr>
            <p:ph type="ctrTitle"/>
          </p:nvPr>
        </p:nvSpPr>
        <p:spPr>
          <a:xfrm>
            <a:off x="412350" y="521375"/>
            <a:ext cx="8520600" cy="87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400"/>
              <a:buFont typeface="Arial"/>
              <a:buNone/>
            </a:pPr>
            <a:r>
              <a:rPr b="0" i="0" lang="en" sz="5400" u="none" cap="none" strike="noStrike">
                <a:solidFill>
                  <a:schemeClr val="dk1"/>
                </a:solidFill>
                <a:latin typeface="Arial"/>
                <a:ea typeface="Arial"/>
                <a:cs typeface="Arial"/>
                <a:sym typeface="Arial"/>
              </a:rPr>
              <a:t> </a:t>
            </a:r>
            <a:r>
              <a:rPr b="0" i="0" lang="en" sz="5400" u="none" cap="none" strike="noStrike">
                <a:solidFill>
                  <a:srgbClr val="FFFFFF"/>
                </a:solidFill>
                <a:latin typeface="Arial"/>
                <a:ea typeface="Arial"/>
                <a:cs typeface="Arial"/>
                <a:sym typeface="Arial"/>
              </a:rPr>
              <a:t> Auto Insurance</a:t>
            </a:r>
            <a:endParaRPr b="0" i="0" sz="5400" u="none" cap="none" strike="noStrike">
              <a:solidFill>
                <a:srgbClr val="FFFFFF"/>
              </a:solidFill>
              <a:latin typeface="Arial"/>
              <a:ea typeface="Arial"/>
              <a:cs typeface="Arial"/>
              <a:sym typeface="Arial"/>
            </a:endParaRPr>
          </a:p>
        </p:txBody>
      </p:sp>
      <p:sp>
        <p:nvSpPr>
          <p:cNvPr id="28" name="Shape 28"/>
          <p:cNvSpPr txBox="1"/>
          <p:nvPr>
            <p:ph idx="1" type="subTitle"/>
          </p:nvPr>
        </p:nvSpPr>
        <p:spPr>
          <a:xfrm>
            <a:off x="412350" y="1396175"/>
            <a:ext cx="8504100" cy="800100"/>
          </a:xfrm>
          <a:prstGeom prst="rect">
            <a:avLst/>
          </a:prstGeom>
          <a:noFill/>
          <a:ln>
            <a:noFill/>
          </a:ln>
        </p:spPr>
        <p:txBody>
          <a:bodyPr anchorCtr="0" anchor="t" bIns="91425" lIns="91425" spcFirstLastPara="1" rIns="91425" wrap="square" tIns="91425">
            <a:noAutofit/>
          </a:bodyPr>
          <a:lstStyle/>
          <a:p>
            <a:pPr indent="-139700" lvl="0" marL="342900" marR="0" rtl="0" algn="ctr">
              <a:lnSpc>
                <a:spcPct val="100000"/>
              </a:lnSpc>
              <a:spcBef>
                <a:spcPts val="320"/>
              </a:spcBef>
              <a:spcAft>
                <a:spcPts val="0"/>
              </a:spcAft>
              <a:buClr>
                <a:srgbClr val="595959"/>
              </a:buClr>
              <a:buSzPts val="2400"/>
              <a:buFont typeface="Arial"/>
              <a:buNone/>
            </a:pPr>
            <a:r>
              <a:rPr b="0" i="0" lang="en" sz="2400" u="none" cap="none" strike="noStrike">
                <a:solidFill>
                  <a:srgbClr val="D9D9D9"/>
                </a:solidFill>
                <a:latin typeface="Arial"/>
                <a:ea typeface="Arial"/>
                <a:cs typeface="Arial"/>
                <a:sym typeface="Arial"/>
              </a:rPr>
              <a:t>OPIM 5603 Statistics in Business Analytics</a:t>
            </a:r>
            <a:endParaRPr b="0" i="0" sz="2400" u="none" cap="none" strike="noStrike">
              <a:solidFill>
                <a:srgbClr val="D9D9D9"/>
              </a:solidFill>
              <a:latin typeface="Arial"/>
              <a:ea typeface="Arial"/>
              <a:cs typeface="Arial"/>
              <a:sym typeface="Arial"/>
            </a:endParaRPr>
          </a:p>
          <a:p>
            <a:pPr indent="-139700" lvl="0" marL="342900" marR="0" rtl="0" algn="ctr">
              <a:lnSpc>
                <a:spcPct val="100000"/>
              </a:lnSpc>
              <a:spcBef>
                <a:spcPts val="320"/>
              </a:spcBef>
              <a:spcAft>
                <a:spcPts val="0"/>
              </a:spcAft>
              <a:buClr>
                <a:srgbClr val="595959"/>
              </a:buClr>
              <a:buSzPts val="2400"/>
              <a:buFont typeface="Arial"/>
              <a:buNone/>
            </a:pPr>
            <a:r>
              <a:t/>
            </a:r>
            <a:endParaRPr b="1" i="0" sz="2400" u="none" cap="none" strike="noStrike">
              <a:solidFill>
                <a:srgbClr val="FFFFFF"/>
              </a:solidFill>
              <a:latin typeface="Arial"/>
              <a:ea typeface="Arial"/>
              <a:cs typeface="Arial"/>
              <a:sym typeface="Arial"/>
            </a:endParaRPr>
          </a:p>
        </p:txBody>
      </p:sp>
      <p:sp>
        <p:nvSpPr>
          <p:cNvPr id="29" name="Shape 29"/>
          <p:cNvSpPr txBox="1"/>
          <p:nvPr/>
        </p:nvSpPr>
        <p:spPr>
          <a:xfrm>
            <a:off x="5365450" y="2941350"/>
            <a:ext cx="3551100" cy="197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Shape 30"/>
          <p:cNvSpPr txBox="1"/>
          <p:nvPr/>
        </p:nvSpPr>
        <p:spPr>
          <a:xfrm>
            <a:off x="-283700" y="3786400"/>
            <a:ext cx="5809800" cy="87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rgbClr val="F3F3F3"/>
              </a:solidFill>
              <a:latin typeface="Calibri"/>
              <a:ea typeface="Calibri"/>
              <a:cs typeface="Calibri"/>
              <a:sym typeface="Calibri"/>
            </a:endParaRPr>
          </a:p>
          <a:p>
            <a:pPr indent="0" lvl="0" marL="0" rtl="0" algn="ctr">
              <a:spcBef>
                <a:spcPts val="0"/>
              </a:spcBef>
              <a:spcAft>
                <a:spcPts val="0"/>
              </a:spcAft>
              <a:buClr>
                <a:schemeClr val="dk1"/>
              </a:buClr>
              <a:buSzPts val="1800"/>
              <a:buFont typeface="Arial"/>
              <a:buNone/>
            </a:pPr>
            <a:r>
              <a:rPr b="1" lang="en" sz="2400">
                <a:solidFill>
                  <a:schemeClr val="lt1"/>
                </a:solidFill>
              </a:rPr>
              <a:t>R - Omatics</a:t>
            </a:r>
            <a:endParaRPr i="0" sz="1800" u="none" cap="none" strike="noStrike">
              <a:solidFill>
                <a:srgbClr val="F3F3F3"/>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i="0" lang="en" sz="1800" u="none" cap="none" strike="noStrike">
                <a:solidFill>
                  <a:srgbClr val="F3F3F3"/>
                </a:solidFill>
                <a:latin typeface="Calibri"/>
                <a:ea typeface="Calibri"/>
                <a:cs typeface="Calibri"/>
                <a:sym typeface="Calibri"/>
              </a:rPr>
              <a:t>Juhi Maheshwari </a:t>
            </a:r>
            <a:r>
              <a:rPr lang="en" sz="1800">
                <a:solidFill>
                  <a:srgbClr val="F3F3F3"/>
                </a:solidFill>
                <a:latin typeface="Calibri"/>
                <a:ea typeface="Calibri"/>
                <a:cs typeface="Calibri"/>
                <a:sym typeface="Calibri"/>
              </a:rPr>
              <a:t>, </a:t>
            </a:r>
            <a:r>
              <a:rPr i="0" lang="en" sz="1800" u="none" cap="none" strike="noStrike">
                <a:solidFill>
                  <a:srgbClr val="F3F3F3"/>
                </a:solidFill>
                <a:latin typeface="Calibri"/>
                <a:ea typeface="Calibri"/>
                <a:cs typeface="Calibri"/>
                <a:sym typeface="Calibri"/>
              </a:rPr>
              <a:t>Malgorzata Pozniak</a:t>
            </a:r>
            <a:endParaRPr sz="1800">
              <a:solidFill>
                <a:srgbClr val="F3F3F3"/>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i="0" lang="en" sz="1800" u="none" cap="none" strike="noStrike">
                <a:solidFill>
                  <a:srgbClr val="F3F3F3"/>
                </a:solidFill>
                <a:latin typeface="Calibri"/>
                <a:ea typeface="Calibri"/>
                <a:cs typeface="Calibri"/>
                <a:sym typeface="Calibri"/>
              </a:rPr>
              <a:t>Kumud Ranjan</a:t>
            </a:r>
            <a:r>
              <a:rPr lang="en" sz="1800">
                <a:solidFill>
                  <a:srgbClr val="F3F3F3"/>
                </a:solidFill>
                <a:latin typeface="Calibri"/>
                <a:ea typeface="Calibri"/>
                <a:cs typeface="Calibri"/>
                <a:sym typeface="Calibri"/>
              </a:rPr>
              <a:t>, </a:t>
            </a:r>
            <a:r>
              <a:rPr i="0" lang="en" sz="1800" u="none" cap="none" strike="noStrike">
                <a:solidFill>
                  <a:srgbClr val="F3F3F3"/>
                </a:solidFill>
                <a:latin typeface="Calibri"/>
                <a:ea typeface="Calibri"/>
                <a:cs typeface="Calibri"/>
                <a:sym typeface="Calibri"/>
              </a:rPr>
              <a:t>Charles Steiz</a:t>
            </a:r>
            <a:r>
              <a:rPr lang="en" sz="1800">
                <a:solidFill>
                  <a:srgbClr val="F3F3F3"/>
                </a:solidFill>
                <a:latin typeface="Calibri"/>
                <a:ea typeface="Calibri"/>
                <a:cs typeface="Calibri"/>
                <a:sym typeface="Calibri"/>
              </a:rPr>
              <a:t>, </a:t>
            </a:r>
            <a:r>
              <a:rPr i="0" lang="en" sz="1800" u="none" cap="none" strike="noStrike">
                <a:solidFill>
                  <a:srgbClr val="F3F3F3"/>
                </a:solidFill>
                <a:latin typeface="Calibri"/>
                <a:ea typeface="Calibri"/>
                <a:cs typeface="Calibri"/>
                <a:sym typeface="Calibri"/>
              </a:rPr>
              <a:t>Ruying Xia</a:t>
            </a:r>
            <a:endParaRPr i="0" sz="1800" u="none" cap="none" strike="noStrike">
              <a:solidFill>
                <a:srgbClr val="F3F3F3"/>
              </a:solidFill>
              <a:latin typeface="Calibri"/>
              <a:ea typeface="Calibri"/>
              <a:cs typeface="Calibri"/>
              <a:sym typeface="Calibri"/>
            </a:endParaRPr>
          </a:p>
        </p:txBody>
      </p:sp>
      <p:sp>
        <p:nvSpPr>
          <p:cNvPr id="31" name="Shape 31"/>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Shape 104"/>
          <p:cNvPicPr preferRelativeResize="0"/>
          <p:nvPr/>
        </p:nvPicPr>
        <p:blipFill rotWithShape="1">
          <a:blip r:embed="rId3">
            <a:alphaModFix/>
          </a:blip>
          <a:srcRect b="0" l="0" r="0" t="0"/>
          <a:stretch/>
        </p:blipFill>
        <p:spPr>
          <a:xfrm>
            <a:off x="520600" y="1222000"/>
            <a:ext cx="6309050" cy="3337099"/>
          </a:xfrm>
          <a:prstGeom prst="rect">
            <a:avLst/>
          </a:prstGeom>
          <a:noFill/>
          <a:ln cap="flat" cmpd="sng" w="38100">
            <a:solidFill>
              <a:srgbClr val="434343"/>
            </a:solidFill>
            <a:prstDash val="solid"/>
            <a:round/>
            <a:headEnd len="sm" w="sm" type="none"/>
            <a:tailEnd len="sm" w="sm" type="none"/>
          </a:ln>
        </p:spPr>
      </p:pic>
      <p:sp>
        <p:nvSpPr>
          <p:cNvPr id="105" name="Shape 105"/>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06" name="Shape 10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rgbClr val="FFFFFF"/>
                </a:solidFill>
                <a:latin typeface="Arial"/>
                <a:ea typeface="Arial"/>
                <a:cs typeface="Arial"/>
                <a:sym typeface="Arial"/>
              </a:rPr>
              <a:t>Data Visualization - Personal</a:t>
            </a:r>
            <a:endParaRPr b="0" i="0" sz="4400" u="none" cap="none" strike="noStrike">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Shape 111"/>
          <p:cNvPicPr preferRelativeResize="0"/>
          <p:nvPr/>
        </p:nvPicPr>
        <p:blipFill rotWithShape="1">
          <a:blip r:embed="rId3">
            <a:alphaModFix/>
          </a:blip>
          <a:srcRect b="0" l="7961" r="0" t="0"/>
          <a:stretch/>
        </p:blipFill>
        <p:spPr>
          <a:xfrm>
            <a:off x="442550" y="1562550"/>
            <a:ext cx="3160900" cy="2623325"/>
          </a:xfrm>
          <a:prstGeom prst="rect">
            <a:avLst/>
          </a:prstGeom>
          <a:noFill/>
          <a:ln cap="flat" cmpd="sng" w="38100">
            <a:solidFill>
              <a:srgbClr val="434343"/>
            </a:solidFill>
            <a:prstDash val="solid"/>
            <a:round/>
            <a:headEnd len="sm" w="sm" type="none"/>
            <a:tailEnd len="sm" w="sm" type="none"/>
          </a:ln>
        </p:spPr>
      </p:pic>
      <p:pic>
        <p:nvPicPr>
          <p:cNvPr id="112" name="Shape 112"/>
          <p:cNvPicPr preferRelativeResize="0"/>
          <p:nvPr/>
        </p:nvPicPr>
        <p:blipFill rotWithShape="1">
          <a:blip r:embed="rId4">
            <a:alphaModFix/>
          </a:blip>
          <a:srcRect b="0" l="0" r="0" t="0"/>
          <a:stretch/>
        </p:blipFill>
        <p:spPr>
          <a:xfrm>
            <a:off x="4055575" y="1562550"/>
            <a:ext cx="4475096" cy="2623326"/>
          </a:xfrm>
          <a:prstGeom prst="rect">
            <a:avLst/>
          </a:prstGeom>
          <a:noFill/>
          <a:ln cap="flat" cmpd="sng" w="38100">
            <a:solidFill>
              <a:srgbClr val="434343"/>
            </a:solidFill>
            <a:prstDash val="solid"/>
            <a:round/>
            <a:headEnd len="sm" w="sm" type="none"/>
            <a:tailEnd len="sm" w="sm" type="none"/>
          </a:ln>
        </p:spPr>
      </p:pic>
      <p:sp>
        <p:nvSpPr>
          <p:cNvPr id="113" name="Shape 113"/>
          <p:cNvSpPr txBox="1"/>
          <p:nvPr>
            <p:ph type="title"/>
          </p:nvPr>
        </p:nvSpPr>
        <p:spPr>
          <a:xfrm>
            <a:off x="311700" y="365825"/>
            <a:ext cx="8520600" cy="6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rgbClr val="FFFFFF"/>
                </a:solidFill>
                <a:latin typeface="Arial"/>
                <a:ea typeface="Arial"/>
                <a:cs typeface="Arial"/>
                <a:sym typeface="Arial"/>
              </a:rPr>
              <a:t>Data Visualization - Personal</a:t>
            </a:r>
            <a:endParaRPr b="0" i="0" sz="4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p:txBody>
      </p:sp>
      <p:sp>
        <p:nvSpPr>
          <p:cNvPr id="114" name="Shape 114"/>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58500"/>
            <a:ext cx="8520600" cy="6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rgbClr val="FFFFFF"/>
                </a:solidFill>
                <a:latin typeface="Arial"/>
                <a:ea typeface="Arial"/>
                <a:cs typeface="Arial"/>
                <a:sym typeface="Arial"/>
              </a:rPr>
              <a:t>Data Visualization - Assets</a:t>
            </a:r>
            <a:endParaRPr b="0" i="0" sz="4400" u="none" cap="none" strike="noStrike">
              <a:solidFill>
                <a:srgbClr val="FFFFFF"/>
              </a:solidFill>
              <a:latin typeface="Arial"/>
              <a:ea typeface="Arial"/>
              <a:cs typeface="Arial"/>
              <a:sym typeface="Arial"/>
            </a:endParaRPr>
          </a:p>
        </p:txBody>
      </p:sp>
      <p:pic>
        <p:nvPicPr>
          <p:cNvPr id="120" name="Shape 120"/>
          <p:cNvPicPr preferRelativeResize="0"/>
          <p:nvPr/>
        </p:nvPicPr>
        <p:blipFill rotWithShape="1">
          <a:blip r:embed="rId3">
            <a:alphaModFix/>
          </a:blip>
          <a:srcRect b="0" l="0" r="0" t="0"/>
          <a:stretch/>
        </p:blipFill>
        <p:spPr>
          <a:xfrm>
            <a:off x="472750" y="1485600"/>
            <a:ext cx="3707225" cy="2970750"/>
          </a:xfrm>
          <a:prstGeom prst="rect">
            <a:avLst/>
          </a:prstGeom>
          <a:noFill/>
          <a:ln cap="flat" cmpd="sng" w="38100">
            <a:solidFill>
              <a:srgbClr val="434343"/>
            </a:solidFill>
            <a:prstDash val="solid"/>
            <a:round/>
            <a:headEnd len="sm" w="sm" type="none"/>
            <a:tailEnd len="sm" w="sm" type="none"/>
          </a:ln>
        </p:spPr>
      </p:pic>
      <p:pic>
        <p:nvPicPr>
          <p:cNvPr id="121" name="Shape 121"/>
          <p:cNvPicPr preferRelativeResize="0"/>
          <p:nvPr/>
        </p:nvPicPr>
        <p:blipFill rotWithShape="1">
          <a:blip r:embed="rId4">
            <a:alphaModFix/>
          </a:blip>
          <a:srcRect b="0" l="2104" r="0" t="0"/>
          <a:stretch/>
        </p:blipFill>
        <p:spPr>
          <a:xfrm>
            <a:off x="4746750" y="1485600"/>
            <a:ext cx="3869575" cy="2970749"/>
          </a:xfrm>
          <a:prstGeom prst="rect">
            <a:avLst/>
          </a:prstGeom>
          <a:noFill/>
          <a:ln cap="flat" cmpd="sng" w="38100">
            <a:solidFill>
              <a:srgbClr val="434343"/>
            </a:solidFill>
            <a:prstDash val="solid"/>
            <a:round/>
            <a:headEnd len="sm" w="sm" type="none"/>
            <a:tailEnd len="sm" w="sm" type="none"/>
          </a:ln>
        </p:spPr>
      </p:pic>
      <p:sp>
        <p:nvSpPr>
          <p:cNvPr id="122" name="Shape 122"/>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rgbClr val="FFFFFF"/>
                </a:solidFill>
                <a:latin typeface="Arial"/>
                <a:ea typeface="Arial"/>
                <a:cs typeface="Arial"/>
                <a:sym typeface="Arial"/>
              </a:rPr>
              <a:t>Data Visualization - Assets</a:t>
            </a:r>
            <a:endParaRPr b="0" i="0" sz="4400" u="none" cap="none" strike="noStrike">
              <a:solidFill>
                <a:srgbClr val="FFFFFF"/>
              </a:solidFill>
              <a:latin typeface="Arial"/>
              <a:ea typeface="Arial"/>
              <a:cs typeface="Arial"/>
              <a:sym typeface="Arial"/>
            </a:endParaRPr>
          </a:p>
        </p:txBody>
      </p:sp>
      <p:pic>
        <p:nvPicPr>
          <p:cNvPr id="128" name="Shape 128"/>
          <p:cNvPicPr preferRelativeResize="0"/>
          <p:nvPr/>
        </p:nvPicPr>
        <p:blipFill rotWithShape="1">
          <a:blip r:embed="rId3">
            <a:alphaModFix/>
          </a:blip>
          <a:srcRect b="0" l="0" r="0" t="0"/>
          <a:stretch/>
        </p:blipFill>
        <p:spPr>
          <a:xfrm>
            <a:off x="427550" y="1243425"/>
            <a:ext cx="1968075" cy="1645200"/>
          </a:xfrm>
          <a:prstGeom prst="rect">
            <a:avLst/>
          </a:prstGeom>
          <a:noFill/>
          <a:ln cap="flat" cmpd="sng" w="38100">
            <a:solidFill>
              <a:srgbClr val="434343"/>
            </a:solidFill>
            <a:prstDash val="solid"/>
            <a:round/>
            <a:headEnd len="sm" w="sm" type="none"/>
            <a:tailEnd len="sm" w="sm" type="none"/>
          </a:ln>
        </p:spPr>
      </p:pic>
      <p:pic>
        <p:nvPicPr>
          <p:cNvPr id="129" name="Shape 129"/>
          <p:cNvPicPr preferRelativeResize="0"/>
          <p:nvPr/>
        </p:nvPicPr>
        <p:blipFill rotWithShape="1">
          <a:blip r:embed="rId4">
            <a:alphaModFix/>
          </a:blip>
          <a:srcRect b="0" l="0" r="0" t="0"/>
          <a:stretch/>
        </p:blipFill>
        <p:spPr>
          <a:xfrm>
            <a:off x="1245000" y="3038125"/>
            <a:ext cx="2065299" cy="1555125"/>
          </a:xfrm>
          <a:prstGeom prst="rect">
            <a:avLst/>
          </a:prstGeom>
          <a:noFill/>
          <a:ln cap="flat" cmpd="sng" w="38100">
            <a:solidFill>
              <a:srgbClr val="434343"/>
            </a:solidFill>
            <a:prstDash val="solid"/>
            <a:round/>
            <a:headEnd len="sm" w="sm" type="none"/>
            <a:tailEnd len="sm" w="sm" type="none"/>
          </a:ln>
        </p:spPr>
      </p:pic>
      <p:pic>
        <p:nvPicPr>
          <p:cNvPr id="130" name="Shape 130"/>
          <p:cNvPicPr preferRelativeResize="0"/>
          <p:nvPr/>
        </p:nvPicPr>
        <p:blipFill rotWithShape="1">
          <a:blip r:embed="rId5">
            <a:alphaModFix/>
          </a:blip>
          <a:srcRect b="0" l="0" r="0" t="0"/>
          <a:stretch/>
        </p:blipFill>
        <p:spPr>
          <a:xfrm>
            <a:off x="4046825" y="1243425"/>
            <a:ext cx="4106276" cy="3193775"/>
          </a:xfrm>
          <a:prstGeom prst="rect">
            <a:avLst/>
          </a:prstGeom>
          <a:noFill/>
          <a:ln cap="flat" cmpd="sng" w="38100">
            <a:solidFill>
              <a:srgbClr val="434343"/>
            </a:solidFill>
            <a:prstDash val="solid"/>
            <a:round/>
            <a:headEnd len="sm" w="sm" type="none"/>
            <a:tailEnd len="sm" w="sm" type="none"/>
          </a:ln>
        </p:spPr>
      </p:pic>
      <p:sp>
        <p:nvSpPr>
          <p:cNvPr id="131" name="Shape 131"/>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rgbClr val="FFFFFF"/>
                </a:solidFill>
                <a:latin typeface="Arial"/>
                <a:ea typeface="Arial"/>
                <a:cs typeface="Arial"/>
                <a:sym typeface="Arial"/>
              </a:rPr>
              <a:t>Data Visualization - Risks</a:t>
            </a:r>
            <a:endParaRPr b="0" i="0" sz="4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p:txBody>
      </p:sp>
      <p:pic>
        <p:nvPicPr>
          <p:cNvPr id="137" name="Shape 137"/>
          <p:cNvPicPr preferRelativeResize="0"/>
          <p:nvPr/>
        </p:nvPicPr>
        <p:blipFill rotWithShape="1">
          <a:blip r:embed="rId3">
            <a:alphaModFix/>
          </a:blip>
          <a:srcRect b="0" l="0" r="0" t="0"/>
          <a:stretch/>
        </p:blipFill>
        <p:spPr>
          <a:xfrm>
            <a:off x="311700" y="1630625"/>
            <a:ext cx="4144574" cy="2486750"/>
          </a:xfrm>
          <a:prstGeom prst="rect">
            <a:avLst/>
          </a:prstGeom>
          <a:noFill/>
          <a:ln cap="flat" cmpd="sng" w="38100">
            <a:solidFill>
              <a:srgbClr val="434343"/>
            </a:solidFill>
            <a:prstDash val="solid"/>
            <a:round/>
            <a:headEnd len="sm" w="sm" type="none"/>
            <a:tailEnd len="sm" w="sm" type="none"/>
          </a:ln>
        </p:spPr>
      </p:pic>
      <p:pic>
        <p:nvPicPr>
          <p:cNvPr id="138" name="Shape 138"/>
          <p:cNvPicPr preferRelativeResize="0"/>
          <p:nvPr/>
        </p:nvPicPr>
        <p:blipFill rotWithShape="1">
          <a:blip r:embed="rId4">
            <a:alphaModFix/>
          </a:blip>
          <a:srcRect b="0" l="0" r="0" t="0"/>
          <a:stretch/>
        </p:blipFill>
        <p:spPr>
          <a:xfrm>
            <a:off x="4762300" y="1630625"/>
            <a:ext cx="3996710" cy="2486750"/>
          </a:xfrm>
          <a:prstGeom prst="rect">
            <a:avLst/>
          </a:prstGeom>
          <a:noFill/>
          <a:ln cap="flat" cmpd="sng" w="38100">
            <a:solidFill>
              <a:srgbClr val="434343"/>
            </a:solidFill>
            <a:prstDash val="solid"/>
            <a:round/>
            <a:headEnd len="sm" w="sm" type="none"/>
            <a:tailEnd len="sm" w="sm" type="none"/>
          </a:ln>
        </p:spPr>
      </p:pic>
      <p:sp>
        <p:nvSpPr>
          <p:cNvPr id="139" name="Shape 139"/>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t/>
            </a:r>
            <a:endParaRPr b="0" i="0" sz="4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rgbClr val="FFFFFF"/>
                </a:solidFill>
                <a:latin typeface="Arial"/>
                <a:ea typeface="Arial"/>
                <a:cs typeface="Arial"/>
                <a:sym typeface="Arial"/>
              </a:rPr>
              <a:t>Data Visualization - Risks</a:t>
            </a:r>
            <a:endParaRPr b="0" i="0" sz="4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p:txBody>
      </p:sp>
      <p:pic>
        <p:nvPicPr>
          <p:cNvPr id="145" name="Shape 145"/>
          <p:cNvPicPr preferRelativeResize="0"/>
          <p:nvPr/>
        </p:nvPicPr>
        <p:blipFill rotWithShape="1">
          <a:blip r:embed="rId3">
            <a:alphaModFix/>
          </a:blip>
          <a:srcRect b="0" l="0" r="0" t="0"/>
          <a:stretch/>
        </p:blipFill>
        <p:spPr>
          <a:xfrm>
            <a:off x="311700" y="1658025"/>
            <a:ext cx="4245625" cy="2547375"/>
          </a:xfrm>
          <a:prstGeom prst="rect">
            <a:avLst/>
          </a:prstGeom>
          <a:noFill/>
          <a:ln cap="flat" cmpd="sng" w="38100">
            <a:solidFill>
              <a:srgbClr val="434343"/>
            </a:solidFill>
            <a:prstDash val="solid"/>
            <a:round/>
            <a:headEnd len="sm" w="sm" type="none"/>
            <a:tailEnd len="sm" w="sm" type="none"/>
          </a:ln>
        </p:spPr>
      </p:pic>
      <p:pic>
        <p:nvPicPr>
          <p:cNvPr id="146" name="Shape 146"/>
          <p:cNvPicPr preferRelativeResize="0"/>
          <p:nvPr/>
        </p:nvPicPr>
        <p:blipFill rotWithShape="1">
          <a:blip r:embed="rId4">
            <a:alphaModFix/>
          </a:blip>
          <a:srcRect b="0" l="0" r="0" t="0"/>
          <a:stretch/>
        </p:blipFill>
        <p:spPr>
          <a:xfrm>
            <a:off x="4876800" y="1658025"/>
            <a:ext cx="3821063" cy="2547375"/>
          </a:xfrm>
          <a:prstGeom prst="rect">
            <a:avLst/>
          </a:prstGeom>
          <a:noFill/>
          <a:ln cap="flat" cmpd="sng" w="38100">
            <a:solidFill>
              <a:srgbClr val="434343"/>
            </a:solidFill>
            <a:prstDash val="solid"/>
            <a:round/>
            <a:headEnd len="sm" w="sm" type="none"/>
            <a:tailEnd len="sm" w="sm" type="none"/>
          </a:ln>
        </p:spPr>
      </p:pic>
      <p:sp>
        <p:nvSpPr>
          <p:cNvPr id="147" name="Shape 147"/>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rgbClr val="FFFFFF"/>
                </a:solidFill>
                <a:latin typeface="Arial"/>
                <a:ea typeface="Arial"/>
                <a:cs typeface="Arial"/>
                <a:sym typeface="Arial"/>
              </a:rPr>
              <a:t>Data Visualization - Risks</a:t>
            </a:r>
            <a:endParaRPr b="0" i="0" sz="4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p:txBody>
      </p:sp>
      <p:pic>
        <p:nvPicPr>
          <p:cNvPr id="153" name="Shape 153"/>
          <p:cNvPicPr preferRelativeResize="0"/>
          <p:nvPr/>
        </p:nvPicPr>
        <p:blipFill rotWithShape="1">
          <a:blip r:embed="rId3">
            <a:alphaModFix/>
          </a:blip>
          <a:srcRect b="0" l="0" r="0" t="0"/>
          <a:stretch/>
        </p:blipFill>
        <p:spPr>
          <a:xfrm>
            <a:off x="311700" y="1497750"/>
            <a:ext cx="4172700" cy="2503620"/>
          </a:xfrm>
          <a:prstGeom prst="rect">
            <a:avLst/>
          </a:prstGeom>
          <a:noFill/>
          <a:ln cap="flat" cmpd="sng" w="38100">
            <a:solidFill>
              <a:srgbClr val="434343"/>
            </a:solidFill>
            <a:prstDash val="solid"/>
            <a:round/>
            <a:headEnd len="sm" w="sm" type="none"/>
            <a:tailEnd len="sm" w="sm" type="none"/>
          </a:ln>
        </p:spPr>
      </p:pic>
      <p:pic>
        <p:nvPicPr>
          <p:cNvPr id="154" name="Shape 154"/>
          <p:cNvPicPr preferRelativeResize="0"/>
          <p:nvPr/>
        </p:nvPicPr>
        <p:blipFill rotWithShape="1">
          <a:blip r:embed="rId4">
            <a:alphaModFix/>
          </a:blip>
          <a:srcRect b="0" l="0" r="0" t="0"/>
          <a:stretch/>
        </p:blipFill>
        <p:spPr>
          <a:xfrm>
            <a:off x="4720275" y="1497750"/>
            <a:ext cx="3808280" cy="2503625"/>
          </a:xfrm>
          <a:prstGeom prst="rect">
            <a:avLst/>
          </a:prstGeom>
          <a:noFill/>
          <a:ln cap="flat" cmpd="sng" w="38100">
            <a:solidFill>
              <a:srgbClr val="434343"/>
            </a:solidFill>
            <a:prstDash val="solid"/>
            <a:round/>
            <a:headEnd len="sm" w="sm" type="none"/>
            <a:tailEnd len="sm" w="sm" type="none"/>
          </a:ln>
        </p:spPr>
      </p:pic>
      <p:sp>
        <p:nvSpPr>
          <p:cNvPr id="155" name="Shape 155"/>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rgbClr val="FFFFFF"/>
                </a:solidFill>
                <a:latin typeface="Arial"/>
                <a:ea typeface="Arial"/>
                <a:cs typeface="Arial"/>
                <a:sym typeface="Arial"/>
              </a:rPr>
              <a:t>Data Visualization - Career</a:t>
            </a:r>
            <a:endParaRPr b="0" i="0" sz="4400" u="none" cap="none" strike="noStrike">
              <a:solidFill>
                <a:srgbClr val="FFFFFF"/>
              </a:solidFill>
              <a:latin typeface="Arial"/>
              <a:ea typeface="Arial"/>
              <a:cs typeface="Arial"/>
              <a:sym typeface="Arial"/>
            </a:endParaRPr>
          </a:p>
        </p:txBody>
      </p:sp>
      <p:sp>
        <p:nvSpPr>
          <p:cNvPr id="161" name="Shape 161"/>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162" name="Shape 162"/>
          <p:cNvPicPr preferRelativeResize="0"/>
          <p:nvPr/>
        </p:nvPicPr>
        <p:blipFill rotWithShape="1">
          <a:blip r:embed="rId3">
            <a:alphaModFix/>
          </a:blip>
          <a:srcRect b="0" l="0" r="0" t="0"/>
          <a:stretch/>
        </p:blipFill>
        <p:spPr>
          <a:xfrm>
            <a:off x="474500" y="1440750"/>
            <a:ext cx="4309525" cy="2644475"/>
          </a:xfrm>
          <a:prstGeom prst="rect">
            <a:avLst/>
          </a:prstGeom>
          <a:noFill/>
          <a:ln cap="flat" cmpd="sng" w="38100">
            <a:solidFill>
              <a:srgbClr val="434343"/>
            </a:solidFill>
            <a:prstDash val="solid"/>
            <a:round/>
            <a:headEnd len="sm" w="sm" type="none"/>
            <a:tailEnd len="sm" w="sm" type="none"/>
          </a:ln>
        </p:spPr>
      </p:pic>
      <p:pic>
        <p:nvPicPr>
          <p:cNvPr id="163" name="Shape 163"/>
          <p:cNvPicPr preferRelativeResize="0"/>
          <p:nvPr/>
        </p:nvPicPr>
        <p:blipFill rotWithShape="1">
          <a:blip r:embed="rId4">
            <a:alphaModFix/>
          </a:blip>
          <a:srcRect b="0" l="0" r="0" t="0"/>
          <a:stretch/>
        </p:blipFill>
        <p:spPr>
          <a:xfrm>
            <a:off x="5145173" y="1440750"/>
            <a:ext cx="3466552" cy="2644475"/>
          </a:xfrm>
          <a:prstGeom prst="rect">
            <a:avLst/>
          </a:prstGeom>
          <a:noFill/>
          <a:ln cap="flat" cmpd="sng" w="38100">
            <a:solidFill>
              <a:srgbClr val="434343"/>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259700"/>
            <a:ext cx="8520600" cy="101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000" u="none" cap="none" strike="noStrike">
                <a:solidFill>
                  <a:schemeClr val="lt1"/>
                </a:solidFill>
                <a:latin typeface="Arial"/>
                <a:ea typeface="Arial"/>
                <a:cs typeface="Arial"/>
                <a:sym typeface="Arial"/>
              </a:rPr>
              <a:t>Will I get into an accident if I drive a Red Car?</a:t>
            </a:r>
            <a:endParaRPr b="0" i="0" sz="4000" u="none" cap="none" strike="noStrike">
              <a:solidFill>
                <a:srgbClr val="FFFFFF"/>
              </a:solidFill>
              <a:latin typeface="Arial"/>
              <a:ea typeface="Arial"/>
              <a:cs typeface="Arial"/>
              <a:sym typeface="Arial"/>
            </a:endParaRPr>
          </a:p>
        </p:txBody>
      </p:sp>
      <p:sp>
        <p:nvSpPr>
          <p:cNvPr id="169" name="Shape 169"/>
          <p:cNvSpPr txBox="1"/>
          <p:nvPr/>
        </p:nvSpPr>
        <p:spPr>
          <a:xfrm>
            <a:off x="311700" y="1428275"/>
            <a:ext cx="4134600" cy="322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Hypothesis: </a:t>
            </a:r>
            <a:r>
              <a:rPr i="0" lang="en" sz="1800" u="none" cap="none" strike="noStrike">
                <a:solidFill>
                  <a:srgbClr val="FFFFFF"/>
                </a:solidFill>
                <a:latin typeface="Calibri"/>
                <a:ea typeface="Calibri"/>
                <a:cs typeface="Calibri"/>
                <a:sym typeface="Calibri"/>
              </a:rPr>
              <a:t>Red car has no impact on getting into a crash</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Target Flag vs Red Car</a:t>
            </a:r>
            <a:endParaRPr b="1"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Statistical Method:</a:t>
            </a:r>
            <a:r>
              <a:rPr i="0" lang="en" sz="1800" u="none" cap="none" strike="noStrike">
                <a:solidFill>
                  <a:srgbClr val="FFFFFF"/>
                </a:solidFill>
                <a:latin typeface="Calibri"/>
                <a:ea typeface="Calibri"/>
                <a:cs typeface="Calibri"/>
                <a:sym typeface="Calibri"/>
              </a:rPr>
              <a:t> Two Sample Test</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P-value</a:t>
            </a:r>
            <a:r>
              <a:rPr i="0" lang="en" sz="1800" u="none" cap="none" strike="noStrike">
                <a:solidFill>
                  <a:srgbClr val="FFFFFF"/>
                </a:solidFill>
                <a:latin typeface="Calibri"/>
                <a:ea typeface="Calibri"/>
                <a:cs typeface="Calibri"/>
                <a:sym typeface="Calibri"/>
              </a:rPr>
              <a:t> = 0.9988</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Conclusion: </a:t>
            </a:r>
            <a:r>
              <a:rPr i="0" lang="en" sz="1800" u="none" cap="none" strike="noStrike">
                <a:solidFill>
                  <a:srgbClr val="FFFFFF"/>
                </a:solidFill>
                <a:latin typeface="Calibri"/>
                <a:ea typeface="Calibri"/>
                <a:cs typeface="Calibri"/>
                <a:sym typeface="Calibri"/>
              </a:rPr>
              <a:t>High pvalue indicates that we fail to reject the null hypothesis. Having a red car has no impact on crash.</a:t>
            </a:r>
            <a:endParaRPr i="0" sz="1800" u="none" cap="none" strike="noStrike">
              <a:solidFill>
                <a:srgbClr val="FFFFFF"/>
              </a:solidFill>
              <a:latin typeface="Calibri"/>
              <a:ea typeface="Calibri"/>
              <a:cs typeface="Calibri"/>
              <a:sym typeface="Calibri"/>
            </a:endParaRPr>
          </a:p>
        </p:txBody>
      </p:sp>
      <p:pic>
        <p:nvPicPr>
          <p:cNvPr id="170" name="Shape 170"/>
          <p:cNvPicPr preferRelativeResize="0"/>
          <p:nvPr/>
        </p:nvPicPr>
        <p:blipFill rotWithShape="1">
          <a:blip r:embed="rId3">
            <a:alphaModFix/>
          </a:blip>
          <a:srcRect b="0" l="0" r="0" t="0"/>
          <a:stretch/>
        </p:blipFill>
        <p:spPr>
          <a:xfrm>
            <a:off x="4675300" y="1585184"/>
            <a:ext cx="3638101" cy="2756979"/>
          </a:xfrm>
          <a:prstGeom prst="rect">
            <a:avLst/>
          </a:prstGeom>
          <a:noFill/>
          <a:ln cap="flat" cmpd="sng" w="38100">
            <a:solidFill>
              <a:srgbClr val="434343"/>
            </a:solidFill>
            <a:prstDash val="solid"/>
            <a:round/>
            <a:headEnd len="sm" w="sm" type="none"/>
            <a:tailEnd len="sm" w="sm" type="none"/>
          </a:ln>
        </p:spPr>
      </p:pic>
      <p:sp>
        <p:nvSpPr>
          <p:cNvPr id="171" name="Shape 171"/>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13575"/>
            <a:ext cx="8520600" cy="6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000" u="none" cap="none" strike="noStrike">
                <a:solidFill>
                  <a:srgbClr val="FFFFFF"/>
                </a:solidFill>
                <a:latin typeface="Arial"/>
                <a:ea typeface="Arial"/>
                <a:cs typeface="Arial"/>
                <a:sym typeface="Arial"/>
              </a:rPr>
              <a:t>Will car type play significant role on a possible crash?</a:t>
            </a:r>
            <a:endParaRPr b="0" i="0" sz="4000" u="none" cap="none" strike="noStrike">
              <a:solidFill>
                <a:srgbClr val="FFFFFF"/>
              </a:solidFill>
              <a:latin typeface="Arial"/>
              <a:ea typeface="Arial"/>
              <a:cs typeface="Arial"/>
              <a:sym typeface="Arial"/>
            </a:endParaRPr>
          </a:p>
        </p:txBody>
      </p:sp>
      <p:sp>
        <p:nvSpPr>
          <p:cNvPr id="177" name="Shape 177"/>
          <p:cNvSpPr txBox="1"/>
          <p:nvPr/>
        </p:nvSpPr>
        <p:spPr>
          <a:xfrm>
            <a:off x="308800" y="1580675"/>
            <a:ext cx="4187700" cy="322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800" u="none" cap="none" strike="noStrike">
                <a:solidFill>
                  <a:srgbClr val="FFFFFF"/>
                </a:solidFill>
                <a:latin typeface="Calibri"/>
                <a:ea typeface="Calibri"/>
                <a:cs typeface="Calibri"/>
                <a:sym typeface="Calibri"/>
              </a:rPr>
              <a:t>Hypothesis: </a:t>
            </a:r>
            <a:r>
              <a:rPr i="0" lang="en" sz="1800" u="none" cap="none" strike="noStrike">
                <a:solidFill>
                  <a:srgbClr val="FFFFFF"/>
                </a:solidFill>
                <a:latin typeface="Calibri"/>
                <a:ea typeface="Calibri"/>
                <a:cs typeface="Calibri"/>
                <a:sym typeface="Calibri"/>
              </a:rPr>
              <a:t>Car type has an impact on crash potential.</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sz="1800">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Target Flag vs Car Type</a:t>
            </a:r>
            <a:endParaRPr b="1"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Statistical Method:</a:t>
            </a:r>
            <a:r>
              <a:rPr i="0" lang="en" sz="1800" u="none" cap="none" strike="noStrike">
                <a:solidFill>
                  <a:srgbClr val="FFFFFF"/>
                </a:solidFill>
                <a:latin typeface="Calibri"/>
                <a:ea typeface="Calibri"/>
                <a:cs typeface="Calibri"/>
                <a:sym typeface="Calibri"/>
              </a:rPr>
              <a:t> Two Sample test </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P-value</a:t>
            </a:r>
            <a:r>
              <a:rPr i="0" lang="en" sz="1800" u="none" cap="none" strike="noStrike">
                <a:solidFill>
                  <a:srgbClr val="FFFFFF"/>
                </a:solidFill>
                <a:latin typeface="Calibri"/>
                <a:ea typeface="Calibri"/>
                <a:cs typeface="Calibri"/>
                <a:sym typeface="Calibri"/>
              </a:rPr>
              <a:t> = 1</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Conclusion: </a:t>
            </a:r>
            <a:r>
              <a:rPr i="0" lang="en" sz="1800" u="none" cap="none" strike="noStrike">
                <a:solidFill>
                  <a:srgbClr val="FFFFFF"/>
                </a:solidFill>
                <a:latin typeface="Calibri"/>
                <a:ea typeface="Calibri"/>
                <a:cs typeface="Calibri"/>
                <a:sym typeface="Calibri"/>
              </a:rPr>
              <a:t>High pvalue indicates that we fail to reject null hypothesis. Car type has impact on accidents fre</a:t>
            </a:r>
            <a:r>
              <a:rPr i="0" lang="en" sz="1800" u="none" cap="none" strike="noStrike">
                <a:solidFill>
                  <a:schemeClr val="lt1"/>
                </a:solidFill>
                <a:latin typeface="Calibri"/>
                <a:ea typeface="Calibri"/>
                <a:cs typeface="Calibri"/>
                <a:sym typeface="Calibri"/>
              </a:rPr>
              <a:t>quency</a:t>
            </a:r>
            <a:r>
              <a:rPr i="0" lang="en" sz="1800" u="none" cap="none" strike="noStrike">
                <a:solidFill>
                  <a:srgbClr val="000000"/>
                </a:solidFill>
                <a:latin typeface="Calibri"/>
                <a:ea typeface="Calibri"/>
                <a:cs typeface="Calibri"/>
                <a:sym typeface="Calibri"/>
              </a:rPr>
              <a:t>.</a:t>
            </a:r>
            <a:endParaRPr i="0" sz="1800" u="none" cap="none" strike="noStrike">
              <a:solidFill>
                <a:srgbClr val="000000"/>
              </a:solidFill>
              <a:latin typeface="Calibri"/>
              <a:ea typeface="Calibri"/>
              <a:cs typeface="Calibri"/>
              <a:sym typeface="Calibri"/>
            </a:endParaRPr>
          </a:p>
        </p:txBody>
      </p:sp>
      <p:pic>
        <p:nvPicPr>
          <p:cNvPr id="178" name="Shape 178"/>
          <p:cNvPicPr preferRelativeResize="0"/>
          <p:nvPr/>
        </p:nvPicPr>
        <p:blipFill rotWithShape="1">
          <a:blip r:embed="rId3">
            <a:alphaModFix/>
          </a:blip>
          <a:srcRect b="0" l="0" r="0" t="0"/>
          <a:stretch/>
        </p:blipFill>
        <p:spPr>
          <a:xfrm>
            <a:off x="4650300" y="1402675"/>
            <a:ext cx="3714176" cy="2948226"/>
          </a:xfrm>
          <a:prstGeom prst="rect">
            <a:avLst/>
          </a:prstGeom>
          <a:noFill/>
          <a:ln cap="flat" cmpd="sng" w="38100">
            <a:solidFill>
              <a:srgbClr val="434343"/>
            </a:solidFill>
            <a:prstDash val="solid"/>
            <a:round/>
            <a:headEnd len="sm" w="sm" type="none"/>
            <a:tailEnd len="sm" w="sm" type="none"/>
          </a:ln>
        </p:spPr>
      </p:pic>
      <p:sp>
        <p:nvSpPr>
          <p:cNvPr id="179" name="Shape 179"/>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rgbClr val="FFFFFF"/>
                </a:solidFill>
                <a:latin typeface="Arial"/>
                <a:ea typeface="Arial"/>
                <a:cs typeface="Arial"/>
                <a:sym typeface="Arial"/>
              </a:rPr>
              <a:t>Problem Statement</a:t>
            </a:r>
            <a:endParaRPr b="0" i="0" sz="4400" u="none" cap="none" strike="noStrike">
              <a:solidFill>
                <a:srgbClr val="FFFFFF"/>
              </a:solidFill>
              <a:latin typeface="Arial"/>
              <a:ea typeface="Arial"/>
              <a:cs typeface="Arial"/>
              <a:sym typeface="Arial"/>
            </a:endParaRPr>
          </a:p>
        </p:txBody>
      </p:sp>
      <p:sp>
        <p:nvSpPr>
          <p:cNvPr id="37" name="Shape 37"/>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38" name="Shape 38"/>
          <p:cNvSpPr txBox="1"/>
          <p:nvPr/>
        </p:nvSpPr>
        <p:spPr>
          <a:xfrm>
            <a:off x="463025" y="3326575"/>
            <a:ext cx="4167000" cy="146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1" lang="en" sz="1400" u="none" cap="none" strike="noStrike">
                <a:solidFill>
                  <a:srgbClr val="FFFFFF"/>
                </a:solidFill>
                <a:latin typeface="Arial"/>
                <a:ea typeface="Arial"/>
                <a:cs typeface="Arial"/>
                <a:sym typeface="Arial"/>
              </a:rPr>
              <a:t>“If the cost of claims continues to rise, rate increases are inevitable..”</a:t>
            </a:r>
            <a:endParaRPr b="1" i="1"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1"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James Lynch, chief actuary for the Insurance Information Institute</a:t>
            </a:r>
            <a:endParaRPr b="0" i="0" sz="1400" u="none" cap="none" strike="noStrike">
              <a:solidFill>
                <a:srgbClr val="FFFFFF"/>
              </a:solidFill>
              <a:latin typeface="Arial"/>
              <a:ea typeface="Arial"/>
              <a:cs typeface="Arial"/>
              <a:sym typeface="Arial"/>
            </a:endParaRPr>
          </a:p>
        </p:txBody>
      </p:sp>
      <p:sp>
        <p:nvSpPr>
          <p:cNvPr id="39" name="Shape 39"/>
          <p:cNvSpPr txBox="1"/>
          <p:nvPr/>
        </p:nvSpPr>
        <p:spPr>
          <a:xfrm>
            <a:off x="311700" y="1306500"/>
            <a:ext cx="8373900" cy="173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Calibri"/>
                <a:ea typeface="Calibri"/>
                <a:cs typeface="Calibri"/>
                <a:sym typeface="Calibri"/>
              </a:rPr>
              <a:t>The average time of accidents happening over years is rapidly increasing followed by number of claims made by an individual. The main goal of our analysis was to measure how each factor in the data set affects Car Crash and Claims Frequency to determine how risky the prospective client is for the company. Based on our study, insurance company can calculate how likely the individual is going to get into accident and what rate the vehicle should be insured under.</a:t>
            </a:r>
            <a:endParaRPr b="0" i="0" sz="1800" u="none" cap="none" strike="noStrike">
              <a:solidFill>
                <a:srgbClr val="FFFFFF"/>
              </a:solidFill>
              <a:latin typeface="Calibri"/>
              <a:ea typeface="Calibri"/>
              <a:cs typeface="Calibri"/>
              <a:sym typeface="Calibri"/>
            </a:endParaRPr>
          </a:p>
        </p:txBody>
      </p:sp>
      <p:pic>
        <p:nvPicPr>
          <p:cNvPr id="40" name="Shape 40"/>
          <p:cNvPicPr preferRelativeResize="0"/>
          <p:nvPr/>
        </p:nvPicPr>
        <p:blipFill rotWithShape="1">
          <a:blip r:embed="rId3">
            <a:alphaModFix/>
          </a:blip>
          <a:srcRect b="0" l="0" r="0" t="0"/>
          <a:stretch/>
        </p:blipFill>
        <p:spPr>
          <a:xfrm>
            <a:off x="5577825" y="3143875"/>
            <a:ext cx="2179250" cy="1307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53825"/>
            <a:ext cx="8520600" cy="6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000" u="none" cap="none" strike="noStrike">
                <a:solidFill>
                  <a:srgbClr val="FFFFFF"/>
                </a:solidFill>
                <a:latin typeface="Arial"/>
                <a:ea typeface="Arial"/>
                <a:cs typeface="Arial"/>
                <a:sym typeface="Arial"/>
              </a:rPr>
              <a:t>Will having an expensive car decrease my claim frequency?</a:t>
            </a:r>
            <a:endParaRPr b="0" i="0" sz="4000" u="none" cap="none" strike="noStrike">
              <a:solidFill>
                <a:srgbClr val="FFFFFF"/>
              </a:solidFill>
              <a:latin typeface="Arial"/>
              <a:ea typeface="Arial"/>
              <a:cs typeface="Arial"/>
              <a:sym typeface="Arial"/>
            </a:endParaRPr>
          </a:p>
        </p:txBody>
      </p:sp>
      <p:sp>
        <p:nvSpPr>
          <p:cNvPr id="185" name="Shape 185"/>
          <p:cNvSpPr txBox="1"/>
          <p:nvPr/>
        </p:nvSpPr>
        <p:spPr>
          <a:xfrm>
            <a:off x="385000" y="1513125"/>
            <a:ext cx="3943800" cy="322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Hypothesis: </a:t>
            </a:r>
            <a:r>
              <a:rPr i="0" lang="en" sz="1800" u="none" cap="none" strike="noStrike">
                <a:solidFill>
                  <a:srgbClr val="FFFFFF"/>
                </a:solidFill>
                <a:latin typeface="Calibri"/>
                <a:ea typeface="Calibri"/>
                <a:cs typeface="Calibri"/>
                <a:sym typeface="Calibri"/>
              </a:rPr>
              <a:t>Car value have an impact on claim frequency</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Claim Frequency vs Bluebook Value</a:t>
            </a:r>
            <a:endParaRPr b="1"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P-value</a:t>
            </a:r>
            <a:r>
              <a:rPr i="0" lang="en" sz="1800" u="none" cap="none" strike="noStrike">
                <a:solidFill>
                  <a:srgbClr val="FFFFFF"/>
                </a:solidFill>
                <a:latin typeface="Calibri"/>
                <a:ea typeface="Calibri"/>
                <a:cs typeface="Calibri"/>
                <a:sym typeface="Calibri"/>
              </a:rPr>
              <a:t> = 0.9175</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Tstat</a:t>
            </a:r>
            <a:r>
              <a:rPr i="0" lang="en" sz="1800" u="none" cap="none" strike="noStrike">
                <a:solidFill>
                  <a:srgbClr val="FFFFFF"/>
                </a:solidFill>
                <a:latin typeface="Calibri"/>
                <a:ea typeface="Calibri"/>
                <a:cs typeface="Calibri"/>
                <a:sym typeface="Calibri"/>
              </a:rPr>
              <a:t> = -0.036</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Conclusion:</a:t>
            </a:r>
            <a:r>
              <a:rPr i="0" lang="en" sz="1800" u="none" cap="none" strike="noStrike">
                <a:solidFill>
                  <a:srgbClr val="FFFFFF"/>
                </a:solidFill>
                <a:latin typeface="Calibri"/>
                <a:ea typeface="Calibri"/>
                <a:cs typeface="Calibri"/>
                <a:sym typeface="Calibri"/>
              </a:rPr>
              <a:t> Low pvalue indicates we fail to reject null hypothesis. Car values has an impact on claim frequency.</a:t>
            </a:r>
            <a:endParaRPr i="0" sz="1800" u="none" cap="none" strike="noStrike">
              <a:solidFill>
                <a:srgbClr val="FFFFFF"/>
              </a:solidFill>
              <a:latin typeface="Calibri"/>
              <a:ea typeface="Calibri"/>
              <a:cs typeface="Calibri"/>
              <a:sym typeface="Calibri"/>
            </a:endParaRPr>
          </a:p>
        </p:txBody>
      </p:sp>
      <p:sp>
        <p:nvSpPr>
          <p:cNvPr id="186" name="Shape 186"/>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187" name="Shape 187"/>
          <p:cNvPicPr preferRelativeResize="0"/>
          <p:nvPr/>
        </p:nvPicPr>
        <p:blipFill rotWithShape="1">
          <a:blip r:embed="rId3">
            <a:alphaModFix/>
          </a:blip>
          <a:srcRect b="0" l="0" r="0" t="0"/>
          <a:stretch/>
        </p:blipFill>
        <p:spPr>
          <a:xfrm>
            <a:off x="4555325" y="1513125"/>
            <a:ext cx="3830051" cy="3044976"/>
          </a:xfrm>
          <a:prstGeom prst="rect">
            <a:avLst/>
          </a:prstGeom>
          <a:noFill/>
          <a:ln cap="flat" cmpd="sng" w="38100">
            <a:solidFill>
              <a:srgbClr val="434343"/>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419575" y="1040425"/>
            <a:ext cx="8520600" cy="6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t/>
            </a:r>
            <a:endParaRPr b="0" i="0" sz="4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p:txBody>
      </p:sp>
      <p:sp>
        <p:nvSpPr>
          <p:cNvPr id="193" name="Shape 193"/>
          <p:cNvSpPr txBox="1"/>
          <p:nvPr/>
        </p:nvSpPr>
        <p:spPr>
          <a:xfrm>
            <a:off x="267175" y="1440025"/>
            <a:ext cx="4119300" cy="343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Hypothesis: </a:t>
            </a:r>
            <a:r>
              <a:rPr i="0" lang="en" sz="1800" u="none" cap="none" strike="noStrike">
                <a:solidFill>
                  <a:srgbClr val="FFFFFF"/>
                </a:solidFill>
                <a:latin typeface="Calibri"/>
                <a:ea typeface="Calibri"/>
                <a:cs typeface="Calibri"/>
                <a:sym typeface="Calibri"/>
              </a:rPr>
              <a:t>The distance to work plays no role in cars getting into a crash</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Pvalue</a:t>
            </a:r>
            <a:r>
              <a:rPr i="0" lang="en" sz="1800" u="none" cap="none" strike="noStrike">
                <a:solidFill>
                  <a:srgbClr val="FFFFFF"/>
                </a:solidFill>
                <a:latin typeface="Calibri"/>
                <a:ea typeface="Calibri"/>
                <a:cs typeface="Calibri"/>
                <a:sym typeface="Calibri"/>
              </a:rPr>
              <a:t> = 0</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Tstat</a:t>
            </a:r>
            <a:r>
              <a:rPr i="0" lang="en" sz="1800" u="none" cap="none" strike="noStrike">
                <a:solidFill>
                  <a:srgbClr val="FFFFFF"/>
                </a:solidFill>
                <a:latin typeface="Calibri"/>
                <a:ea typeface="Calibri"/>
                <a:cs typeface="Calibri"/>
                <a:sym typeface="Calibri"/>
              </a:rPr>
              <a:t> = 1.745</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Conclusion:</a:t>
            </a:r>
            <a:r>
              <a:rPr i="0" lang="en" sz="1800" u="none" cap="none" strike="noStrike">
                <a:solidFill>
                  <a:srgbClr val="FFFFFF"/>
                </a:solidFill>
                <a:latin typeface="Calibri"/>
                <a:ea typeface="Calibri"/>
                <a:cs typeface="Calibri"/>
                <a:sym typeface="Calibri"/>
              </a:rPr>
              <a:t> Low pvalue indicates to reject null hypothesis. People who drive longer tend to get into crashes more often than others who have shorter travel time</a:t>
            </a:r>
            <a:r>
              <a:rPr i="0" lang="en" sz="1800" u="none" cap="none" strike="noStrike">
                <a:solidFill>
                  <a:srgbClr val="000000"/>
                </a:solidFill>
                <a:latin typeface="Calibri"/>
                <a:ea typeface="Calibri"/>
                <a:cs typeface="Calibri"/>
                <a:sym typeface="Calibri"/>
              </a:rPr>
              <a:t>.</a:t>
            </a:r>
            <a:endParaRPr i="0" sz="1800" u="none" cap="none" strike="noStrike">
              <a:solidFill>
                <a:srgbClr val="000000"/>
              </a:solidFill>
              <a:latin typeface="Calibri"/>
              <a:ea typeface="Calibri"/>
              <a:cs typeface="Calibri"/>
              <a:sym typeface="Calibri"/>
            </a:endParaRPr>
          </a:p>
        </p:txBody>
      </p:sp>
      <p:pic>
        <p:nvPicPr>
          <p:cNvPr id="194" name="Shape 194"/>
          <p:cNvPicPr preferRelativeResize="0"/>
          <p:nvPr/>
        </p:nvPicPr>
        <p:blipFill rotWithShape="1">
          <a:blip r:embed="rId3">
            <a:alphaModFix/>
          </a:blip>
          <a:srcRect b="0" l="0" r="0" t="0"/>
          <a:stretch/>
        </p:blipFill>
        <p:spPr>
          <a:xfrm>
            <a:off x="4810450" y="1342000"/>
            <a:ext cx="3568071" cy="3122075"/>
          </a:xfrm>
          <a:prstGeom prst="rect">
            <a:avLst/>
          </a:prstGeom>
          <a:noFill/>
          <a:ln cap="flat" cmpd="sng" w="38100">
            <a:solidFill>
              <a:srgbClr val="434343"/>
            </a:solidFill>
            <a:prstDash val="solid"/>
            <a:round/>
            <a:headEnd len="sm" w="sm" type="none"/>
            <a:tailEnd len="sm" w="sm" type="none"/>
          </a:ln>
        </p:spPr>
      </p:pic>
      <p:sp>
        <p:nvSpPr>
          <p:cNvPr id="195" name="Shape 195"/>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96" name="Shape 196"/>
          <p:cNvSpPr txBox="1"/>
          <p:nvPr/>
        </p:nvSpPr>
        <p:spPr>
          <a:xfrm>
            <a:off x="186750" y="184000"/>
            <a:ext cx="8770500" cy="115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chemeClr val="lt1"/>
                </a:solidFill>
                <a:latin typeface="Arial"/>
                <a:ea typeface="Arial"/>
                <a:cs typeface="Arial"/>
                <a:sym typeface="Arial"/>
              </a:rPr>
              <a:t>Are long distance travellers more in risk to crash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160700" y="452925"/>
            <a:ext cx="8520600" cy="6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000" u="none" cap="none" strike="noStrike">
                <a:solidFill>
                  <a:srgbClr val="FFFFFF"/>
                </a:solidFill>
                <a:latin typeface="Arial"/>
                <a:ea typeface="Arial"/>
                <a:cs typeface="Arial"/>
                <a:sym typeface="Arial"/>
              </a:rPr>
              <a:t>Are licence revoked and involvement into crash independent events? </a:t>
            </a:r>
            <a:endParaRPr b="0" i="0" sz="4000" u="none" cap="none" strike="noStrike">
              <a:solidFill>
                <a:srgbClr val="FFFFFF"/>
              </a:solidFill>
              <a:latin typeface="Arial"/>
              <a:ea typeface="Arial"/>
              <a:cs typeface="Arial"/>
              <a:sym typeface="Arial"/>
            </a:endParaRPr>
          </a:p>
        </p:txBody>
      </p:sp>
      <p:pic>
        <p:nvPicPr>
          <p:cNvPr id="202" name="Shape 202"/>
          <p:cNvPicPr preferRelativeResize="0"/>
          <p:nvPr/>
        </p:nvPicPr>
        <p:blipFill rotWithShape="1">
          <a:blip r:embed="rId3">
            <a:alphaModFix/>
          </a:blip>
          <a:srcRect b="0" l="0" r="0" t="0"/>
          <a:stretch/>
        </p:blipFill>
        <p:spPr>
          <a:xfrm>
            <a:off x="5183925" y="1671150"/>
            <a:ext cx="3129425" cy="2584850"/>
          </a:xfrm>
          <a:prstGeom prst="rect">
            <a:avLst/>
          </a:prstGeom>
          <a:noFill/>
          <a:ln cap="flat" cmpd="sng" w="38100">
            <a:solidFill>
              <a:srgbClr val="434343"/>
            </a:solidFill>
            <a:prstDash val="solid"/>
            <a:round/>
            <a:headEnd len="sm" w="sm" type="none"/>
            <a:tailEnd len="sm" w="sm" type="none"/>
          </a:ln>
        </p:spPr>
      </p:pic>
      <p:sp>
        <p:nvSpPr>
          <p:cNvPr id="203" name="Shape 203"/>
          <p:cNvSpPr txBox="1"/>
          <p:nvPr/>
        </p:nvSpPr>
        <p:spPr>
          <a:xfrm>
            <a:off x="319400" y="1559000"/>
            <a:ext cx="4495500" cy="288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Hypothesis: </a:t>
            </a:r>
            <a:r>
              <a:rPr i="0" lang="en" sz="1800" u="none" cap="none" strike="noStrike">
                <a:solidFill>
                  <a:srgbClr val="FFFFFF"/>
                </a:solidFill>
                <a:latin typeface="Calibri"/>
                <a:ea typeface="Calibri"/>
                <a:cs typeface="Calibri"/>
                <a:sym typeface="Calibri"/>
              </a:rPr>
              <a:t>License Revoked in the Past 7 Years and Involvement in crash are independent.</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P-value</a:t>
            </a:r>
            <a:r>
              <a:rPr i="0" lang="en" sz="1800" u="none" cap="none" strike="noStrike">
                <a:solidFill>
                  <a:srgbClr val="FFFFFF"/>
                </a:solidFill>
                <a:latin typeface="Calibri"/>
                <a:ea typeface="Calibri"/>
                <a:cs typeface="Calibri"/>
                <a:sym typeface="Calibri"/>
              </a:rPr>
              <a:t> = 0</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Tstat</a:t>
            </a:r>
            <a:r>
              <a:rPr i="0" lang="en" sz="1800" u="none" cap="none" strike="noStrike">
                <a:solidFill>
                  <a:srgbClr val="FFFFFF"/>
                </a:solidFill>
                <a:latin typeface="Calibri"/>
                <a:ea typeface="Calibri"/>
                <a:cs typeface="Calibri"/>
                <a:sym typeface="Calibri"/>
              </a:rPr>
              <a:t> = 188.4</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Conclusion:</a:t>
            </a:r>
            <a:r>
              <a:rPr i="0" lang="en" sz="1800" u="none" cap="none" strike="noStrike">
                <a:solidFill>
                  <a:srgbClr val="FFFFFF"/>
                </a:solidFill>
                <a:latin typeface="Calibri"/>
                <a:ea typeface="Calibri"/>
                <a:cs typeface="Calibri"/>
                <a:sym typeface="Calibri"/>
              </a:rPr>
              <a:t> Low pvalue indicates to reject null hypothesis. A driver involved in a crash is more likely to have had driver’s license revoked in the past.</a:t>
            </a:r>
            <a:endParaRPr i="0" sz="1800" u="none" cap="none" strike="noStrike">
              <a:solidFill>
                <a:srgbClr val="FFFFFF"/>
              </a:solidFill>
              <a:latin typeface="Calibri"/>
              <a:ea typeface="Calibri"/>
              <a:cs typeface="Calibri"/>
              <a:sym typeface="Calibri"/>
            </a:endParaRPr>
          </a:p>
        </p:txBody>
      </p:sp>
      <p:sp>
        <p:nvSpPr>
          <p:cNvPr id="204" name="Shape 204"/>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8425"/>
            <a:ext cx="8520600" cy="6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000" u="none" cap="none" strike="noStrike">
                <a:solidFill>
                  <a:srgbClr val="FFFFFF"/>
                </a:solidFill>
                <a:latin typeface="Arial"/>
                <a:ea typeface="Arial"/>
                <a:cs typeface="Arial"/>
                <a:sym typeface="Arial"/>
              </a:rPr>
              <a:t>If I crashed once, am I </a:t>
            </a:r>
            <a:r>
              <a:rPr lang="en" sz="4000">
                <a:solidFill>
                  <a:srgbClr val="FFFFFF"/>
                </a:solidFill>
              </a:rPr>
              <a:t>at</a:t>
            </a:r>
            <a:r>
              <a:rPr b="0" i="0" lang="en" sz="4000" u="none" cap="none" strike="noStrike">
                <a:solidFill>
                  <a:srgbClr val="FFFFFF"/>
                </a:solidFill>
                <a:latin typeface="Arial"/>
                <a:ea typeface="Arial"/>
                <a:cs typeface="Arial"/>
                <a:sym typeface="Arial"/>
              </a:rPr>
              <a:t> bigger risk </a:t>
            </a:r>
            <a:r>
              <a:rPr lang="en" sz="4000">
                <a:solidFill>
                  <a:srgbClr val="FFFFFF"/>
                </a:solidFill>
              </a:rPr>
              <a:t>of</a:t>
            </a:r>
            <a:r>
              <a:rPr b="0" i="0" lang="en" sz="4000" u="none" cap="none" strike="noStrike">
                <a:solidFill>
                  <a:srgbClr val="FFFFFF"/>
                </a:solidFill>
                <a:latin typeface="Arial"/>
                <a:ea typeface="Arial"/>
                <a:cs typeface="Arial"/>
                <a:sym typeface="Arial"/>
              </a:rPr>
              <a:t> getting into accident again ?</a:t>
            </a:r>
            <a:endParaRPr b="0" i="0" sz="4000" u="none" cap="none" strike="noStrike">
              <a:solidFill>
                <a:srgbClr val="FFFFFF"/>
              </a:solidFill>
              <a:latin typeface="Arial"/>
              <a:ea typeface="Arial"/>
              <a:cs typeface="Arial"/>
              <a:sym typeface="Arial"/>
            </a:endParaRPr>
          </a:p>
        </p:txBody>
      </p:sp>
      <p:pic>
        <p:nvPicPr>
          <p:cNvPr id="210" name="Shape 210"/>
          <p:cNvPicPr preferRelativeResize="0"/>
          <p:nvPr/>
        </p:nvPicPr>
        <p:blipFill rotWithShape="1">
          <a:blip r:embed="rId3">
            <a:alphaModFix/>
          </a:blip>
          <a:srcRect b="0" l="0" r="0" t="0"/>
          <a:stretch/>
        </p:blipFill>
        <p:spPr>
          <a:xfrm>
            <a:off x="4953000" y="1645750"/>
            <a:ext cx="3284750" cy="2691900"/>
          </a:xfrm>
          <a:prstGeom prst="rect">
            <a:avLst/>
          </a:prstGeom>
          <a:noFill/>
          <a:ln cap="flat" cmpd="sng" w="38100">
            <a:solidFill>
              <a:srgbClr val="434343"/>
            </a:solidFill>
            <a:prstDash val="solid"/>
            <a:round/>
            <a:headEnd len="sm" w="sm" type="none"/>
            <a:tailEnd len="sm" w="sm" type="none"/>
          </a:ln>
        </p:spPr>
      </p:pic>
      <p:sp>
        <p:nvSpPr>
          <p:cNvPr id="211" name="Shape 211"/>
          <p:cNvSpPr txBox="1"/>
          <p:nvPr/>
        </p:nvSpPr>
        <p:spPr>
          <a:xfrm>
            <a:off x="308800" y="1513125"/>
            <a:ext cx="4378800" cy="322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Hypothesis: </a:t>
            </a:r>
            <a:r>
              <a:rPr i="0" lang="en" sz="1800" u="none" cap="none" strike="noStrike">
                <a:solidFill>
                  <a:srgbClr val="FFFFFF"/>
                </a:solidFill>
                <a:latin typeface="Calibri"/>
                <a:ea typeface="Calibri"/>
                <a:cs typeface="Calibri"/>
                <a:sym typeface="Calibri"/>
              </a:rPr>
              <a:t>Claim frequency in past and involvement in crash are not dependent.</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P-value</a:t>
            </a:r>
            <a:r>
              <a:rPr i="0" lang="en" sz="1800" u="none" cap="none" strike="noStrike">
                <a:solidFill>
                  <a:srgbClr val="FFFFFF"/>
                </a:solidFill>
                <a:latin typeface="Calibri"/>
                <a:ea typeface="Calibri"/>
                <a:cs typeface="Calibri"/>
                <a:sym typeface="Calibri"/>
              </a:rPr>
              <a:t> = 0</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Tstat</a:t>
            </a:r>
            <a:r>
              <a:rPr i="0" lang="en" sz="1800" u="none" cap="none" strike="noStrike">
                <a:solidFill>
                  <a:srgbClr val="FFFFFF"/>
                </a:solidFill>
                <a:latin typeface="Calibri"/>
                <a:ea typeface="Calibri"/>
                <a:cs typeface="Calibri"/>
                <a:sym typeface="Calibri"/>
              </a:rPr>
              <a:t> = 478</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Conclusion:</a:t>
            </a:r>
            <a:r>
              <a:rPr i="0" lang="en" sz="1800" u="none" cap="none" strike="noStrike">
                <a:solidFill>
                  <a:srgbClr val="FFFFFF"/>
                </a:solidFill>
                <a:latin typeface="Calibri"/>
                <a:ea typeface="Calibri"/>
                <a:cs typeface="Calibri"/>
                <a:sym typeface="Calibri"/>
              </a:rPr>
              <a:t> Low p-value indicates to reject null hypothesis. Since p value is 0, we reject null hypo. We can conclude that having claimed once increases chances to crash again.</a:t>
            </a:r>
            <a:endParaRPr i="0" sz="1800" u="none" cap="none" strike="noStrike">
              <a:solidFill>
                <a:srgbClr val="000000"/>
              </a:solidFill>
              <a:latin typeface="Calibri"/>
              <a:ea typeface="Calibri"/>
              <a:cs typeface="Calibri"/>
              <a:sym typeface="Calibri"/>
            </a:endParaRPr>
          </a:p>
        </p:txBody>
      </p:sp>
      <p:sp>
        <p:nvSpPr>
          <p:cNvPr id="212" name="Shape 212"/>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261375" y="53560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000" u="none" cap="none" strike="noStrike">
                <a:solidFill>
                  <a:srgbClr val="FFFFFF"/>
                </a:solidFill>
                <a:latin typeface="Arial"/>
                <a:ea typeface="Arial"/>
                <a:cs typeface="Arial"/>
                <a:sym typeface="Arial"/>
              </a:rPr>
              <a:t>Maximum Likelihood (TARGET_FLAG)</a:t>
            </a:r>
            <a:endParaRPr b="0" i="0" sz="4000" u="none" cap="none" strike="noStrike">
              <a:solidFill>
                <a:srgbClr val="FFFFFF"/>
              </a:solidFill>
              <a:latin typeface="Arial"/>
              <a:ea typeface="Arial"/>
              <a:cs typeface="Arial"/>
              <a:sym typeface="Arial"/>
            </a:endParaRPr>
          </a:p>
        </p:txBody>
      </p:sp>
      <p:sp>
        <p:nvSpPr>
          <p:cNvPr id="218" name="Shape 218"/>
          <p:cNvSpPr txBox="1"/>
          <p:nvPr/>
        </p:nvSpPr>
        <p:spPr>
          <a:xfrm>
            <a:off x="523250" y="1915963"/>
            <a:ext cx="1632300" cy="49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AIC: 8951.7</a:t>
            </a:r>
            <a:endParaRPr b="1" i="0" sz="1800" u="none" cap="none" strike="noStrike">
              <a:solidFill>
                <a:srgbClr val="FFFFFF"/>
              </a:solidFill>
              <a:latin typeface="Calibri"/>
              <a:ea typeface="Calibri"/>
              <a:cs typeface="Calibri"/>
              <a:sym typeface="Calibri"/>
            </a:endParaRPr>
          </a:p>
        </p:txBody>
      </p:sp>
      <p:sp>
        <p:nvSpPr>
          <p:cNvPr id="219" name="Shape 219"/>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220" name="Shape 220"/>
          <p:cNvPicPr preferRelativeResize="0"/>
          <p:nvPr/>
        </p:nvPicPr>
        <p:blipFill rotWithShape="1">
          <a:blip r:embed="rId3">
            <a:alphaModFix/>
          </a:blip>
          <a:srcRect b="0" l="0" r="0" t="0"/>
          <a:stretch/>
        </p:blipFill>
        <p:spPr>
          <a:xfrm>
            <a:off x="4702050" y="1010400"/>
            <a:ext cx="3946828" cy="3537375"/>
          </a:xfrm>
          <a:prstGeom prst="rect">
            <a:avLst/>
          </a:prstGeom>
          <a:noFill/>
          <a:ln cap="flat" cmpd="sng" w="38100">
            <a:solidFill>
              <a:srgbClr val="434343"/>
            </a:solidFill>
            <a:prstDash val="solid"/>
            <a:round/>
            <a:headEnd len="sm" w="sm" type="none"/>
            <a:tailEnd len="sm" w="sm" type="none"/>
          </a:ln>
        </p:spPr>
      </p:pic>
      <p:sp>
        <p:nvSpPr>
          <p:cNvPr id="221" name="Shape 221"/>
          <p:cNvSpPr txBox="1"/>
          <p:nvPr/>
        </p:nvSpPr>
        <p:spPr>
          <a:xfrm>
            <a:off x="523250" y="2593550"/>
            <a:ext cx="2793600" cy="92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800" u="none" cap="none" strike="noStrike">
                <a:solidFill>
                  <a:srgbClr val="FFFFFF"/>
                </a:solidFill>
                <a:latin typeface="Calibri"/>
                <a:ea typeface="Calibri"/>
                <a:cs typeface="Calibri"/>
                <a:sym typeface="Calibri"/>
              </a:rPr>
              <a:t>HOMEKIDS, RED_CAR and TRAVTIME are not significant.</a:t>
            </a:r>
            <a:endParaRPr b="1" i="0" sz="1800" u="none" cap="none" strike="noStrik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771225"/>
            <a:ext cx="8520600" cy="623700"/>
          </a:xfrm>
          <a:prstGeom prst="rect">
            <a:avLst/>
          </a:prstGeom>
          <a:noFill/>
          <a:ln>
            <a:noFill/>
          </a:ln>
        </p:spPr>
        <p:txBody>
          <a:bodyPr anchorCtr="0" anchor="ctr" bIns="91425" lIns="91425" spcFirstLastPara="1" rIns="91425" wrap="square" tIns="91425">
            <a:noAutofit/>
          </a:bodyPr>
          <a:lstStyle/>
          <a:p>
            <a:pPr indent="0" lvl="0" marL="0" marR="0" rtl="0" algn="l">
              <a:lnSpc>
                <a:spcPct val="105555"/>
              </a:lnSpc>
              <a:spcBef>
                <a:spcPts val="400"/>
              </a:spcBef>
              <a:spcAft>
                <a:spcPts val="0"/>
              </a:spcAft>
              <a:buClr>
                <a:schemeClr val="dk1"/>
              </a:buClr>
              <a:buSzPts val="4400"/>
              <a:buFont typeface="Arial"/>
              <a:buNone/>
            </a:pPr>
            <a:r>
              <a:rPr b="0" i="0" lang="en" sz="4000" u="none" cap="none" strike="noStrike">
                <a:solidFill>
                  <a:srgbClr val="FFFFFF"/>
                </a:solidFill>
                <a:latin typeface="Arial"/>
                <a:ea typeface="Arial"/>
                <a:cs typeface="Arial"/>
                <a:sym typeface="Arial"/>
              </a:rPr>
              <a:t>Logistic</a:t>
            </a:r>
            <a:r>
              <a:rPr b="0" i="0" lang="en" sz="4000" u="none" cap="none" strike="noStrike">
                <a:solidFill>
                  <a:srgbClr val="FFFFFF"/>
                </a:solidFill>
                <a:latin typeface="Georgia"/>
                <a:ea typeface="Georgia"/>
                <a:cs typeface="Georgia"/>
                <a:sym typeface="Georgia"/>
              </a:rPr>
              <a:t> </a:t>
            </a:r>
            <a:r>
              <a:rPr b="0" i="0" lang="en" sz="4000" u="none" cap="none" strike="noStrike">
                <a:solidFill>
                  <a:srgbClr val="FFFFFF"/>
                </a:solidFill>
                <a:latin typeface="Arial"/>
                <a:ea typeface="Arial"/>
                <a:cs typeface="Arial"/>
                <a:sym typeface="Arial"/>
              </a:rPr>
              <a:t>Regression - Interaction Terms</a:t>
            </a:r>
            <a:endParaRPr b="0" i="0" sz="4000" u="none" cap="none" strike="noStrike">
              <a:solidFill>
                <a:srgbClr val="FFFFFF"/>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chemeClr val="dk1"/>
                </a:solidFill>
                <a:latin typeface="Arial"/>
                <a:ea typeface="Arial"/>
                <a:cs typeface="Arial"/>
                <a:sym typeface="Arial"/>
              </a:rPr>
              <a:t>  </a:t>
            </a:r>
            <a:endParaRPr b="0" i="0" sz="4400" u="none" cap="none" strike="noStrike">
              <a:solidFill>
                <a:schemeClr val="dk1"/>
              </a:solidFill>
              <a:latin typeface="Arial"/>
              <a:ea typeface="Arial"/>
              <a:cs typeface="Arial"/>
              <a:sym typeface="Arial"/>
            </a:endParaRPr>
          </a:p>
        </p:txBody>
      </p:sp>
      <p:pic>
        <p:nvPicPr>
          <p:cNvPr id="227" name="Shape 227"/>
          <p:cNvPicPr preferRelativeResize="0"/>
          <p:nvPr/>
        </p:nvPicPr>
        <p:blipFill rotWithShape="1">
          <a:blip r:embed="rId3">
            <a:alphaModFix/>
          </a:blip>
          <a:srcRect b="0" l="0" r="0" t="0"/>
          <a:stretch/>
        </p:blipFill>
        <p:spPr>
          <a:xfrm>
            <a:off x="4437250" y="833425"/>
            <a:ext cx="3413726" cy="3663699"/>
          </a:xfrm>
          <a:prstGeom prst="rect">
            <a:avLst/>
          </a:prstGeom>
          <a:noFill/>
          <a:ln cap="flat" cmpd="sng" w="38100">
            <a:solidFill>
              <a:srgbClr val="434343"/>
            </a:solidFill>
            <a:prstDash val="solid"/>
            <a:round/>
            <a:headEnd len="sm" w="sm" type="none"/>
            <a:tailEnd len="sm" w="sm" type="none"/>
          </a:ln>
        </p:spPr>
      </p:pic>
      <p:sp>
        <p:nvSpPr>
          <p:cNvPr id="228" name="Shape 228"/>
          <p:cNvSpPr txBox="1"/>
          <p:nvPr/>
        </p:nvSpPr>
        <p:spPr>
          <a:xfrm>
            <a:off x="507250" y="1705600"/>
            <a:ext cx="1702200" cy="8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AIC: 7412.9</a:t>
            </a:r>
            <a:endParaRPr b="1" i="0" sz="1800" u="none" cap="none" strike="noStrike">
              <a:solidFill>
                <a:srgbClr val="FFFFFF"/>
              </a:solidFill>
              <a:latin typeface="Calibri"/>
              <a:ea typeface="Calibri"/>
              <a:cs typeface="Calibri"/>
              <a:sym typeface="Calibri"/>
            </a:endParaRPr>
          </a:p>
        </p:txBody>
      </p:sp>
      <p:sp>
        <p:nvSpPr>
          <p:cNvPr id="229" name="Shape 229"/>
          <p:cNvSpPr txBox="1"/>
          <p:nvPr/>
        </p:nvSpPr>
        <p:spPr>
          <a:xfrm>
            <a:off x="507250" y="1959825"/>
            <a:ext cx="3669300" cy="228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KIDSDRIV: Job_dummy</a:t>
            </a:r>
            <a:endParaRPr b="1"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YOJ_Ceiling: Hom_Val_Ceiling </a:t>
            </a:r>
            <a:endParaRPr b="1"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OLDCLAIM: REVOKED</a:t>
            </a:r>
            <a:endParaRPr b="1" i="0" sz="1800" u="none" cap="none" strike="noStrike">
              <a:solidFill>
                <a:srgbClr val="FFFFFF"/>
              </a:solidFill>
              <a:latin typeface="Calibri"/>
              <a:ea typeface="Calibri"/>
              <a:cs typeface="Calibri"/>
              <a:sym typeface="Calibri"/>
            </a:endParaRPr>
          </a:p>
        </p:txBody>
      </p:sp>
      <p:sp>
        <p:nvSpPr>
          <p:cNvPr id="230" name="Shape 230"/>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6765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5555"/>
              </a:lnSpc>
              <a:spcBef>
                <a:spcPts val="400"/>
              </a:spcBef>
              <a:spcAft>
                <a:spcPts val="0"/>
              </a:spcAft>
              <a:buClr>
                <a:schemeClr val="dk1"/>
              </a:buClr>
              <a:buSzPts val="4400"/>
              <a:buFont typeface="Arial"/>
              <a:buNone/>
            </a:pPr>
            <a:r>
              <a:rPr b="0" i="0" lang="en" sz="4000" u="none" cap="none" strike="noStrike">
                <a:solidFill>
                  <a:srgbClr val="FFFFFF"/>
                </a:solidFill>
                <a:latin typeface="Arial"/>
                <a:ea typeface="Arial"/>
                <a:cs typeface="Arial"/>
                <a:sym typeface="Arial"/>
              </a:rPr>
              <a:t>Logistic</a:t>
            </a:r>
            <a:r>
              <a:rPr b="0" i="0" lang="en" sz="4000" u="none" cap="none" strike="noStrike">
                <a:solidFill>
                  <a:srgbClr val="FFFFFF"/>
                </a:solidFill>
                <a:latin typeface="Georgia"/>
                <a:ea typeface="Georgia"/>
                <a:cs typeface="Georgia"/>
                <a:sym typeface="Georgia"/>
              </a:rPr>
              <a:t> </a:t>
            </a:r>
            <a:r>
              <a:rPr b="0" i="0" lang="en" sz="4000" u="none" cap="none" strike="noStrike">
                <a:solidFill>
                  <a:srgbClr val="FFFFFF"/>
                </a:solidFill>
                <a:latin typeface="Arial"/>
                <a:ea typeface="Arial"/>
                <a:cs typeface="Arial"/>
                <a:sym typeface="Arial"/>
              </a:rPr>
              <a:t>Regression - Using step Function</a:t>
            </a:r>
            <a:endParaRPr b="0" i="0" sz="4000" u="none" cap="none" strike="noStrike">
              <a:solidFill>
                <a:srgbClr val="FFFFFF"/>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chemeClr val="dk1"/>
                </a:solidFill>
                <a:latin typeface="Arial"/>
                <a:ea typeface="Arial"/>
                <a:cs typeface="Arial"/>
                <a:sym typeface="Arial"/>
              </a:rPr>
              <a:t> - </a:t>
            </a:r>
            <a:endParaRPr b="0" i="0" sz="4400" u="none" cap="none" strike="noStrike">
              <a:solidFill>
                <a:schemeClr val="dk1"/>
              </a:solidFill>
              <a:latin typeface="Arial"/>
              <a:ea typeface="Arial"/>
              <a:cs typeface="Arial"/>
              <a:sym typeface="Arial"/>
            </a:endParaRPr>
          </a:p>
        </p:txBody>
      </p:sp>
      <p:pic>
        <p:nvPicPr>
          <p:cNvPr id="236" name="Shape 236"/>
          <p:cNvPicPr preferRelativeResize="0"/>
          <p:nvPr/>
        </p:nvPicPr>
        <p:blipFill rotWithShape="1">
          <a:blip r:embed="rId3">
            <a:alphaModFix/>
          </a:blip>
          <a:srcRect b="0" l="0" r="0" t="0"/>
          <a:stretch/>
        </p:blipFill>
        <p:spPr>
          <a:xfrm>
            <a:off x="3397475" y="1249250"/>
            <a:ext cx="4751999" cy="1695125"/>
          </a:xfrm>
          <a:prstGeom prst="rect">
            <a:avLst/>
          </a:prstGeom>
          <a:noFill/>
          <a:ln cap="flat" cmpd="sng" w="38100">
            <a:solidFill>
              <a:srgbClr val="434343"/>
            </a:solidFill>
            <a:prstDash val="solid"/>
            <a:round/>
            <a:headEnd len="sm" w="sm" type="none"/>
            <a:tailEnd len="sm" w="sm" type="none"/>
          </a:ln>
        </p:spPr>
      </p:pic>
      <p:pic>
        <p:nvPicPr>
          <p:cNvPr id="237" name="Shape 237"/>
          <p:cNvPicPr preferRelativeResize="0"/>
          <p:nvPr/>
        </p:nvPicPr>
        <p:blipFill rotWithShape="1">
          <a:blip r:embed="rId4">
            <a:alphaModFix/>
          </a:blip>
          <a:srcRect b="0" l="0" r="0" t="0"/>
          <a:stretch/>
        </p:blipFill>
        <p:spPr>
          <a:xfrm>
            <a:off x="210850" y="1249249"/>
            <a:ext cx="3044774" cy="3556199"/>
          </a:xfrm>
          <a:prstGeom prst="rect">
            <a:avLst/>
          </a:prstGeom>
          <a:noFill/>
          <a:ln cap="flat" cmpd="sng" w="38100">
            <a:solidFill>
              <a:srgbClr val="434343"/>
            </a:solidFill>
            <a:prstDash val="solid"/>
            <a:round/>
            <a:headEnd len="sm" w="sm" type="none"/>
            <a:tailEnd len="sm" w="sm" type="none"/>
          </a:ln>
        </p:spPr>
      </p:pic>
      <p:sp>
        <p:nvSpPr>
          <p:cNvPr id="238" name="Shape 238"/>
          <p:cNvSpPr txBox="1"/>
          <p:nvPr/>
        </p:nvSpPr>
        <p:spPr>
          <a:xfrm>
            <a:off x="6793450" y="2944375"/>
            <a:ext cx="5898900" cy="191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800" u="none" cap="none" strike="noStrike">
                <a:solidFill>
                  <a:srgbClr val="FFFFFF"/>
                </a:solidFill>
                <a:latin typeface="Calibri"/>
                <a:ea typeface="Calibri"/>
                <a:cs typeface="Calibri"/>
                <a:sym typeface="Calibri"/>
              </a:rPr>
              <a:t>AGE </a:t>
            </a:r>
            <a:endParaRPr b="1"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None/>
            </a:pPr>
            <a:r>
              <a:rPr b="1" i="0" lang="en" sz="1800" u="none" cap="none" strike="noStrike">
                <a:solidFill>
                  <a:srgbClr val="FFFFFF"/>
                </a:solidFill>
                <a:latin typeface="Calibri"/>
                <a:ea typeface="Calibri"/>
                <a:cs typeface="Calibri"/>
                <a:sym typeface="Calibri"/>
              </a:rPr>
              <a:t>Car_Age_Ceiling  </a:t>
            </a:r>
            <a:endParaRPr b="1"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None/>
            </a:pPr>
            <a:r>
              <a:rPr b="1" i="0" lang="en" sz="1800" u="none" cap="none" strike="noStrike">
                <a:solidFill>
                  <a:srgbClr val="FFFFFF"/>
                </a:solidFill>
                <a:latin typeface="Calibri"/>
                <a:ea typeface="Calibri"/>
                <a:cs typeface="Calibri"/>
                <a:sym typeface="Calibri"/>
              </a:rPr>
              <a:t>HOMEKIDS   </a:t>
            </a:r>
            <a:endParaRPr b="1"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None/>
            </a:pPr>
            <a:r>
              <a:rPr b="1" i="0" lang="en" sz="1800" u="none" cap="none" strike="noStrike">
                <a:solidFill>
                  <a:srgbClr val="FFFFFF"/>
                </a:solidFill>
                <a:latin typeface="Calibri"/>
                <a:ea typeface="Calibri"/>
                <a:cs typeface="Calibri"/>
                <a:sym typeface="Calibri"/>
              </a:rPr>
              <a:t>RED_CAR</a:t>
            </a:r>
            <a:endParaRPr b="1" i="0" sz="1800" u="none" cap="none" strike="noStrike">
              <a:solidFill>
                <a:srgbClr val="FFFFFF"/>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1800"/>
              <a:buFont typeface="Arial"/>
              <a:buNone/>
            </a:pPr>
            <a:r>
              <a:t/>
            </a:r>
            <a:endParaRPr b="1" sz="1800">
              <a:solidFill>
                <a:srgbClr val="FFFFFF"/>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Calibri"/>
              <a:ea typeface="Calibri"/>
              <a:cs typeface="Calibri"/>
              <a:sym typeface="Calibri"/>
            </a:endParaRPr>
          </a:p>
        </p:txBody>
      </p:sp>
      <p:pic>
        <p:nvPicPr>
          <p:cNvPr id="239" name="Shape 239"/>
          <p:cNvPicPr preferRelativeResize="0"/>
          <p:nvPr/>
        </p:nvPicPr>
        <p:blipFill rotWithShape="1">
          <a:blip r:embed="rId5">
            <a:alphaModFix/>
          </a:blip>
          <a:srcRect b="0" l="0" r="0" t="0"/>
          <a:stretch/>
        </p:blipFill>
        <p:spPr>
          <a:xfrm>
            <a:off x="3397475" y="3083925"/>
            <a:ext cx="3254125" cy="634348"/>
          </a:xfrm>
          <a:prstGeom prst="rect">
            <a:avLst/>
          </a:prstGeom>
          <a:noFill/>
          <a:ln cap="flat" cmpd="sng" w="38100">
            <a:solidFill>
              <a:srgbClr val="434343"/>
            </a:solidFill>
            <a:prstDash val="solid"/>
            <a:round/>
            <a:headEnd len="sm" w="sm" type="none"/>
            <a:tailEnd len="sm" w="sm" type="none"/>
          </a:ln>
        </p:spPr>
      </p:pic>
      <p:sp>
        <p:nvSpPr>
          <p:cNvPr id="240" name="Shape 240"/>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41" name="Shape 241"/>
          <p:cNvSpPr txBox="1"/>
          <p:nvPr/>
        </p:nvSpPr>
        <p:spPr>
          <a:xfrm>
            <a:off x="2975575" y="2944375"/>
            <a:ext cx="4107000" cy="2807400"/>
          </a:xfrm>
          <a:prstGeom prst="rect">
            <a:avLst/>
          </a:prstGeom>
          <a:noFill/>
          <a:ln>
            <a:noFill/>
          </a:ln>
        </p:spPr>
        <p:txBody>
          <a:bodyPr anchorCtr="0" anchor="ctr" bIns="91425" lIns="91425" spcFirstLastPara="1" rIns="91425" wrap="square" tIns="91425">
            <a:noAutofit/>
          </a:bodyPr>
          <a:lstStyle/>
          <a:p>
            <a:pPr indent="457200" lvl="0" marL="0" rtl="0">
              <a:spcBef>
                <a:spcPts val="0"/>
              </a:spcBef>
              <a:spcAft>
                <a:spcPts val="0"/>
              </a:spcAft>
              <a:buNone/>
            </a:pPr>
            <a:r>
              <a:rPr b="1" lang="en" sz="1800">
                <a:solidFill>
                  <a:schemeClr val="lt1"/>
                </a:solidFill>
                <a:latin typeface="Calibri"/>
                <a:ea typeface="Calibri"/>
                <a:cs typeface="Calibri"/>
                <a:sym typeface="Calibri"/>
              </a:rPr>
              <a:t>AIC of final model : 7408.1</a:t>
            </a:r>
            <a:endParaRPr b="1" sz="1800">
              <a:solidFill>
                <a:schemeClr val="lt1"/>
              </a:solidFill>
              <a:latin typeface="Calibri"/>
              <a:ea typeface="Calibri"/>
              <a:cs typeface="Calibri"/>
              <a:sym typeface="Calibri"/>
            </a:endParaRPr>
          </a:p>
          <a:p>
            <a:pPr indent="0" lvl="0" marL="457200" rtl="0">
              <a:spcBef>
                <a:spcPts val="0"/>
              </a:spcBef>
              <a:spcAft>
                <a:spcPts val="0"/>
              </a:spcAft>
              <a:buNone/>
            </a:pPr>
            <a:r>
              <a:rPr b="1" lang="en" sz="1800">
                <a:solidFill>
                  <a:schemeClr val="lt1"/>
                </a:solidFill>
                <a:latin typeface="Calibri"/>
                <a:ea typeface="Calibri"/>
                <a:cs typeface="Calibri"/>
                <a:sym typeface="Calibri"/>
              </a:rPr>
              <a:t>Overall accuracy = 79.06%</a:t>
            </a:r>
            <a:endParaRPr b="1" sz="1800">
              <a:solidFill>
                <a:schemeClr val="lt1"/>
              </a:solidFill>
              <a:latin typeface="Calibri"/>
              <a:ea typeface="Calibri"/>
              <a:cs typeface="Calibri"/>
              <a:sym typeface="Calibri"/>
            </a:endParaRPr>
          </a:p>
          <a:p>
            <a:pPr indent="0" lvl="0" marL="457200" rtl="0">
              <a:spcBef>
                <a:spcPts val="0"/>
              </a:spcBef>
              <a:spcAft>
                <a:spcPts val="0"/>
              </a:spcAft>
              <a:buNone/>
            </a:pPr>
            <a:r>
              <a:rPr b="1" lang="en" sz="1800">
                <a:solidFill>
                  <a:schemeClr val="lt1"/>
                </a:solidFill>
                <a:latin typeface="Calibri"/>
                <a:ea typeface="Calibri"/>
                <a:cs typeface="Calibri"/>
                <a:sym typeface="Calibri"/>
              </a:rPr>
              <a:t>Precision = 66.62%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000" u="none" cap="none" strike="noStrike">
                <a:solidFill>
                  <a:srgbClr val="FFFFFF"/>
                </a:solidFill>
                <a:latin typeface="Arial"/>
                <a:ea typeface="Arial"/>
                <a:cs typeface="Arial"/>
                <a:sym typeface="Arial"/>
              </a:rPr>
              <a:t>Ordinal Logistic Regression (CLM_FREQ)</a:t>
            </a:r>
            <a:endParaRPr b="0" i="0" sz="4000" u="none" cap="none" strike="noStrike">
              <a:solidFill>
                <a:srgbClr val="FFFFFF"/>
              </a:solidFill>
              <a:latin typeface="Arial"/>
              <a:ea typeface="Arial"/>
              <a:cs typeface="Arial"/>
              <a:sym typeface="Arial"/>
            </a:endParaRPr>
          </a:p>
        </p:txBody>
      </p:sp>
      <p:sp>
        <p:nvSpPr>
          <p:cNvPr id="247" name="Shape 247"/>
          <p:cNvSpPr txBox="1"/>
          <p:nvPr/>
        </p:nvSpPr>
        <p:spPr>
          <a:xfrm>
            <a:off x="446500" y="1313850"/>
            <a:ext cx="3256500" cy="29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AIC: 15114.84</a:t>
            </a:r>
            <a:endParaRPr b="1"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sz="1800">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sz="1800">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lang="en" sz="1800">
                <a:solidFill>
                  <a:srgbClr val="FFFFFF"/>
                </a:solidFill>
                <a:latin typeface="Calibri"/>
                <a:ea typeface="Calibri"/>
                <a:cs typeface="Calibri"/>
                <a:sym typeface="Calibri"/>
              </a:rPr>
              <a:t>CLM_FREQ </a:t>
            </a:r>
            <a:r>
              <a:rPr lang="en" sz="1800">
                <a:solidFill>
                  <a:srgbClr val="FFFFFF"/>
                </a:solidFill>
                <a:latin typeface="Calibri"/>
                <a:ea typeface="Calibri"/>
                <a:cs typeface="Calibri"/>
                <a:sym typeface="Calibri"/>
              </a:rPr>
              <a:t> has values ranging from 1 to 5 which indicates some kind of order. Hence Ordinal Logistic Regression was run</a:t>
            </a:r>
            <a:endParaRPr sz="1800">
              <a:solidFill>
                <a:srgbClr val="FFFFFF"/>
              </a:solidFill>
              <a:latin typeface="Calibri"/>
              <a:ea typeface="Calibri"/>
              <a:cs typeface="Calibri"/>
              <a:sym typeface="Calibri"/>
            </a:endParaRPr>
          </a:p>
        </p:txBody>
      </p:sp>
      <p:pic>
        <p:nvPicPr>
          <p:cNvPr id="248" name="Shape 248"/>
          <p:cNvPicPr preferRelativeResize="0"/>
          <p:nvPr/>
        </p:nvPicPr>
        <p:blipFill rotWithShape="1">
          <a:blip r:embed="rId3">
            <a:alphaModFix/>
          </a:blip>
          <a:srcRect b="0" l="0" r="0" t="0"/>
          <a:stretch/>
        </p:blipFill>
        <p:spPr>
          <a:xfrm>
            <a:off x="5357850" y="913575"/>
            <a:ext cx="2946701" cy="3564450"/>
          </a:xfrm>
          <a:prstGeom prst="rect">
            <a:avLst/>
          </a:prstGeom>
          <a:noFill/>
          <a:ln cap="flat" cmpd="sng" w="38100">
            <a:solidFill>
              <a:srgbClr val="434343"/>
            </a:solidFill>
            <a:prstDash val="solid"/>
            <a:round/>
            <a:headEnd len="sm" w="sm" type="none"/>
            <a:tailEnd len="sm" w="sm" type="none"/>
          </a:ln>
        </p:spPr>
      </p:pic>
      <p:sp>
        <p:nvSpPr>
          <p:cNvPr id="249" name="Shape 249"/>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000" u="none" cap="none" strike="noStrike">
                <a:solidFill>
                  <a:srgbClr val="FFFFFF"/>
                </a:solidFill>
                <a:latin typeface="Arial"/>
                <a:ea typeface="Arial"/>
                <a:cs typeface="Arial"/>
                <a:sym typeface="Arial"/>
              </a:rPr>
              <a:t>Ordinal Logistic Regression - Using fastbw()</a:t>
            </a:r>
            <a:endParaRPr b="0" i="0" sz="4000" u="none" cap="none" strike="noStrike">
              <a:solidFill>
                <a:srgbClr val="FFFFFF"/>
              </a:solidFill>
              <a:latin typeface="Arial"/>
              <a:ea typeface="Arial"/>
              <a:cs typeface="Arial"/>
              <a:sym typeface="Arial"/>
            </a:endParaRPr>
          </a:p>
        </p:txBody>
      </p:sp>
      <p:sp>
        <p:nvSpPr>
          <p:cNvPr id="255" name="Shape 255"/>
          <p:cNvSpPr txBox="1"/>
          <p:nvPr/>
        </p:nvSpPr>
        <p:spPr>
          <a:xfrm>
            <a:off x="375900" y="1300400"/>
            <a:ext cx="3368700" cy="2864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9 predictors</a:t>
            </a:r>
            <a:endParaRPr b="1" i="0" sz="1800" u="none" cap="none" strike="noStrike">
              <a:solidFill>
                <a:srgbClr val="FFFFFF"/>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rgbClr val="FFFFFF"/>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AIC of final model : 15106.19</a:t>
            </a:r>
            <a:endParaRPr b="1" i="0" sz="1800" u="none" cap="none" strike="noStrike">
              <a:solidFill>
                <a:srgbClr val="FFFFFF"/>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Most significant: REVOKED and URBANICITY_dummy</a:t>
            </a:r>
            <a:endParaRPr b="1" i="0" sz="1800" u="none" cap="none" strike="noStrike">
              <a:solidFill>
                <a:srgbClr val="FFFFFF"/>
              </a:solidFill>
              <a:latin typeface="Calibri"/>
              <a:ea typeface="Calibri"/>
              <a:cs typeface="Calibri"/>
              <a:sym typeface="Calibri"/>
            </a:endParaRPr>
          </a:p>
        </p:txBody>
      </p:sp>
      <p:pic>
        <p:nvPicPr>
          <p:cNvPr id="256" name="Shape 256"/>
          <p:cNvPicPr preferRelativeResize="0"/>
          <p:nvPr/>
        </p:nvPicPr>
        <p:blipFill rotWithShape="1">
          <a:blip r:embed="rId3">
            <a:alphaModFix/>
          </a:blip>
          <a:srcRect b="0" l="0" r="0" t="0"/>
          <a:stretch/>
        </p:blipFill>
        <p:spPr>
          <a:xfrm>
            <a:off x="4424450" y="1017725"/>
            <a:ext cx="3588500" cy="3404375"/>
          </a:xfrm>
          <a:prstGeom prst="rect">
            <a:avLst/>
          </a:prstGeom>
          <a:noFill/>
          <a:ln cap="flat" cmpd="sng" w="38100">
            <a:solidFill>
              <a:srgbClr val="434343"/>
            </a:solidFill>
            <a:prstDash val="solid"/>
            <a:round/>
            <a:headEnd len="sm" w="sm" type="none"/>
            <a:tailEnd len="sm" w="sm" type="none"/>
          </a:ln>
        </p:spPr>
      </p:pic>
      <p:sp>
        <p:nvSpPr>
          <p:cNvPr id="257" name="Shape 257"/>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235500" y="2164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rgbClr val="FFFFFF"/>
                </a:solidFill>
                <a:latin typeface="Arial"/>
                <a:ea typeface="Arial"/>
                <a:cs typeface="Arial"/>
                <a:sym typeface="Arial"/>
              </a:rPr>
              <a:t>Conclusion</a:t>
            </a:r>
            <a:endParaRPr b="0" i="0" sz="4400" u="none" cap="none" strike="noStrike">
              <a:solidFill>
                <a:srgbClr val="FFFFFF"/>
              </a:solidFill>
              <a:latin typeface="Arial"/>
              <a:ea typeface="Arial"/>
              <a:cs typeface="Arial"/>
              <a:sym typeface="Arial"/>
            </a:endParaRPr>
          </a:p>
        </p:txBody>
      </p:sp>
      <p:sp>
        <p:nvSpPr>
          <p:cNvPr id="263" name="Shape 263"/>
          <p:cNvSpPr txBox="1"/>
          <p:nvPr/>
        </p:nvSpPr>
        <p:spPr>
          <a:xfrm>
            <a:off x="254550" y="926975"/>
            <a:ext cx="7989300" cy="304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i="0" lang="en" sz="1800" u="none" cap="none" strike="noStrike">
                <a:solidFill>
                  <a:srgbClr val="FFFFFF"/>
                </a:solidFill>
                <a:latin typeface="Calibri"/>
                <a:ea typeface="Calibri"/>
                <a:cs typeface="Calibri"/>
                <a:sym typeface="Calibri"/>
              </a:rPr>
              <a:t>R-Omatics performed statistical testing and observed patterns for independent variables and assessed their impact on:</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i="0" sz="1800" u="none" cap="none" strike="noStrike">
              <a:solidFill>
                <a:srgbClr val="FFFFFF"/>
              </a:solidFill>
              <a:latin typeface="Calibri"/>
              <a:ea typeface="Calibri"/>
              <a:cs typeface="Calibri"/>
              <a:sym typeface="Calibri"/>
            </a:endParaRPr>
          </a:p>
          <a:p>
            <a:pPr indent="-342900" lvl="0" marL="457200" marR="0" rtl="0" algn="l">
              <a:lnSpc>
                <a:spcPct val="100000"/>
              </a:lnSpc>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O</a:t>
            </a:r>
            <a:r>
              <a:rPr i="0" lang="en" sz="1800" u="none" cap="none" strike="noStrike">
                <a:solidFill>
                  <a:srgbClr val="FFFFFF"/>
                </a:solidFill>
                <a:latin typeface="Calibri"/>
                <a:ea typeface="Calibri"/>
                <a:cs typeface="Calibri"/>
                <a:sym typeface="Calibri"/>
              </a:rPr>
              <a:t>ccurrence of accidents </a:t>
            </a:r>
            <a:endParaRPr i="0" sz="1800" u="none" cap="none" strike="noStrike">
              <a:solidFill>
                <a:srgbClr val="FFFFFF"/>
              </a:solidFill>
              <a:latin typeface="Calibri"/>
              <a:ea typeface="Calibri"/>
              <a:cs typeface="Calibri"/>
              <a:sym typeface="Calibri"/>
            </a:endParaRPr>
          </a:p>
          <a:p>
            <a:pPr indent="-342900" lvl="0" marL="457200" marR="0" rtl="0" algn="l">
              <a:lnSpc>
                <a:spcPct val="100000"/>
              </a:lnSpc>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F</a:t>
            </a:r>
            <a:r>
              <a:rPr i="0" lang="en" sz="1800" u="none" cap="none" strike="noStrike">
                <a:solidFill>
                  <a:srgbClr val="FFFFFF"/>
                </a:solidFill>
                <a:latin typeface="Calibri"/>
                <a:ea typeface="Calibri"/>
                <a:cs typeface="Calibri"/>
                <a:sym typeface="Calibri"/>
              </a:rPr>
              <a:t>requency of claims</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i="0" lang="en" sz="1800" u="none" cap="none" strike="noStrike">
                <a:solidFill>
                  <a:srgbClr val="FFFFFF"/>
                </a:solidFill>
                <a:latin typeface="Calibri"/>
                <a:ea typeface="Calibri"/>
                <a:cs typeface="Calibri"/>
                <a:sym typeface="Calibri"/>
              </a:rPr>
              <a:t>We established that certain “common knowledge” about auto insurance did not hold up to statistical analysis.  Example: Our analysis supported the hypothesis that drivers of red cars are not at greater risk of a crash. </a:t>
            </a:r>
            <a:r>
              <a:rPr lang="en" sz="1800">
                <a:solidFill>
                  <a:schemeClr val="lt1"/>
                </a:solidFill>
                <a:latin typeface="Calibri"/>
                <a:ea typeface="Calibri"/>
                <a:cs typeface="Calibri"/>
                <a:sym typeface="Calibri"/>
              </a:rPr>
              <a:t>We also dispelled the myth that Females prefer more red cars over male drivers.</a:t>
            </a:r>
            <a:endParaRPr sz="18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1800">
              <a:solidFill>
                <a:schemeClr val="lt1"/>
              </a:solidFill>
              <a:latin typeface="Calibri"/>
              <a:ea typeface="Calibri"/>
              <a:cs typeface="Calibri"/>
              <a:sym typeface="Calibri"/>
            </a:endParaRPr>
          </a:p>
          <a:p>
            <a:pPr indent="0" lvl="0" marL="0" rtl="0">
              <a:spcBef>
                <a:spcPts val="0"/>
              </a:spcBef>
              <a:spcAft>
                <a:spcPts val="0"/>
              </a:spcAft>
              <a:buClr>
                <a:schemeClr val="dk1"/>
              </a:buClr>
              <a:buSzPts val="1100"/>
              <a:buFont typeface="Arial"/>
              <a:buNone/>
            </a:pPr>
            <a:r>
              <a:rPr lang="en" sz="1800">
                <a:solidFill>
                  <a:schemeClr val="lt1"/>
                </a:solidFill>
                <a:latin typeface="Calibri"/>
                <a:ea typeface="Calibri"/>
                <a:cs typeface="Calibri"/>
                <a:sym typeface="Calibri"/>
              </a:rPr>
              <a:t>The riskiest customers in terms of age is difficult to derive. Drivers with high school and undergraduate degrees show the greatest tendency for accidents, possibly in line with the distribution of this education in the population.</a:t>
            </a:r>
            <a:endParaRPr sz="1800">
              <a:solidFill>
                <a:schemeClr val="lt1"/>
              </a:solidFill>
              <a:latin typeface="Calibri"/>
              <a:ea typeface="Calibri"/>
              <a:cs typeface="Calibri"/>
              <a:sym typeface="Calibri"/>
            </a:endParaRPr>
          </a:p>
          <a:p>
            <a:pPr indent="0" lvl="0" marL="0" rtl="0">
              <a:spcBef>
                <a:spcPts val="0"/>
              </a:spcBef>
              <a:spcAft>
                <a:spcPts val="0"/>
              </a:spcAft>
              <a:buClr>
                <a:schemeClr val="dk1"/>
              </a:buClr>
              <a:buSzPts val="1100"/>
              <a:buFont typeface="Arial"/>
              <a:buNone/>
            </a:pPr>
            <a:r>
              <a:t/>
            </a:r>
            <a:endParaRPr sz="18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1800">
              <a:solidFill>
                <a:srgbClr val="FFFFFF"/>
              </a:solidFill>
              <a:latin typeface="Calibri"/>
              <a:ea typeface="Calibri"/>
              <a:cs typeface="Calibri"/>
              <a:sym typeface="Calibri"/>
            </a:endParaRPr>
          </a:p>
        </p:txBody>
      </p:sp>
      <p:sp>
        <p:nvSpPr>
          <p:cNvPr id="264" name="Shape 264"/>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Shape 45"/>
          <p:cNvSpPr txBox="1"/>
          <p:nvPr/>
        </p:nvSpPr>
        <p:spPr>
          <a:xfrm>
            <a:off x="161400" y="898525"/>
            <a:ext cx="8982600" cy="37647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90000"/>
              </a:lnSpc>
              <a:spcBef>
                <a:spcPts val="1000"/>
              </a:spcBef>
              <a:spcAft>
                <a:spcPts val="0"/>
              </a:spcAft>
              <a:buClr>
                <a:srgbClr val="FFFFFF"/>
              </a:buClr>
              <a:buSzPts val="1800"/>
              <a:buFont typeface="Calibri"/>
              <a:buAutoNum type="arabicPeriod"/>
            </a:pPr>
            <a:r>
              <a:rPr b="0" i="0" lang="en" sz="1800" u="none" cap="none" strike="noStrike">
                <a:solidFill>
                  <a:srgbClr val="FFFFFF"/>
                </a:solidFill>
                <a:latin typeface="Calibri"/>
                <a:ea typeface="Calibri"/>
                <a:cs typeface="Calibri"/>
                <a:sym typeface="Calibri"/>
              </a:rPr>
              <a:t>What factors are significant to determine if the prospective customer is risky or not for the insurance company?</a:t>
            </a:r>
            <a:endParaRPr b="0" i="0" sz="1800" u="none" cap="none" strike="noStrike">
              <a:solidFill>
                <a:srgbClr val="FFFFFF"/>
              </a:solidFill>
              <a:latin typeface="Calibri"/>
              <a:ea typeface="Calibri"/>
              <a:cs typeface="Calibri"/>
              <a:sym typeface="Calibri"/>
            </a:endParaRPr>
          </a:p>
          <a:p>
            <a:pPr indent="-342900" lvl="0" marL="457200" marR="0" rtl="0" algn="l">
              <a:lnSpc>
                <a:spcPct val="90000"/>
              </a:lnSpc>
              <a:spcBef>
                <a:spcPts val="0"/>
              </a:spcBef>
              <a:spcAft>
                <a:spcPts val="0"/>
              </a:spcAft>
              <a:buClr>
                <a:srgbClr val="FFFFFF"/>
              </a:buClr>
              <a:buSzPts val="1800"/>
              <a:buFont typeface="Arial"/>
              <a:buAutoNum type="arabicPeriod"/>
            </a:pPr>
            <a:r>
              <a:rPr b="0" i="0" lang="en" sz="1800" u="none" cap="none" strike="noStrike">
                <a:solidFill>
                  <a:srgbClr val="FFFFFF"/>
                </a:solidFill>
                <a:latin typeface="Calibri"/>
                <a:ea typeface="Calibri"/>
                <a:cs typeface="Calibri"/>
                <a:sym typeface="Calibri"/>
              </a:rPr>
              <a:t>What factors are significant to determine how likely the car is going to be in an accident?</a:t>
            </a:r>
            <a:endParaRPr b="0" i="0" sz="1800" u="none" cap="none" strike="noStrike">
              <a:solidFill>
                <a:srgbClr val="FFFFFF"/>
              </a:solidFill>
              <a:latin typeface="Calibri"/>
              <a:ea typeface="Calibri"/>
              <a:cs typeface="Calibri"/>
              <a:sym typeface="Calibri"/>
            </a:endParaRPr>
          </a:p>
          <a:p>
            <a:pPr indent="-342900" lvl="0" marL="457200" marR="0" rtl="0" algn="l">
              <a:lnSpc>
                <a:spcPct val="90000"/>
              </a:lnSpc>
              <a:spcBef>
                <a:spcPts val="0"/>
              </a:spcBef>
              <a:spcAft>
                <a:spcPts val="0"/>
              </a:spcAft>
              <a:buClr>
                <a:srgbClr val="FFFFFF"/>
              </a:buClr>
              <a:buSzPts val="1800"/>
              <a:buFont typeface="Arial"/>
              <a:buAutoNum type="arabicPeriod"/>
            </a:pPr>
            <a:r>
              <a:rPr b="0" i="0" lang="en" sz="1800" u="none" cap="none" strike="noStrike">
                <a:solidFill>
                  <a:srgbClr val="FFFFFF"/>
                </a:solidFill>
                <a:latin typeface="Calibri"/>
                <a:ea typeface="Calibri"/>
                <a:cs typeface="Calibri"/>
                <a:sym typeface="Calibri"/>
              </a:rPr>
              <a:t>Do income and education have any impact on MVR points?</a:t>
            </a:r>
            <a:endParaRPr b="0" i="0" sz="1800" u="none" cap="none" strike="noStrike">
              <a:solidFill>
                <a:srgbClr val="FFFFFF"/>
              </a:solidFill>
              <a:latin typeface="Calibri"/>
              <a:ea typeface="Calibri"/>
              <a:cs typeface="Calibri"/>
              <a:sym typeface="Calibri"/>
            </a:endParaRPr>
          </a:p>
          <a:p>
            <a:pPr indent="-342900" lvl="0" marL="457200" marR="0" rtl="0" algn="l">
              <a:lnSpc>
                <a:spcPct val="90000"/>
              </a:lnSpc>
              <a:spcBef>
                <a:spcPts val="0"/>
              </a:spcBef>
              <a:spcAft>
                <a:spcPts val="0"/>
              </a:spcAft>
              <a:buClr>
                <a:srgbClr val="FFFFFF"/>
              </a:buClr>
              <a:buSzPts val="1800"/>
              <a:buFont typeface="Arial"/>
              <a:buAutoNum type="arabicPeriod"/>
            </a:pPr>
            <a:r>
              <a:rPr b="0" i="0" lang="en" sz="1800" u="none" cap="none" strike="noStrike">
                <a:solidFill>
                  <a:srgbClr val="FFFFFF"/>
                </a:solidFill>
                <a:latin typeface="Calibri"/>
                <a:ea typeface="Calibri"/>
                <a:cs typeface="Calibri"/>
                <a:sym typeface="Calibri"/>
              </a:rPr>
              <a:t>Are red cars more likely to get into accident?</a:t>
            </a:r>
            <a:endParaRPr b="0" i="0" sz="1800" u="none" cap="none" strike="noStrike">
              <a:solidFill>
                <a:srgbClr val="FFFFFF"/>
              </a:solidFill>
              <a:latin typeface="Calibri"/>
              <a:ea typeface="Calibri"/>
              <a:cs typeface="Calibri"/>
              <a:sym typeface="Calibri"/>
            </a:endParaRPr>
          </a:p>
          <a:p>
            <a:pPr indent="-342900" lvl="0" marL="457200" marR="0" rtl="0" algn="l">
              <a:lnSpc>
                <a:spcPct val="90000"/>
              </a:lnSpc>
              <a:spcBef>
                <a:spcPts val="0"/>
              </a:spcBef>
              <a:spcAft>
                <a:spcPts val="0"/>
              </a:spcAft>
              <a:buClr>
                <a:srgbClr val="FFFFFF"/>
              </a:buClr>
              <a:buSzPts val="1800"/>
              <a:buFont typeface="Arial"/>
              <a:buAutoNum type="arabicPeriod"/>
            </a:pPr>
            <a:r>
              <a:rPr b="0" i="0" lang="en" sz="1800" u="none" cap="none" strike="noStrike">
                <a:solidFill>
                  <a:srgbClr val="FFFFFF"/>
                </a:solidFill>
                <a:latin typeface="Calibri"/>
                <a:ea typeface="Calibri"/>
                <a:cs typeface="Calibri"/>
                <a:sym typeface="Calibri"/>
              </a:rPr>
              <a:t>Are longer distance travelers more likely to get into accidents?</a:t>
            </a:r>
            <a:endParaRPr b="0" i="0" sz="1800" u="none" cap="none" strike="noStrike">
              <a:solidFill>
                <a:srgbClr val="FFFFFF"/>
              </a:solidFill>
              <a:latin typeface="Calibri"/>
              <a:ea typeface="Calibri"/>
              <a:cs typeface="Calibri"/>
              <a:sym typeface="Calibri"/>
            </a:endParaRPr>
          </a:p>
          <a:p>
            <a:pPr indent="-342900" lvl="0" marL="457200" marR="0" rtl="0" algn="l">
              <a:lnSpc>
                <a:spcPct val="90000"/>
              </a:lnSpc>
              <a:spcBef>
                <a:spcPts val="0"/>
              </a:spcBef>
              <a:spcAft>
                <a:spcPts val="0"/>
              </a:spcAft>
              <a:buClr>
                <a:srgbClr val="FFFFFF"/>
              </a:buClr>
              <a:buSzPts val="1800"/>
              <a:buFont typeface="Arial"/>
              <a:buAutoNum type="arabicPeriod"/>
            </a:pPr>
            <a:r>
              <a:rPr b="0" i="0" lang="en" sz="1800" u="none" cap="none" strike="noStrike">
                <a:solidFill>
                  <a:srgbClr val="FFFFFF"/>
                </a:solidFill>
                <a:latin typeface="Calibri"/>
                <a:ea typeface="Calibri"/>
                <a:cs typeface="Calibri"/>
                <a:sym typeface="Calibri"/>
              </a:rPr>
              <a:t>Are single or married individuals more responsible drivers?</a:t>
            </a:r>
            <a:endParaRPr b="0" i="0" sz="1800" u="none" cap="none" strike="noStrike">
              <a:solidFill>
                <a:srgbClr val="FFFFFF"/>
              </a:solidFill>
              <a:latin typeface="Calibri"/>
              <a:ea typeface="Calibri"/>
              <a:cs typeface="Calibri"/>
              <a:sym typeface="Calibri"/>
            </a:endParaRPr>
          </a:p>
          <a:p>
            <a:pPr indent="-342900" lvl="0" marL="457200" marR="0" rtl="0" algn="l">
              <a:lnSpc>
                <a:spcPct val="90000"/>
              </a:lnSpc>
              <a:spcBef>
                <a:spcPts val="0"/>
              </a:spcBef>
              <a:spcAft>
                <a:spcPts val="0"/>
              </a:spcAft>
              <a:buClr>
                <a:srgbClr val="FFFFFF"/>
              </a:buClr>
              <a:buSzPts val="1800"/>
              <a:buFont typeface="Arial"/>
              <a:buAutoNum type="arabicPeriod"/>
            </a:pPr>
            <a:r>
              <a:rPr b="0" i="0" lang="en" sz="1800" u="none" cap="none" strike="noStrike">
                <a:solidFill>
                  <a:srgbClr val="FFFFFF"/>
                </a:solidFill>
                <a:latin typeface="Calibri"/>
                <a:ea typeface="Calibri"/>
                <a:cs typeface="Calibri"/>
                <a:sym typeface="Calibri"/>
              </a:rPr>
              <a:t>Is the age significant factor to determine the risk for the insurance company?</a:t>
            </a:r>
            <a:endParaRPr b="0" i="0" sz="1800" u="none" cap="none" strike="noStrike">
              <a:solidFill>
                <a:srgbClr val="FFFFFF"/>
              </a:solidFill>
              <a:latin typeface="Calibri"/>
              <a:ea typeface="Calibri"/>
              <a:cs typeface="Calibri"/>
              <a:sym typeface="Calibri"/>
            </a:endParaRPr>
          </a:p>
          <a:p>
            <a:pPr indent="-342900" lvl="0" marL="457200" marR="0" rtl="0" algn="l">
              <a:lnSpc>
                <a:spcPct val="90000"/>
              </a:lnSpc>
              <a:spcBef>
                <a:spcPts val="0"/>
              </a:spcBef>
              <a:spcAft>
                <a:spcPts val="0"/>
              </a:spcAft>
              <a:buClr>
                <a:srgbClr val="FFFFFF"/>
              </a:buClr>
              <a:buSzPts val="1800"/>
              <a:buFont typeface="Arial"/>
              <a:buAutoNum type="arabicPeriod"/>
            </a:pPr>
            <a:r>
              <a:rPr b="0" i="0" lang="en" sz="1800" u="none" cap="none" strike="noStrike">
                <a:solidFill>
                  <a:srgbClr val="FFFFFF"/>
                </a:solidFill>
                <a:latin typeface="Calibri"/>
                <a:ea typeface="Calibri"/>
                <a:cs typeface="Calibri"/>
                <a:sym typeface="Calibri"/>
              </a:rPr>
              <a:t>Is the car type significant to determine how responsible the driver is?</a:t>
            </a:r>
            <a:endParaRPr b="0" i="0" sz="1800" u="none" cap="none" strike="noStrike">
              <a:solidFill>
                <a:srgbClr val="FFFFFF"/>
              </a:solidFill>
              <a:latin typeface="Calibri"/>
              <a:ea typeface="Calibri"/>
              <a:cs typeface="Calibri"/>
              <a:sym typeface="Calibri"/>
            </a:endParaRPr>
          </a:p>
          <a:p>
            <a:pPr indent="-342900" lvl="0" marL="457200" marR="0" rtl="0" algn="l">
              <a:lnSpc>
                <a:spcPct val="90000"/>
              </a:lnSpc>
              <a:spcBef>
                <a:spcPts val="0"/>
              </a:spcBef>
              <a:spcAft>
                <a:spcPts val="0"/>
              </a:spcAft>
              <a:buClr>
                <a:srgbClr val="FFFFFF"/>
              </a:buClr>
              <a:buSzPts val="1800"/>
              <a:buFont typeface="Calibri"/>
              <a:buAutoNum type="arabicPeriod"/>
            </a:pPr>
            <a:r>
              <a:rPr b="0" i="0" lang="en" sz="1800" u="none" cap="none" strike="noStrike">
                <a:solidFill>
                  <a:srgbClr val="FFFFFF"/>
                </a:solidFill>
                <a:latin typeface="Calibri"/>
                <a:ea typeface="Calibri"/>
                <a:cs typeface="Calibri"/>
                <a:sym typeface="Calibri"/>
              </a:rPr>
              <a:t>Do car value have any impact on accident frequency?</a:t>
            </a:r>
            <a:endParaRPr b="0" i="0" sz="1800" u="none" cap="none" strike="noStrike">
              <a:solidFill>
                <a:srgbClr val="FFFFFF"/>
              </a:solidFill>
              <a:latin typeface="Calibri"/>
              <a:ea typeface="Calibri"/>
              <a:cs typeface="Calibri"/>
              <a:sym typeface="Calibri"/>
            </a:endParaRPr>
          </a:p>
          <a:p>
            <a:pPr indent="-342900" lvl="0" marL="457200" marR="0" rtl="0" algn="l">
              <a:lnSpc>
                <a:spcPct val="90000"/>
              </a:lnSpc>
              <a:spcBef>
                <a:spcPts val="0"/>
              </a:spcBef>
              <a:spcAft>
                <a:spcPts val="0"/>
              </a:spcAft>
              <a:buClr>
                <a:srgbClr val="FFFFFF"/>
              </a:buClr>
              <a:buSzPts val="1800"/>
              <a:buFont typeface="Arial"/>
              <a:buAutoNum type="arabicPeriod"/>
            </a:pPr>
            <a:r>
              <a:rPr b="0" i="0" lang="en" sz="1800" u="none" cap="none" strike="noStrike">
                <a:solidFill>
                  <a:srgbClr val="FFFFFF"/>
                </a:solidFill>
                <a:latin typeface="Calibri"/>
                <a:ea typeface="Calibri"/>
                <a:cs typeface="Calibri"/>
                <a:sym typeface="Calibri"/>
              </a:rPr>
              <a:t>Are older cars more likely to get into accident?</a:t>
            </a:r>
            <a:endParaRPr b="0" i="0" sz="1800" u="none" cap="none" strike="noStrike">
              <a:solidFill>
                <a:srgbClr val="FFFFFF"/>
              </a:solidFill>
              <a:latin typeface="Arial"/>
              <a:ea typeface="Arial"/>
              <a:cs typeface="Arial"/>
              <a:sym typeface="Arial"/>
            </a:endParaRPr>
          </a:p>
        </p:txBody>
      </p:sp>
      <p:sp>
        <p:nvSpPr>
          <p:cNvPr id="46" name="Shape 46"/>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47" name="Shape 4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lang="en">
                <a:solidFill>
                  <a:srgbClr val="FFFFFF"/>
                </a:solidFill>
              </a:rPr>
              <a:t>Introduction</a:t>
            </a:r>
            <a:endParaRPr b="0" i="0" sz="4400" u="none" cap="none" strike="noStrike">
              <a:solidFill>
                <a:srgbClr val="FFFFFF"/>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70" name="Shape 270"/>
          <p:cNvSpPr txBox="1"/>
          <p:nvPr/>
        </p:nvSpPr>
        <p:spPr>
          <a:xfrm>
            <a:off x="254550" y="850775"/>
            <a:ext cx="7989300" cy="304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sz="1800">
                <a:solidFill>
                  <a:srgbClr val="FFFFFF"/>
                </a:solidFill>
                <a:latin typeface="Calibri"/>
                <a:ea typeface="Calibri"/>
                <a:cs typeface="Calibri"/>
                <a:sym typeface="Calibri"/>
              </a:rPr>
              <a:t>Drivers with a history of moving vehicle violations (license points and revoked licenses) also demonstrated a tendency to crash. People with four categories of professions demonstrated the greatest chance of crashes: blue collar workers, clerical workers, students and professionals. </a:t>
            </a:r>
            <a:endParaRPr sz="1800">
              <a:solidFill>
                <a:srgbClr val="FFFFFF"/>
              </a:solidFill>
              <a:latin typeface="Calibri"/>
              <a:ea typeface="Calibri"/>
              <a:cs typeface="Calibri"/>
              <a:sym typeface="Calibri"/>
            </a:endParaRPr>
          </a:p>
          <a:p>
            <a:pPr indent="0" lvl="0" marL="0" rtl="0">
              <a:spcBef>
                <a:spcPts val="0"/>
              </a:spcBef>
              <a:spcAft>
                <a:spcPts val="0"/>
              </a:spcAft>
              <a:buClr>
                <a:srgbClr val="000000"/>
              </a:buClr>
              <a:buSzPts val="1100"/>
              <a:buFont typeface="Arial"/>
              <a:buNone/>
            </a:pPr>
            <a:r>
              <a:t/>
            </a:r>
            <a:endParaRPr sz="1800">
              <a:solidFill>
                <a:srgbClr val="FFFFFF"/>
              </a:solidFill>
              <a:latin typeface="Calibri"/>
              <a:ea typeface="Calibri"/>
              <a:cs typeface="Calibri"/>
              <a:sym typeface="Calibri"/>
            </a:endParaRPr>
          </a:p>
          <a:p>
            <a:pPr indent="0" lvl="0" marL="0">
              <a:spcBef>
                <a:spcPts val="0"/>
              </a:spcBef>
              <a:spcAft>
                <a:spcPts val="0"/>
              </a:spcAft>
              <a:buClr>
                <a:srgbClr val="000000"/>
              </a:buClr>
              <a:buSzPts val="1100"/>
              <a:buFont typeface="Arial"/>
              <a:buNone/>
            </a:pPr>
            <a:r>
              <a:rPr lang="en" sz="1800">
                <a:solidFill>
                  <a:srgbClr val="FFFFFF"/>
                </a:solidFill>
                <a:latin typeface="Calibri"/>
                <a:ea typeface="Calibri"/>
                <a:cs typeface="Calibri"/>
                <a:sym typeface="Calibri"/>
              </a:rPr>
              <a:t>We found that drivers with SUVs, pickups and minivans had both the greatest chances of receiving points from moving vehicle violations and filing claims over the last five years.  </a:t>
            </a:r>
            <a:endParaRPr sz="1800">
              <a:solidFill>
                <a:srgbClr val="FFFFFF"/>
              </a:solidFill>
              <a:latin typeface="Calibri"/>
              <a:ea typeface="Calibri"/>
              <a:cs typeface="Calibri"/>
              <a:sym typeface="Calibri"/>
            </a:endParaRPr>
          </a:p>
          <a:p>
            <a:pPr indent="0" lvl="0" marL="0" rtl="0">
              <a:spcBef>
                <a:spcPts val="0"/>
              </a:spcBef>
              <a:spcAft>
                <a:spcPts val="0"/>
              </a:spcAft>
              <a:buClr>
                <a:srgbClr val="000000"/>
              </a:buClr>
              <a:buSzPts val="1100"/>
              <a:buFont typeface="Arial"/>
              <a:buNone/>
            </a:pPr>
            <a:r>
              <a:t/>
            </a:r>
            <a:endParaRPr sz="1800">
              <a:solidFill>
                <a:srgbClr val="FFFFFF"/>
              </a:solidFill>
              <a:latin typeface="Calibri"/>
              <a:ea typeface="Calibri"/>
              <a:cs typeface="Calibri"/>
              <a:sym typeface="Calibri"/>
            </a:endParaRPr>
          </a:p>
          <a:p>
            <a:pPr indent="0" lvl="0" marL="0">
              <a:spcBef>
                <a:spcPts val="0"/>
              </a:spcBef>
              <a:spcAft>
                <a:spcPts val="0"/>
              </a:spcAft>
              <a:buClr>
                <a:srgbClr val="000000"/>
              </a:buClr>
              <a:buSzPts val="1100"/>
              <a:buFont typeface="Arial"/>
              <a:buNone/>
            </a:pPr>
            <a:r>
              <a:rPr lang="en" sz="1800">
                <a:solidFill>
                  <a:srgbClr val="FFFFFF"/>
                </a:solidFill>
                <a:latin typeface="Calibri"/>
                <a:ea typeface="Calibri"/>
                <a:cs typeface="Calibri"/>
                <a:sym typeface="Calibri"/>
              </a:rPr>
              <a:t>We tested our hypotheses of the association between car value and crashes.  We confirmed that the value of the car was associated with the occurrence of a crash.</a:t>
            </a:r>
            <a:endParaRPr sz="1800">
              <a:solidFill>
                <a:srgbClr val="FFFFFF"/>
              </a:solidFill>
              <a:latin typeface="Calibri"/>
              <a:ea typeface="Calibri"/>
              <a:cs typeface="Calibri"/>
              <a:sym typeface="Calibri"/>
            </a:endParaRPr>
          </a:p>
          <a:p>
            <a:pPr indent="0" lvl="0" marL="0">
              <a:spcBef>
                <a:spcPts val="0"/>
              </a:spcBef>
              <a:spcAft>
                <a:spcPts val="0"/>
              </a:spcAft>
              <a:buClr>
                <a:srgbClr val="000000"/>
              </a:buClr>
              <a:buSzPts val="1100"/>
              <a:buFont typeface="Arial"/>
              <a:buNone/>
            </a:pPr>
            <a:r>
              <a:t/>
            </a:r>
            <a:endParaRPr sz="1800">
              <a:solidFill>
                <a:srgbClr val="FFFFFF"/>
              </a:solidFill>
              <a:latin typeface="Calibri"/>
              <a:ea typeface="Calibri"/>
              <a:cs typeface="Calibri"/>
              <a:sym typeface="Calibri"/>
            </a:endParaRPr>
          </a:p>
          <a:p>
            <a:pPr indent="0" lvl="0" marL="0">
              <a:spcBef>
                <a:spcPts val="0"/>
              </a:spcBef>
              <a:spcAft>
                <a:spcPts val="0"/>
              </a:spcAft>
              <a:buClr>
                <a:schemeClr val="dk1"/>
              </a:buClr>
              <a:buSzPts val="1100"/>
              <a:buFont typeface="Arial"/>
              <a:buNone/>
            </a:pPr>
            <a:r>
              <a:rPr lang="en" sz="1800">
                <a:solidFill>
                  <a:schemeClr val="lt1"/>
                </a:solidFill>
                <a:latin typeface="Calibri"/>
                <a:ea typeface="Calibri"/>
                <a:cs typeface="Calibri"/>
                <a:sym typeface="Calibri"/>
              </a:rPr>
              <a:t>We established a link between the travel distance of the policyholder and the chance of crashing.</a:t>
            </a:r>
            <a:endParaRPr sz="1800">
              <a:solidFill>
                <a:schemeClr val="lt1"/>
              </a:solidFill>
              <a:latin typeface="Calibri"/>
              <a:ea typeface="Calibri"/>
              <a:cs typeface="Calibri"/>
              <a:sym typeface="Calibri"/>
            </a:endParaRPr>
          </a:p>
          <a:p>
            <a:pPr indent="0" lvl="0" marL="0" rtl="0">
              <a:spcBef>
                <a:spcPts val="0"/>
              </a:spcBef>
              <a:spcAft>
                <a:spcPts val="0"/>
              </a:spcAft>
              <a:buClr>
                <a:srgbClr val="000000"/>
              </a:buClr>
              <a:buSzPts val="1100"/>
              <a:buFont typeface="Arial"/>
              <a:buNone/>
            </a:pPr>
            <a:r>
              <a:t/>
            </a:r>
            <a:endParaRPr sz="1800">
              <a:solidFill>
                <a:srgbClr val="FFFFFF"/>
              </a:solidFill>
              <a:latin typeface="Calibri"/>
              <a:ea typeface="Calibri"/>
              <a:cs typeface="Calibri"/>
              <a:sym typeface="Calibri"/>
            </a:endParaRPr>
          </a:p>
        </p:txBody>
      </p:sp>
      <p:sp>
        <p:nvSpPr>
          <p:cNvPr id="271" name="Shape 271"/>
          <p:cNvSpPr txBox="1"/>
          <p:nvPr>
            <p:ph type="title"/>
          </p:nvPr>
        </p:nvSpPr>
        <p:spPr>
          <a:xfrm>
            <a:off x="235500" y="2164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rgbClr val="FFFFFF"/>
                </a:solidFill>
                <a:latin typeface="Arial"/>
                <a:ea typeface="Arial"/>
                <a:cs typeface="Arial"/>
                <a:sym typeface="Arial"/>
              </a:rPr>
              <a:t>Conclusion</a:t>
            </a:r>
            <a:endParaRPr b="0" i="0" sz="4400" u="none" cap="none" strike="noStrike">
              <a:solidFill>
                <a:srgbClr val="FFFFFF"/>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rgbClr val="FFFFFF"/>
                </a:solidFill>
                <a:latin typeface="Arial"/>
                <a:ea typeface="Arial"/>
                <a:cs typeface="Arial"/>
                <a:sym typeface="Arial"/>
              </a:rPr>
              <a:t>Business Solutions</a:t>
            </a:r>
            <a:endParaRPr b="0" i="0" sz="4400" u="none" cap="none" strike="noStrike">
              <a:solidFill>
                <a:srgbClr val="FFFFFF"/>
              </a:solidFill>
              <a:latin typeface="Arial"/>
              <a:ea typeface="Arial"/>
              <a:cs typeface="Arial"/>
              <a:sym typeface="Arial"/>
            </a:endParaRPr>
          </a:p>
        </p:txBody>
      </p:sp>
      <p:sp>
        <p:nvSpPr>
          <p:cNvPr id="277" name="Shape 277"/>
          <p:cNvSpPr txBox="1"/>
          <p:nvPr/>
        </p:nvSpPr>
        <p:spPr>
          <a:xfrm>
            <a:off x="402625" y="1431775"/>
            <a:ext cx="7711800" cy="289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alibri"/>
                <a:ea typeface="Calibri"/>
                <a:cs typeface="Calibri"/>
                <a:sym typeface="Calibri"/>
              </a:rPr>
              <a:t>We propose the following applications of our models:</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alibri"/>
              <a:ea typeface="Calibri"/>
              <a:cs typeface="Calibri"/>
              <a:sym typeface="Calibri"/>
            </a:endParaRPr>
          </a:p>
          <a:p>
            <a:pPr indent="-342900" lvl="0" marL="457200" marR="0" rtl="0" algn="l">
              <a:lnSpc>
                <a:spcPct val="100000"/>
              </a:lnSpc>
              <a:spcBef>
                <a:spcPts val="0"/>
              </a:spcBef>
              <a:spcAft>
                <a:spcPts val="0"/>
              </a:spcAft>
              <a:buClr>
                <a:srgbClr val="FFFFFF"/>
              </a:buClr>
              <a:buSzPts val="1800"/>
              <a:buFont typeface="Calibri"/>
              <a:buChar char="●"/>
            </a:pPr>
            <a:r>
              <a:rPr i="0" lang="en" sz="1800" u="none" cap="none" strike="noStrike">
                <a:solidFill>
                  <a:srgbClr val="FFFFFF"/>
                </a:solidFill>
                <a:latin typeface="Calibri"/>
                <a:ea typeface="Calibri"/>
                <a:cs typeface="Calibri"/>
                <a:sym typeface="Calibri"/>
              </a:rPr>
              <a:t>Selective discount pricing for low risk policyholders</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alibri"/>
              <a:ea typeface="Calibri"/>
              <a:cs typeface="Calibri"/>
              <a:sym typeface="Calibri"/>
            </a:endParaRPr>
          </a:p>
          <a:p>
            <a:pPr indent="-342900" lvl="0" marL="457200" marR="0" rtl="0" algn="l">
              <a:lnSpc>
                <a:spcPct val="100000"/>
              </a:lnSpc>
              <a:spcBef>
                <a:spcPts val="0"/>
              </a:spcBef>
              <a:spcAft>
                <a:spcPts val="0"/>
              </a:spcAft>
              <a:buClr>
                <a:srgbClr val="FFFFFF"/>
              </a:buClr>
              <a:buSzPts val="1800"/>
              <a:buFont typeface="Calibri"/>
              <a:buChar char="●"/>
            </a:pPr>
            <a:r>
              <a:rPr i="0" lang="en" sz="1800" u="none" cap="none" strike="noStrike">
                <a:solidFill>
                  <a:srgbClr val="FFFFFF"/>
                </a:solidFill>
                <a:latin typeface="Calibri"/>
                <a:ea typeface="Calibri"/>
                <a:cs typeface="Calibri"/>
                <a:sym typeface="Calibri"/>
              </a:rPr>
              <a:t>Premiums for history of revoked license</a:t>
            </a:r>
            <a:endParaRPr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alibri"/>
              <a:ea typeface="Calibri"/>
              <a:cs typeface="Calibri"/>
              <a:sym typeface="Calibri"/>
            </a:endParaRPr>
          </a:p>
          <a:p>
            <a:pPr indent="-342900" lvl="0" marL="457200" marR="0" rtl="0" algn="l">
              <a:lnSpc>
                <a:spcPct val="100000"/>
              </a:lnSpc>
              <a:spcBef>
                <a:spcPts val="0"/>
              </a:spcBef>
              <a:spcAft>
                <a:spcPts val="0"/>
              </a:spcAft>
              <a:buClr>
                <a:srgbClr val="FFFFFF"/>
              </a:buClr>
              <a:buSzPts val="1800"/>
              <a:buFont typeface="Calibri"/>
              <a:buChar char="●"/>
            </a:pPr>
            <a:r>
              <a:rPr i="0" lang="en" sz="1800" u="none" cap="none" strike="noStrike">
                <a:solidFill>
                  <a:srgbClr val="FFFFFF"/>
                </a:solidFill>
                <a:latin typeface="Calibri"/>
                <a:ea typeface="Calibri"/>
                <a:cs typeface="Calibri"/>
                <a:sym typeface="Calibri"/>
              </a:rPr>
              <a:t>One-time drivers courses to address risk factors</a:t>
            </a:r>
            <a:endParaRPr i="0" sz="1800" u="none" cap="none" strike="noStrike">
              <a:solidFill>
                <a:srgbClr val="FFFFFF"/>
              </a:solidFill>
              <a:latin typeface="Calibri"/>
              <a:ea typeface="Calibri"/>
              <a:cs typeface="Calibri"/>
              <a:sym typeface="Calibri"/>
            </a:endParaRPr>
          </a:p>
        </p:txBody>
      </p:sp>
      <p:sp>
        <p:nvSpPr>
          <p:cNvPr id="278" name="Shape 278"/>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Shape 5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rgbClr val="FFFFFF"/>
                </a:solidFill>
                <a:latin typeface="Arial"/>
                <a:ea typeface="Arial"/>
                <a:cs typeface="Arial"/>
                <a:sym typeface="Arial"/>
              </a:rPr>
              <a:t>The Dataset</a:t>
            </a:r>
            <a:endParaRPr b="0" i="0" sz="4400" u="none" cap="none" strike="noStrike">
              <a:solidFill>
                <a:srgbClr val="FFFFFF"/>
              </a:solidFill>
              <a:latin typeface="Arial"/>
              <a:ea typeface="Arial"/>
              <a:cs typeface="Arial"/>
              <a:sym typeface="Arial"/>
            </a:endParaRPr>
          </a:p>
        </p:txBody>
      </p:sp>
      <p:pic>
        <p:nvPicPr>
          <p:cNvPr id="53" name="Shape 53"/>
          <p:cNvPicPr preferRelativeResize="0"/>
          <p:nvPr/>
        </p:nvPicPr>
        <p:blipFill rotWithShape="1">
          <a:blip r:embed="rId3">
            <a:alphaModFix/>
          </a:blip>
          <a:srcRect b="0" l="1267" r="1983" t="1806"/>
          <a:stretch/>
        </p:blipFill>
        <p:spPr>
          <a:xfrm>
            <a:off x="582725" y="1782275"/>
            <a:ext cx="3720376" cy="2701600"/>
          </a:xfrm>
          <a:prstGeom prst="rect">
            <a:avLst/>
          </a:prstGeom>
          <a:noFill/>
          <a:ln>
            <a:noFill/>
          </a:ln>
        </p:spPr>
      </p:pic>
      <p:pic>
        <p:nvPicPr>
          <p:cNvPr id="54" name="Shape 54"/>
          <p:cNvPicPr preferRelativeResize="0"/>
          <p:nvPr/>
        </p:nvPicPr>
        <p:blipFill rotWithShape="1">
          <a:blip r:embed="rId4">
            <a:alphaModFix/>
          </a:blip>
          <a:srcRect b="0" l="1402" r="1846" t="2666"/>
          <a:stretch/>
        </p:blipFill>
        <p:spPr>
          <a:xfrm>
            <a:off x="4829750" y="1782275"/>
            <a:ext cx="3720375" cy="2726450"/>
          </a:xfrm>
          <a:prstGeom prst="rect">
            <a:avLst/>
          </a:prstGeom>
          <a:noFill/>
          <a:ln>
            <a:noFill/>
          </a:ln>
        </p:spPr>
      </p:pic>
      <p:sp>
        <p:nvSpPr>
          <p:cNvPr id="55" name="Shape 55"/>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rgbClr val="FFFFFF"/>
                </a:solidFill>
                <a:latin typeface="Arial"/>
                <a:ea typeface="Arial"/>
                <a:cs typeface="Arial"/>
                <a:sym typeface="Arial"/>
              </a:rPr>
              <a:t>Data Preprocessing</a:t>
            </a:r>
            <a:endParaRPr b="0" i="0" sz="4400" u="none" cap="none" strike="noStrike">
              <a:solidFill>
                <a:srgbClr val="FFFFFF"/>
              </a:solidFill>
              <a:latin typeface="Arial"/>
              <a:ea typeface="Arial"/>
              <a:cs typeface="Arial"/>
              <a:sym typeface="Arial"/>
            </a:endParaRPr>
          </a:p>
        </p:txBody>
      </p:sp>
      <p:pic>
        <p:nvPicPr>
          <p:cNvPr id="61" name="Shape 61"/>
          <p:cNvPicPr preferRelativeResize="0"/>
          <p:nvPr/>
        </p:nvPicPr>
        <p:blipFill rotWithShape="1">
          <a:blip r:embed="rId3">
            <a:alphaModFix/>
          </a:blip>
          <a:srcRect b="0" l="0" r="0" t="0"/>
          <a:stretch/>
        </p:blipFill>
        <p:spPr>
          <a:xfrm>
            <a:off x="6957100" y="1212625"/>
            <a:ext cx="1729150" cy="3121175"/>
          </a:xfrm>
          <a:prstGeom prst="rect">
            <a:avLst/>
          </a:prstGeom>
          <a:noFill/>
          <a:ln>
            <a:noFill/>
          </a:ln>
        </p:spPr>
      </p:pic>
      <p:sp>
        <p:nvSpPr>
          <p:cNvPr id="62" name="Shape 62"/>
          <p:cNvSpPr txBox="1"/>
          <p:nvPr/>
        </p:nvSpPr>
        <p:spPr>
          <a:xfrm>
            <a:off x="311700" y="1212625"/>
            <a:ext cx="6390600" cy="336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Missing Values:</a:t>
            </a:r>
            <a:endParaRPr b="1"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Calibri"/>
                <a:ea typeface="Calibri"/>
                <a:cs typeface="Calibri"/>
                <a:sym typeface="Calibri"/>
              </a:rPr>
              <a:t>6 columns had missing values:</a:t>
            </a:r>
            <a:endParaRPr b="0"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Categorical: </a:t>
            </a:r>
            <a:r>
              <a:rPr b="0" i="0" lang="en" sz="1800" u="none" cap="none" strike="noStrike">
                <a:solidFill>
                  <a:srgbClr val="FFFFFF"/>
                </a:solidFill>
                <a:latin typeface="Calibri"/>
                <a:ea typeface="Calibri"/>
                <a:cs typeface="Calibri"/>
                <a:sym typeface="Calibri"/>
              </a:rPr>
              <a:t>Job</a:t>
            </a:r>
            <a:endParaRPr b="0"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alibri"/>
                <a:ea typeface="Calibri"/>
                <a:cs typeface="Calibri"/>
                <a:sym typeface="Calibri"/>
              </a:rPr>
              <a:t>Continuous: </a:t>
            </a:r>
            <a:r>
              <a:rPr b="0" i="0" lang="en" sz="1800" u="none" cap="none" strike="noStrike">
                <a:solidFill>
                  <a:srgbClr val="FFFFFF"/>
                </a:solidFill>
                <a:latin typeface="Calibri"/>
                <a:ea typeface="Calibri"/>
                <a:cs typeface="Calibri"/>
                <a:sym typeface="Calibri"/>
              </a:rPr>
              <a:t>Home_val, Income, Car_age, YOJ, Age</a:t>
            </a:r>
            <a:endParaRPr b="0"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Calibri"/>
                <a:ea typeface="Calibri"/>
                <a:cs typeface="Calibri"/>
                <a:sym typeface="Calibri"/>
              </a:rPr>
              <a:t>Missing Job values were computed to </a:t>
            </a:r>
            <a:r>
              <a:rPr b="1" i="0" lang="en" sz="1800" u="none" cap="none" strike="noStrike">
                <a:solidFill>
                  <a:srgbClr val="FFFFFF"/>
                </a:solidFill>
                <a:latin typeface="Calibri"/>
                <a:ea typeface="Calibri"/>
                <a:cs typeface="Calibri"/>
                <a:sym typeface="Calibri"/>
              </a:rPr>
              <a:t>‘unknown’</a:t>
            </a:r>
            <a:endParaRPr b="1"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Calibri"/>
                <a:ea typeface="Calibri"/>
                <a:cs typeface="Calibri"/>
                <a:sym typeface="Calibri"/>
              </a:rPr>
              <a:t>Age had 6 missing values; No trends found hence deleted</a:t>
            </a:r>
            <a:endParaRPr b="0" i="0" sz="1800" u="none" cap="none" strike="noStrike">
              <a:solidFill>
                <a:srgbClr val="FFFFFF"/>
              </a:solidFill>
              <a:latin typeface="Calibri"/>
              <a:ea typeface="Calibri"/>
              <a:cs typeface="Calibri"/>
              <a:sym typeface="Calibri"/>
            </a:endParaRPr>
          </a:p>
          <a:p>
            <a:pPr indent="0" lvl="0" marL="0" marR="0" rtl="0" algn="l">
              <a:lnSpc>
                <a:spcPct val="100000"/>
              </a:lnSpc>
              <a:spcBef>
                <a:spcPts val="1000"/>
              </a:spcBef>
              <a:spcAft>
                <a:spcPts val="0"/>
              </a:spcAft>
              <a:buClr>
                <a:srgbClr val="000000"/>
              </a:buClr>
              <a:buSzPts val="1800"/>
              <a:buFont typeface="Arial"/>
              <a:buNone/>
            </a:pPr>
            <a:r>
              <a:rPr b="0" i="0" lang="en" sz="1800" u="none" cap="none" strike="noStrike">
                <a:solidFill>
                  <a:srgbClr val="FFFFFF"/>
                </a:solidFill>
                <a:latin typeface="Calibri"/>
                <a:ea typeface="Calibri"/>
                <a:cs typeface="Calibri"/>
                <a:sym typeface="Calibri"/>
              </a:rPr>
              <a:t>YOJ, Income, Home_val and Car_age had 454, 445, 464 and 510 missing values. Rather than putting in mean/median value, we decided to impute these values looking at different implied models/trends the dataset depicted.</a:t>
            </a:r>
            <a:endParaRPr b="0"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Shape 63"/>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Shape 68"/>
          <p:cNvPicPr preferRelativeResize="0"/>
          <p:nvPr/>
        </p:nvPicPr>
        <p:blipFill rotWithShape="1">
          <a:blip r:embed="rId3">
            <a:alphaModFix/>
          </a:blip>
          <a:srcRect b="41745" l="0" r="7790" t="28395"/>
          <a:stretch/>
        </p:blipFill>
        <p:spPr>
          <a:xfrm>
            <a:off x="85213" y="1628200"/>
            <a:ext cx="8973575" cy="1635125"/>
          </a:xfrm>
          <a:prstGeom prst="rect">
            <a:avLst/>
          </a:prstGeom>
          <a:noFill/>
          <a:ln>
            <a:noFill/>
          </a:ln>
        </p:spPr>
      </p:pic>
      <p:sp>
        <p:nvSpPr>
          <p:cNvPr id="69" name="Shape 69"/>
          <p:cNvSpPr txBox="1"/>
          <p:nvPr/>
        </p:nvSpPr>
        <p:spPr>
          <a:xfrm>
            <a:off x="0" y="2939325"/>
            <a:ext cx="8973600" cy="2289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1000"/>
              </a:spcBef>
              <a:spcAft>
                <a:spcPts val="0"/>
              </a:spcAft>
              <a:buClr>
                <a:srgbClr val="000000"/>
              </a:buClr>
              <a:buSzPts val="1400"/>
              <a:buFont typeface="Arial"/>
              <a:buNone/>
            </a:pPr>
            <a:r>
              <a:rPr b="0" i="0" lang="en" sz="1400" u="none" cap="none" strike="noStrike">
                <a:solidFill>
                  <a:srgbClr val="FFFFFF"/>
                </a:solidFill>
                <a:latin typeface="Calibri"/>
                <a:ea typeface="Calibri"/>
                <a:cs typeface="Calibri"/>
                <a:sym typeface="Calibri"/>
              </a:rPr>
              <a:t>For the all columns with categorical values, their values were coded to the numerical values to make the modeling</a:t>
            </a:r>
            <a:r>
              <a:rPr lang="en">
                <a:solidFill>
                  <a:srgbClr val="FFFFFF"/>
                </a:solidFill>
                <a:latin typeface="Calibri"/>
                <a:ea typeface="Calibri"/>
                <a:cs typeface="Calibri"/>
                <a:sym typeface="Calibri"/>
              </a:rPr>
              <a:t> </a:t>
            </a:r>
            <a:r>
              <a:rPr b="0" i="0" lang="en" sz="1400" u="none" cap="none" strike="noStrike">
                <a:solidFill>
                  <a:srgbClr val="FFFFFF"/>
                </a:solidFill>
                <a:latin typeface="Calibri"/>
                <a:ea typeface="Calibri"/>
                <a:cs typeface="Calibri"/>
                <a:sym typeface="Calibri"/>
              </a:rPr>
              <a:t>significantly relevant and easier. Below are the codes added for values of each categorical columns. All the column values with yes/no values were coded to 0 and 1 respectively, where ‘0’ being No and ‘1’ depicting Yes.</a:t>
            </a:r>
            <a:endParaRPr b="0" i="0" sz="1400" u="none" cap="none" strike="noStrike">
              <a:solidFill>
                <a:srgbClr val="FFFFFF"/>
              </a:solidFill>
              <a:latin typeface="Calibri"/>
              <a:ea typeface="Calibri"/>
              <a:cs typeface="Calibri"/>
              <a:sym typeface="Calibri"/>
            </a:endParaRPr>
          </a:p>
        </p:txBody>
      </p:sp>
      <p:sp>
        <p:nvSpPr>
          <p:cNvPr id="70" name="Shape 70"/>
          <p:cNvSpPr txBox="1"/>
          <p:nvPr/>
        </p:nvSpPr>
        <p:spPr>
          <a:xfrm>
            <a:off x="191250" y="-14550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Times New Roman"/>
                <a:ea typeface="Times New Roman"/>
                <a:cs typeface="Times New Roman"/>
                <a:sym typeface="Times New Roman"/>
              </a:rPr>
              <a:t>Variable Transformation:</a:t>
            </a:r>
            <a:endParaRPr b="0" i="0" sz="1400" u="none" cap="none" strike="noStrike">
              <a:solidFill>
                <a:srgbClr val="FFFFFF"/>
              </a:solidFill>
              <a:latin typeface="Arial"/>
              <a:ea typeface="Arial"/>
              <a:cs typeface="Arial"/>
              <a:sym typeface="Arial"/>
            </a:endParaRPr>
          </a:p>
        </p:txBody>
      </p:sp>
      <p:sp>
        <p:nvSpPr>
          <p:cNvPr id="71" name="Shape 71"/>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72" name="Shape 7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rgbClr val="FFFFFF"/>
                </a:solidFill>
                <a:latin typeface="Arial"/>
                <a:ea typeface="Arial"/>
                <a:cs typeface="Arial"/>
                <a:sym typeface="Arial"/>
              </a:rPr>
              <a:t>Data Preprocessing</a:t>
            </a:r>
            <a:endParaRPr b="0" i="0" sz="44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rgbClr val="FFFFFF"/>
                </a:solidFill>
                <a:latin typeface="Arial"/>
                <a:ea typeface="Arial"/>
                <a:cs typeface="Arial"/>
                <a:sym typeface="Arial"/>
              </a:rPr>
              <a:t>Themes in the dataset</a:t>
            </a:r>
            <a:endParaRPr b="0" i="0" sz="4400" u="none" cap="none" strike="noStrike">
              <a:solidFill>
                <a:srgbClr val="FFFFFF"/>
              </a:solidFill>
              <a:latin typeface="Arial"/>
              <a:ea typeface="Arial"/>
              <a:cs typeface="Arial"/>
              <a:sym typeface="Arial"/>
            </a:endParaRPr>
          </a:p>
        </p:txBody>
      </p:sp>
      <p:sp>
        <p:nvSpPr>
          <p:cNvPr id="78" name="Shape 78"/>
          <p:cNvSpPr/>
          <p:nvPr/>
        </p:nvSpPr>
        <p:spPr>
          <a:xfrm>
            <a:off x="253475" y="1836925"/>
            <a:ext cx="1498200" cy="14358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Physical</a:t>
            </a:r>
            <a:endParaRPr b="1" i="0" sz="1400" u="none" cap="none" strike="noStrike">
              <a:solidFill>
                <a:srgbClr val="000000"/>
              </a:solidFill>
              <a:latin typeface="Calibri"/>
              <a:ea typeface="Calibri"/>
              <a:cs typeface="Calibri"/>
              <a:sym typeface="Calibri"/>
            </a:endParaRPr>
          </a:p>
        </p:txBody>
      </p:sp>
      <p:sp>
        <p:nvSpPr>
          <p:cNvPr id="79" name="Shape 79"/>
          <p:cNvSpPr/>
          <p:nvPr/>
        </p:nvSpPr>
        <p:spPr>
          <a:xfrm>
            <a:off x="2038188" y="1870775"/>
            <a:ext cx="1498200" cy="143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Personal Life</a:t>
            </a:r>
            <a:endParaRPr b="1" i="0" sz="1400" u="none" cap="none" strike="noStrike">
              <a:solidFill>
                <a:srgbClr val="000000"/>
              </a:solidFill>
              <a:latin typeface="Calibri"/>
              <a:ea typeface="Calibri"/>
              <a:cs typeface="Calibri"/>
              <a:sym typeface="Calibri"/>
            </a:endParaRPr>
          </a:p>
        </p:txBody>
      </p:sp>
      <p:sp>
        <p:nvSpPr>
          <p:cNvPr id="80" name="Shape 80"/>
          <p:cNvSpPr/>
          <p:nvPr/>
        </p:nvSpPr>
        <p:spPr>
          <a:xfrm>
            <a:off x="3822900" y="1870775"/>
            <a:ext cx="1498200" cy="143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Career</a:t>
            </a:r>
            <a:endParaRPr b="1" i="0" sz="1400" u="none" cap="none" strike="noStrike">
              <a:solidFill>
                <a:srgbClr val="000000"/>
              </a:solidFill>
              <a:latin typeface="Calibri"/>
              <a:ea typeface="Calibri"/>
              <a:cs typeface="Calibri"/>
              <a:sym typeface="Calibri"/>
            </a:endParaRPr>
          </a:p>
        </p:txBody>
      </p:sp>
      <p:sp>
        <p:nvSpPr>
          <p:cNvPr id="81" name="Shape 81"/>
          <p:cNvSpPr/>
          <p:nvPr/>
        </p:nvSpPr>
        <p:spPr>
          <a:xfrm>
            <a:off x="5607613" y="1870775"/>
            <a:ext cx="1498200" cy="143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Assets</a:t>
            </a:r>
            <a:endParaRPr b="1" i="0" sz="1400" u="none" cap="none" strike="noStrike">
              <a:solidFill>
                <a:srgbClr val="000000"/>
              </a:solidFill>
              <a:latin typeface="Calibri"/>
              <a:ea typeface="Calibri"/>
              <a:cs typeface="Calibri"/>
              <a:sym typeface="Calibri"/>
            </a:endParaRPr>
          </a:p>
        </p:txBody>
      </p:sp>
      <p:sp>
        <p:nvSpPr>
          <p:cNvPr id="82" name="Shape 82"/>
          <p:cNvSpPr/>
          <p:nvPr/>
        </p:nvSpPr>
        <p:spPr>
          <a:xfrm>
            <a:off x="7392325" y="1870775"/>
            <a:ext cx="1498200" cy="143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Policy</a:t>
            </a:r>
            <a:endParaRPr b="1" i="0" sz="1400" u="none" cap="none" strike="noStrike">
              <a:solidFill>
                <a:srgbClr val="000000"/>
              </a:solidFill>
              <a:latin typeface="Calibri"/>
              <a:ea typeface="Calibri"/>
              <a:cs typeface="Calibri"/>
              <a:sym typeface="Calibri"/>
            </a:endParaRPr>
          </a:p>
        </p:txBody>
      </p:sp>
      <p:sp>
        <p:nvSpPr>
          <p:cNvPr id="83" name="Shape 83"/>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rgbClr val="FFFFFF"/>
                </a:solidFill>
                <a:latin typeface="Arial"/>
                <a:ea typeface="Arial"/>
                <a:cs typeface="Arial"/>
                <a:sym typeface="Arial"/>
              </a:rPr>
              <a:t>Data Visualization - Physical </a:t>
            </a:r>
            <a:r>
              <a:rPr b="0" i="0" lang="en" sz="4400" u="none" cap="none" strike="noStrike">
                <a:solidFill>
                  <a:schemeClr val="dk1"/>
                </a:solidFill>
                <a:latin typeface="Arial"/>
                <a:ea typeface="Arial"/>
                <a:cs typeface="Arial"/>
                <a:sym typeface="Arial"/>
              </a:rPr>
              <a:t> </a:t>
            </a:r>
            <a:endParaRPr b="0" i="0" sz="4400" u="none" cap="none" strike="noStrike">
              <a:solidFill>
                <a:schemeClr val="dk1"/>
              </a:solidFill>
              <a:latin typeface="Arial"/>
              <a:ea typeface="Arial"/>
              <a:cs typeface="Arial"/>
              <a:sym typeface="Arial"/>
            </a:endParaRPr>
          </a:p>
        </p:txBody>
      </p:sp>
      <p:pic>
        <p:nvPicPr>
          <p:cNvPr id="89" name="Shape 89"/>
          <p:cNvPicPr preferRelativeResize="0"/>
          <p:nvPr/>
        </p:nvPicPr>
        <p:blipFill rotWithShape="1">
          <a:blip r:embed="rId3">
            <a:alphaModFix/>
          </a:blip>
          <a:srcRect b="7467" l="0" r="14029" t="7468"/>
          <a:stretch/>
        </p:blipFill>
        <p:spPr>
          <a:xfrm>
            <a:off x="4064925" y="1397100"/>
            <a:ext cx="4239641" cy="2924025"/>
          </a:xfrm>
          <a:prstGeom prst="rect">
            <a:avLst/>
          </a:prstGeom>
          <a:noFill/>
          <a:ln cap="flat" cmpd="sng" w="38100">
            <a:solidFill>
              <a:srgbClr val="434343"/>
            </a:solidFill>
            <a:prstDash val="solid"/>
            <a:round/>
            <a:headEnd len="sm" w="sm" type="none"/>
            <a:tailEnd len="sm" w="sm" type="none"/>
          </a:ln>
        </p:spPr>
      </p:pic>
      <p:sp>
        <p:nvSpPr>
          <p:cNvPr id="90" name="Shape 90"/>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91" name="Shape 91"/>
          <p:cNvPicPr preferRelativeResize="0"/>
          <p:nvPr/>
        </p:nvPicPr>
        <p:blipFill rotWithShape="1">
          <a:blip r:embed="rId4">
            <a:alphaModFix/>
          </a:blip>
          <a:srcRect b="0" l="0" r="0" t="0"/>
          <a:stretch/>
        </p:blipFill>
        <p:spPr>
          <a:xfrm>
            <a:off x="468150" y="1397100"/>
            <a:ext cx="3145656" cy="2924025"/>
          </a:xfrm>
          <a:prstGeom prst="rect">
            <a:avLst/>
          </a:prstGeom>
          <a:noFill/>
          <a:ln cap="flat" cmpd="sng" w="38100">
            <a:solidFill>
              <a:srgbClr val="434343"/>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Arial"/>
              <a:buNone/>
            </a:pPr>
            <a:r>
              <a:rPr b="0" i="0" lang="en" sz="4400" u="none" cap="none" strike="noStrike">
                <a:solidFill>
                  <a:srgbClr val="FFFFFF"/>
                </a:solidFill>
                <a:latin typeface="Arial"/>
                <a:ea typeface="Arial"/>
                <a:cs typeface="Arial"/>
                <a:sym typeface="Arial"/>
              </a:rPr>
              <a:t>Data Visualization - Personal</a:t>
            </a:r>
            <a:endParaRPr b="0" i="0" sz="4400" u="none" cap="none" strike="noStrike">
              <a:solidFill>
                <a:srgbClr val="FFFFFF"/>
              </a:solidFill>
              <a:latin typeface="Arial"/>
              <a:ea typeface="Arial"/>
              <a:cs typeface="Arial"/>
              <a:sym typeface="Arial"/>
            </a:endParaRPr>
          </a:p>
        </p:txBody>
      </p:sp>
      <p:pic>
        <p:nvPicPr>
          <p:cNvPr id="97" name="Shape 97"/>
          <p:cNvPicPr preferRelativeResize="0"/>
          <p:nvPr/>
        </p:nvPicPr>
        <p:blipFill rotWithShape="1">
          <a:blip r:embed="rId3">
            <a:alphaModFix/>
          </a:blip>
          <a:srcRect b="0" l="0" r="0" t="0"/>
          <a:stretch/>
        </p:blipFill>
        <p:spPr>
          <a:xfrm>
            <a:off x="467600" y="1351782"/>
            <a:ext cx="3736892" cy="3097418"/>
          </a:xfrm>
          <a:prstGeom prst="rect">
            <a:avLst/>
          </a:prstGeom>
          <a:noFill/>
          <a:ln cap="flat" cmpd="sng" w="38100">
            <a:solidFill>
              <a:srgbClr val="434343"/>
            </a:solidFill>
            <a:prstDash val="solid"/>
            <a:round/>
            <a:headEnd len="sm" w="sm" type="none"/>
            <a:tailEnd len="sm" w="sm" type="none"/>
          </a:ln>
        </p:spPr>
      </p:pic>
      <p:pic>
        <p:nvPicPr>
          <p:cNvPr id="98" name="Shape 98"/>
          <p:cNvPicPr preferRelativeResize="0"/>
          <p:nvPr/>
        </p:nvPicPr>
        <p:blipFill rotWithShape="1">
          <a:blip r:embed="rId4">
            <a:alphaModFix/>
          </a:blip>
          <a:srcRect b="0" l="9884" r="7870" t="0"/>
          <a:stretch/>
        </p:blipFill>
        <p:spPr>
          <a:xfrm>
            <a:off x="4662266" y="1351775"/>
            <a:ext cx="3810184" cy="3097425"/>
          </a:xfrm>
          <a:prstGeom prst="rect">
            <a:avLst/>
          </a:prstGeom>
          <a:noFill/>
          <a:ln cap="flat" cmpd="sng" w="38100">
            <a:solidFill>
              <a:srgbClr val="434343"/>
            </a:solidFill>
            <a:prstDash val="solid"/>
            <a:round/>
            <a:headEnd len="sm" w="sm" type="none"/>
            <a:tailEnd len="sm" w="sm" type="none"/>
          </a:ln>
        </p:spPr>
      </p:pic>
      <p:sp>
        <p:nvSpPr>
          <p:cNvPr id="99" name="Shape 99"/>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3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blue-oakleaf-standard-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