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6" r:id="rId19"/>
    <p:sldId id="277" r:id="rId20"/>
    <p:sldId id="278" r:id="rId21"/>
    <p:sldId id="279" r:id="rId22"/>
    <p:sldId id="275" r:id="rId23"/>
    <p:sldId id="25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10ED-85C9-4FD3-9636-BD421CF8C803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721-CDB3-48CB-ACB9-386987A63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4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10ED-85C9-4FD3-9636-BD421CF8C803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721-CDB3-48CB-ACB9-386987A63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73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10ED-85C9-4FD3-9636-BD421CF8C803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721-CDB3-48CB-ACB9-386987A63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02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10ED-85C9-4FD3-9636-BD421CF8C803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721-CDB3-48CB-ACB9-386987A63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98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10ED-85C9-4FD3-9636-BD421CF8C803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721-CDB3-48CB-ACB9-386987A63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82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10ED-85C9-4FD3-9636-BD421CF8C803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721-CDB3-48CB-ACB9-386987A63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10ED-85C9-4FD3-9636-BD421CF8C803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721-CDB3-48CB-ACB9-386987A63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6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10ED-85C9-4FD3-9636-BD421CF8C803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721-CDB3-48CB-ACB9-386987A63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37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10ED-85C9-4FD3-9636-BD421CF8C803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721-CDB3-48CB-ACB9-386987A63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61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10ED-85C9-4FD3-9636-BD421CF8C803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721-CDB3-48CB-ACB9-386987A63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28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10ED-85C9-4FD3-9636-BD421CF8C803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721-CDB3-48CB-ACB9-386987A63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32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10ED-85C9-4FD3-9636-BD421CF8C803}" type="datetimeFigureOut">
              <a:rPr lang="en-IN" smtClean="0"/>
              <a:t>26-04-2016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8721-CDB3-48CB-ACB9-386987A63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5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800" b="1" dirty="0"/>
              <a:t>GPU Accelerated Segmentation and </a:t>
            </a:r>
            <a:r>
              <a:rPr lang="en-IN" sz="4800" b="1" dirty="0" err="1"/>
              <a:t>Centerline</a:t>
            </a:r>
            <a:r>
              <a:rPr lang="en-IN" sz="4800" b="1" dirty="0"/>
              <a:t> Extraction of Tubular</a:t>
            </a:r>
            <a:r>
              <a:rPr lang="en-IN" sz="4800" dirty="0"/>
              <a:t/>
            </a:r>
            <a:br>
              <a:rPr lang="en-IN" sz="4800" dirty="0"/>
            </a:br>
            <a:r>
              <a:rPr lang="en-IN" sz="4800" b="1" dirty="0"/>
              <a:t>Structures from Medical </a:t>
            </a:r>
            <a:r>
              <a:rPr lang="en-IN" sz="4800" b="1" dirty="0" smtClean="0"/>
              <a:t>Images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Erik </a:t>
            </a:r>
            <a:r>
              <a:rPr lang="en-IN" b="1" dirty="0" err="1"/>
              <a:t>Smistad</a:t>
            </a:r>
            <a:r>
              <a:rPr lang="en-IN" b="1" dirty="0"/>
              <a:t> </a:t>
            </a:r>
            <a:r>
              <a:rPr lang="en-IN" dirty="0"/>
              <a:t>· </a:t>
            </a:r>
            <a:r>
              <a:rPr lang="en-IN" b="1" dirty="0"/>
              <a:t>Anne C. </a:t>
            </a:r>
            <a:r>
              <a:rPr lang="en-IN" b="1" dirty="0" err="1"/>
              <a:t>Elster</a:t>
            </a:r>
            <a:r>
              <a:rPr lang="en-IN" b="1" dirty="0"/>
              <a:t> </a:t>
            </a:r>
            <a:r>
              <a:rPr lang="en-IN" dirty="0"/>
              <a:t>· </a:t>
            </a:r>
            <a:r>
              <a:rPr lang="en-IN" b="1" dirty="0"/>
              <a:t>Frank </a:t>
            </a:r>
            <a:r>
              <a:rPr lang="en-IN" b="1" dirty="0" err="1"/>
              <a:t>Lindseth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79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583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Pre-processing and Gradient Vector </a:t>
            </a:r>
            <a:r>
              <a:rPr lang="en-US" sz="4900" dirty="0" smtClean="0"/>
              <a:t>Flow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4828809"/>
          </a:xfrm>
        </p:spPr>
        <p:txBody>
          <a:bodyPr>
            <a:normAutofit/>
          </a:bodyPr>
          <a:lstStyle/>
          <a:p>
            <a:r>
              <a:rPr lang="en-US" dirty="0" smtClean="0"/>
              <a:t>Preprocessing is done to remove unnecessary </a:t>
            </a:r>
            <a:r>
              <a:rPr lang="en-US" dirty="0"/>
              <a:t>gradient information</a:t>
            </a:r>
            <a:br>
              <a:rPr lang="en-US" dirty="0"/>
            </a:br>
            <a:r>
              <a:rPr lang="en-US" dirty="0"/>
              <a:t>in the image which may lead to unwanted tubular structures</a:t>
            </a:r>
            <a:br>
              <a:rPr lang="en-US" dirty="0"/>
            </a:br>
            <a:r>
              <a:rPr lang="en-US" dirty="0"/>
              <a:t>being </a:t>
            </a:r>
            <a:r>
              <a:rPr lang="en-US" dirty="0" smtClean="0"/>
              <a:t>detected by thresholding.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hresholding </a:t>
            </a:r>
            <a:r>
              <a:rPr lang="en-US" dirty="0"/>
              <a:t>is performed </a:t>
            </a:r>
            <a:r>
              <a:rPr lang="en-US" dirty="0" smtClean="0"/>
              <a:t>on the </a:t>
            </a:r>
            <a:r>
              <a:rPr lang="en-US" dirty="0"/>
              <a:t>dataset using a lower and upper threshold (</a:t>
            </a:r>
            <a:r>
              <a:rPr lang="en-US" i="1" dirty="0" err="1"/>
              <a:t>I</a:t>
            </a:r>
            <a:r>
              <a:rPr lang="en-US" dirty="0" err="1"/>
              <a:t>min</a:t>
            </a:r>
            <a:r>
              <a:rPr lang="en-US" dirty="0"/>
              <a:t> and </a:t>
            </a:r>
            <a:r>
              <a:rPr lang="en-US" i="1" dirty="0"/>
              <a:t>I</a:t>
            </a:r>
            <a:r>
              <a:rPr lang="en-US" dirty="0"/>
              <a:t>max).</a:t>
            </a:r>
            <a:br>
              <a:rPr lang="en-US" dirty="0"/>
            </a:br>
            <a:endParaRPr lang="en-US" dirty="0"/>
          </a:p>
          <a:p>
            <a:r>
              <a:rPr lang="en-IN" dirty="0" smtClean="0"/>
              <a:t>Second, </a:t>
            </a:r>
            <a:r>
              <a:rPr lang="en-US" dirty="0" smtClean="0"/>
              <a:t>noise </a:t>
            </a:r>
            <a:r>
              <a:rPr lang="en-US" dirty="0"/>
              <a:t>suppression is </a:t>
            </a:r>
            <a:r>
              <a:rPr lang="en-US" dirty="0" smtClean="0"/>
              <a:t>performed </a:t>
            </a:r>
            <a:r>
              <a:rPr lang="en-US" dirty="0"/>
              <a:t>by blurring </a:t>
            </a:r>
            <a:r>
              <a:rPr lang="en-US" dirty="0" smtClean="0"/>
              <a:t>the dataset </a:t>
            </a:r>
            <a:r>
              <a:rPr lang="en-US" dirty="0"/>
              <a:t>using Gaussian smoothing with standard </a:t>
            </a:r>
            <a:r>
              <a:rPr lang="en-US" dirty="0" smtClean="0"/>
              <a:t>deviation σ.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901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Afterwards </a:t>
            </a:r>
            <a:r>
              <a:rPr lang="en-IN" sz="3200" dirty="0"/>
              <a:t>for contrast </a:t>
            </a:r>
            <a:r>
              <a:rPr lang="en-IN" sz="3200" dirty="0" smtClean="0"/>
              <a:t>invariance, </a:t>
            </a:r>
            <a:r>
              <a:rPr lang="en-IN" sz="3200" dirty="0"/>
              <a:t>the gradient vector field </a:t>
            </a:r>
            <a:r>
              <a:rPr lang="en-IN" sz="3200" b="1" dirty="0"/>
              <a:t>V </a:t>
            </a:r>
            <a:r>
              <a:rPr lang="en-IN" sz="3200" dirty="0"/>
              <a:t>is created and normalized using a parameter called </a:t>
            </a:r>
            <a:r>
              <a:rPr lang="en-IN" sz="3200" i="1" dirty="0"/>
              <a:t>V</a:t>
            </a:r>
            <a:r>
              <a:rPr lang="en-IN" sz="3200" dirty="0"/>
              <a:t>max. </a:t>
            </a:r>
            <a:r>
              <a:rPr lang="en-IN" sz="3200" i="1" dirty="0"/>
              <a:t>V</a:t>
            </a:r>
            <a:r>
              <a:rPr lang="en-IN" sz="3200" dirty="0"/>
              <a:t>max should </a:t>
            </a:r>
            <a:r>
              <a:rPr lang="en-IN" sz="3200" dirty="0" smtClean="0"/>
              <a:t>be adapted </a:t>
            </a:r>
            <a:r>
              <a:rPr lang="en-IN" sz="3200" dirty="0"/>
              <a:t>to the expected level of contrast and noise. </a:t>
            </a:r>
            <a:endParaRPr lang="en-IN" sz="3200" dirty="0" smtClean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709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Tube Detection Filter(TDF):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TDF starts by creating a circle with a small radius in the cross-sectional plane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Each point, </a:t>
            </a:r>
            <a:r>
              <a:rPr lang="en-US" i="1" dirty="0" err="1"/>
              <a:t>i</a:t>
            </a:r>
            <a:r>
              <a:rPr lang="en-US" dirty="0"/>
              <a:t>, is found by calculating its angle </a:t>
            </a:r>
            <a:r>
              <a:rPr lang="el-GR" dirty="0"/>
              <a:t>α </a:t>
            </a:r>
            <a:r>
              <a:rPr lang="en-US" dirty="0"/>
              <a:t>from the center</a:t>
            </a:r>
            <a:r>
              <a:rPr lang="en-IN" dirty="0"/>
              <a:t> </a:t>
            </a:r>
            <a:r>
              <a:rPr lang="en-US" dirty="0"/>
              <a:t>and then calculating a vector </a:t>
            </a:r>
            <a:r>
              <a:rPr lang="en-US" b="1" dirty="0"/>
              <a:t>d</a:t>
            </a:r>
            <a:r>
              <a:rPr lang="en-US" i="1" dirty="0"/>
              <a:t>i  </a:t>
            </a:r>
            <a:r>
              <a:rPr lang="en-US" dirty="0"/>
              <a:t>which lies in the plane and has angle </a:t>
            </a:r>
            <a:r>
              <a:rPr lang="el-GR" dirty="0"/>
              <a:t>α</a:t>
            </a:r>
            <a:r>
              <a:rPr lang="en-US" dirty="0"/>
              <a:t>.</a:t>
            </a:r>
          </a:p>
          <a:p>
            <a:r>
              <a:rPr lang="en-US" dirty="0"/>
              <a:t>The position of point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on a circle with radius </a:t>
            </a:r>
            <a:r>
              <a:rPr lang="en-US" i="1" dirty="0"/>
              <a:t>r </a:t>
            </a:r>
            <a:r>
              <a:rPr lang="en-US" dirty="0"/>
              <a:t>and center </a:t>
            </a:r>
            <a:r>
              <a:rPr lang="en-US" b="1" dirty="0"/>
              <a:t>v </a:t>
            </a:r>
            <a:r>
              <a:rPr lang="en-US" dirty="0"/>
              <a:t>is then given as </a:t>
            </a:r>
            <a:r>
              <a:rPr lang="en-US" b="1" dirty="0"/>
              <a:t>v </a:t>
            </a:r>
            <a:r>
              <a:rPr lang="en-US" dirty="0"/>
              <a:t>+ </a:t>
            </a:r>
            <a:r>
              <a:rPr lang="en-US" i="1" dirty="0" err="1"/>
              <a:t>r</a:t>
            </a:r>
            <a:r>
              <a:rPr lang="en-US" b="1" dirty="0" err="1"/>
              <a:t>d</a:t>
            </a:r>
            <a:r>
              <a:rPr lang="en-US" i="1" dirty="0" err="1"/>
              <a:t>i</a:t>
            </a:r>
            <a:r>
              <a:rPr lang="en-US" dirty="0"/>
              <a:t>.</a:t>
            </a:r>
          </a:p>
        </p:txBody>
      </p:sp>
      <p:pic>
        <p:nvPicPr>
          <p:cNvPr id="4" name="Picture 3" descr="12946841_844336432362087_414682799_o.png"/>
          <p:cNvPicPr>
            <a:picLocks noChangeAspect="1"/>
          </p:cNvPicPr>
          <p:nvPr/>
        </p:nvPicPr>
        <p:blipFill>
          <a:blip r:embed="rId2"/>
          <a:srcRect l="54750" t="44759" r="22321" b="43235"/>
          <a:stretch>
            <a:fillRect/>
          </a:stretch>
        </p:blipFill>
        <p:spPr>
          <a:xfrm>
            <a:off x="3826747" y="2766647"/>
            <a:ext cx="3213463" cy="104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7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923" y="1606062"/>
            <a:ext cx="10515600" cy="5052646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TDF </a:t>
            </a:r>
            <a:r>
              <a:rPr lang="en-US" sz="3000" dirty="0"/>
              <a:t>is calculated as the average dot product of the gradient at position </a:t>
            </a:r>
            <a:r>
              <a:rPr lang="en-US" sz="3000" i="1" dirty="0" err="1"/>
              <a:t>i</a:t>
            </a:r>
            <a:r>
              <a:rPr lang="en-US" sz="3000" i="1" dirty="0"/>
              <a:t> </a:t>
            </a:r>
            <a:r>
              <a:rPr lang="en-US" sz="3000" dirty="0"/>
              <a:t>and the inward normal of the</a:t>
            </a:r>
            <a:r>
              <a:rPr lang="en-IN" sz="3000" dirty="0"/>
              <a:t> </a:t>
            </a:r>
            <a:r>
              <a:rPr lang="en-US" sz="3000" dirty="0"/>
              <a:t>circle at point </a:t>
            </a:r>
            <a:r>
              <a:rPr lang="en-US" sz="3000" i="1" dirty="0" err="1"/>
              <a:t>i</a:t>
            </a:r>
            <a:r>
              <a:rPr lang="en-US" sz="3000" i="1" dirty="0"/>
              <a:t> </a:t>
            </a:r>
            <a:r>
              <a:rPr lang="en-US" sz="3000" dirty="0"/>
              <a:t>which is equal to −</a:t>
            </a:r>
            <a:r>
              <a:rPr lang="en-US" sz="3000" b="1" dirty="0"/>
              <a:t>d</a:t>
            </a:r>
            <a:r>
              <a:rPr lang="en-US" sz="3000" i="1" dirty="0"/>
              <a:t>i</a:t>
            </a:r>
            <a:r>
              <a:rPr lang="en-US" sz="3000" dirty="0"/>
              <a:t>. </a:t>
            </a:r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The radius of the circle is increased with 0.5 voxels as long as the average dot product</a:t>
            </a:r>
            <a:r>
              <a:rPr lang="en-IN" sz="3000" dirty="0"/>
              <a:t> </a:t>
            </a:r>
            <a:r>
              <a:rPr lang="en-US" sz="3000" dirty="0"/>
              <a:t>also increases</a:t>
            </a:r>
            <a:r>
              <a:rPr lang="en-US" sz="3000" dirty="0" smtClean="0"/>
              <a:t>.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he </a:t>
            </a:r>
            <a:r>
              <a:rPr lang="en-US" sz="3000" dirty="0"/>
              <a:t>largest TDF value </a:t>
            </a:r>
            <a:r>
              <a:rPr lang="en-US" sz="3000" dirty="0" smtClean="0"/>
              <a:t>for each voxel is selected by varying </a:t>
            </a:r>
            <a:r>
              <a:rPr lang="en-US" sz="3000" dirty="0" err="1" smtClean="0"/>
              <a:t>gaussian</a:t>
            </a:r>
            <a:r>
              <a:rPr lang="en-US" sz="3000" dirty="0"/>
              <a:t> </a:t>
            </a:r>
            <a:r>
              <a:rPr lang="en-US" sz="3000" dirty="0" smtClean="0"/>
              <a:t>blur.</a:t>
            </a:r>
            <a:r>
              <a:rPr lang="en-US" sz="3000" dirty="0"/>
              <a:t/>
            </a:r>
            <a:br>
              <a:rPr lang="en-US" sz="3000" dirty="0"/>
            </a:br>
            <a:endParaRPr lang="en-IN" sz="3000" dirty="0"/>
          </a:p>
          <a:p>
            <a:endParaRPr lang="en-US" dirty="0"/>
          </a:p>
        </p:txBody>
      </p:sp>
      <p:pic>
        <p:nvPicPr>
          <p:cNvPr id="4" name="Picture 3" descr="12946841_844336432362087_414682799_o.png"/>
          <p:cNvPicPr>
            <a:picLocks noChangeAspect="1"/>
          </p:cNvPicPr>
          <p:nvPr/>
        </p:nvPicPr>
        <p:blipFill>
          <a:blip r:embed="rId2"/>
          <a:srcRect l="57107" t="83064" r="17393" b="6074"/>
          <a:stretch>
            <a:fillRect/>
          </a:stretch>
        </p:blipFill>
        <p:spPr>
          <a:xfrm>
            <a:off x="3425481" y="2942492"/>
            <a:ext cx="4030395" cy="141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5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0260"/>
          </a:xfrm>
        </p:spPr>
        <p:txBody>
          <a:bodyPr/>
          <a:lstStyle/>
          <a:p>
            <a:r>
              <a:rPr lang="en-US" b="1" dirty="0"/>
              <a:t>Centerline Extraction: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385"/>
            <a:ext cx="10515600" cy="47115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Parallel </a:t>
            </a:r>
            <a:r>
              <a:rPr lang="en-US" dirty="0"/>
              <a:t>centerline extraction (PCE) </a:t>
            </a:r>
            <a:r>
              <a:rPr lang="en-US" dirty="0" smtClean="0"/>
              <a:t>algorithm: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u="sng" dirty="0"/>
              <a:t>Identify candidate center points :</a:t>
            </a:r>
            <a:endParaRPr lang="en-IN" u="sng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Identifying </a:t>
            </a:r>
            <a:r>
              <a:rPr lang="en-US" dirty="0"/>
              <a:t>all possible center points. </a:t>
            </a:r>
            <a:r>
              <a:rPr lang="en-US" dirty="0" smtClean="0"/>
              <a:t>All voxel with </a:t>
            </a:r>
            <a:r>
              <a:rPr lang="en-US" dirty="0"/>
              <a:t>value above the threshold </a:t>
            </a:r>
            <a:r>
              <a:rPr lang="en-US" i="1" dirty="0"/>
              <a:t>Tc </a:t>
            </a:r>
            <a:r>
              <a:rPr lang="en-US" dirty="0"/>
              <a:t>= 0.5 </a:t>
            </a:r>
            <a:r>
              <a:rPr lang="en-US" dirty="0" smtClean="0"/>
              <a:t>is said to one otherwise 0.</a:t>
            </a:r>
          </a:p>
          <a:p>
            <a:pPr>
              <a:buNone/>
            </a:pPr>
            <a:endParaRPr lang="en-US" dirty="0"/>
          </a:p>
          <a:p>
            <a:r>
              <a:rPr lang="en-US" u="sng" dirty="0"/>
              <a:t> </a:t>
            </a:r>
            <a:r>
              <a:rPr lang="en-US" i="1" u="sng" dirty="0"/>
              <a:t>Filter center points :</a:t>
            </a:r>
            <a:endParaRPr lang="en-IN" u="sng" dirty="0"/>
          </a:p>
          <a:p>
            <a:pPr>
              <a:buNone/>
            </a:pPr>
            <a:r>
              <a:rPr lang="en-US" dirty="0"/>
              <a:t>	The next step removes center points that are either not in the center of a tube or too close to other center points. </a:t>
            </a:r>
          </a:p>
          <a:p>
            <a:pPr>
              <a:buNone/>
            </a:pPr>
            <a:r>
              <a:rPr lang="en-US" dirty="0"/>
              <a:t>	First, a vector from the </a:t>
            </a:r>
            <a:r>
              <a:rPr lang="en-US" dirty="0" err="1"/>
              <a:t>centerpoint</a:t>
            </a:r>
            <a:r>
              <a:rPr lang="en-US" dirty="0"/>
              <a:t> x to a neighbor voxel n is calculated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			 </a:t>
            </a:r>
            <a:r>
              <a:rPr lang="en-US" dirty="0"/>
              <a:t>r = n − x</a:t>
            </a:r>
            <a:endParaRPr lang="en-IN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692" y="0"/>
            <a:ext cx="10515600" cy="1325563"/>
          </a:xfrm>
        </p:spPr>
        <p:txBody>
          <a:bodyPr/>
          <a:lstStyle/>
          <a:p>
            <a:r>
              <a:rPr lang="en-US" dirty="0" smtClean="0"/>
              <a:t>Cond..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2" y="1110517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Second, this vector is projected onto the cross-sectional plane of the tube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Finally, the angle θ from the plane to the vector r can be calculated using the projected vector </a:t>
            </a:r>
            <a:r>
              <a:rPr lang="en-US" dirty="0" err="1" smtClean="0"/>
              <a:t>rp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 descr="12919504_844360965692967_1902429196_o.png"/>
          <p:cNvPicPr>
            <a:picLocks noChangeAspect="1"/>
          </p:cNvPicPr>
          <p:nvPr/>
        </p:nvPicPr>
        <p:blipFill>
          <a:blip r:embed="rId2"/>
          <a:srcRect l="21964" t="73345" r="64536" b="19032"/>
          <a:stretch>
            <a:fillRect/>
          </a:stretch>
        </p:blipFill>
        <p:spPr>
          <a:xfrm>
            <a:off x="4205904" y="1854925"/>
            <a:ext cx="2769327" cy="879151"/>
          </a:xfrm>
          <a:prstGeom prst="rect">
            <a:avLst/>
          </a:prstGeom>
        </p:spPr>
      </p:pic>
      <p:pic>
        <p:nvPicPr>
          <p:cNvPr id="5" name="Picture 4" descr="12915060_844361072359623_257680123_o.png"/>
          <p:cNvPicPr>
            <a:picLocks noChangeAspect="1"/>
          </p:cNvPicPr>
          <p:nvPr/>
        </p:nvPicPr>
        <p:blipFill>
          <a:blip r:embed="rId3"/>
          <a:srcRect l="55286" t="33326" r="28214" b="57527"/>
          <a:stretch>
            <a:fillRect/>
          </a:stretch>
        </p:blipFill>
        <p:spPr>
          <a:xfrm>
            <a:off x="3664096" y="4220308"/>
            <a:ext cx="4011544" cy="125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78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077" y="489194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 err="1"/>
              <a:t>centerpoint</a:t>
            </a:r>
            <a:r>
              <a:rPr lang="en-US" dirty="0"/>
              <a:t> is only valid if the magnitude for the </a:t>
            </a:r>
            <a:r>
              <a:rPr lang="en-US" dirty="0" err="1"/>
              <a:t>centerpoint</a:t>
            </a:r>
            <a:r>
              <a:rPr lang="en-US" dirty="0"/>
              <a:t> x is lower than all n ∈ N: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12915060_844361072359623_257680123_o.png"/>
          <p:cNvPicPr>
            <a:picLocks noChangeAspect="1"/>
          </p:cNvPicPr>
          <p:nvPr/>
        </p:nvPicPr>
        <p:blipFill>
          <a:blip r:embed="rId2"/>
          <a:srcRect l="56571" t="62101" r="17179" b="28371"/>
          <a:stretch>
            <a:fillRect/>
          </a:stretch>
        </p:blipFill>
        <p:spPr>
          <a:xfrm>
            <a:off x="3068096" y="1716592"/>
            <a:ext cx="4915493" cy="1003162"/>
          </a:xfrm>
          <a:prstGeom prst="rect">
            <a:avLst/>
          </a:prstGeom>
        </p:spPr>
      </p:pic>
      <p:pic>
        <p:nvPicPr>
          <p:cNvPr id="5" name="Picture 4" descr="12915060_844361072359623_257680123_o.png"/>
          <p:cNvPicPr>
            <a:picLocks noChangeAspect="1"/>
          </p:cNvPicPr>
          <p:nvPr/>
        </p:nvPicPr>
        <p:blipFill>
          <a:blip r:embed="rId2"/>
          <a:srcRect l="22714" t="28180" r="44393" b="36374"/>
          <a:stretch>
            <a:fillRect/>
          </a:stretch>
        </p:blipFill>
        <p:spPr>
          <a:xfrm>
            <a:off x="3660950" y="3140110"/>
            <a:ext cx="4010297" cy="24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6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415"/>
            <a:ext cx="10515600" cy="5813548"/>
          </a:xfrm>
        </p:spPr>
        <p:txBody>
          <a:bodyPr>
            <a:normAutofit/>
          </a:bodyPr>
          <a:lstStyle/>
          <a:p>
            <a:r>
              <a:rPr lang="en-US" i="1" dirty="0" smtClean="0"/>
              <a:t> </a:t>
            </a:r>
            <a:r>
              <a:rPr lang="en-US" i="1" u="sng" dirty="0"/>
              <a:t>Link center points</a:t>
            </a:r>
            <a:r>
              <a:rPr lang="en-IN" u="sng" dirty="0"/>
              <a:t> </a:t>
            </a:r>
            <a:r>
              <a:rPr lang="en-IN" dirty="0"/>
              <a:t>: 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Connecting each </a:t>
            </a:r>
            <a:r>
              <a:rPr lang="en-US" sz="2800" dirty="0" err="1"/>
              <a:t>centerpoint</a:t>
            </a:r>
            <a:r>
              <a:rPr lang="en-US" sz="2800" dirty="0"/>
              <a:t> to the two </a:t>
            </a:r>
            <a:r>
              <a:rPr lang="en-US" sz="2800" dirty="0" err="1"/>
              <a:t>centerpoints</a:t>
            </a:r>
            <a:r>
              <a:rPr lang="en-US" sz="2800" dirty="0"/>
              <a:t> that are closest and fulfills the following criteria: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The angle between them is above 120 degrees.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The average TDF value along the line is higher than </a:t>
            </a:r>
            <a:r>
              <a:rPr lang="en-US" sz="2800" i="1" dirty="0"/>
              <a:t>T</a:t>
            </a:r>
            <a:r>
              <a:rPr lang="en-US" sz="2800" dirty="0"/>
              <a:t> mean = 0.5.</a:t>
            </a:r>
            <a:r>
              <a:rPr lang="en-US" sz="2800" i="1" dirty="0" smtClean="0"/>
              <a:t> </a:t>
            </a:r>
          </a:p>
          <a:p>
            <a:endParaRPr lang="en-US" i="1" dirty="0"/>
          </a:p>
          <a:p>
            <a:pPr marL="228600" lvl="1">
              <a:spcBef>
                <a:spcPts val="1000"/>
              </a:spcBef>
            </a:pPr>
            <a:r>
              <a:rPr lang="en-US" sz="2800" i="1" u="sng" dirty="0" smtClean="0"/>
              <a:t>Centerline </a:t>
            </a:r>
            <a:r>
              <a:rPr lang="en-US" sz="2800" i="1" u="sng" dirty="0"/>
              <a:t>selection </a:t>
            </a:r>
            <a:r>
              <a:rPr lang="en-US" i="1" u="sng" dirty="0"/>
              <a:t>: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 smtClean="0"/>
              <a:t> Due to noise and other image artifacts invalid center points and centerlines may be created. Thus invalid centerlines can often be discarded based on their length.</a:t>
            </a:r>
            <a:endParaRPr lang="en-IN" sz="2800" dirty="0"/>
          </a:p>
          <a:p>
            <a:pPr marL="228600" lvl="1">
              <a:spcBef>
                <a:spcPts val="1000"/>
              </a:spcBef>
            </a:pPr>
            <a:endParaRPr lang="en-US" dirty="0" smtClean="0"/>
          </a:p>
          <a:p>
            <a:endParaRPr lang="en-US" i="1" u="sng" dirty="0"/>
          </a:p>
          <a:p>
            <a:pPr marL="914400" lvl="1" indent="-457200">
              <a:buFont typeface="+mj-lt"/>
              <a:buAutoNum type="arabicPeriod"/>
            </a:pPr>
            <a:endParaRPr lang="en-US" i="1" u="sng" dirty="0" smtClean="0"/>
          </a:p>
          <a:p>
            <a:pPr marL="457200" lvl="1" indent="0">
              <a:buNone/>
            </a:pPr>
            <a:endParaRPr lang="en-US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253597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Segmentation: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	Segmentation </a:t>
            </a:r>
            <a:r>
              <a:rPr lang="en-US" dirty="0"/>
              <a:t>method is a type </a:t>
            </a:r>
            <a:r>
              <a:rPr lang="en-US" dirty="0" smtClean="0"/>
              <a:t>of seeded </a:t>
            </a:r>
            <a:r>
              <a:rPr lang="en-US" dirty="0"/>
              <a:t>region growing, where </a:t>
            </a:r>
            <a:r>
              <a:rPr lang="en-US" dirty="0" smtClean="0"/>
              <a:t>the centerlines </a:t>
            </a:r>
            <a:r>
              <a:rPr lang="en-US" dirty="0"/>
              <a:t>are the </a:t>
            </a:r>
            <a:r>
              <a:rPr lang="en-US" dirty="0" smtClean="0"/>
              <a:t>seeds.</a:t>
            </a:r>
            <a:r>
              <a:rPr lang="en-US" dirty="0"/>
              <a:t/>
            </a:r>
            <a:br>
              <a:rPr lang="en-US" dirty="0"/>
            </a:br>
            <a:endParaRPr lang="en-US" b="1" u="sng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u="sng" dirty="0" smtClean="0"/>
              <a:t>Parallel </a:t>
            </a:r>
            <a:r>
              <a:rPr lang="en-US" b="1" u="sng" dirty="0"/>
              <a:t>Inverse Gradient Flow Algorithm</a:t>
            </a:r>
          </a:p>
          <a:p>
            <a:r>
              <a:rPr lang="en-US" dirty="0"/>
              <a:t>The centerlines, C, are dilated in parallel on the GPU and added to the segmentation </a:t>
            </a:r>
            <a:r>
              <a:rPr lang="en-US" i="1" dirty="0"/>
              <a:t>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Next the neighboring voxels of </a:t>
            </a:r>
            <a:r>
              <a:rPr lang="en-US" i="1" dirty="0"/>
              <a:t>S </a:t>
            </a:r>
            <a:r>
              <a:rPr lang="en-US" dirty="0"/>
              <a:t>is added to a queue </a:t>
            </a:r>
            <a:r>
              <a:rPr lang="en-US" i="1" dirty="0"/>
              <a:t>Q</a:t>
            </a:r>
            <a:r>
              <a:rPr lang="en-US" dirty="0"/>
              <a:t>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1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500916"/>
            <a:ext cx="10515600" cy="5419237"/>
          </a:xfrm>
        </p:spPr>
        <p:txBody>
          <a:bodyPr/>
          <a:lstStyle/>
          <a:p>
            <a:r>
              <a:rPr lang="en-US" dirty="0"/>
              <a:t>For each iteration, i</a:t>
            </a:r>
            <a:r>
              <a:rPr lang="en-US" dirty="0" smtClean="0"/>
              <a:t>f </a:t>
            </a:r>
            <a:r>
              <a:rPr lang="en-US" dirty="0"/>
              <a:t>the voxel </a:t>
            </a:r>
            <a:r>
              <a:rPr lang="en-US" b="1" dirty="0"/>
              <a:t>x </a:t>
            </a:r>
            <a:r>
              <a:rPr lang="en-US" dirty="0"/>
              <a:t>is part of </a:t>
            </a:r>
            <a:r>
              <a:rPr lang="en-US" i="1" dirty="0"/>
              <a:t>Q</a:t>
            </a:r>
            <a:r>
              <a:rPr lang="en-US" dirty="0"/>
              <a:t>, the</a:t>
            </a:r>
            <a:r>
              <a:rPr lang="en-IN" dirty="0"/>
              <a:t> </a:t>
            </a:r>
            <a:r>
              <a:rPr lang="en-US" dirty="0"/>
              <a:t>gradients of all unsegmented neighbors are </a:t>
            </a:r>
            <a:r>
              <a:rPr lang="en-US" dirty="0" smtClean="0"/>
              <a:t>checked.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they point to </a:t>
            </a:r>
            <a:r>
              <a:rPr lang="en-US" b="1" dirty="0"/>
              <a:t>x </a:t>
            </a:r>
            <a:r>
              <a:rPr lang="en-US" dirty="0"/>
              <a:t>and has a larger magnitude than </a:t>
            </a:r>
            <a:r>
              <a:rPr lang="en-US" b="1" dirty="0" smtClean="0"/>
              <a:t>x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such</a:t>
            </a:r>
            <a:r>
              <a:rPr lang="en-IN" dirty="0"/>
              <a:t> </a:t>
            </a:r>
            <a:r>
              <a:rPr lang="en-US" dirty="0"/>
              <a:t>a neighbor voxel </a:t>
            </a:r>
            <a:r>
              <a:rPr lang="en-US" b="1" dirty="0"/>
              <a:t>y </a:t>
            </a:r>
            <a:r>
              <a:rPr lang="en-US" dirty="0"/>
              <a:t>is found, </a:t>
            </a:r>
            <a:r>
              <a:rPr lang="en-US" b="1" dirty="0"/>
              <a:t>x </a:t>
            </a:r>
            <a:r>
              <a:rPr lang="en-US" dirty="0"/>
              <a:t>is added to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dirty="0"/>
              <a:t>its neighbor </a:t>
            </a:r>
            <a:r>
              <a:rPr lang="en-US" b="1" dirty="0"/>
              <a:t>y</a:t>
            </a:r>
            <a:r>
              <a:rPr lang="en-IN" dirty="0"/>
              <a:t> </a:t>
            </a:r>
            <a:r>
              <a:rPr lang="en-US" dirty="0"/>
              <a:t>is added to </a:t>
            </a:r>
            <a:r>
              <a:rPr lang="en-US" i="1" dirty="0" smtClean="0"/>
              <a:t>Q.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growing procedure will stop when no more voxels are added.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3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Consider a situation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 smtClean="0"/>
              <a:t>A DARK TUNNEL </a:t>
            </a:r>
          </a:p>
          <a:p>
            <a:pPr marL="0" indent="0" algn="ctr">
              <a:buNone/>
            </a:pPr>
            <a:r>
              <a:rPr lang="en-IN" dirty="0" smtClean="0"/>
              <a:t>with different colours painted on its wall at different level</a:t>
            </a:r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6793"/>
            <a:ext cx="5181600" cy="3449002"/>
          </a:xfrm>
        </p:spPr>
      </p:pic>
      <p:sp>
        <p:nvSpPr>
          <p:cNvPr id="8" name="Oval 7"/>
          <p:cNvSpPr/>
          <p:nvPr/>
        </p:nvSpPr>
        <p:spPr>
          <a:xfrm>
            <a:off x="2021983" y="3438660"/>
            <a:ext cx="2537138" cy="24856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46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" t="22543" r="3342" b="12017"/>
          <a:stretch/>
        </p:blipFill>
        <p:spPr>
          <a:xfrm>
            <a:off x="808892" y="457201"/>
            <a:ext cx="10445262" cy="4114799"/>
          </a:xfrm>
        </p:spPr>
      </p:pic>
      <p:sp>
        <p:nvSpPr>
          <p:cNvPr id="7" name="TextBox 6"/>
          <p:cNvSpPr txBox="1"/>
          <p:nvPr/>
        </p:nvSpPr>
        <p:spPr>
          <a:xfrm>
            <a:off x="1195753" y="4794738"/>
            <a:ext cx="896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esults from fig. indicate </a:t>
            </a:r>
            <a:r>
              <a:rPr lang="en-US" dirty="0"/>
              <a:t>that the method is able </a:t>
            </a:r>
            <a:r>
              <a:rPr lang="en-US" dirty="0" smtClean="0"/>
              <a:t>to extract </a:t>
            </a:r>
            <a:r>
              <a:rPr lang="en-US" dirty="0"/>
              <a:t>tubular structures from several modalities and </a:t>
            </a:r>
            <a:r>
              <a:rPr lang="en-US" dirty="0" smtClean="0"/>
              <a:t>organs with </a:t>
            </a:r>
            <a:r>
              <a:rPr lang="en-US" dirty="0"/>
              <a:t>comparable quality by changing only a few parameters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9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3" t="49106" r="3953" b="15062"/>
          <a:stretch/>
        </p:blipFill>
        <p:spPr>
          <a:xfrm>
            <a:off x="457200" y="562708"/>
            <a:ext cx="11582400" cy="3305907"/>
          </a:xfrm>
        </p:spPr>
      </p:pic>
    </p:spTree>
    <p:extLst>
      <p:ext uri="{BB962C8B-B14F-4D97-AF65-F5344CB8AC3E}">
        <p14:creationId xmlns:p14="http://schemas.microsoft.com/office/powerpoint/2010/main" val="375430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Result: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Quantative</a:t>
            </a:r>
            <a:r>
              <a:rPr lang="en-US" dirty="0" smtClean="0"/>
              <a:t> Analysis: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14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we want this to be done on GPU?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 smtClean="0"/>
              <a:t>So that we can estimate the position within the artery during operation, specially critical ones!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313863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510" y="365125"/>
            <a:ext cx="5388300" cy="62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1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+mn-lt"/>
              </a:rPr>
              <a:t>Problem Definition</a:t>
            </a:r>
            <a:endParaRPr lang="en-IN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 smtClean="0">
                <a:latin typeface="+mj-lt"/>
              </a:rPr>
              <a:t>To </a:t>
            </a:r>
            <a:r>
              <a:rPr lang="en-IN" sz="4000" dirty="0">
                <a:latin typeface="+mj-lt"/>
              </a:rPr>
              <a:t>create a fast and generic method with </a:t>
            </a:r>
            <a:r>
              <a:rPr lang="en-IN" sz="4000" dirty="0" smtClean="0">
                <a:latin typeface="+mj-lt"/>
              </a:rPr>
              <a:t>sufficient quality </a:t>
            </a:r>
            <a:r>
              <a:rPr lang="en-IN" sz="4000" dirty="0">
                <a:latin typeface="+mj-lt"/>
              </a:rPr>
              <a:t>for extracting tubular structures such as blood </a:t>
            </a:r>
            <a:r>
              <a:rPr lang="en-IN" sz="4000" dirty="0" smtClean="0">
                <a:latin typeface="+mj-lt"/>
              </a:rPr>
              <a:t>vessels and </a:t>
            </a:r>
            <a:r>
              <a:rPr lang="en-IN" sz="4000" dirty="0">
                <a:latin typeface="+mj-lt"/>
              </a:rPr>
              <a:t>airways from different modalities (CT,MR and </a:t>
            </a:r>
            <a:r>
              <a:rPr lang="en-IN" sz="4000" dirty="0" smtClean="0">
                <a:latin typeface="+mj-lt"/>
              </a:rPr>
              <a:t>US) and </a:t>
            </a:r>
            <a:r>
              <a:rPr lang="en-IN" sz="4000" dirty="0">
                <a:latin typeface="+mj-lt"/>
              </a:rPr>
              <a:t>organs (brain, lungs and liver) by utilizing the </a:t>
            </a:r>
            <a:r>
              <a:rPr lang="en-IN" sz="4000" dirty="0" smtClean="0">
                <a:latin typeface="+mj-lt"/>
              </a:rPr>
              <a:t>computational power </a:t>
            </a:r>
            <a:r>
              <a:rPr lang="en-IN" sz="4000" dirty="0">
                <a:latin typeface="+mj-lt"/>
              </a:rPr>
              <a:t>of graphic processing units (GPUs).</a:t>
            </a:r>
          </a:p>
        </p:txBody>
      </p:sp>
    </p:spTree>
    <p:extLst>
      <p:ext uri="{BB962C8B-B14F-4D97-AF65-F5344CB8AC3E}">
        <p14:creationId xmlns:p14="http://schemas.microsoft.com/office/powerpoint/2010/main" val="293130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+mn-lt"/>
              </a:rPr>
              <a:t>Introduction</a:t>
            </a:r>
            <a:endParaRPr lang="en-IN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latin typeface="+mj-lt"/>
              </a:rPr>
              <a:t>The </a:t>
            </a:r>
            <a:r>
              <a:rPr lang="en-IN" sz="3200" dirty="0" smtClean="0">
                <a:latin typeface="+mj-lt"/>
              </a:rPr>
              <a:t>extraction of </a:t>
            </a:r>
            <a:r>
              <a:rPr lang="en-IN" sz="3200" dirty="0">
                <a:latin typeface="+mj-lt"/>
              </a:rPr>
              <a:t>these </a:t>
            </a:r>
            <a:r>
              <a:rPr lang="en-IN" sz="3200" dirty="0" smtClean="0">
                <a:latin typeface="+mj-lt"/>
              </a:rPr>
              <a:t>tubular structures is </a:t>
            </a:r>
            <a:r>
              <a:rPr lang="en-IN" sz="3200" dirty="0">
                <a:latin typeface="+mj-lt"/>
              </a:rPr>
              <a:t>essential for planning and </a:t>
            </a:r>
            <a:r>
              <a:rPr lang="en-IN" sz="3200" dirty="0" smtClean="0">
                <a:latin typeface="+mj-lt"/>
              </a:rPr>
              <a:t>guidance of </a:t>
            </a:r>
            <a:r>
              <a:rPr lang="en-IN" sz="3200" dirty="0">
                <a:latin typeface="+mj-lt"/>
              </a:rPr>
              <a:t>several surgical procedures such as </a:t>
            </a:r>
            <a:r>
              <a:rPr lang="en-IN" sz="3200" dirty="0" smtClean="0">
                <a:latin typeface="+mj-lt"/>
              </a:rPr>
              <a:t>bronchoscopy, laparoscopy </a:t>
            </a:r>
            <a:r>
              <a:rPr lang="en-IN" sz="3200" dirty="0">
                <a:latin typeface="+mj-lt"/>
              </a:rPr>
              <a:t>and neurosurgery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sz="3200" dirty="0" smtClean="0">
                <a:latin typeface="+mj-lt"/>
              </a:rPr>
              <a:t>Used in </a:t>
            </a:r>
            <a:r>
              <a:rPr lang="en-IN" sz="3200" dirty="0">
                <a:latin typeface="+mj-lt"/>
              </a:rPr>
              <a:t>image guided surgery as it enables us to </a:t>
            </a:r>
            <a:r>
              <a:rPr lang="en-IN" sz="3200" dirty="0" smtClean="0">
                <a:latin typeface="+mj-lt"/>
              </a:rPr>
              <a:t>accurately plot </a:t>
            </a:r>
            <a:r>
              <a:rPr lang="en-IN" sz="3200" dirty="0">
                <a:latin typeface="+mj-lt"/>
              </a:rPr>
              <a:t>the location of surgical tools inside the body onto </a:t>
            </a:r>
            <a:r>
              <a:rPr lang="en-IN" sz="3200" dirty="0" smtClean="0">
                <a:latin typeface="+mj-lt"/>
              </a:rPr>
              <a:t>images of </a:t>
            </a:r>
            <a:r>
              <a:rPr lang="en-IN" sz="3200" dirty="0">
                <a:latin typeface="+mj-lt"/>
              </a:rPr>
              <a:t>the patient using optical or magnetic tracking technology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19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For Extracting Tubular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Two Methods:-</a:t>
            </a:r>
          </a:p>
          <a:p>
            <a:r>
              <a:rPr lang="en-IN" sz="3200" b="1" dirty="0" smtClean="0">
                <a:latin typeface="+mj-lt"/>
              </a:rPr>
              <a:t>Segmentation</a:t>
            </a:r>
            <a:r>
              <a:rPr lang="en-IN" sz="3200" dirty="0" smtClean="0">
                <a:latin typeface="+mj-lt"/>
              </a:rPr>
              <a:t> either as </a:t>
            </a:r>
            <a:r>
              <a:rPr lang="en-IN" sz="3200" dirty="0">
                <a:latin typeface="+mj-lt"/>
              </a:rPr>
              <a:t>a binary classification </a:t>
            </a:r>
            <a:r>
              <a:rPr lang="en-IN" sz="3200" dirty="0" smtClean="0">
                <a:latin typeface="+mj-lt"/>
              </a:rPr>
              <a:t>where each </a:t>
            </a:r>
            <a:r>
              <a:rPr lang="en-IN" sz="3200" dirty="0">
                <a:latin typeface="+mj-lt"/>
              </a:rPr>
              <a:t>voxel in the </a:t>
            </a:r>
            <a:r>
              <a:rPr lang="en-IN" sz="3200" dirty="0" smtClean="0">
                <a:latin typeface="+mj-lt"/>
              </a:rPr>
              <a:t>   volume </a:t>
            </a:r>
            <a:r>
              <a:rPr lang="en-IN" sz="3200" dirty="0">
                <a:latin typeface="+mj-lt"/>
              </a:rPr>
              <a:t>is given a non-zero value if </a:t>
            </a:r>
            <a:r>
              <a:rPr lang="en-IN" sz="3200" dirty="0" smtClean="0">
                <a:latin typeface="+mj-lt"/>
              </a:rPr>
              <a:t>it belongs </a:t>
            </a:r>
            <a:r>
              <a:rPr lang="en-IN" sz="3200" dirty="0">
                <a:latin typeface="+mj-lt"/>
              </a:rPr>
              <a:t>to the tubular structure or as a surface model </a:t>
            </a:r>
            <a:r>
              <a:rPr lang="en-IN" sz="3200" dirty="0" smtClean="0">
                <a:latin typeface="+mj-lt"/>
              </a:rPr>
              <a:t>of the </a:t>
            </a:r>
            <a:r>
              <a:rPr lang="en-IN" sz="3200" dirty="0">
                <a:latin typeface="+mj-lt"/>
              </a:rPr>
              <a:t>structure</a:t>
            </a:r>
            <a:r>
              <a:rPr lang="en-IN" sz="3200" dirty="0" smtClean="0">
                <a:latin typeface="+mj-lt"/>
              </a:rPr>
              <a:t>.</a:t>
            </a:r>
          </a:p>
          <a:p>
            <a:endParaRPr lang="en-IN" sz="3200" dirty="0">
              <a:latin typeface="+mj-lt"/>
            </a:endParaRPr>
          </a:p>
          <a:p>
            <a:r>
              <a:rPr lang="en-IN" sz="3200" b="1" dirty="0" err="1" smtClean="0">
                <a:latin typeface="+mj-lt"/>
              </a:rPr>
              <a:t>Centerline</a:t>
            </a:r>
            <a:r>
              <a:rPr lang="en-IN" sz="3200" dirty="0">
                <a:latin typeface="+mj-lt"/>
              </a:rPr>
              <a:t>, i.e. a line that goes through the </a:t>
            </a:r>
            <a:r>
              <a:rPr lang="en-IN" sz="3200" dirty="0" err="1" smtClean="0">
                <a:latin typeface="+mj-lt"/>
              </a:rPr>
              <a:t>center</a:t>
            </a:r>
            <a:r>
              <a:rPr lang="en-IN" sz="3200" dirty="0">
                <a:latin typeface="+mj-lt"/>
              </a:rPr>
              <a:t> </a:t>
            </a:r>
            <a:r>
              <a:rPr lang="en-IN" sz="3200" dirty="0" smtClean="0">
                <a:latin typeface="+mj-lt"/>
              </a:rPr>
              <a:t>of </a:t>
            </a:r>
            <a:r>
              <a:rPr lang="en-IN" sz="3200" dirty="0">
                <a:latin typeface="+mj-lt"/>
              </a:rPr>
              <a:t>the tubular structures</a:t>
            </a:r>
            <a:r>
              <a:rPr lang="en-IN" sz="3200" dirty="0"/>
              <a:t>.</a:t>
            </a:r>
            <a:endParaRPr lang="en-IN" sz="3200" dirty="0"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56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Methodology:</a:t>
            </a:r>
            <a:endParaRPr lang="en-IN" dirty="0"/>
          </a:p>
        </p:txBody>
      </p:sp>
      <p:pic>
        <p:nvPicPr>
          <p:cNvPr id="4" name="Content Placeholder 3" descr="12914923_844337529028644_31796038_o.png"/>
          <p:cNvPicPr>
            <a:picLocks noGrp="1" noChangeAspect="1"/>
          </p:cNvPicPr>
          <p:nvPr>
            <p:ph idx="1"/>
          </p:nvPr>
        </p:nvPicPr>
        <p:blipFill>
          <a:blip r:embed="rId2"/>
          <a:srcRect l="55690" t="17366" r="8170" b="8594"/>
          <a:stretch>
            <a:fillRect/>
          </a:stretch>
        </p:blipFill>
        <p:spPr>
          <a:xfrm>
            <a:off x="3606085" y="1403798"/>
            <a:ext cx="4893971" cy="5267458"/>
          </a:xfrm>
        </p:spPr>
      </p:pic>
    </p:spTree>
    <p:extLst>
      <p:ext uri="{BB962C8B-B14F-4D97-AF65-F5344CB8AC3E}">
        <p14:creationId xmlns:p14="http://schemas.microsoft.com/office/powerpoint/2010/main" val="244885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Cropping: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>
                <a:latin typeface="+mj-lt"/>
              </a:rPr>
              <a:t>Memory on the GPU is limited and may not be enough </a:t>
            </a:r>
            <a:r>
              <a:rPr lang="en-IN" sz="3200" dirty="0" smtClean="0">
                <a:latin typeface="+mj-lt"/>
              </a:rPr>
              <a:t>for processing </a:t>
            </a:r>
            <a:r>
              <a:rPr lang="en-IN" sz="3200" dirty="0">
                <a:latin typeface="+mj-lt"/>
              </a:rPr>
              <a:t>large </a:t>
            </a:r>
            <a:r>
              <a:rPr lang="en-IN" sz="3200" dirty="0" smtClean="0">
                <a:latin typeface="+mj-lt"/>
              </a:rPr>
              <a:t>datasets.</a:t>
            </a:r>
          </a:p>
          <a:p>
            <a:endParaRPr lang="en-IN" sz="3200" dirty="0">
              <a:latin typeface="+mj-lt"/>
            </a:endParaRPr>
          </a:p>
          <a:p>
            <a:r>
              <a:rPr lang="en-IN" sz="3200" dirty="0" smtClean="0">
                <a:latin typeface="+mj-lt"/>
              </a:rPr>
              <a:t>Removing </a:t>
            </a:r>
            <a:r>
              <a:rPr lang="en-IN" sz="3200" dirty="0">
                <a:latin typeface="+mj-lt"/>
              </a:rPr>
              <a:t>the unnecessary data will </a:t>
            </a:r>
            <a:r>
              <a:rPr lang="en-IN" sz="3200" dirty="0" smtClean="0">
                <a:latin typeface="+mj-lt"/>
              </a:rPr>
              <a:t>not only </a:t>
            </a:r>
            <a:r>
              <a:rPr lang="en-IN" sz="3200" dirty="0">
                <a:latin typeface="+mj-lt"/>
              </a:rPr>
              <a:t>reduce memory usage, but also execution time</a:t>
            </a:r>
            <a:r>
              <a:rPr lang="en-IN" sz="3200" dirty="0" smtClean="0">
                <a:latin typeface="+mj-lt"/>
              </a:rPr>
              <a:t>.</a:t>
            </a:r>
          </a:p>
          <a:p>
            <a:endParaRPr lang="en-IN" sz="3200" dirty="0">
              <a:latin typeface="+mj-lt"/>
            </a:endParaRPr>
          </a:p>
          <a:p>
            <a:r>
              <a:rPr lang="en-IN" sz="3200" b="1" dirty="0" smtClean="0">
                <a:latin typeface="+mj-lt"/>
              </a:rPr>
              <a:t>Example</a:t>
            </a:r>
            <a:r>
              <a:rPr lang="en-IN" sz="3200" dirty="0" smtClean="0">
                <a:latin typeface="+mj-lt"/>
              </a:rPr>
              <a:t>: In </a:t>
            </a:r>
            <a:r>
              <a:rPr lang="en-IN" sz="3200" dirty="0">
                <a:latin typeface="+mj-lt"/>
              </a:rPr>
              <a:t>the thorax CT </a:t>
            </a:r>
            <a:r>
              <a:rPr lang="en-IN" sz="3200" dirty="0" smtClean="0">
                <a:latin typeface="+mj-lt"/>
              </a:rPr>
              <a:t>image, </a:t>
            </a:r>
            <a:r>
              <a:rPr lang="en-IN" sz="3200" dirty="0">
                <a:latin typeface="+mj-lt"/>
              </a:rPr>
              <a:t>the </a:t>
            </a:r>
            <a:r>
              <a:rPr lang="en-IN" sz="3200" dirty="0" smtClean="0">
                <a:latin typeface="+mj-lt"/>
              </a:rPr>
              <a:t>actual lungs </a:t>
            </a:r>
            <a:r>
              <a:rPr lang="en-IN" sz="3200" dirty="0">
                <a:latin typeface="+mj-lt"/>
              </a:rPr>
              <a:t>where the airways and blood vessels are </a:t>
            </a:r>
            <a:r>
              <a:rPr lang="en-IN" sz="3200" dirty="0" smtClean="0">
                <a:latin typeface="+mj-lt"/>
              </a:rPr>
              <a:t>located, constitutes </a:t>
            </a:r>
            <a:r>
              <a:rPr lang="en-IN" sz="3200" dirty="0">
                <a:latin typeface="+mj-lt"/>
              </a:rPr>
              <a:t>only about 50% of the image</a:t>
            </a:r>
          </a:p>
        </p:txBody>
      </p:sp>
    </p:spTree>
    <p:extLst>
      <p:ext uri="{BB962C8B-B14F-4D97-AF65-F5344CB8AC3E}">
        <p14:creationId xmlns:p14="http://schemas.microsoft.com/office/powerpoint/2010/main" val="345637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Cropping Method: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Consider </a:t>
            </a:r>
            <a:r>
              <a:rPr lang="en-US" sz="3200" dirty="0"/>
              <a:t>slices in all three orthogonal directions x, y and </a:t>
            </a:r>
            <a:r>
              <a:rPr lang="en-US" sz="3200" dirty="0" smtClean="0"/>
              <a:t>z.</a:t>
            </a:r>
          </a:p>
          <a:p>
            <a:r>
              <a:rPr lang="en-US" sz="3200" dirty="0" smtClean="0"/>
              <a:t>For each </a:t>
            </a:r>
            <a:r>
              <a:rPr lang="en-US" sz="3200" dirty="0"/>
              <a:t>slice </a:t>
            </a:r>
            <a:r>
              <a:rPr lang="en-US" sz="3200" i="1" dirty="0"/>
              <a:t>s</a:t>
            </a:r>
            <a:r>
              <a:rPr lang="en-US" sz="3200" dirty="0"/>
              <a:t>, the method determines if the slice intersects the</a:t>
            </a:r>
            <a:br>
              <a:rPr lang="en-US" sz="3200" dirty="0"/>
            </a:br>
            <a:r>
              <a:rPr lang="en-US" sz="3200" b="1" dirty="0"/>
              <a:t>region of interest (ROI</a:t>
            </a:r>
            <a:r>
              <a:rPr lang="en-US" sz="3200" b="1" dirty="0" smtClean="0"/>
              <a:t>).</a:t>
            </a:r>
          </a:p>
          <a:p>
            <a:r>
              <a:rPr lang="en-US" sz="3200" dirty="0" smtClean="0"/>
              <a:t>Count the </a:t>
            </a:r>
            <a:r>
              <a:rPr lang="en-US" sz="3200" dirty="0"/>
              <a:t>number of rows in the slice that intersects the ROI for each </a:t>
            </a:r>
            <a:r>
              <a:rPr lang="en-US" sz="3200" dirty="0" smtClean="0"/>
              <a:t>slice and </a:t>
            </a:r>
            <a:r>
              <a:rPr lang="en-US" sz="3200" dirty="0"/>
              <a:t>storing it as </a:t>
            </a:r>
            <a:r>
              <a:rPr lang="en-US" sz="3200" i="1" dirty="0" smtClean="0"/>
              <a:t>Ls.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The cropping borders are found </a:t>
            </a:r>
            <a:r>
              <a:rPr lang="en-US" sz="3200" dirty="0" smtClean="0"/>
              <a:t>by traversing </a:t>
            </a:r>
            <a:r>
              <a:rPr lang="en-US" sz="3200" dirty="0"/>
              <a:t>through </a:t>
            </a:r>
            <a:r>
              <a:rPr lang="en-US" sz="3200" i="1" dirty="0"/>
              <a:t>Ls </a:t>
            </a:r>
            <a:r>
              <a:rPr lang="en-US" sz="3200" i="1" dirty="0" smtClean="0"/>
              <a:t>, t</a:t>
            </a:r>
            <a:r>
              <a:rPr lang="en-US" sz="3200" dirty="0" smtClean="0"/>
              <a:t>wice </a:t>
            </a:r>
            <a:r>
              <a:rPr lang="en-US" sz="3200" dirty="0"/>
              <a:t>from </a:t>
            </a:r>
            <a:r>
              <a:rPr lang="en-US" sz="3200" i="1" dirty="0"/>
              <a:t>s </a:t>
            </a:r>
            <a:r>
              <a:rPr lang="en-US" sz="3200" dirty="0"/>
              <a:t>= 0 and </a:t>
            </a:r>
            <a:r>
              <a:rPr lang="en-US" sz="3200" i="1" dirty="0"/>
              <a:t>s </a:t>
            </a:r>
            <a:r>
              <a:rPr lang="en-US" sz="3200" dirty="0"/>
              <a:t>= size and finding the first slice that has a value above a specific </a:t>
            </a:r>
            <a:r>
              <a:rPr lang="en-US" sz="3200" dirty="0" smtClean="0"/>
              <a:t>threshold </a:t>
            </a:r>
            <a:r>
              <a:rPr lang="en-US" sz="3200" i="1" dirty="0" smtClean="0"/>
              <a:t>L </a:t>
            </a:r>
            <a:r>
              <a:rPr lang="en-US" sz="3200" dirty="0" smtClean="0"/>
              <a:t>min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22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the cropping </a:t>
            </a:r>
            <a:r>
              <a:rPr lang="en-US" dirty="0" smtClean="0"/>
              <a:t>procedure: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12952832_844330915695972_1642899594_o.png"/>
          <p:cNvPicPr>
            <a:picLocks noChangeAspect="1"/>
          </p:cNvPicPr>
          <p:nvPr/>
        </p:nvPicPr>
        <p:blipFill rotWithShape="1">
          <a:blip r:embed="rId2"/>
          <a:srcRect l="57204" t="11646" r="10062" b="23280"/>
          <a:stretch/>
        </p:blipFill>
        <p:spPr>
          <a:xfrm>
            <a:off x="3050680" y="1572567"/>
            <a:ext cx="4976948" cy="48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6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748</Words>
  <Application>Microsoft Office PowerPoint</Application>
  <PresentationFormat>Custom</PresentationFormat>
  <Paragraphs>97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GPU Accelerated Segmentation and Centerline Extraction of Tubular Structures from Medical Images</vt:lpstr>
      <vt:lpstr>Let’s Consider a situation</vt:lpstr>
      <vt:lpstr>Problem Definition</vt:lpstr>
      <vt:lpstr>Introduction</vt:lpstr>
      <vt:lpstr>Methods For Extracting Tubular Structures</vt:lpstr>
      <vt:lpstr>Methodology:</vt:lpstr>
      <vt:lpstr>Cropping:</vt:lpstr>
      <vt:lpstr>Cropping Method:</vt:lpstr>
      <vt:lpstr>Example of the cropping procedure: </vt:lpstr>
      <vt:lpstr>Pre-processing and Gradient Vector Flow </vt:lpstr>
      <vt:lpstr>Cond..</vt:lpstr>
      <vt:lpstr>Tube Detection Filter(TDF):</vt:lpstr>
      <vt:lpstr>Cond..</vt:lpstr>
      <vt:lpstr>Centerline Extraction:</vt:lpstr>
      <vt:lpstr>Cond..</vt:lpstr>
      <vt:lpstr>PowerPoint Presentation</vt:lpstr>
      <vt:lpstr>PowerPoint Presentation</vt:lpstr>
      <vt:lpstr>Segmentation:</vt:lpstr>
      <vt:lpstr>PowerPoint Presentation</vt:lpstr>
      <vt:lpstr>PowerPoint Presentation</vt:lpstr>
      <vt:lpstr>PowerPoint Presentation</vt:lpstr>
      <vt:lpstr>Result:</vt:lpstr>
      <vt:lpstr>Why we want this to be done on GPU?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Accelerated Segmentation and Centerline Extraction of Tubular Structures from Medical Images</dc:title>
  <dc:creator>Nikita Agarwal</dc:creator>
  <cp:lastModifiedBy>Mansi Jaiswal</cp:lastModifiedBy>
  <cp:revision>33</cp:revision>
  <dcterms:created xsi:type="dcterms:W3CDTF">2016-04-25T17:28:54Z</dcterms:created>
  <dcterms:modified xsi:type="dcterms:W3CDTF">2016-04-25T22:39:16Z</dcterms:modified>
</cp:coreProperties>
</file>