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7" name="Shape 57"/>
          <p:cNvSpPr/>
          <p:nvPr>
            <p:ph type="sldImg"/>
          </p:nvPr>
        </p:nvSpPr>
        <p:spPr>
          <a:xfrm>
            <a:off x="1143000" y="685800"/>
            <a:ext cx="4572000" cy="3429000"/>
          </a:xfrm>
          <a:prstGeom prst="rect">
            <a:avLst/>
          </a:prstGeom>
        </p:spPr>
        <p:txBody>
          <a:bodyPr/>
          <a:lstStyle/>
          <a:p>
            <a:pPr/>
          </a:p>
        </p:txBody>
      </p:sp>
      <p:sp>
        <p:nvSpPr>
          <p:cNvPr id="58" name="Shape 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20" name="Title Text"/>
          <p:cNvSpPr txBox="1"/>
          <p:nvPr>
            <p:ph type="title"/>
          </p:nvPr>
        </p:nvSpPr>
        <p:spPr>
          <a:xfrm>
            <a:off x="457201" y="204788"/>
            <a:ext cx="3008403" cy="871800"/>
          </a:xfrm>
          <a:prstGeom prst="rect">
            <a:avLst/>
          </a:prstGeom>
        </p:spPr>
        <p:txBody>
          <a:bodyPr anchor="b"/>
          <a:lstStyle>
            <a:lvl1pPr algn="l">
              <a:defRPr b="1" sz="2100"/>
            </a:lvl1pPr>
          </a:lstStyle>
          <a:p>
            <a:pPr/>
            <a:r>
              <a:t>Title Text</a:t>
            </a:r>
          </a:p>
        </p:txBody>
      </p:sp>
      <p:sp>
        <p:nvSpPr>
          <p:cNvPr id="21" name="Body Level One…"/>
          <p:cNvSpPr txBox="1"/>
          <p:nvPr>
            <p:ph type="body" idx="1"/>
          </p:nvPr>
        </p:nvSpPr>
        <p:spPr>
          <a:xfrm>
            <a:off x="3575051" y="204789"/>
            <a:ext cx="5111702" cy="4389900"/>
          </a:xfrm>
          <a:prstGeom prst="rect">
            <a:avLst/>
          </a:prstGeom>
        </p:spPr>
        <p:txBody>
          <a:bodyPr/>
          <a:lstStyle>
            <a:lvl1pPr>
              <a:spcBef>
                <a:spcPts val="600"/>
              </a:spcBef>
              <a:buSzPts val="3300"/>
              <a:defRPr sz="3300"/>
            </a:lvl1pPr>
            <a:lvl2pPr marL="1061544" indent="-1213944">
              <a:spcBef>
                <a:spcPts val="600"/>
              </a:spcBef>
              <a:buSzPts val="3300"/>
              <a:defRPr sz="3300"/>
            </a:lvl2pPr>
            <a:lvl3pPr marL="1674366" indent="-1248916">
              <a:spcBef>
                <a:spcPts val="600"/>
              </a:spcBef>
              <a:buSzPts val="3300"/>
              <a:defRPr sz="3300"/>
            </a:lvl3pPr>
            <a:lvl4pPr marL="2300514" indent="-1297214">
              <a:spcBef>
                <a:spcPts val="600"/>
              </a:spcBef>
              <a:buSzPts val="3300"/>
              <a:defRPr sz="3300"/>
            </a:lvl4pPr>
            <a:lvl5pPr marL="2757714" indent="-1297214">
              <a:spcBef>
                <a:spcPts val="600"/>
              </a:spcBef>
              <a:buSzPts val="3300"/>
              <a:defRPr sz="3300"/>
            </a:lvl5pPr>
          </a:lstStyle>
          <a:p>
            <a:pPr/>
            <a:r>
              <a:t>Body Level One</a:t>
            </a:r>
          </a:p>
          <a:p>
            <a:pPr lvl="1"/>
            <a:r>
              <a:t>Body Level Two</a:t>
            </a:r>
          </a:p>
          <a:p>
            <a:pPr lvl="2"/>
            <a:r>
              <a:t>Body Level Three</a:t>
            </a:r>
          </a:p>
          <a:p>
            <a:pPr lvl="3"/>
            <a:r>
              <a:t>Body Level Four</a:t>
            </a:r>
          </a:p>
          <a:p>
            <a:pPr lvl="4"/>
            <a:r>
              <a:t>Body Level Five</a:t>
            </a:r>
          </a:p>
        </p:txBody>
      </p:sp>
      <p:sp>
        <p:nvSpPr>
          <p:cNvPr id="22" name="Google Shape;36;p23"/>
          <p:cNvSpPr txBox="1"/>
          <p:nvPr>
            <p:ph type="body" sz="half" idx="21"/>
          </p:nvPr>
        </p:nvSpPr>
        <p:spPr>
          <a:xfrm>
            <a:off x="457201" y="1076325"/>
            <a:ext cx="3008403" cy="3518401"/>
          </a:xfrm>
          <a:prstGeom prst="rect">
            <a:avLst/>
          </a:prstGeom>
        </p:spPr>
        <p:txBody>
          <a:bodyPr/>
          <a:lstStyle/>
          <a:p>
            <a:pP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30" name="Title Text"/>
          <p:cNvSpPr txBox="1"/>
          <p:nvPr>
            <p:ph type="title"/>
          </p:nvPr>
        </p:nvSpPr>
        <p:spPr>
          <a:xfrm>
            <a:off x="1792289" y="3600451"/>
            <a:ext cx="5486402" cy="425102"/>
          </a:xfrm>
          <a:prstGeom prst="rect">
            <a:avLst/>
          </a:prstGeom>
        </p:spPr>
        <p:txBody>
          <a:bodyPr anchor="b"/>
          <a:lstStyle>
            <a:lvl1pPr algn="l">
              <a:defRPr b="1" sz="2100"/>
            </a:lvl1pPr>
          </a:lstStyle>
          <a:p>
            <a:pPr/>
            <a:r>
              <a:t>Title Text</a:t>
            </a:r>
          </a:p>
        </p:txBody>
      </p:sp>
      <p:sp>
        <p:nvSpPr>
          <p:cNvPr id="31" name="Google Shape;42;p24"/>
          <p:cNvSpPr/>
          <p:nvPr>
            <p:ph type="pic" sz="half" idx="21"/>
          </p:nvPr>
        </p:nvSpPr>
        <p:spPr>
          <a:xfrm>
            <a:off x="1792289" y="459581"/>
            <a:ext cx="5486402" cy="3086101"/>
          </a:xfrm>
          <a:prstGeom prst="rect">
            <a:avLst/>
          </a:prstGeom>
        </p:spPr>
        <p:txBody>
          <a:bodyPr lIns="91439" tIns="45719" rIns="91439" bIns="45719">
            <a:noAutofit/>
          </a:bodyPr>
          <a:lstStyle/>
          <a:p>
            <a:pPr/>
          </a:p>
        </p:txBody>
      </p:sp>
      <p:sp>
        <p:nvSpPr>
          <p:cNvPr id="32" name="Body Level One…"/>
          <p:cNvSpPr txBox="1"/>
          <p:nvPr>
            <p:ph type="body" sz="quarter" idx="1"/>
          </p:nvPr>
        </p:nvSpPr>
        <p:spPr>
          <a:xfrm>
            <a:off x="1792289" y="4025505"/>
            <a:ext cx="5486402" cy="603602"/>
          </a:xfrm>
          <a:prstGeom prst="rect">
            <a:avLst/>
          </a:prstGeom>
        </p:spPr>
        <p:txBody>
          <a:bodyPr/>
          <a:lstStyle>
            <a:lvl1pPr marL="0" indent="228600">
              <a:spcBef>
                <a:spcPts val="200"/>
              </a:spcBef>
              <a:buClrTx/>
              <a:buSzTx/>
              <a:buFontTx/>
              <a:buNone/>
              <a:defRPr sz="1400"/>
            </a:lvl1pPr>
            <a:lvl2pPr marL="0" indent="228600">
              <a:spcBef>
                <a:spcPts val="200"/>
              </a:spcBef>
              <a:buClrTx/>
              <a:buSzTx/>
              <a:buFontTx/>
              <a:buNone/>
              <a:defRPr sz="1400"/>
            </a:lvl2pPr>
            <a:lvl3pPr marL="0" indent="228600">
              <a:spcBef>
                <a:spcPts val="200"/>
              </a:spcBef>
              <a:buClrTx/>
              <a:buSzTx/>
              <a:buFontTx/>
              <a:buNone/>
              <a:defRPr sz="1400"/>
            </a:lvl3pPr>
            <a:lvl4pPr marL="0" indent="228600">
              <a:spcBef>
                <a:spcPts val="200"/>
              </a:spcBef>
              <a:buClrTx/>
              <a:buSzTx/>
              <a:buFontTx/>
              <a:buNone/>
              <a:defRPr sz="1400"/>
            </a:lvl4pPr>
            <a:lvl5pPr marL="0" indent="2286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idx="1"/>
          </p:nvPr>
        </p:nvSpPr>
        <p:spPr>
          <a:xfrm rot="5400000">
            <a:off x="2874751" y="-1217401"/>
            <a:ext cx="3394502" cy="8229602"/>
          </a:xfrm>
          <a:prstGeom prst="rect">
            <a:avLst/>
          </a:prstGeom>
        </p:spPr>
        <p:txBody>
          <a:bodyPr/>
          <a:lstStyle>
            <a:lvl1pPr indent="-342900">
              <a:spcBef>
                <a:spcPts val="0"/>
              </a:spcBef>
            </a:lvl1pPr>
            <a:lvl2pPr marL="963755" indent="-392255">
              <a:spcBef>
                <a:spcPts val="0"/>
              </a:spcBef>
            </a:lvl2pPr>
            <a:lvl3pPr marL="1486910" indent="-458210">
              <a:spcBef>
                <a:spcPts val="0"/>
              </a:spcBef>
            </a:lvl3pPr>
            <a:lvl4pPr marL="2036728" indent="-550828">
              <a:spcBef>
                <a:spcPts val="0"/>
              </a:spcBef>
            </a:lvl4pPr>
            <a:lvl5pPr marL="2493928" indent="-550828">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49" name="Title Text"/>
          <p:cNvSpPr txBox="1"/>
          <p:nvPr>
            <p:ph type="title"/>
          </p:nvPr>
        </p:nvSpPr>
        <p:spPr>
          <a:xfrm rot="5400000">
            <a:off x="5463749" y="1371630"/>
            <a:ext cx="4388702" cy="2057402"/>
          </a:xfrm>
          <a:prstGeom prst="rect">
            <a:avLst/>
          </a:prstGeom>
        </p:spPr>
        <p:txBody>
          <a:bodyPr/>
          <a:lstStyle/>
          <a:p>
            <a:pPr/>
            <a:r>
              <a:t>Title Text</a:t>
            </a:r>
          </a:p>
        </p:txBody>
      </p:sp>
      <p:sp>
        <p:nvSpPr>
          <p:cNvPr id="50" name="Body Level One…"/>
          <p:cNvSpPr txBox="1"/>
          <p:nvPr>
            <p:ph type="body" idx="1"/>
          </p:nvPr>
        </p:nvSpPr>
        <p:spPr>
          <a:xfrm rot="5400000">
            <a:off x="1272750" y="-609571"/>
            <a:ext cx="4388700" cy="6019802"/>
          </a:xfrm>
          <a:prstGeom prst="rect">
            <a:avLst/>
          </a:prstGeom>
        </p:spPr>
        <p:txBody>
          <a:bodyPr/>
          <a:lstStyle>
            <a:lvl1pPr indent="-342900">
              <a:spcBef>
                <a:spcPts val="0"/>
              </a:spcBef>
            </a:lvl1pPr>
            <a:lvl2pPr marL="963755" indent="-392255">
              <a:spcBef>
                <a:spcPts val="0"/>
              </a:spcBef>
            </a:lvl2pPr>
            <a:lvl3pPr marL="1486910" indent="-458210">
              <a:spcBef>
                <a:spcPts val="0"/>
              </a:spcBef>
            </a:lvl3pPr>
            <a:lvl4pPr marL="2036728" indent="-550828">
              <a:spcBef>
                <a:spcPts val="0"/>
              </a:spcBef>
            </a:lvl4pPr>
            <a:lvl5pPr marL="2493928" indent="-550828">
              <a:spcBef>
                <a:spcPts val="0"/>
              </a:spcBef>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857400"/>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normAutofit fontScale="100000" lnSpcReduction="0"/>
          </a:bodyPr>
          <a:lstStyle/>
          <a:p>
            <a:pPr/>
            <a:r>
              <a:t>Title Text</a:t>
            </a:r>
          </a:p>
        </p:txBody>
      </p:sp>
      <p:sp>
        <p:nvSpPr>
          <p:cNvPr id="3" name="Body Level One…"/>
          <p:cNvSpPr txBox="1"/>
          <p:nvPr>
            <p:ph type="body" idx="1"/>
          </p:nvPr>
        </p:nvSpPr>
        <p:spPr>
          <a:xfrm>
            <a:off x="457200" y="1200152"/>
            <a:ext cx="8229600" cy="3394501"/>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5566" y="4778756"/>
            <a:ext cx="261235" cy="250916"/>
          </a:xfrm>
          <a:prstGeom prst="rect">
            <a:avLst/>
          </a:prstGeom>
          <a:ln w="12700">
            <a:miter lim="400000"/>
          </a:ln>
        </p:spPr>
        <p:txBody>
          <a:bodyPr wrap="none" lIns="47025" tIns="47025" rIns="47025" bIns="47025"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20700" u="none">
          <a:solidFill>
            <a:srgbClr val="000000"/>
          </a:solidFill>
          <a:uFillTx/>
          <a:latin typeface="Calibri"/>
          <a:ea typeface="Calibri"/>
          <a:cs typeface="Calibri"/>
          <a:sym typeface="Calibri"/>
        </a:defRPr>
      </a:lvl9pPr>
    </p:titleStyle>
    <p:bodyStyle>
      <a:lvl1pPr marL="457200" marR="0" indent="-1187450"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1pPr>
      <a:lvl2pPr marL="1067953" marR="0" indent="-1220353"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2pPr>
      <a:lvl3pPr marL="1689773" marR="0" indent="-1264323"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3pPr>
      <a:lvl4pPr marL="2329369" marR="0" indent="-1326068"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4pPr>
      <a:lvl5pPr marL="2786569" marR="0" indent="-1326068"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5pPr>
      <a:lvl6pPr marL="3243769" marR="0" indent="-1326069"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6pPr>
      <a:lvl7pPr marL="3700969" marR="0" indent="-1326069"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7pPr>
      <a:lvl8pPr marL="4158169" marR="0" indent="-1326069"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8pPr>
      <a:lvl9pPr marL="4615369" marR="0" indent="-1326069" algn="l" defTabSz="914400" rtl="0" latinLnBrk="0">
        <a:lnSpc>
          <a:spcPct val="100000"/>
        </a:lnSpc>
        <a:spcBef>
          <a:spcPts val="3000"/>
        </a:spcBef>
        <a:spcAft>
          <a:spcPts val="0"/>
        </a:spcAft>
        <a:buClr>
          <a:srgbClr val="000000"/>
        </a:buClr>
        <a:buSzPts val="15100"/>
        <a:buFont typeface="Arial"/>
        <a:buChar char="•"/>
        <a:tabLst/>
        <a:defRPr b="0" baseline="0" cap="none" i="0" spc="0" strike="noStrike" sz="151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 Id="rId3" Type="http://schemas.openxmlformats.org/officeDocument/2006/relationships/image" Target="../media/image7.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Footer Placeholder 4"/>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61" name="Google Shape;119;p1"/>
          <p:cNvSpPr txBox="1"/>
          <p:nvPr>
            <p:ph type="sldNum" sz="quarter" idx="4294967295"/>
          </p:nvPr>
        </p:nvSpPr>
        <p:spPr>
          <a:xfrm>
            <a:off x="8502808" y="4778755"/>
            <a:ext cx="183992"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Title 1"/>
          <p:cNvSpPr txBox="1"/>
          <p:nvPr>
            <p:ph type="title"/>
          </p:nvPr>
        </p:nvSpPr>
        <p:spPr>
          <a:xfrm>
            <a:off x="335953" y="1108508"/>
            <a:ext cx="8229601" cy="857401"/>
          </a:xfrm>
          <a:prstGeom prst="rect">
            <a:avLst/>
          </a:prstGeom>
        </p:spPr>
        <p:txBody>
          <a:bodyPr/>
          <a:lstStyle>
            <a:lvl1pPr>
              <a:defRPr b="1" sz="2400">
                <a:uFill>
                  <a:solidFill>
                    <a:srgbClr val="000000"/>
                  </a:solidFill>
                </a:uFill>
                <a:latin typeface="+mn-lt"/>
                <a:ea typeface="+mn-ea"/>
                <a:cs typeface="+mn-cs"/>
                <a:sym typeface="Arial"/>
              </a:defRPr>
            </a:lvl1pPr>
          </a:lstStyle>
          <a:p>
            <a:pPr/>
            <a:r>
              <a:t>Web based application for secure data storage using hybrid cryptography</a:t>
            </a:r>
          </a:p>
        </p:txBody>
      </p:sp>
      <p:sp>
        <p:nvSpPr>
          <p:cNvPr id="63" name="TextBox 2"/>
          <p:cNvSpPr txBox="1"/>
          <p:nvPr/>
        </p:nvSpPr>
        <p:spPr>
          <a:xfrm>
            <a:off x="313485" y="3265616"/>
            <a:ext cx="2881953" cy="904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Bookman Old Style"/>
                <a:ea typeface="Bookman Old Style"/>
                <a:cs typeface="Bookman Old Style"/>
                <a:sym typeface="Bookman Old Style"/>
              </a:defRPr>
            </a:pPr>
            <a:r>
              <a:t>Team Details </a:t>
            </a:r>
          </a:p>
          <a:p>
            <a:pPr marL="342900" indent="-342900">
              <a:buClr>
                <a:srgbClr val="000000"/>
              </a:buClr>
              <a:buSzPct val="100000"/>
              <a:buAutoNum type="arabicPeriod" startAt="1"/>
              <a:defRPr>
                <a:latin typeface="Bookman Old Style"/>
                <a:ea typeface="Bookman Old Style"/>
                <a:cs typeface="Bookman Old Style"/>
                <a:sym typeface="Bookman Old Style"/>
              </a:defRPr>
            </a:pPr>
            <a:r>
              <a:t>P Shivani (20eg105237)</a:t>
            </a:r>
          </a:p>
          <a:p>
            <a:pPr marL="342900" indent="-342900">
              <a:buClr>
                <a:srgbClr val="000000"/>
              </a:buClr>
              <a:buSzPct val="100000"/>
              <a:buAutoNum type="arabicPeriod" startAt="1"/>
              <a:defRPr>
                <a:latin typeface="Bookman Old Style"/>
                <a:ea typeface="Bookman Old Style"/>
                <a:cs typeface="Bookman Old Style"/>
                <a:sym typeface="Bookman Old Style"/>
              </a:defRPr>
            </a:pPr>
            <a:r>
              <a:t>Juhi Mohta (20eg105221)</a:t>
            </a:r>
          </a:p>
          <a:p>
            <a:pPr marL="342900" indent="-342900">
              <a:buClr>
                <a:srgbClr val="000000"/>
              </a:buClr>
              <a:buSzPct val="100000"/>
              <a:buAutoNum type="arabicPeriod" startAt="1"/>
              <a:defRPr>
                <a:latin typeface="Bookman Old Style"/>
                <a:ea typeface="Bookman Old Style"/>
                <a:cs typeface="Bookman Old Style"/>
                <a:sym typeface="Bookman Old Style"/>
              </a:defRPr>
            </a:pPr>
            <a:r>
              <a:t>K Hemasri (20eg105240)</a:t>
            </a:r>
          </a:p>
        </p:txBody>
      </p:sp>
      <p:sp>
        <p:nvSpPr>
          <p:cNvPr id="64" name="TextBox 1"/>
          <p:cNvSpPr txBox="1"/>
          <p:nvPr/>
        </p:nvSpPr>
        <p:spPr>
          <a:xfrm>
            <a:off x="5516352" y="3239549"/>
            <a:ext cx="2764996" cy="701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Bookman Old Style"/>
                <a:ea typeface="Bookman Old Style"/>
                <a:cs typeface="Bookman Old Style"/>
                <a:sym typeface="Bookman Old Style"/>
              </a:defRPr>
            </a:pPr>
            <a:r>
              <a:t>Project Supervisor </a:t>
            </a:r>
            <a:endParaRPr>
              <a:latin typeface="+mn-lt"/>
              <a:ea typeface="+mn-ea"/>
              <a:cs typeface="+mn-cs"/>
              <a:sym typeface="Arial"/>
            </a:endParaRPr>
          </a:p>
          <a:p>
            <a:pPr>
              <a:defRPr>
                <a:latin typeface="Bookman Old Style"/>
                <a:ea typeface="Bookman Old Style"/>
                <a:cs typeface="Bookman Old Style"/>
                <a:sym typeface="Bookman Old Style"/>
              </a:defRPr>
            </a:pPr>
            <a:r>
              <a:t>Name : DR.V.Subrahmanyam</a:t>
            </a:r>
          </a:p>
          <a:p>
            <a:pPr>
              <a:defRPr>
                <a:latin typeface="Bookman Old Style"/>
                <a:ea typeface="Bookman Old Style"/>
                <a:cs typeface="Bookman Old Style"/>
                <a:sym typeface="Bookman Old Style"/>
              </a:defRPr>
            </a:pPr>
            <a:r>
              <a:t>Designation : Asso.professor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extBox 4"/>
          <p:cNvSpPr txBox="1"/>
          <p:nvPr/>
        </p:nvSpPr>
        <p:spPr>
          <a:xfrm>
            <a:off x="2921621" y="88280"/>
            <a:ext cx="3010830" cy="37523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000">
                <a:latin typeface="+mn-lt"/>
                <a:ea typeface="+mn-ea"/>
                <a:cs typeface="+mn-cs"/>
                <a:sym typeface="Arial"/>
              </a:defRPr>
            </a:lvl1pPr>
          </a:lstStyle>
          <a:p>
            <a:pPr/>
            <a:r>
              <a:t>Experiment Results</a:t>
            </a:r>
          </a:p>
        </p:txBody>
      </p:sp>
      <p:pic>
        <p:nvPicPr>
          <p:cNvPr id="108" name="Picture 9" descr="Picture 9"/>
          <p:cNvPicPr>
            <a:picLocks noChangeAspect="1"/>
          </p:cNvPicPr>
          <p:nvPr/>
        </p:nvPicPr>
        <p:blipFill>
          <a:blip r:embed="rId2">
            <a:extLst/>
          </a:blip>
          <a:stretch>
            <a:fillRect/>
          </a:stretch>
        </p:blipFill>
        <p:spPr>
          <a:xfrm>
            <a:off x="2053426" y="587424"/>
            <a:ext cx="4362242" cy="2330177"/>
          </a:xfrm>
          <a:prstGeom prst="rect">
            <a:avLst/>
          </a:prstGeom>
          <a:ln w="12700">
            <a:miter lim="400000"/>
          </a:ln>
        </p:spPr>
      </p:pic>
      <p:pic>
        <p:nvPicPr>
          <p:cNvPr id="109" name="Picture 11" descr="Picture 11"/>
          <p:cNvPicPr>
            <a:picLocks noChangeAspect="1"/>
          </p:cNvPicPr>
          <p:nvPr/>
        </p:nvPicPr>
        <p:blipFill>
          <a:blip r:embed="rId3">
            <a:extLst/>
          </a:blip>
          <a:stretch>
            <a:fillRect/>
          </a:stretch>
        </p:blipFill>
        <p:spPr>
          <a:xfrm>
            <a:off x="2053425" y="2917600"/>
            <a:ext cx="4362242" cy="226140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Footer Placeholder 5"/>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112" name="Google Shape;119;p1"/>
          <p:cNvSpPr txBox="1"/>
          <p:nvPr>
            <p:ph type="sldNum" sz="quarter" idx="4294967295"/>
          </p:nvPr>
        </p:nvSpPr>
        <p:spPr>
          <a:xfrm>
            <a:off x="8425566" y="4778755"/>
            <a:ext cx="261234"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 name="Title 1"/>
          <p:cNvSpPr txBox="1"/>
          <p:nvPr>
            <p:ph type="title"/>
          </p:nvPr>
        </p:nvSpPr>
        <p:spPr>
          <a:xfrm>
            <a:off x="-1772609" y="-90286"/>
            <a:ext cx="6117435" cy="627324"/>
          </a:xfrm>
          <a:prstGeom prst="rect">
            <a:avLst/>
          </a:prstGeom>
        </p:spPr>
        <p:txBody>
          <a:bodyPr/>
          <a:lstStyle>
            <a:lvl1pPr>
              <a:defRPr sz="2400"/>
            </a:lvl1pPr>
          </a:lstStyle>
          <a:p>
            <a:pPr/>
            <a:r>
              <a:t>Experiment Results </a:t>
            </a:r>
          </a:p>
        </p:txBody>
      </p:sp>
      <p:pic>
        <p:nvPicPr>
          <p:cNvPr id="114" name="Picture 5" descr="Picture 5"/>
          <p:cNvPicPr>
            <a:picLocks noChangeAspect="1"/>
          </p:cNvPicPr>
          <p:nvPr/>
        </p:nvPicPr>
        <p:blipFill>
          <a:blip r:embed="rId2">
            <a:extLst/>
          </a:blip>
          <a:stretch>
            <a:fillRect/>
          </a:stretch>
        </p:blipFill>
        <p:spPr>
          <a:xfrm>
            <a:off x="2289717" y="411173"/>
            <a:ext cx="4713249" cy="2126864"/>
          </a:xfrm>
          <a:prstGeom prst="rect">
            <a:avLst/>
          </a:prstGeom>
          <a:ln w="12700">
            <a:miter lim="400000"/>
          </a:ln>
        </p:spPr>
      </p:pic>
      <p:pic>
        <p:nvPicPr>
          <p:cNvPr id="115" name="Picture 7" descr="Picture 7"/>
          <p:cNvPicPr>
            <a:picLocks noChangeAspect="1"/>
          </p:cNvPicPr>
          <p:nvPr/>
        </p:nvPicPr>
        <p:blipFill>
          <a:blip r:embed="rId3">
            <a:extLst/>
          </a:blip>
          <a:stretch>
            <a:fillRect/>
          </a:stretch>
        </p:blipFill>
        <p:spPr>
          <a:xfrm>
            <a:off x="2215376" y="2682506"/>
            <a:ext cx="5047785" cy="234716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Footer Placeholder 6"/>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118" name="Google Shape;119;p1"/>
          <p:cNvSpPr txBox="1"/>
          <p:nvPr>
            <p:ph type="sldNum" sz="quarter" idx="4294967295"/>
          </p:nvPr>
        </p:nvSpPr>
        <p:spPr>
          <a:xfrm>
            <a:off x="8425566" y="4778755"/>
            <a:ext cx="261234"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 name="Title 1"/>
          <p:cNvSpPr txBox="1"/>
          <p:nvPr>
            <p:ph type="title"/>
          </p:nvPr>
        </p:nvSpPr>
        <p:spPr>
          <a:xfrm>
            <a:off x="800041" y="111512"/>
            <a:ext cx="6117435" cy="627324"/>
          </a:xfrm>
          <a:prstGeom prst="rect">
            <a:avLst/>
          </a:prstGeom>
        </p:spPr>
        <p:txBody>
          <a:bodyPr/>
          <a:lstStyle>
            <a:lvl1pPr>
              <a:defRPr sz="3200">
                <a:latin typeface="Bookman Old Style"/>
                <a:ea typeface="Bookman Old Style"/>
                <a:cs typeface="Bookman Old Style"/>
                <a:sym typeface="Bookman Old Style"/>
              </a:defRPr>
            </a:lvl1pPr>
          </a:lstStyle>
          <a:p>
            <a:pPr/>
            <a:r>
              <a:t>Finding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Footer Placeholder 3"/>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122" name="Google Shape;119;p1"/>
          <p:cNvSpPr txBox="1"/>
          <p:nvPr>
            <p:ph type="sldNum" sz="quarter" idx="4294967295"/>
          </p:nvPr>
        </p:nvSpPr>
        <p:spPr>
          <a:xfrm>
            <a:off x="8425566" y="4778755"/>
            <a:ext cx="261234"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 name="Title 1"/>
          <p:cNvSpPr txBox="1"/>
          <p:nvPr>
            <p:ph type="title"/>
          </p:nvPr>
        </p:nvSpPr>
        <p:spPr>
          <a:xfrm>
            <a:off x="457198" y="410965"/>
            <a:ext cx="6117435" cy="627324"/>
          </a:xfrm>
          <a:prstGeom prst="rect">
            <a:avLst/>
          </a:prstGeom>
        </p:spPr>
        <p:txBody>
          <a:bodyPr/>
          <a:lstStyle/>
          <a:p>
            <a:pPr defTabSz="466344">
              <a:defRPr sz="1600">
                <a:latin typeface="Bookman Old Style"/>
                <a:ea typeface="Bookman Old Style"/>
                <a:cs typeface="Bookman Old Style"/>
                <a:sym typeface="Bookman Old Style"/>
              </a:defRPr>
            </a:pPr>
            <a:r>
              <a:t>Justification </a:t>
            </a:r>
            <a:br/>
          </a:p>
        </p:txBody>
      </p:sp>
      <p:sp>
        <p:nvSpPr>
          <p:cNvPr id="124" name="TextBox 4"/>
          <p:cNvSpPr txBox="1"/>
          <p:nvPr/>
        </p:nvSpPr>
        <p:spPr>
          <a:xfrm>
            <a:off x="1720408" y="2072727"/>
            <a:ext cx="4472046" cy="21176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latin typeface="+mn-lt"/>
                <a:ea typeface="+mn-ea"/>
                <a:cs typeface="+mn-cs"/>
                <a:sym typeface="Arial"/>
              </a:defRPr>
            </a:pPr>
            <a:r>
              <a:t>1.What are parameters improved by your method</a:t>
            </a:r>
          </a:p>
          <a:p>
            <a:pPr>
              <a:defRPr>
                <a:latin typeface="+mn-lt"/>
                <a:ea typeface="+mn-ea"/>
                <a:cs typeface="+mn-cs"/>
                <a:sym typeface="Arial"/>
              </a:defRPr>
            </a:pPr>
          </a:p>
          <a:p>
            <a:pPr>
              <a:defRPr>
                <a:latin typeface="+mn-lt"/>
                <a:ea typeface="+mn-ea"/>
                <a:cs typeface="+mn-cs"/>
                <a:sym typeface="Arial"/>
              </a:defRPr>
            </a:pPr>
          </a:p>
          <a:p>
            <a:pPr>
              <a:defRPr>
                <a:latin typeface="+mn-lt"/>
                <a:ea typeface="+mn-ea"/>
                <a:cs typeface="+mn-cs"/>
                <a:sym typeface="Arial"/>
              </a:defRPr>
            </a:pPr>
            <a:r>
              <a:t>     </a:t>
            </a:r>
          </a:p>
          <a:p>
            <a:pPr>
              <a:defRPr>
                <a:latin typeface="+mn-lt"/>
                <a:ea typeface="+mn-ea"/>
                <a:cs typeface="+mn-cs"/>
                <a:sym typeface="Arial"/>
              </a:defRPr>
            </a:pPr>
            <a:r>
              <a:t>2</a:t>
            </a:r>
            <a:r>
              <a:t>.</a:t>
            </a:r>
            <a:r>
              <a:t>Mathametic formulas for calculating parameter values</a:t>
            </a:r>
          </a:p>
          <a:p>
            <a:pPr>
              <a:defRPr>
                <a:latin typeface="+mn-lt"/>
                <a:ea typeface="+mn-ea"/>
                <a:cs typeface="+mn-cs"/>
                <a:sym typeface="Arial"/>
              </a:defRPr>
            </a:pPr>
          </a:p>
          <a:p>
            <a:pPr>
              <a:defRPr>
                <a:latin typeface="+mn-lt"/>
                <a:ea typeface="+mn-ea"/>
                <a:cs typeface="+mn-cs"/>
                <a:sym typeface="Arial"/>
              </a:defRPr>
            </a:pPr>
          </a:p>
          <a:p>
            <a:pPr>
              <a:defRPr>
                <a:latin typeface="+mn-lt"/>
                <a:ea typeface="+mn-ea"/>
                <a:cs typeface="+mn-cs"/>
                <a:sym typeface="Arial"/>
              </a:defRPr>
            </a:pPr>
          </a:p>
          <a:p>
            <a:pPr>
              <a:defRPr>
                <a:latin typeface="+mn-lt"/>
                <a:ea typeface="+mn-ea"/>
                <a:cs typeface="+mn-cs"/>
                <a:sym typeface="Arial"/>
              </a:defRPr>
            </a:pPr>
            <a:r>
              <a:t>3 why your parameter values improved?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Footer Placeholder 3"/>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67" name="Google Shape;119;p1"/>
          <p:cNvSpPr txBox="1"/>
          <p:nvPr>
            <p:ph type="sldNum" sz="quarter" idx="4294967295"/>
          </p:nvPr>
        </p:nvSpPr>
        <p:spPr>
          <a:xfrm>
            <a:off x="8485544" y="4768289"/>
            <a:ext cx="201256" cy="271851"/>
          </a:xfrm>
          <a:prstGeom prst="rect">
            <a:avLst/>
          </a:prstGeom>
          <a:extLst>
            <a:ext uri="{C572A759-6A51-4108-AA02-DFA0A04FC94B}">
              <ma14:wrappingTextBoxFlag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pPr/>
            <a:fld id="{86CB4B4D-7CA3-9044-876B-883B54F8677D}" type="slidenum"/>
          </a:p>
        </p:txBody>
      </p:sp>
      <p:sp>
        <p:nvSpPr>
          <p:cNvPr id="68" name="Title 1"/>
          <p:cNvSpPr txBox="1"/>
          <p:nvPr>
            <p:ph type="title"/>
          </p:nvPr>
        </p:nvSpPr>
        <p:spPr>
          <a:xfrm>
            <a:off x="1000762" y="349404"/>
            <a:ext cx="6117435" cy="627324"/>
          </a:xfrm>
          <a:prstGeom prst="rect">
            <a:avLst/>
          </a:prstGeom>
        </p:spPr>
        <p:txBody>
          <a:bodyPr/>
          <a:lstStyle>
            <a:lvl1pPr>
              <a:defRPr sz="3200">
                <a:latin typeface="Bookman Old Style"/>
                <a:ea typeface="Bookman Old Style"/>
                <a:cs typeface="Bookman Old Style"/>
                <a:sym typeface="Bookman Old Style"/>
              </a:defRPr>
            </a:lvl1pPr>
          </a:lstStyle>
          <a:p>
            <a:pPr/>
            <a:r>
              <a:t>Introduction</a:t>
            </a:r>
          </a:p>
        </p:txBody>
      </p:sp>
      <p:sp>
        <p:nvSpPr>
          <p:cNvPr id="69" name="TextBox 4"/>
          <p:cNvSpPr txBox="1"/>
          <p:nvPr/>
        </p:nvSpPr>
        <p:spPr>
          <a:xfrm>
            <a:off x="576548" y="1398956"/>
            <a:ext cx="7990903" cy="2834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latin typeface="Bookman Old Style"/>
                <a:ea typeface="Bookman Old Style"/>
                <a:cs typeface="Bookman Old Style"/>
                <a:sym typeface="Bookman Old Style"/>
              </a:defRPr>
            </a:pPr>
            <a:r>
              <a:t>The protection of sensitive data and information is of utmost importance in the modern digital age. As cyberattacks and data breaches become more frequent, it is essential to provide safe file storage on a local host. By using hybrid cryptography techniques to safeguard files kept on a local host, this project tries to address this problem.</a:t>
            </a:r>
            <a:endParaRPr sz="1600"/>
          </a:p>
          <a:p>
            <a:pPr>
              <a:defRPr sz="2000">
                <a:latin typeface="Bookman Old Style"/>
                <a:ea typeface="Bookman Old Style"/>
                <a:cs typeface="Bookman Old Style"/>
                <a:sym typeface="Bookman Old Style"/>
              </a:defRPr>
            </a:pPr>
          </a:p>
          <a:p>
            <a:pPr>
              <a:defRPr sz="2000">
                <a:latin typeface="Bookman Old Style"/>
                <a:ea typeface="Bookman Old Style"/>
                <a:cs typeface="Bookman Old Style"/>
                <a:sym typeface="Bookman Old Style"/>
              </a:defRPr>
            </a:pPr>
            <a:r>
              <a:t>This project offers a reliable and effective solution for securing local file storage by combining these two techniques.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Footer Placeholder 9"/>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72" name="Google Shape;119;p1"/>
          <p:cNvSpPr txBox="1"/>
          <p:nvPr>
            <p:ph type="sldNum" sz="quarter" idx="4294967295"/>
          </p:nvPr>
        </p:nvSpPr>
        <p:spPr>
          <a:xfrm>
            <a:off x="8485544" y="4768289"/>
            <a:ext cx="201256" cy="271851"/>
          </a:xfrm>
          <a:prstGeom prst="rect">
            <a:avLst/>
          </a:prstGeom>
          <a:extLst>
            <a:ext uri="{C572A759-6A51-4108-AA02-DFA0A04FC94B}">
              <ma14:wrappingTextBoxFlag xmlns:ma14="http://schemas.microsoft.com/office/mac/drawingml/2011/main" val="1"/>
            </a:ext>
          </a:extLst>
        </p:spPr>
        <p:txBody>
          <a:bodyPr/>
          <a:lstStyle>
            <a:lvl1pPr>
              <a:defRPr>
                <a:latin typeface="Bookman Old Style"/>
                <a:ea typeface="Bookman Old Style"/>
                <a:cs typeface="Bookman Old Style"/>
                <a:sym typeface="Bookman Old Style"/>
              </a:defRPr>
            </a:lvl1pPr>
          </a:lstStyle>
          <a:p>
            <a:pPr/>
            <a:fld id="{86CB4B4D-7CA3-9044-876B-883B54F8677D}" type="slidenum"/>
          </a:p>
        </p:txBody>
      </p:sp>
      <p:sp>
        <p:nvSpPr>
          <p:cNvPr id="73" name="Title 1"/>
          <p:cNvSpPr txBox="1"/>
          <p:nvPr>
            <p:ph type="title"/>
          </p:nvPr>
        </p:nvSpPr>
        <p:spPr>
          <a:xfrm>
            <a:off x="1357602" y="252760"/>
            <a:ext cx="6117435" cy="627324"/>
          </a:xfrm>
          <a:prstGeom prst="rect">
            <a:avLst/>
          </a:prstGeom>
        </p:spPr>
        <p:txBody>
          <a:bodyPr/>
          <a:lstStyle>
            <a:lvl1pPr>
              <a:defRPr sz="3200">
                <a:latin typeface="Bookman Old Style"/>
                <a:ea typeface="Bookman Old Style"/>
                <a:cs typeface="Bookman Old Style"/>
                <a:sym typeface="Bookman Old Style"/>
              </a:defRPr>
            </a:lvl1pPr>
          </a:lstStyle>
          <a:p>
            <a:pPr/>
            <a:r>
              <a:t>Problem Statement</a:t>
            </a:r>
          </a:p>
        </p:txBody>
      </p:sp>
      <p:sp>
        <p:nvSpPr>
          <p:cNvPr id="74" name="TextBox 13"/>
          <p:cNvSpPr txBox="1"/>
          <p:nvPr/>
        </p:nvSpPr>
        <p:spPr>
          <a:xfrm>
            <a:off x="393609" y="1076598"/>
            <a:ext cx="8498963" cy="3012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spcBef>
                <a:spcPts val="1200"/>
              </a:spcBef>
              <a:defRPr sz="1600">
                <a:latin typeface="Times New Roman"/>
                <a:ea typeface="Times New Roman"/>
                <a:cs typeface="Times New Roman"/>
                <a:sym typeface="Times New Roman"/>
              </a:defRPr>
            </a:pPr>
            <a:r>
              <a:t>In an era of increasing digitalization, the need for secure file storage solutions is crucial, particularly when it comes to sensitive or confidential data stored on local machines. Traditional encryption methods have their limitations, often posing challenges in terms of both security and user-friendliness. </a:t>
            </a:r>
          </a:p>
          <a:p>
            <a:pPr defTabSz="457200">
              <a:spcBef>
                <a:spcPts val="1200"/>
              </a:spcBef>
              <a:defRPr sz="1600">
                <a:latin typeface="Times New Roman"/>
                <a:ea typeface="Times New Roman"/>
                <a:cs typeface="Times New Roman"/>
                <a:sym typeface="Times New Roman"/>
              </a:defRPr>
            </a:pPr>
            <a:r>
              <a:t>In the realm of data security, traditional file storage systems are vulnerable to a multitude of threats, including unauthorized access, data breaches, and malicious attacks. To safeguard the confidentiality and integrity of stored files, an advanced security mechanism becomes imperative.</a:t>
            </a:r>
          </a:p>
          <a:p>
            <a:pPr defTabSz="457200">
              <a:spcBef>
                <a:spcPts val="1200"/>
              </a:spcBef>
              <a:defRPr sz="1600">
                <a:latin typeface="Times New Roman"/>
                <a:ea typeface="Times New Roman"/>
                <a:cs typeface="Times New Roman"/>
                <a:sym typeface="Times New Roman"/>
              </a:defRPr>
            </a:pPr>
            <a:r>
              <a:t>Traditional symmetric encryption algorithms, such as AES, are efficient in terms of speed and resource usage but have challenges related to key management. Asymmetric encryption algorithms, like RSA, address these key management issues but tend to be slower and resource-intensive for bulk data encryption. </a:t>
            </a:r>
            <a:endParaRPr sz="1200">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Footer Placeholder 3"/>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77" name="Google Shape;119;p1"/>
          <p:cNvSpPr txBox="1"/>
          <p:nvPr>
            <p:ph type="sldNum" sz="quarter" idx="4294967295"/>
          </p:nvPr>
        </p:nvSpPr>
        <p:spPr>
          <a:xfrm>
            <a:off x="8502808" y="4778755"/>
            <a:ext cx="183992"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Title 1"/>
          <p:cNvSpPr txBox="1"/>
          <p:nvPr>
            <p:ph type="title"/>
          </p:nvPr>
        </p:nvSpPr>
        <p:spPr>
          <a:xfrm>
            <a:off x="1342733" y="316395"/>
            <a:ext cx="6117435" cy="627324"/>
          </a:xfrm>
          <a:prstGeom prst="rect">
            <a:avLst/>
          </a:prstGeom>
        </p:spPr>
        <p:txBody>
          <a:bodyPr/>
          <a:lstStyle>
            <a:lvl1pPr>
              <a:defRPr sz="3200">
                <a:latin typeface="Bookman Old Style"/>
                <a:ea typeface="Bookman Old Style"/>
                <a:cs typeface="Bookman Old Style"/>
                <a:sym typeface="Bookman Old Style"/>
              </a:defRPr>
            </a:lvl1pPr>
          </a:lstStyle>
          <a:p>
            <a:pPr/>
            <a:r>
              <a:t>Proposed Method</a:t>
            </a:r>
          </a:p>
        </p:txBody>
      </p:sp>
      <p:sp>
        <p:nvSpPr>
          <p:cNvPr id="79" name="Google Shape;120;p1"/>
          <p:cNvSpPr txBox="1"/>
          <p:nvPr/>
        </p:nvSpPr>
        <p:spPr>
          <a:xfrm>
            <a:off x="381268" y="1157009"/>
            <a:ext cx="8612508" cy="348157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defTabSz="457200">
              <a:lnSpc>
                <a:spcPct val="107916"/>
              </a:lnSpc>
              <a:spcBef>
                <a:spcPts val="800"/>
              </a:spcBef>
              <a:defRPr sz="1600">
                <a:uFill>
                  <a:solidFill>
                    <a:srgbClr val="000000"/>
                  </a:solidFill>
                </a:uFill>
                <a:latin typeface="+mn-lt"/>
                <a:ea typeface="+mn-ea"/>
                <a:cs typeface="+mn-cs"/>
                <a:sym typeface="Arial"/>
              </a:defRPr>
            </a:pPr>
            <a:r>
              <a:t>The project aims to address the critical need for secure file storage on a local host by implementing a robust solution based on hybrid cryptography techniques. </a:t>
            </a:r>
          </a:p>
          <a:p>
            <a:pPr defTabSz="457200">
              <a:lnSpc>
                <a:spcPct val="107916"/>
              </a:lnSpc>
              <a:spcBef>
                <a:spcPts val="800"/>
              </a:spcBef>
              <a:defRPr sz="1600">
                <a:uFill>
                  <a:solidFill>
                    <a:srgbClr val="000000"/>
                  </a:solidFill>
                </a:uFill>
                <a:latin typeface="+mn-lt"/>
                <a:ea typeface="+mn-ea"/>
                <a:cs typeface="+mn-cs"/>
                <a:sym typeface="Arial"/>
              </a:defRPr>
            </a:pPr>
            <a:r>
              <a:t>This project seeks to develop a hybrid cryptography method that combines the strengths of both symmetric and asymmetric encryption techniques, for secure file storage on a local host. </a:t>
            </a:r>
          </a:p>
          <a:p>
            <a:pPr defTabSz="457200">
              <a:lnSpc>
                <a:spcPct val="107916"/>
              </a:lnSpc>
              <a:spcBef>
                <a:spcPts val="800"/>
              </a:spcBef>
              <a:defRPr sz="1600">
                <a:uFill>
                  <a:solidFill>
                    <a:srgbClr val="000000"/>
                  </a:solidFill>
                </a:uFill>
                <a:latin typeface="+mn-lt"/>
                <a:ea typeface="+mn-ea"/>
                <a:cs typeface="+mn-cs"/>
                <a:sym typeface="Arial"/>
              </a:defRPr>
            </a:pPr>
            <a:r>
              <a:t>The project involves encryption and decryption processes, key management, and authentication mechanisms to protect files from unauthorized access and tampering. </a:t>
            </a:r>
          </a:p>
          <a:p>
            <a:pPr defTabSz="457200">
              <a:lnSpc>
                <a:spcPct val="107916"/>
              </a:lnSpc>
              <a:spcBef>
                <a:spcPts val="800"/>
              </a:spcBef>
              <a:defRPr sz="1600">
                <a:uFill>
                  <a:solidFill>
                    <a:srgbClr val="000000"/>
                  </a:solidFill>
                </a:uFill>
                <a:latin typeface="+mn-lt"/>
                <a:ea typeface="+mn-ea"/>
                <a:cs typeface="+mn-cs"/>
                <a:sym typeface="Arial"/>
              </a:defRPr>
            </a:pPr>
            <a:r>
              <a:t>In this approach, a random symmetric key is generated for each file, and the file is encrypted with this key. The symmetric key is then encrypted using an asymmetric key pair (public-private key) and stored alongside the encrypted file. This combination of symmetric and asymmetric encryption offers a secure and efficient solution for local file storage. </a:t>
            </a:r>
            <a:endParaRPr sz="1200">
              <a:latin typeface="Times Roman"/>
              <a:ea typeface="Times Roman"/>
              <a:cs typeface="Times Roman"/>
              <a:sym typeface="Times Roman"/>
            </a:endParaRPr>
          </a:p>
          <a:p>
            <a:pPr defTabSz="457200">
              <a:lnSpc>
                <a:spcPct val="107916"/>
              </a:lnSpc>
              <a:spcBef>
                <a:spcPts val="800"/>
              </a:spcBef>
              <a:defRPr sz="1200">
                <a:uFill>
                  <a:solidFill>
                    <a:srgbClr val="000000"/>
                  </a:solidFill>
                </a:u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Footer Placeholder 3"/>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82" name="Google Shape;119;p1"/>
          <p:cNvSpPr txBox="1"/>
          <p:nvPr>
            <p:ph type="sldNum" sz="quarter" idx="4294967295"/>
          </p:nvPr>
        </p:nvSpPr>
        <p:spPr>
          <a:xfrm>
            <a:off x="8502808" y="4778755"/>
            <a:ext cx="183992"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 name="Title 1"/>
          <p:cNvSpPr txBox="1"/>
          <p:nvPr>
            <p:ph type="title"/>
          </p:nvPr>
        </p:nvSpPr>
        <p:spPr>
          <a:xfrm>
            <a:off x="1402206" y="156116"/>
            <a:ext cx="6117435" cy="627324"/>
          </a:xfrm>
          <a:prstGeom prst="rect">
            <a:avLst/>
          </a:prstGeom>
        </p:spPr>
        <p:txBody>
          <a:bodyPr/>
          <a:lstStyle>
            <a:lvl1pPr>
              <a:defRPr sz="3200">
                <a:latin typeface="Bookman Old Style"/>
                <a:ea typeface="Bookman Old Style"/>
                <a:cs typeface="Bookman Old Style"/>
                <a:sym typeface="Bookman Old Style"/>
              </a:defRPr>
            </a:lvl1pPr>
          </a:lstStyle>
          <a:p>
            <a:pPr/>
            <a:r>
              <a:t>Proposed Method</a:t>
            </a:r>
          </a:p>
        </p:txBody>
      </p:sp>
      <p:sp>
        <p:nvSpPr>
          <p:cNvPr id="84" name="TextBox 4"/>
          <p:cNvSpPr txBox="1"/>
          <p:nvPr/>
        </p:nvSpPr>
        <p:spPr>
          <a:xfrm>
            <a:off x="356932" y="968674"/>
            <a:ext cx="8287956" cy="36424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mn-lt"/>
                <a:ea typeface="+mn-ea"/>
                <a:cs typeface="+mn-cs"/>
                <a:sym typeface="Arial"/>
              </a:defRPr>
            </a:pPr>
            <a:r>
              <a:rPr b="1"/>
              <a:t>Scenario:</a:t>
            </a:r>
            <a:r>
              <a:t> Bob wants to securely store a sensitive spreadsheet on his server, ensuring confidentiality and integrity. </a:t>
            </a:r>
          </a:p>
          <a:p>
            <a:pPr>
              <a:defRPr sz="1200">
                <a:latin typeface="+mn-lt"/>
                <a:ea typeface="+mn-ea"/>
                <a:cs typeface="+mn-cs"/>
                <a:sym typeface="Arial"/>
              </a:defRPr>
            </a:pPr>
            <a:r>
              <a:rPr b="1"/>
              <a:t>Local Host:</a:t>
            </a:r>
            <a:r>
              <a:t> Bob's server</a:t>
            </a:r>
            <a:endParaRPr b="1"/>
          </a:p>
          <a:p>
            <a:pPr>
              <a:defRPr sz="1200">
                <a:latin typeface="+mn-lt"/>
                <a:ea typeface="+mn-ea"/>
                <a:cs typeface="+mn-cs"/>
                <a:sym typeface="Arial"/>
              </a:defRPr>
            </a:pPr>
            <a:r>
              <a:rPr b="1"/>
              <a:t>Encryption Algorithms: </a:t>
            </a:r>
            <a:r>
              <a:t>AES (Symmetric Encryption), RSA (Asymmetric Encryption)</a:t>
            </a:r>
            <a:endParaRPr b="1"/>
          </a:p>
          <a:p>
            <a:pPr>
              <a:defRPr b="1" sz="1200">
                <a:latin typeface="+mn-lt"/>
                <a:ea typeface="+mn-ea"/>
                <a:cs typeface="+mn-cs"/>
                <a:sym typeface="Arial"/>
              </a:defRPr>
            </a:pPr>
            <a:r>
              <a:t>Keys:</a:t>
            </a:r>
          </a:p>
          <a:p>
            <a:pPr>
              <a:defRPr sz="1200">
                <a:latin typeface="+mn-lt"/>
                <a:ea typeface="+mn-ea"/>
                <a:cs typeface="+mn-cs"/>
                <a:sym typeface="Arial"/>
              </a:defRPr>
            </a:pPr>
            <a:r>
              <a:t>Symmetric Key (AES_Key)</a:t>
            </a:r>
            <a:endParaRPr b="1"/>
          </a:p>
          <a:p>
            <a:pPr>
              <a:defRPr sz="1200">
                <a:latin typeface="+mn-lt"/>
                <a:ea typeface="+mn-ea"/>
                <a:cs typeface="+mn-cs"/>
                <a:sym typeface="Arial"/>
              </a:defRPr>
            </a:pPr>
            <a:r>
              <a:t>Public and Private Key Pair (RSA_Public_Key, RSA_Private_Key)</a:t>
            </a:r>
            <a:endParaRPr b="1"/>
          </a:p>
          <a:p>
            <a:pPr>
              <a:defRPr b="1" sz="1200">
                <a:latin typeface="+mn-lt"/>
                <a:ea typeface="+mn-ea"/>
                <a:cs typeface="+mn-cs"/>
                <a:sym typeface="Arial"/>
              </a:defRPr>
            </a:pPr>
            <a:r>
              <a:t>Key Generation:</a:t>
            </a:r>
          </a:p>
          <a:p>
            <a:pPr>
              <a:defRPr sz="1200">
                <a:latin typeface="+mn-lt"/>
                <a:ea typeface="+mn-ea"/>
                <a:cs typeface="+mn-cs"/>
                <a:sym typeface="Arial"/>
              </a:defRPr>
            </a:pPr>
            <a:r>
              <a:t>Symmetric Key (AES_Key) for AES encryption.A pair of Public and Private Keys (RSA_Public_Key, RSA_Private_Key) for RSA encryption.</a:t>
            </a:r>
            <a:endParaRPr b="1"/>
          </a:p>
          <a:p>
            <a:pPr>
              <a:defRPr b="1" sz="1200">
                <a:latin typeface="+mn-lt"/>
                <a:ea typeface="+mn-ea"/>
                <a:cs typeface="+mn-cs"/>
                <a:sym typeface="Arial"/>
              </a:defRPr>
            </a:pPr>
            <a:r>
              <a:t>File Encryption:</a:t>
            </a:r>
          </a:p>
          <a:p>
            <a:pPr>
              <a:defRPr sz="1200">
                <a:latin typeface="+mn-lt"/>
                <a:ea typeface="+mn-ea"/>
                <a:cs typeface="+mn-cs"/>
                <a:sym typeface="Arial"/>
              </a:defRPr>
            </a:pPr>
            <a:r>
              <a:t>Encrypt the sensitive spreadsheet using the Symmetric Key (AES_Key) with AES encryption.</a:t>
            </a:r>
            <a:endParaRPr b="1"/>
          </a:p>
          <a:p>
            <a:pPr>
              <a:defRPr b="1" sz="1200">
                <a:latin typeface="+mn-lt"/>
                <a:ea typeface="+mn-ea"/>
                <a:cs typeface="+mn-cs"/>
                <a:sym typeface="Arial"/>
              </a:defRPr>
            </a:pPr>
            <a:r>
              <a:t>Key Distribution:</a:t>
            </a:r>
          </a:p>
          <a:p>
            <a:pPr>
              <a:defRPr sz="1200">
                <a:latin typeface="+mn-lt"/>
                <a:ea typeface="+mn-ea"/>
                <a:cs typeface="+mn-cs"/>
                <a:sym typeface="Arial"/>
              </a:defRPr>
            </a:pPr>
            <a:r>
              <a:t>Use the recipient's public key (RSA_Public_Key) to securely share the Symmetric Key (AES_Key) for decryption.</a:t>
            </a:r>
            <a:endParaRPr b="1"/>
          </a:p>
          <a:p>
            <a:pPr>
              <a:defRPr sz="1200">
                <a:latin typeface="+mn-lt"/>
                <a:ea typeface="+mn-ea"/>
                <a:cs typeface="+mn-cs"/>
                <a:sym typeface="Arial"/>
              </a:defRPr>
            </a:pPr>
          </a:p>
          <a:p>
            <a:pPr>
              <a:defRPr b="1" sz="1200">
                <a:latin typeface="+mn-lt"/>
                <a:ea typeface="+mn-ea"/>
                <a:cs typeface="+mn-cs"/>
                <a:sym typeface="Arial"/>
              </a:defRPr>
            </a:pPr>
            <a:r>
              <a:t>File Decryption:</a:t>
            </a:r>
          </a:p>
          <a:p>
            <a:pPr>
              <a:defRPr sz="1200">
                <a:latin typeface="+mn-lt"/>
                <a:ea typeface="+mn-ea"/>
                <a:cs typeface="+mn-cs"/>
                <a:sym typeface="Arial"/>
              </a:defRPr>
            </a:pPr>
            <a:r>
              <a:t>When an authorized user requests access to the spreadsheet, use their private key (RSA_Private_Key) to decrypt the Symmetric Key (AES_Key).Use the decrypted Symmetric Key (AES_Key) to decrypt the sensitive spreadsheet. In our project we ensure the security with the help of one time password generation. An OTP is generated which requested for download and sent to the mail.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Footer Placeholder 5"/>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87" name="Google Shape;119;p1"/>
          <p:cNvSpPr txBox="1"/>
          <p:nvPr>
            <p:ph type="sldNum" sz="quarter" idx="4294967295"/>
          </p:nvPr>
        </p:nvSpPr>
        <p:spPr>
          <a:xfrm>
            <a:off x="8502808" y="4778755"/>
            <a:ext cx="183992"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 name="Title 1"/>
          <p:cNvSpPr txBox="1"/>
          <p:nvPr>
            <p:ph type="title"/>
          </p:nvPr>
        </p:nvSpPr>
        <p:spPr>
          <a:xfrm>
            <a:off x="1273400" y="629228"/>
            <a:ext cx="6117435" cy="627324"/>
          </a:xfrm>
          <a:prstGeom prst="rect">
            <a:avLst/>
          </a:prstGeom>
        </p:spPr>
        <p:txBody>
          <a:bodyPr/>
          <a:lstStyle>
            <a:lvl1pPr>
              <a:defRPr sz="3200"/>
            </a:lvl1pPr>
          </a:lstStyle>
          <a:p>
            <a:pPr/>
            <a:r>
              <a:t>Experiment Environment </a:t>
            </a:r>
          </a:p>
        </p:txBody>
      </p:sp>
      <p:sp>
        <p:nvSpPr>
          <p:cNvPr id="89" name="TextBox 4"/>
          <p:cNvSpPr txBox="1"/>
          <p:nvPr/>
        </p:nvSpPr>
        <p:spPr>
          <a:xfrm>
            <a:off x="1273400" y="1716139"/>
            <a:ext cx="5805051" cy="15080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n-lt"/>
                <a:ea typeface="+mn-ea"/>
                <a:cs typeface="+mn-cs"/>
                <a:sym typeface="Arial"/>
              </a:defRPr>
            </a:pPr>
            <a:r>
              <a:t>Software Requirements </a:t>
            </a:r>
          </a:p>
          <a:p>
            <a:pPr>
              <a:defRPr b="1">
                <a:latin typeface="+mn-lt"/>
                <a:ea typeface="+mn-ea"/>
                <a:cs typeface="+mn-cs"/>
                <a:sym typeface="Arial"/>
              </a:defRPr>
            </a:pPr>
          </a:p>
          <a:p>
            <a:pPr>
              <a:defRPr>
                <a:latin typeface="+mn-lt"/>
                <a:ea typeface="+mn-ea"/>
                <a:cs typeface="+mn-cs"/>
                <a:sym typeface="Arial"/>
              </a:defRPr>
            </a:pPr>
            <a:r>
              <a:t>• Operating system: Windows Family. </a:t>
            </a:r>
          </a:p>
          <a:p>
            <a:pPr>
              <a:defRPr>
                <a:latin typeface="+mn-lt"/>
                <a:ea typeface="+mn-ea"/>
                <a:cs typeface="+mn-cs"/>
                <a:sym typeface="Arial"/>
              </a:defRPr>
            </a:pPr>
            <a:r>
              <a:t>• Coding Language: J2EE (JSP,Servlet,Java Bean) </a:t>
            </a:r>
          </a:p>
          <a:p>
            <a:pPr>
              <a:defRPr>
                <a:latin typeface="+mn-lt"/>
                <a:ea typeface="+mn-ea"/>
                <a:cs typeface="+mn-cs"/>
                <a:sym typeface="Arial"/>
              </a:defRPr>
            </a:pPr>
            <a:r>
              <a:t>• Data Base: mySQL. </a:t>
            </a:r>
          </a:p>
          <a:p>
            <a:pPr>
              <a:defRPr>
                <a:latin typeface="+mn-lt"/>
                <a:ea typeface="+mn-ea"/>
                <a:cs typeface="+mn-cs"/>
                <a:sym typeface="Arial"/>
              </a:defRPr>
            </a:pPr>
            <a:r>
              <a:t>• Web Server: Wamp server </a:t>
            </a:r>
          </a:p>
          <a:p>
            <a:pPr>
              <a:defRPr>
                <a:latin typeface="+mn-lt"/>
                <a:ea typeface="+mn-ea"/>
                <a:cs typeface="+mn-cs"/>
                <a:sym typeface="Arial"/>
              </a:defRPr>
            </a:pPr>
            <a:r>
              <a:t>• Tools: Django and python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Footer Placeholder 5"/>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92" name="Google Shape;119;p1"/>
          <p:cNvSpPr txBox="1"/>
          <p:nvPr>
            <p:ph type="sldNum" sz="quarter" idx="4294967295"/>
          </p:nvPr>
        </p:nvSpPr>
        <p:spPr>
          <a:xfrm>
            <a:off x="8502808" y="4778755"/>
            <a:ext cx="183992"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 name="Title 1"/>
          <p:cNvSpPr txBox="1"/>
          <p:nvPr>
            <p:ph type="title"/>
          </p:nvPr>
        </p:nvSpPr>
        <p:spPr>
          <a:xfrm>
            <a:off x="1142011" y="163549"/>
            <a:ext cx="6117435" cy="627324"/>
          </a:xfrm>
          <a:prstGeom prst="rect">
            <a:avLst/>
          </a:prstGeom>
        </p:spPr>
        <p:txBody>
          <a:bodyPr/>
          <a:lstStyle>
            <a:lvl1pPr>
              <a:defRPr sz="3200"/>
            </a:lvl1pPr>
          </a:lstStyle>
          <a:p>
            <a:pPr/>
            <a:r>
              <a:t>Experiment Screen shorts </a:t>
            </a:r>
          </a:p>
        </p:txBody>
      </p:sp>
      <p:pic>
        <p:nvPicPr>
          <p:cNvPr id="94" name="Picture 2" descr="Picture 2"/>
          <p:cNvPicPr>
            <a:picLocks noChangeAspect="1"/>
          </p:cNvPicPr>
          <p:nvPr/>
        </p:nvPicPr>
        <p:blipFill>
          <a:blip r:embed="rId2">
            <a:extLst/>
          </a:blip>
          <a:stretch>
            <a:fillRect/>
          </a:stretch>
        </p:blipFill>
        <p:spPr>
          <a:xfrm>
            <a:off x="389052" y="1100253"/>
            <a:ext cx="3967358" cy="2750636"/>
          </a:xfrm>
          <a:prstGeom prst="rect">
            <a:avLst/>
          </a:prstGeom>
          <a:ln w="12700">
            <a:miter lim="400000"/>
          </a:ln>
        </p:spPr>
      </p:pic>
      <p:pic>
        <p:nvPicPr>
          <p:cNvPr id="95" name="Picture 6" descr="Picture 6"/>
          <p:cNvPicPr>
            <a:picLocks noChangeAspect="1"/>
          </p:cNvPicPr>
          <p:nvPr/>
        </p:nvPicPr>
        <p:blipFill>
          <a:blip r:embed="rId3">
            <a:extLst/>
          </a:blip>
          <a:stretch>
            <a:fillRect/>
          </a:stretch>
        </p:blipFill>
        <p:spPr>
          <a:xfrm>
            <a:off x="4456358" y="1204796"/>
            <a:ext cx="4572001" cy="257175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Footer Placeholder 5"/>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98" name="Google Shape;119;p1"/>
          <p:cNvSpPr txBox="1"/>
          <p:nvPr>
            <p:ph type="sldNum" sz="quarter" idx="4294967295"/>
          </p:nvPr>
        </p:nvSpPr>
        <p:spPr>
          <a:xfrm>
            <a:off x="8502808" y="4778755"/>
            <a:ext cx="183992"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9" name="Title 1"/>
          <p:cNvSpPr txBox="1"/>
          <p:nvPr>
            <p:ph type="title"/>
          </p:nvPr>
        </p:nvSpPr>
        <p:spPr>
          <a:xfrm>
            <a:off x="1290694" y="171266"/>
            <a:ext cx="6117435" cy="627323"/>
          </a:xfrm>
          <a:prstGeom prst="rect">
            <a:avLst/>
          </a:prstGeom>
        </p:spPr>
        <p:txBody>
          <a:bodyPr/>
          <a:lstStyle>
            <a:lvl1pPr>
              <a:defRPr sz="3200"/>
            </a:lvl1pPr>
          </a:lstStyle>
          <a:p>
            <a:pPr/>
            <a:r>
              <a:t>Experiment Results </a:t>
            </a:r>
          </a:p>
        </p:txBody>
      </p:sp>
      <p:pic>
        <p:nvPicPr>
          <p:cNvPr id="100" name="Picture 4" descr="Picture 4"/>
          <p:cNvPicPr>
            <a:picLocks noChangeAspect="1"/>
          </p:cNvPicPr>
          <p:nvPr/>
        </p:nvPicPr>
        <p:blipFill>
          <a:blip r:embed="rId2">
            <a:extLst/>
          </a:blip>
          <a:stretch>
            <a:fillRect/>
          </a:stretch>
        </p:blipFill>
        <p:spPr>
          <a:xfrm>
            <a:off x="936702" y="852340"/>
            <a:ext cx="7055007" cy="377741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Footer Placeholder 5"/>
          <p:cNvSpPr txBox="1"/>
          <p:nvPr/>
        </p:nvSpPr>
        <p:spPr>
          <a:xfrm>
            <a:off x="3171274" y="4683505"/>
            <a:ext cx="2801452" cy="441416"/>
          </a:xfrm>
          <a:prstGeom prst="rect">
            <a:avLst/>
          </a:prstGeom>
          <a:ln w="12700">
            <a:miter lim="400000"/>
          </a:ln>
          <a:extLst>
            <a:ext uri="{C572A759-6A51-4108-AA02-DFA0A04FC94B}">
              <ma14:wrappingTextBoxFlag xmlns:ma14="http://schemas.microsoft.com/office/mac/drawingml/2011/main" val="1"/>
            </a:ext>
          </a:extLst>
        </p:spPr>
        <p:txBody>
          <a:bodyPr lIns="47025" tIns="47025" rIns="47025" bIns="47025" anchor="ctr">
            <a:spAutoFit/>
          </a:bodyPr>
          <a:lstStyle>
            <a:lvl1pPr algn="ctr">
              <a:defRPr sz="1200">
                <a:solidFill>
                  <a:srgbClr val="888888"/>
                </a:solidFill>
                <a:latin typeface="Calibri"/>
                <a:ea typeface="Calibri"/>
                <a:cs typeface="Calibri"/>
                <a:sym typeface="Calibri"/>
              </a:defRPr>
            </a:lvl1pPr>
          </a:lstStyle>
          <a:p>
            <a:pPr/>
            <a:r>
              <a:t>Department of Computer Science and Engineering</a:t>
            </a:r>
          </a:p>
        </p:txBody>
      </p:sp>
      <p:sp>
        <p:nvSpPr>
          <p:cNvPr id="103" name="Google Shape;119;p1"/>
          <p:cNvSpPr txBox="1"/>
          <p:nvPr>
            <p:ph type="sldNum" sz="quarter" idx="4294967295"/>
          </p:nvPr>
        </p:nvSpPr>
        <p:spPr>
          <a:xfrm>
            <a:off x="8502808" y="4778755"/>
            <a:ext cx="183992" cy="25091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4" name="Picture 2" descr="Picture 2"/>
          <p:cNvPicPr>
            <a:picLocks noChangeAspect="1"/>
          </p:cNvPicPr>
          <p:nvPr/>
        </p:nvPicPr>
        <p:blipFill>
          <a:blip r:embed="rId2">
            <a:extLst/>
          </a:blip>
          <a:stretch>
            <a:fillRect/>
          </a:stretch>
        </p:blipFill>
        <p:spPr>
          <a:xfrm>
            <a:off x="1931774" y="2627047"/>
            <a:ext cx="4657407" cy="2490765"/>
          </a:xfrm>
          <a:prstGeom prst="rect">
            <a:avLst/>
          </a:prstGeom>
          <a:ln w="12700">
            <a:miter lim="400000"/>
          </a:ln>
        </p:spPr>
      </p:pic>
      <p:pic>
        <p:nvPicPr>
          <p:cNvPr id="105" name="Picture 3" descr="Picture 3"/>
          <p:cNvPicPr>
            <a:picLocks noChangeAspect="1"/>
          </p:cNvPicPr>
          <p:nvPr/>
        </p:nvPicPr>
        <p:blipFill>
          <a:blip r:embed="rId3">
            <a:extLst/>
          </a:blip>
          <a:stretch>
            <a:fillRect/>
          </a:stretch>
        </p:blipFill>
        <p:spPr>
          <a:xfrm>
            <a:off x="1931774" y="122062"/>
            <a:ext cx="4636827" cy="249787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Arial"/>
        <a:ea typeface="Arial"/>
        <a:cs typeface="Arial"/>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Arial"/>
        <a:ea typeface="Arial"/>
        <a:cs typeface="Arial"/>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