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68" r:id="rId15"/>
    <p:sldId id="269" r:id="rId16"/>
    <p:sldId id="270" r:id="rId1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varScale="1">
        <p:scale>
          <a:sx n="103" d="100"/>
          <a:sy n="103" d="100"/>
        </p:scale>
        <p:origin x="29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xfrm>
            <a:off x="1143000" y="685800"/>
            <a:ext cx="4572000" cy="3429000"/>
          </a:xfrm>
          <a:prstGeom prst="rect">
            <a:avLst/>
          </a:prstGeom>
        </p:spPr>
        <p:txBody>
          <a:bodyPr/>
          <a:lstStyle/>
          <a:p>
            <a:endParaRPr/>
          </a:p>
        </p:txBody>
      </p:sp>
      <p:sp>
        <p:nvSpPr>
          <p:cNvPr id="80" name="Shape 8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sz="half" idx="1"/>
          </p:nvPr>
        </p:nvSpPr>
        <p:spPr>
          <a:xfrm>
            <a:off x="457200" y="1200152"/>
            <a:ext cx="4038600" cy="3394501"/>
          </a:xfrm>
          <a:prstGeom prst="rect">
            <a:avLst/>
          </a:prstGeom>
        </p:spPr>
        <p:txBody>
          <a:bodyPr/>
          <a:lstStyle>
            <a:lvl1pPr indent="-1066800">
              <a:spcBef>
                <a:spcPts val="500"/>
              </a:spcBef>
              <a:buSzPts val="2900"/>
              <a:defRPr sz="2900"/>
            </a:lvl1pPr>
            <a:lvl2pPr marL="1065783" indent="-1097533">
              <a:spcBef>
                <a:spcPts val="500"/>
              </a:spcBef>
              <a:buSzPts val="2900"/>
              <a:defRPr sz="2900"/>
            </a:lvl2pPr>
            <a:lvl3pPr marL="1686076" indent="-1139976">
              <a:spcBef>
                <a:spcPts val="500"/>
              </a:spcBef>
              <a:buSzPts val="2900"/>
              <a:defRPr sz="2900"/>
            </a:lvl3pPr>
            <a:lvl4pPr marL="2233194" indent="-1172744">
              <a:spcBef>
                <a:spcPts val="500"/>
              </a:spcBef>
              <a:buSzPts val="2900"/>
              <a:defRPr sz="2900"/>
            </a:lvl4pPr>
            <a:lvl5pPr marL="2690394" indent="-1172744">
              <a:spcBef>
                <a:spcPts val="500"/>
              </a:spcBef>
              <a:buSzPts val="2900"/>
              <a:defRPr sz="2900"/>
            </a:lvl5pPr>
          </a:lstStyle>
          <a:p>
            <a:r>
              <a:t>Body Level One</a:t>
            </a:r>
          </a:p>
          <a:p>
            <a:pPr lvl="1"/>
            <a:r>
              <a:t>Body Level Two</a:t>
            </a:r>
          </a:p>
          <a:p>
            <a:pPr lvl="2"/>
            <a:r>
              <a:t>Body Level Three</a:t>
            </a:r>
          </a:p>
          <a:p>
            <a:pPr lvl="3"/>
            <a:r>
              <a:t>Body Level Four</a:t>
            </a:r>
          </a:p>
          <a:p>
            <a:pPr lvl="4"/>
            <a:r>
              <a:t>Body Level Five</a:t>
            </a:r>
          </a:p>
        </p:txBody>
      </p:sp>
      <p:sp>
        <p:nvSpPr>
          <p:cNvPr id="22" name="Google Shape;20;p21"/>
          <p:cNvSpPr txBox="1">
            <a:spLocks noGrp="1"/>
          </p:cNvSpPr>
          <p:nvPr>
            <p:ph type="body" sz="half" idx="21"/>
          </p:nvPr>
        </p:nvSpPr>
        <p:spPr>
          <a:xfrm>
            <a:off x="4648200" y="1200151"/>
            <a:ext cx="4038600" cy="3394502"/>
          </a:xfrm>
          <a:prstGeom prst="rect">
            <a:avLst/>
          </a:prstGeom>
        </p:spPr>
        <p:txBody>
          <a:bodyPr/>
          <a:lstStyle/>
          <a:p>
            <a:pPr indent="-1066800">
              <a:spcBef>
                <a:spcPts val="500"/>
              </a:spcBef>
              <a:buSzPts val="2900"/>
              <a:defRPr sz="2900"/>
            </a:pPr>
            <a:endParaRP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sz="quarter" idx="1"/>
          </p:nvPr>
        </p:nvSpPr>
        <p:spPr>
          <a:xfrm>
            <a:off x="457200" y="1151334"/>
            <a:ext cx="4040100" cy="480001"/>
          </a:xfrm>
          <a:prstGeom prst="rect">
            <a:avLst/>
          </a:prstGeom>
        </p:spPr>
        <p:txBody>
          <a:bodyPr anchor="b"/>
          <a:lstStyle>
            <a:lvl1pPr marL="228600" indent="0">
              <a:spcBef>
                <a:spcPts val="400"/>
              </a:spcBef>
              <a:buClrTx/>
              <a:buSzTx/>
              <a:buFontTx/>
              <a:buNone/>
              <a:defRPr sz="2500" b="1"/>
            </a:lvl1pPr>
            <a:lvl2pPr marL="228600" indent="457200">
              <a:spcBef>
                <a:spcPts val="400"/>
              </a:spcBef>
              <a:buClrTx/>
              <a:buSzTx/>
              <a:buFontTx/>
              <a:buNone/>
              <a:defRPr sz="2500" b="1"/>
            </a:lvl2pPr>
            <a:lvl3pPr marL="228600" indent="914400">
              <a:spcBef>
                <a:spcPts val="400"/>
              </a:spcBef>
              <a:buClrTx/>
              <a:buSzTx/>
              <a:buFontTx/>
              <a:buNone/>
              <a:defRPr sz="2500" b="1"/>
            </a:lvl3pPr>
            <a:lvl4pPr marL="228600" indent="1371600">
              <a:spcBef>
                <a:spcPts val="400"/>
              </a:spcBef>
              <a:buClrTx/>
              <a:buSzTx/>
              <a:buFontTx/>
              <a:buNone/>
              <a:defRPr sz="2500" b="1"/>
            </a:lvl4pPr>
            <a:lvl5pPr marL="228600" indent="1828800">
              <a:spcBef>
                <a:spcPts val="400"/>
              </a:spcBef>
              <a:buClrTx/>
              <a:buSzTx/>
              <a:buFontTx/>
              <a:buNone/>
              <a:defRPr sz="2500" b="1"/>
            </a:lvl5pPr>
          </a:lstStyle>
          <a:p>
            <a:r>
              <a:t>Body Level One</a:t>
            </a:r>
          </a:p>
          <a:p>
            <a:pPr lvl="1"/>
            <a:r>
              <a:t>Body Level Two</a:t>
            </a:r>
          </a:p>
          <a:p>
            <a:pPr lvl="2"/>
            <a:r>
              <a:t>Body Level Three</a:t>
            </a:r>
          </a:p>
          <a:p>
            <a:pPr lvl="3"/>
            <a:r>
              <a:t>Body Level Four</a:t>
            </a:r>
          </a:p>
          <a:p>
            <a:pPr lvl="4"/>
            <a:r>
              <a:t>Body Level Five</a:t>
            </a:r>
          </a:p>
        </p:txBody>
      </p:sp>
      <p:sp>
        <p:nvSpPr>
          <p:cNvPr id="32" name="Google Shape;27;p22"/>
          <p:cNvSpPr txBox="1">
            <a:spLocks noGrp="1"/>
          </p:cNvSpPr>
          <p:nvPr>
            <p:ph type="body" sz="half" idx="21"/>
          </p:nvPr>
        </p:nvSpPr>
        <p:spPr>
          <a:xfrm>
            <a:off x="457200" y="1631155"/>
            <a:ext cx="4040100" cy="2963402"/>
          </a:xfrm>
          <a:prstGeom prst="rect">
            <a:avLst/>
          </a:prstGeom>
        </p:spPr>
        <p:txBody>
          <a:bodyPr/>
          <a:lstStyle/>
          <a:p>
            <a:pPr indent="-946150">
              <a:spcBef>
                <a:spcPts val="400"/>
              </a:spcBef>
              <a:buSzPts val="2500"/>
              <a:defRPr sz="2500"/>
            </a:pPr>
            <a:endParaRPr/>
          </a:p>
        </p:txBody>
      </p:sp>
      <p:sp>
        <p:nvSpPr>
          <p:cNvPr id="33" name="Google Shape;28;p22"/>
          <p:cNvSpPr txBox="1">
            <a:spLocks noGrp="1"/>
          </p:cNvSpPr>
          <p:nvPr>
            <p:ph type="body" sz="quarter" idx="22"/>
          </p:nvPr>
        </p:nvSpPr>
        <p:spPr>
          <a:xfrm>
            <a:off x="4645026" y="1151334"/>
            <a:ext cx="4041901" cy="480001"/>
          </a:xfrm>
          <a:prstGeom prst="rect">
            <a:avLst/>
          </a:prstGeom>
        </p:spPr>
        <p:txBody>
          <a:bodyPr anchor="b"/>
          <a:lstStyle/>
          <a:p>
            <a:pPr marL="228600" indent="0">
              <a:spcBef>
                <a:spcPts val="400"/>
              </a:spcBef>
              <a:buClrTx/>
              <a:buSzTx/>
              <a:buFontTx/>
              <a:buNone/>
              <a:defRPr sz="2500" b="1"/>
            </a:pPr>
            <a:endParaRPr/>
          </a:p>
        </p:txBody>
      </p:sp>
      <p:sp>
        <p:nvSpPr>
          <p:cNvPr id="34" name="Google Shape;29;p22"/>
          <p:cNvSpPr txBox="1">
            <a:spLocks noGrp="1"/>
          </p:cNvSpPr>
          <p:nvPr>
            <p:ph type="body" sz="half" idx="23"/>
          </p:nvPr>
        </p:nvSpPr>
        <p:spPr>
          <a:xfrm>
            <a:off x="4645026" y="1631155"/>
            <a:ext cx="4041901" cy="2963402"/>
          </a:xfrm>
          <a:prstGeom prst="rect">
            <a:avLst/>
          </a:prstGeom>
        </p:spPr>
        <p:txBody>
          <a:bodyPr/>
          <a:lstStyle/>
          <a:p>
            <a:pPr indent="-946150">
              <a:spcBef>
                <a:spcPts val="400"/>
              </a:spcBef>
              <a:buSzPts val="2500"/>
              <a:defRPr sz="2500"/>
            </a:pPr>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457201" y="204788"/>
            <a:ext cx="3008402" cy="871800"/>
          </a:xfrm>
          <a:prstGeom prst="rect">
            <a:avLst/>
          </a:prstGeom>
        </p:spPr>
        <p:txBody>
          <a:bodyPr anchor="b"/>
          <a:lstStyle>
            <a:lvl1pPr algn="l">
              <a:defRPr sz="2100" b="1"/>
            </a:lvl1pPr>
          </a:lstStyle>
          <a:p>
            <a:r>
              <a:t>Title Text</a:t>
            </a:r>
          </a:p>
        </p:txBody>
      </p:sp>
      <p:sp>
        <p:nvSpPr>
          <p:cNvPr id="43" name="Body Level One…"/>
          <p:cNvSpPr txBox="1">
            <a:spLocks noGrp="1"/>
          </p:cNvSpPr>
          <p:nvPr>
            <p:ph type="body" idx="1"/>
          </p:nvPr>
        </p:nvSpPr>
        <p:spPr>
          <a:xfrm>
            <a:off x="3575051" y="204789"/>
            <a:ext cx="5111701" cy="4389900"/>
          </a:xfrm>
          <a:prstGeom prst="rect">
            <a:avLst/>
          </a:prstGeom>
        </p:spPr>
        <p:txBody>
          <a:bodyPr/>
          <a:lstStyle>
            <a:lvl1pPr>
              <a:spcBef>
                <a:spcPts val="600"/>
              </a:spcBef>
              <a:buSzPts val="3300"/>
              <a:defRPr sz="3300"/>
            </a:lvl1pPr>
            <a:lvl2pPr marL="1061544" indent="-1213944">
              <a:spcBef>
                <a:spcPts val="600"/>
              </a:spcBef>
              <a:buSzPts val="3300"/>
              <a:defRPr sz="3300"/>
            </a:lvl2pPr>
            <a:lvl3pPr marL="1674367" indent="-1248917">
              <a:spcBef>
                <a:spcPts val="600"/>
              </a:spcBef>
              <a:buSzPts val="3300"/>
              <a:defRPr sz="3300"/>
            </a:lvl3pPr>
            <a:lvl4pPr marL="2300514" indent="-1297214">
              <a:spcBef>
                <a:spcPts val="600"/>
              </a:spcBef>
              <a:buSzPts val="3300"/>
              <a:defRPr sz="3300"/>
            </a:lvl4pPr>
            <a:lvl5pPr marL="2757714" indent="-1297214">
              <a:spcBef>
                <a:spcPts val="600"/>
              </a:spcBef>
              <a:buSzPts val="3300"/>
              <a:defRPr sz="3300"/>
            </a:lvl5pPr>
          </a:lstStyle>
          <a:p>
            <a:r>
              <a:t>Body Level One</a:t>
            </a:r>
          </a:p>
          <a:p>
            <a:pPr lvl="1"/>
            <a:r>
              <a:t>Body Level Two</a:t>
            </a:r>
          </a:p>
          <a:p>
            <a:pPr lvl="2"/>
            <a:r>
              <a:t>Body Level Three</a:t>
            </a:r>
          </a:p>
          <a:p>
            <a:pPr lvl="3"/>
            <a:r>
              <a:t>Body Level Four</a:t>
            </a:r>
          </a:p>
          <a:p>
            <a:pPr lvl="4"/>
            <a:r>
              <a:t>Body Level Five</a:t>
            </a:r>
          </a:p>
        </p:txBody>
      </p:sp>
      <p:sp>
        <p:nvSpPr>
          <p:cNvPr id="44" name="Google Shape;36;p23"/>
          <p:cNvSpPr txBox="1">
            <a:spLocks noGrp="1"/>
          </p:cNvSpPr>
          <p:nvPr>
            <p:ph type="body" sz="half" idx="21"/>
          </p:nvPr>
        </p:nvSpPr>
        <p:spPr>
          <a:xfrm>
            <a:off x="457201" y="1076325"/>
            <a:ext cx="3008402" cy="3518401"/>
          </a:xfrm>
          <a:prstGeom prst="rect">
            <a:avLst/>
          </a:prstGeom>
        </p:spPr>
        <p:txBody>
          <a:bodyPr/>
          <a:lstStyle/>
          <a:p>
            <a:pPr marL="228600" indent="0">
              <a:spcBef>
                <a:spcPts val="200"/>
              </a:spcBef>
              <a:buClrTx/>
              <a:buSzTx/>
              <a:buFontTx/>
              <a:buNone/>
              <a:defRPr sz="1400"/>
            </a:pPr>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792289" y="3600451"/>
            <a:ext cx="5486401" cy="425101"/>
          </a:xfrm>
          <a:prstGeom prst="rect">
            <a:avLst/>
          </a:prstGeom>
        </p:spPr>
        <p:txBody>
          <a:bodyPr anchor="b"/>
          <a:lstStyle>
            <a:lvl1pPr algn="l">
              <a:defRPr sz="2100" b="1"/>
            </a:lvl1pPr>
          </a:lstStyle>
          <a:p>
            <a:r>
              <a:t>Title Text</a:t>
            </a:r>
          </a:p>
        </p:txBody>
      </p:sp>
      <p:sp>
        <p:nvSpPr>
          <p:cNvPr id="53" name="Google Shape;42;p24"/>
          <p:cNvSpPr>
            <a:spLocks noGrp="1"/>
          </p:cNvSpPr>
          <p:nvPr>
            <p:ph type="pic" sz="half" idx="21"/>
          </p:nvPr>
        </p:nvSpPr>
        <p:spPr>
          <a:xfrm>
            <a:off x="1792289" y="459581"/>
            <a:ext cx="5486401" cy="3086101"/>
          </a:xfrm>
          <a:prstGeom prst="rect">
            <a:avLst/>
          </a:prstGeom>
        </p:spPr>
        <p:txBody>
          <a:bodyPr lIns="91439" tIns="45719" rIns="91439" bIns="45719">
            <a:noAutofit/>
          </a:bodyPr>
          <a:lstStyle/>
          <a:p>
            <a:endParaRPr/>
          </a:p>
        </p:txBody>
      </p:sp>
      <p:sp>
        <p:nvSpPr>
          <p:cNvPr id="54" name="Body Level One…"/>
          <p:cNvSpPr txBox="1">
            <a:spLocks noGrp="1"/>
          </p:cNvSpPr>
          <p:nvPr>
            <p:ph type="body" sz="quarter" idx="1"/>
          </p:nvPr>
        </p:nvSpPr>
        <p:spPr>
          <a:xfrm>
            <a:off x="1792289" y="4025505"/>
            <a:ext cx="5486401" cy="603601"/>
          </a:xfrm>
          <a:prstGeom prst="rect">
            <a:avLst/>
          </a:prstGeom>
        </p:spPr>
        <p:txBody>
          <a:bodyPr/>
          <a:lstStyle>
            <a:lvl1pPr marL="228600" indent="0">
              <a:spcBef>
                <a:spcPts val="200"/>
              </a:spcBef>
              <a:buClrTx/>
              <a:buSzTx/>
              <a:buFontTx/>
              <a:buNone/>
              <a:defRPr sz="1400"/>
            </a:lvl1pPr>
            <a:lvl2pPr marL="228600" indent="457200">
              <a:spcBef>
                <a:spcPts val="200"/>
              </a:spcBef>
              <a:buClrTx/>
              <a:buSzTx/>
              <a:buFontTx/>
              <a:buNone/>
              <a:defRPr sz="1400"/>
            </a:lvl2pPr>
            <a:lvl3pPr marL="228600" indent="914400">
              <a:spcBef>
                <a:spcPts val="200"/>
              </a:spcBef>
              <a:buClrTx/>
              <a:buSzTx/>
              <a:buFontTx/>
              <a:buNone/>
              <a:defRPr sz="1400"/>
            </a:lvl3pPr>
            <a:lvl4pPr marL="228600" indent="1371600">
              <a:spcBef>
                <a:spcPts val="200"/>
              </a:spcBef>
              <a:buClrTx/>
              <a:buSzTx/>
              <a:buFontTx/>
              <a:buNone/>
              <a:defRPr sz="1400"/>
            </a:lvl4pPr>
            <a:lvl5pPr marL="228600" indent="1828800">
              <a:spcBef>
                <a:spcPts val="200"/>
              </a:spcBef>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Body Level One…"/>
          <p:cNvSpPr txBox="1">
            <a:spLocks noGrp="1"/>
          </p:cNvSpPr>
          <p:nvPr>
            <p:ph type="body" idx="1"/>
          </p:nvPr>
        </p:nvSpPr>
        <p:spPr>
          <a:xfrm rot="5400000">
            <a:off x="2874751" y="-1217400"/>
            <a:ext cx="3394501" cy="8229601"/>
          </a:xfrm>
          <a:prstGeom prst="rect">
            <a:avLst/>
          </a:prstGeom>
        </p:spPr>
        <p:txBody>
          <a:bodyPr/>
          <a:lstStyle>
            <a:lvl1pPr indent="-342900">
              <a:spcBef>
                <a:spcPts val="0"/>
              </a:spcBef>
            </a:lvl1pPr>
            <a:lvl2pPr marL="963756" indent="-392256">
              <a:spcBef>
                <a:spcPts val="0"/>
              </a:spcBef>
            </a:lvl2pPr>
            <a:lvl3pPr marL="1486911" indent="-458211">
              <a:spcBef>
                <a:spcPts val="0"/>
              </a:spcBef>
            </a:lvl3pPr>
            <a:lvl4pPr marL="2036728" indent="-550828">
              <a:spcBef>
                <a:spcPts val="0"/>
              </a:spcBef>
            </a:lvl4pPr>
            <a:lvl5pPr marL="2493928" indent="-550828">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ERTICAL_TITLE_AND_VERTICAL_TEXT">
    <p:spTree>
      <p:nvGrpSpPr>
        <p:cNvPr id="1" name=""/>
        <p:cNvGrpSpPr/>
        <p:nvPr/>
      </p:nvGrpSpPr>
      <p:grpSpPr>
        <a:xfrm>
          <a:off x="0" y="0"/>
          <a:ext cx="0" cy="0"/>
          <a:chOff x="0" y="0"/>
          <a:chExt cx="0" cy="0"/>
        </a:xfrm>
      </p:grpSpPr>
      <p:sp>
        <p:nvSpPr>
          <p:cNvPr id="71" name="Title Text"/>
          <p:cNvSpPr txBox="1">
            <a:spLocks noGrp="1"/>
          </p:cNvSpPr>
          <p:nvPr>
            <p:ph type="title"/>
          </p:nvPr>
        </p:nvSpPr>
        <p:spPr>
          <a:xfrm rot="5400000">
            <a:off x="5463750" y="1371630"/>
            <a:ext cx="4388701" cy="2057401"/>
          </a:xfrm>
          <a:prstGeom prst="rect">
            <a:avLst/>
          </a:prstGeom>
        </p:spPr>
        <p:txBody>
          <a:bodyPr/>
          <a:lstStyle/>
          <a:p>
            <a:r>
              <a:t>Title Text</a:t>
            </a:r>
          </a:p>
        </p:txBody>
      </p:sp>
      <p:sp>
        <p:nvSpPr>
          <p:cNvPr id="72" name="Body Level One…"/>
          <p:cNvSpPr txBox="1">
            <a:spLocks noGrp="1"/>
          </p:cNvSpPr>
          <p:nvPr>
            <p:ph type="body" idx="1"/>
          </p:nvPr>
        </p:nvSpPr>
        <p:spPr>
          <a:xfrm rot="5400000">
            <a:off x="1272750" y="-609571"/>
            <a:ext cx="4388700" cy="6019801"/>
          </a:xfrm>
          <a:prstGeom prst="rect">
            <a:avLst/>
          </a:prstGeom>
        </p:spPr>
        <p:txBody>
          <a:bodyPr/>
          <a:lstStyle>
            <a:lvl1pPr indent="-342900">
              <a:spcBef>
                <a:spcPts val="0"/>
              </a:spcBef>
            </a:lvl1pPr>
            <a:lvl2pPr marL="963756" indent="-392256">
              <a:spcBef>
                <a:spcPts val="0"/>
              </a:spcBef>
            </a:lvl2pPr>
            <a:lvl3pPr marL="1486911" indent="-458211">
              <a:spcBef>
                <a:spcPts val="0"/>
              </a:spcBef>
            </a:lvl3pPr>
            <a:lvl4pPr marL="2036728" indent="-550828">
              <a:spcBef>
                <a:spcPts val="0"/>
              </a:spcBef>
            </a:lvl4pPr>
            <a:lvl5pPr marL="2493928" indent="-550828">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05978"/>
            <a:ext cx="8229600" cy="857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normAutofit/>
          </a:bodyPr>
          <a:lstStyle/>
          <a:p>
            <a:r>
              <a:t>Title Text</a:t>
            </a:r>
          </a:p>
        </p:txBody>
      </p:sp>
      <p:sp>
        <p:nvSpPr>
          <p:cNvPr id="3" name="Body Level One…"/>
          <p:cNvSpPr txBox="1">
            <a:spLocks noGrp="1"/>
          </p:cNvSpPr>
          <p:nvPr>
            <p:ph type="body" idx="1"/>
          </p:nvPr>
        </p:nvSpPr>
        <p:spPr>
          <a:xfrm>
            <a:off x="457200" y="1200152"/>
            <a:ext cx="8229600" cy="339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5566" y="4778756"/>
            <a:ext cx="261234" cy="250916"/>
          </a:xfrm>
          <a:prstGeom prst="rect">
            <a:avLst/>
          </a:prstGeom>
          <a:ln w="12700">
            <a:miter lim="400000"/>
          </a:ln>
        </p:spPr>
        <p:txBody>
          <a:bodyPr wrap="none" lIns="47025" tIns="47025" rIns="47025" bIns="47025" anchor="ctr">
            <a:spAutoFit/>
          </a:bodyPr>
          <a:lstStyle>
            <a:lvl1pPr algn="r">
              <a:defRPr sz="12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9pPr>
    </p:titleStyle>
    <p:bodyStyle>
      <a:lvl1pPr marL="457200" marR="0" indent="-1187450"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1pPr>
      <a:lvl2pPr marL="1067954" marR="0" indent="-1220354"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2pPr>
      <a:lvl3pPr marL="1689774" marR="0" indent="-1264324"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3pPr>
      <a:lvl4pPr marL="2329369" marR="0" indent="-1326069"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4pPr>
      <a:lvl5pPr marL="2786569" marR="0" indent="-1326069"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5pPr>
      <a:lvl6pPr marL="3243769" marR="0" indent="-1326069"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6pPr>
      <a:lvl7pPr marL="3700969" marR="0" indent="-1326069"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7pPr>
      <a:lvl8pPr marL="4158169" marR="0" indent="-1326069"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8pPr>
      <a:lvl9pPr marL="4615369" marR="0" indent="-1326069"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hyperlink" Target="https://cve.mitre.org/cgi-bin/cvename.cgi?name$=$CVE2016-959" TargetMode="Externa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ooter Placeholder 4"/>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83" name="Google Shape;119;p1"/>
          <p:cNvSpPr txBox="1">
            <a:spLocks noGrp="1"/>
          </p:cNvSpPr>
          <p:nvPr>
            <p:ph type="sldNum" sz="quarter" idx="2"/>
          </p:nvPr>
        </p:nvSpPr>
        <p:spPr>
          <a:xfrm>
            <a:off x="8502808" y="4778756"/>
            <a:ext cx="183993" cy="25091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84" name="Title 1"/>
          <p:cNvSpPr txBox="1">
            <a:spLocks noGrp="1"/>
          </p:cNvSpPr>
          <p:nvPr>
            <p:ph type="title"/>
          </p:nvPr>
        </p:nvSpPr>
        <p:spPr>
          <a:xfrm>
            <a:off x="457199" y="712008"/>
            <a:ext cx="8229601" cy="1498359"/>
          </a:xfrm>
          <a:prstGeom prst="rect">
            <a:avLst/>
          </a:prstGeom>
        </p:spPr>
        <p:txBody>
          <a:bodyPr/>
          <a:lstStyle/>
          <a:p>
            <a:pPr>
              <a:defRPr sz="1600">
                <a:latin typeface="Bookman Old Style"/>
                <a:ea typeface="Bookman Old Style"/>
                <a:cs typeface="Bookman Old Style"/>
                <a:sym typeface="Bookman Old Style"/>
              </a:defRPr>
            </a:pPr>
            <a:r>
              <a:rPr dirty="0"/>
              <a:t>A Seminar on</a:t>
            </a:r>
            <a:br>
              <a:rPr dirty="0"/>
            </a:br>
            <a:r>
              <a:rPr lang="en-US" sz="2200" b="1" dirty="0">
                <a:uFill>
                  <a:solidFill>
                    <a:srgbClr val="000000"/>
                  </a:solidFill>
                </a:uFill>
                <a:latin typeface="+mj-lt"/>
                <a:ea typeface="+mj-ea"/>
                <a:cs typeface="+mj-cs"/>
                <a:sym typeface="Arial"/>
              </a:rPr>
              <a:t>Web based application for secure data storage using hybrid symmetric algorithm</a:t>
            </a:r>
            <a:endParaRPr sz="2200" b="1" dirty="0">
              <a:uFill>
                <a:solidFill>
                  <a:srgbClr val="000000"/>
                </a:solidFill>
              </a:uFill>
              <a:latin typeface="+mj-lt"/>
              <a:ea typeface="+mj-ea"/>
              <a:cs typeface="+mj-cs"/>
              <a:sym typeface="Arial"/>
            </a:endParaRPr>
          </a:p>
        </p:txBody>
      </p:sp>
      <p:sp>
        <p:nvSpPr>
          <p:cNvPr id="85" name="TextBox 2"/>
          <p:cNvSpPr txBox="1"/>
          <p:nvPr/>
        </p:nvSpPr>
        <p:spPr>
          <a:xfrm>
            <a:off x="313486" y="3265616"/>
            <a:ext cx="2881951" cy="904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Bookman Old Style"/>
                <a:ea typeface="Bookman Old Style"/>
                <a:cs typeface="Bookman Old Style"/>
                <a:sym typeface="Bookman Old Style"/>
              </a:defRPr>
            </a:pPr>
            <a:r>
              <a:rPr dirty="0"/>
              <a:t>Team Details </a:t>
            </a:r>
          </a:p>
          <a:p>
            <a:pPr marL="342900" indent="-342900">
              <a:buClr>
                <a:srgbClr val="000000"/>
              </a:buClr>
              <a:buSzPct val="100000"/>
              <a:buAutoNum type="arabicPeriod"/>
              <a:defRPr>
                <a:latin typeface="Bookman Old Style"/>
                <a:ea typeface="Bookman Old Style"/>
                <a:cs typeface="Bookman Old Style"/>
                <a:sym typeface="Bookman Old Style"/>
              </a:defRPr>
            </a:pPr>
            <a:r>
              <a:rPr dirty="0"/>
              <a:t>P Shivani (20eg105237)</a:t>
            </a:r>
          </a:p>
          <a:p>
            <a:pPr marL="342900" indent="-342900">
              <a:buClr>
                <a:srgbClr val="000000"/>
              </a:buClr>
              <a:buSzPct val="100000"/>
              <a:buAutoNum type="arabicPeriod"/>
              <a:defRPr>
                <a:latin typeface="Bookman Old Style"/>
                <a:ea typeface="Bookman Old Style"/>
                <a:cs typeface="Bookman Old Style"/>
                <a:sym typeface="Bookman Old Style"/>
              </a:defRPr>
            </a:pPr>
            <a:r>
              <a:rPr dirty="0"/>
              <a:t>Juhi </a:t>
            </a:r>
            <a:r>
              <a:rPr dirty="0" err="1"/>
              <a:t>Mohta</a:t>
            </a:r>
            <a:r>
              <a:rPr dirty="0"/>
              <a:t> (20eg105221)</a:t>
            </a:r>
          </a:p>
          <a:p>
            <a:pPr marL="342900" indent="-342900">
              <a:buClr>
                <a:srgbClr val="000000"/>
              </a:buClr>
              <a:buSzPct val="100000"/>
              <a:buAutoNum type="arabicPeriod"/>
              <a:defRPr>
                <a:latin typeface="Bookman Old Style"/>
                <a:ea typeface="Bookman Old Style"/>
                <a:cs typeface="Bookman Old Style"/>
                <a:sym typeface="Bookman Old Style"/>
              </a:defRPr>
            </a:pPr>
            <a:r>
              <a:rPr dirty="0"/>
              <a:t>K </a:t>
            </a:r>
            <a:r>
              <a:rPr dirty="0" err="1"/>
              <a:t>Hemasri</a:t>
            </a:r>
            <a:r>
              <a:rPr dirty="0"/>
              <a:t> (20eg105240)</a:t>
            </a:r>
          </a:p>
        </p:txBody>
      </p:sp>
      <p:sp>
        <p:nvSpPr>
          <p:cNvPr id="87" name="Date Placeholder 3"/>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
        <p:nvSpPr>
          <p:cNvPr id="2" name="TextBox 1">
            <a:extLst>
              <a:ext uri="{FF2B5EF4-FFF2-40B4-BE49-F238E27FC236}">
                <a16:creationId xmlns:a16="http://schemas.microsoft.com/office/drawing/2014/main" id="{3679A724-6486-1ECA-A395-A30726A12DCB}"/>
              </a:ext>
            </a:extLst>
          </p:cNvPr>
          <p:cNvSpPr txBox="1"/>
          <p:nvPr/>
        </p:nvSpPr>
        <p:spPr>
          <a:xfrm>
            <a:off x="5470632" y="3239550"/>
            <a:ext cx="2856434"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Name : </a:t>
            </a:r>
            <a:r>
              <a:rPr lang="en-US" dirty="0" err="1">
                <a:latin typeface="Bookman Old Style" panose="02050604050505020204" pitchFamily="18" charset="0"/>
              </a:rPr>
              <a:t>DR.V.Subrahmanyam</a:t>
            </a:r>
            <a:endParaRPr lang="en-US" dirty="0">
              <a:latin typeface="Bookman Old Style" panose="02050604050505020204" pitchFamily="18" charset="0"/>
            </a:endParaRPr>
          </a:p>
          <a:p>
            <a:r>
              <a:rPr lang="en-US" dirty="0">
                <a:latin typeface="Bookman Old Style" panose="02050604050505020204" pitchFamily="18" charset="0"/>
              </a:rPr>
              <a:t>Designation : </a:t>
            </a:r>
            <a:r>
              <a:rPr lang="en-US" dirty="0" err="1">
                <a:latin typeface="Bookman Old Style" panose="02050604050505020204" pitchFamily="18" charset="0"/>
              </a:rPr>
              <a:t>Asso.professor</a:t>
            </a:r>
            <a:endParaRPr lang="en-US" dirty="0">
              <a:latin typeface="Bookman Old Style" panose="020506040505050202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69AE432-9FF1-2115-591A-149E0385D0EB}"/>
              </a:ext>
            </a:extLst>
          </p:cNvPr>
          <p:cNvSpPr txBox="1">
            <a:spLocks noGrp="1"/>
          </p:cNvSpPr>
          <p:nvPr>
            <p:ph type="title"/>
          </p:nvPr>
        </p:nvSpPr>
        <p:spPr>
          <a:xfrm>
            <a:off x="959006" y="533643"/>
            <a:ext cx="6792374" cy="627323"/>
          </a:xfrm>
          <a:prstGeom prst="rect">
            <a:avLst/>
          </a:prstGeom>
        </p:spPr>
        <p:txBody>
          <a:bodyPr>
            <a:normAutofit fontScale="90000"/>
          </a:bodyPr>
          <a:lstStyle/>
          <a:p>
            <a:pPr defTabSz="905255">
              <a:defRPr sz="3168">
                <a:latin typeface="Bookman Old Style"/>
                <a:ea typeface="Bookman Old Style"/>
                <a:cs typeface="Bookman Old Style"/>
                <a:sym typeface="Bookman Old Style"/>
              </a:defRPr>
            </a:pPr>
            <a:r>
              <a:rPr dirty="0"/>
              <a:t>Proposed Method </a:t>
            </a:r>
            <a:r>
              <a:rPr sz="3564" dirty="0"/>
              <a:t>Illustration</a:t>
            </a:r>
            <a:r>
              <a:rPr lang="en-US" sz="3564" dirty="0"/>
              <a:t>(con…)</a:t>
            </a:r>
            <a:br>
              <a:rPr lang="en-US" sz="3564" dirty="0"/>
            </a:br>
            <a:endParaRPr sz="3564" dirty="0"/>
          </a:p>
        </p:txBody>
      </p:sp>
      <p:sp>
        <p:nvSpPr>
          <p:cNvPr id="14" name="TextBox 13">
            <a:extLst>
              <a:ext uri="{FF2B5EF4-FFF2-40B4-BE49-F238E27FC236}">
                <a16:creationId xmlns:a16="http://schemas.microsoft.com/office/drawing/2014/main" id="{87D11A8C-891F-AE86-AAE8-4AEC46338FC0}"/>
              </a:ext>
            </a:extLst>
          </p:cNvPr>
          <p:cNvSpPr txBox="1"/>
          <p:nvPr/>
        </p:nvSpPr>
        <p:spPr>
          <a:xfrm>
            <a:off x="959006" y="1049454"/>
            <a:ext cx="6735336" cy="25237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File Decryption:</a:t>
            </a: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When an authorized user requests access to the spreadsheet, use their private key (</a:t>
            </a:r>
            <a:r>
              <a:rPr kumimoji="0" lang="en-US" sz="1200" b="0" i="0" u="none" strike="noStrike" cap="none" spc="0" normalizeH="0" baseline="0" dirty="0" err="1">
                <a:ln>
                  <a:noFill/>
                </a:ln>
                <a:solidFill>
                  <a:srgbClr val="000000"/>
                </a:solidFill>
                <a:effectLst/>
                <a:uFillTx/>
                <a:latin typeface="+mj-lt"/>
                <a:ea typeface="+mj-ea"/>
                <a:cs typeface="+mj-cs"/>
                <a:sym typeface="Arial"/>
              </a:rPr>
              <a:t>RSA_Private_Key</a:t>
            </a:r>
            <a:r>
              <a:rPr kumimoji="0" lang="en-US" sz="1200" b="0" i="0" u="none" strike="noStrike" cap="none" spc="0" normalizeH="0" baseline="0" dirty="0">
                <a:ln>
                  <a:noFill/>
                </a:ln>
                <a:solidFill>
                  <a:srgbClr val="000000"/>
                </a:solidFill>
                <a:effectLst/>
                <a:uFillTx/>
                <a:latin typeface="+mj-lt"/>
                <a:ea typeface="+mj-ea"/>
                <a:cs typeface="+mj-cs"/>
                <a:sym typeface="Arial"/>
              </a:rPr>
              <a:t>) to decrypt the Symmetric Key (</a:t>
            </a:r>
            <a:r>
              <a:rPr kumimoji="0" lang="en-US" sz="1200" b="0" i="0" u="none" strike="noStrike" cap="none" spc="0" normalizeH="0" baseline="0" dirty="0" err="1">
                <a:ln>
                  <a:noFill/>
                </a:ln>
                <a:solidFill>
                  <a:srgbClr val="000000"/>
                </a:solidFill>
                <a:effectLst/>
                <a:uFillTx/>
                <a:latin typeface="+mj-lt"/>
                <a:ea typeface="+mj-ea"/>
                <a:cs typeface="+mj-cs"/>
                <a:sym typeface="Arial"/>
              </a:rPr>
              <a:t>AES_Key</a:t>
            </a:r>
            <a:r>
              <a:rPr kumimoji="0" lang="en-US" sz="1200" b="0" i="0" u="none" strike="noStrike" cap="none" spc="0" normalizeH="0" baseline="0" dirty="0">
                <a:ln>
                  <a:noFill/>
                </a:ln>
                <a:solidFill>
                  <a:srgbClr val="000000"/>
                </a:solidFill>
                <a:effectLst/>
                <a:uFillTx/>
                <a:latin typeface="+mj-lt"/>
                <a:ea typeface="+mj-ea"/>
                <a:cs typeface="+mj-cs"/>
                <a:sym typeface="Arial"/>
              </a:rPr>
              <a:t>).Use the decrypted Symmetric Key (</a:t>
            </a:r>
            <a:r>
              <a:rPr kumimoji="0" lang="en-US" sz="1200" b="0" i="0" u="none" strike="noStrike" cap="none" spc="0" normalizeH="0" baseline="0" dirty="0" err="1">
                <a:ln>
                  <a:noFill/>
                </a:ln>
                <a:solidFill>
                  <a:srgbClr val="000000"/>
                </a:solidFill>
                <a:effectLst/>
                <a:uFillTx/>
                <a:latin typeface="+mj-lt"/>
                <a:ea typeface="+mj-ea"/>
                <a:cs typeface="+mj-cs"/>
                <a:sym typeface="Arial"/>
              </a:rPr>
              <a:t>AES_Key</a:t>
            </a:r>
            <a:r>
              <a:rPr kumimoji="0" lang="en-US" sz="1200" b="0" i="0" u="none" strike="noStrike" cap="none" spc="0" normalizeH="0" baseline="0" dirty="0">
                <a:ln>
                  <a:noFill/>
                </a:ln>
                <a:solidFill>
                  <a:srgbClr val="000000"/>
                </a:solidFill>
                <a:effectLst/>
                <a:uFillTx/>
                <a:latin typeface="+mj-lt"/>
                <a:ea typeface="+mj-ea"/>
                <a:cs typeface="+mj-cs"/>
                <a:sym typeface="Arial"/>
              </a:rPr>
              <a:t>) to decrypt the sensitive spreadsheet.</a:t>
            </a: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Sample Execution:</a:t>
            </a: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Bob encrypts sensitive_data.xlsx using </a:t>
            </a:r>
            <a:r>
              <a:rPr kumimoji="0" lang="en-US" sz="1200" b="0" i="0" u="none" strike="noStrike" cap="none" spc="0" normalizeH="0" baseline="0" dirty="0" err="1">
                <a:ln>
                  <a:noFill/>
                </a:ln>
                <a:solidFill>
                  <a:srgbClr val="000000"/>
                </a:solidFill>
                <a:effectLst/>
                <a:uFillTx/>
                <a:latin typeface="+mj-lt"/>
                <a:ea typeface="+mj-ea"/>
                <a:cs typeface="+mj-cs"/>
                <a:sym typeface="Arial"/>
              </a:rPr>
              <a:t>AES_Key</a:t>
            </a:r>
            <a:r>
              <a:rPr kumimoji="0" lang="en-US" sz="1200" b="0" i="0" u="none" strike="noStrike" cap="none" spc="0" normalizeH="0" baseline="0" dirty="0">
                <a:ln>
                  <a:noFill/>
                </a:ln>
                <a:solidFill>
                  <a:srgbClr val="000000"/>
                </a:solidFill>
                <a:effectLst/>
                <a:uFillTx/>
                <a:latin typeface="+mj-lt"/>
                <a:ea typeface="+mj-ea"/>
                <a:cs typeface="+mj-cs"/>
                <a:sym typeface="Arial"/>
              </a:rPr>
              <a:t> to get </a:t>
            </a:r>
            <a:r>
              <a:rPr kumimoji="0" lang="en-US" sz="1200" b="0" i="0" u="none" strike="noStrike" cap="none" spc="0" normalizeH="0" baseline="0" dirty="0" err="1">
                <a:ln>
                  <a:noFill/>
                </a:ln>
                <a:solidFill>
                  <a:srgbClr val="000000"/>
                </a:solidFill>
                <a:effectLst/>
                <a:uFillTx/>
                <a:latin typeface="+mj-lt"/>
                <a:ea typeface="+mj-ea"/>
                <a:cs typeface="+mj-cs"/>
                <a:sym typeface="Arial"/>
              </a:rPr>
              <a:t>encrypted_spreadsheet_aes.Bob</a:t>
            </a:r>
            <a:r>
              <a:rPr kumimoji="0" lang="en-US" sz="1200" b="0" i="0" u="none" strike="noStrike" cap="none" spc="0" normalizeH="0" baseline="0" dirty="0">
                <a:ln>
                  <a:noFill/>
                </a:ln>
                <a:solidFill>
                  <a:srgbClr val="000000"/>
                </a:solidFill>
                <a:effectLst/>
                <a:uFillTx/>
                <a:latin typeface="+mj-lt"/>
                <a:ea typeface="+mj-ea"/>
                <a:cs typeface="+mj-cs"/>
                <a:sym typeface="Arial"/>
              </a:rPr>
              <a:t> shares </a:t>
            </a:r>
            <a:r>
              <a:rPr kumimoji="0" lang="en-US" sz="1200" b="0" i="0" u="none" strike="noStrike" cap="none" spc="0" normalizeH="0" baseline="0" dirty="0" err="1">
                <a:ln>
                  <a:noFill/>
                </a:ln>
                <a:solidFill>
                  <a:srgbClr val="000000"/>
                </a:solidFill>
                <a:effectLst/>
                <a:uFillTx/>
                <a:latin typeface="+mj-lt"/>
                <a:ea typeface="+mj-ea"/>
                <a:cs typeface="+mj-cs"/>
                <a:sym typeface="Arial"/>
              </a:rPr>
              <a:t>AES_Key</a:t>
            </a:r>
            <a:r>
              <a:rPr kumimoji="0" lang="en-US" sz="1200" b="0" i="0" u="none" strike="noStrike" cap="none" spc="0" normalizeH="0" baseline="0" dirty="0">
                <a:ln>
                  <a:noFill/>
                </a:ln>
                <a:solidFill>
                  <a:srgbClr val="000000"/>
                </a:solidFill>
                <a:effectLst/>
                <a:uFillTx/>
                <a:latin typeface="+mj-lt"/>
                <a:ea typeface="+mj-ea"/>
                <a:cs typeface="+mj-cs"/>
                <a:sym typeface="Arial"/>
              </a:rPr>
              <a:t> encrypted with </a:t>
            </a:r>
            <a:r>
              <a:rPr kumimoji="0" lang="en-US" sz="1200" b="0" i="0" u="none" strike="noStrike" cap="none" spc="0" normalizeH="0" baseline="0" dirty="0" err="1">
                <a:ln>
                  <a:noFill/>
                </a:ln>
                <a:solidFill>
                  <a:srgbClr val="000000"/>
                </a:solidFill>
                <a:effectLst/>
                <a:uFillTx/>
                <a:latin typeface="+mj-lt"/>
                <a:ea typeface="+mj-ea"/>
                <a:cs typeface="+mj-cs"/>
                <a:sym typeface="Arial"/>
              </a:rPr>
              <a:t>RSA_Public_Key</a:t>
            </a:r>
            <a:r>
              <a:rPr kumimoji="0" lang="en-US" sz="1200" b="0" i="0" u="none" strike="noStrike" cap="none" spc="0" normalizeH="0" baseline="0" dirty="0">
                <a:ln>
                  <a:noFill/>
                </a:ln>
                <a:solidFill>
                  <a:srgbClr val="000000"/>
                </a:solidFill>
                <a:effectLst/>
                <a:uFillTx/>
                <a:latin typeface="+mj-lt"/>
                <a:ea typeface="+mj-ea"/>
                <a:cs typeface="+mj-cs"/>
                <a:sym typeface="Arial"/>
              </a:rPr>
              <a:t> with Alice.</a:t>
            </a: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Alice, an authorized user, decrypts </a:t>
            </a:r>
            <a:r>
              <a:rPr kumimoji="0" lang="en-US" sz="1200" b="0" i="0" u="none" strike="noStrike" cap="none" spc="0" normalizeH="0" baseline="0" dirty="0" err="1">
                <a:ln>
                  <a:noFill/>
                </a:ln>
                <a:solidFill>
                  <a:srgbClr val="000000"/>
                </a:solidFill>
                <a:effectLst/>
                <a:uFillTx/>
                <a:latin typeface="+mj-lt"/>
                <a:ea typeface="+mj-ea"/>
                <a:cs typeface="+mj-cs"/>
                <a:sym typeface="Arial"/>
              </a:rPr>
              <a:t>AES_Key</a:t>
            </a:r>
            <a:r>
              <a:rPr kumimoji="0" lang="en-US" sz="1200" b="0" i="0" u="none" strike="noStrike" cap="none" spc="0" normalizeH="0" baseline="0" dirty="0">
                <a:ln>
                  <a:noFill/>
                </a:ln>
                <a:solidFill>
                  <a:srgbClr val="000000"/>
                </a:solidFill>
                <a:effectLst/>
                <a:uFillTx/>
                <a:latin typeface="+mj-lt"/>
                <a:ea typeface="+mj-ea"/>
                <a:cs typeface="+mj-cs"/>
                <a:sym typeface="Arial"/>
              </a:rPr>
              <a:t> using her </a:t>
            </a:r>
            <a:r>
              <a:rPr kumimoji="0" lang="en-US" sz="1200" b="0" i="0" u="none" strike="noStrike" cap="none" spc="0" normalizeH="0" baseline="0" dirty="0" err="1">
                <a:ln>
                  <a:noFill/>
                </a:ln>
                <a:solidFill>
                  <a:srgbClr val="000000"/>
                </a:solidFill>
                <a:effectLst/>
                <a:uFillTx/>
                <a:latin typeface="+mj-lt"/>
                <a:ea typeface="+mj-ea"/>
                <a:cs typeface="+mj-cs"/>
                <a:sym typeface="Arial"/>
              </a:rPr>
              <a:t>RSA_Private_Key</a:t>
            </a:r>
            <a:r>
              <a:rPr kumimoji="0" lang="en-US" sz="1200" b="0" i="0" u="none" strike="noStrike" cap="none" spc="0" normalizeH="0" baseline="0" dirty="0">
                <a:ln>
                  <a:noFill/>
                </a:ln>
                <a:solidFill>
                  <a:srgbClr val="000000"/>
                </a:solidFill>
                <a:effectLst/>
                <a:uFillTx/>
                <a:latin typeface="+mj-lt"/>
                <a:ea typeface="+mj-ea"/>
                <a:cs typeface="+mj-cs"/>
                <a:sym typeface="Arial"/>
              </a:rPr>
              <a:t>.</a:t>
            </a: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Alice uses the decrypted </a:t>
            </a:r>
            <a:r>
              <a:rPr kumimoji="0" lang="en-US" sz="1200" b="0" i="0" u="none" strike="noStrike" cap="none" spc="0" normalizeH="0" baseline="0" dirty="0" err="1">
                <a:ln>
                  <a:noFill/>
                </a:ln>
                <a:solidFill>
                  <a:srgbClr val="000000"/>
                </a:solidFill>
                <a:effectLst/>
                <a:uFillTx/>
                <a:latin typeface="+mj-lt"/>
                <a:ea typeface="+mj-ea"/>
                <a:cs typeface="+mj-cs"/>
                <a:sym typeface="Arial"/>
              </a:rPr>
              <a:t>AES_Key</a:t>
            </a:r>
            <a:r>
              <a:rPr kumimoji="0" lang="en-US" sz="1200" b="0" i="0" u="none" strike="noStrike" cap="none" spc="0" normalizeH="0" baseline="0" dirty="0">
                <a:ln>
                  <a:noFill/>
                </a:ln>
                <a:solidFill>
                  <a:srgbClr val="000000"/>
                </a:solidFill>
                <a:effectLst/>
                <a:uFillTx/>
                <a:latin typeface="+mj-lt"/>
                <a:ea typeface="+mj-ea"/>
                <a:cs typeface="+mj-cs"/>
                <a:sym typeface="Arial"/>
              </a:rPr>
              <a:t> to decrypt </a:t>
            </a:r>
            <a:r>
              <a:rPr kumimoji="0" lang="en-US" sz="1200" b="0" i="0" u="none" strike="noStrike" cap="none" spc="0" normalizeH="0" baseline="0" dirty="0" err="1">
                <a:ln>
                  <a:noFill/>
                </a:ln>
                <a:solidFill>
                  <a:srgbClr val="000000"/>
                </a:solidFill>
                <a:effectLst/>
                <a:uFillTx/>
                <a:latin typeface="+mj-lt"/>
                <a:ea typeface="+mj-ea"/>
                <a:cs typeface="+mj-cs"/>
                <a:sym typeface="Arial"/>
              </a:rPr>
              <a:t>encrypted_spreadsheet_aes</a:t>
            </a:r>
            <a:r>
              <a:rPr kumimoji="0" lang="en-US" sz="1200" b="0" i="0" u="none" strike="noStrike" cap="none" spc="0" normalizeH="0" baseline="0" dirty="0">
                <a:ln>
                  <a:noFill/>
                </a:ln>
                <a:solidFill>
                  <a:srgbClr val="000000"/>
                </a:solidFill>
                <a:effectLst/>
                <a:uFillTx/>
                <a:latin typeface="+mj-lt"/>
                <a:ea typeface="+mj-ea"/>
                <a:cs typeface="+mj-cs"/>
                <a:sym typeface="Arial"/>
              </a:rPr>
              <a:t> and access the original sensitive spreadsheet.</a:t>
            </a: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This example illustrates the proposed method for secure file storage on a local host using hybrid cryptography, showcasing the process and interactions with sample values.</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40855413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Footer Placeholder 3"/>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39" name="Google Shape;119;p1"/>
          <p:cNvSpPr txBox="1">
            <a:spLocks noGrp="1"/>
          </p:cNvSpPr>
          <p:nvPr>
            <p:ph type="sldNum" sz="quarter" idx="2"/>
          </p:nvPr>
        </p:nvSpPr>
        <p:spPr>
          <a:xfrm>
            <a:off x="8391038" y="4768289"/>
            <a:ext cx="295763" cy="2718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Bookman Old Style"/>
                <a:ea typeface="Bookman Old Style"/>
                <a:cs typeface="Bookman Old Style"/>
                <a:sym typeface="Bookman Old Style"/>
              </a:defRPr>
            </a:lvl1pPr>
          </a:lstStyle>
          <a:p>
            <a:fld id="{86CB4B4D-7CA3-9044-876B-883B54F8677D}" type="slidenum">
              <a:rPr/>
              <a:t>11</a:t>
            </a:fld>
            <a:endParaRPr/>
          </a:p>
        </p:txBody>
      </p:sp>
      <p:sp>
        <p:nvSpPr>
          <p:cNvPr id="140" name="Title 1"/>
          <p:cNvSpPr txBox="1">
            <a:spLocks noGrp="1"/>
          </p:cNvSpPr>
          <p:nvPr>
            <p:ph type="title"/>
          </p:nvPr>
        </p:nvSpPr>
        <p:spPr>
          <a:xfrm>
            <a:off x="1232725" y="360290"/>
            <a:ext cx="6117433" cy="627323"/>
          </a:xfrm>
          <a:prstGeom prst="rect">
            <a:avLst/>
          </a:prstGeom>
        </p:spPr>
        <p:txBody>
          <a:bodyPr>
            <a:normAutofit fontScale="90000"/>
          </a:bodyPr>
          <a:lstStyle>
            <a:lvl1pPr>
              <a:defRPr sz="3600">
                <a:latin typeface="Bookman Old Style"/>
                <a:ea typeface="Bookman Old Style"/>
                <a:cs typeface="Bookman Old Style"/>
                <a:sym typeface="Bookman Old Style"/>
              </a:defRPr>
            </a:lvl1pPr>
          </a:lstStyle>
          <a:p>
            <a:r>
              <a:t>Parameter </a:t>
            </a:r>
          </a:p>
        </p:txBody>
      </p:sp>
      <p:sp>
        <p:nvSpPr>
          <p:cNvPr id="141" name="TextBox 4"/>
          <p:cNvSpPr txBox="1"/>
          <p:nvPr/>
        </p:nvSpPr>
        <p:spPr>
          <a:xfrm>
            <a:off x="1286794" y="1169364"/>
            <a:ext cx="6808991" cy="28003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0" marR="0">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Security Strength (SS):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Formula:Strength</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Symmetric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Algorithm×Strength</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Asymmetric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AlgorithmSS</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=Strength of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Symmetric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Algorithm×Strength</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Asymmetric Algorithm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2.Encryption Time (ET):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Formula:Time</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Symmetric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Encryption+Time</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Asymmetric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EncryptionET</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=Time for Symmetric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Encryption+Time</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Asymmetric Encryption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3.Decryption Time (DT):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Formula:Time</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Symmetric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Decryption+Time</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Asymmetric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DecryptionDT</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=Time for Symmetric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Decryption+Time</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Asymmetric Decryption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4.Time for Symmetric Key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Generation+Time</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Asymmetric Key Pair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GenerationKGT</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=Time for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Symmetric Key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Generation+Time</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Key Generation Time (KGT):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5.Key Storage Space (KSS):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Formula:Space</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Symmetric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Key+Space</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Asymmetric Public and Private </a:t>
            </a:r>
            <a:r>
              <a:rPr lang="en-US"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KeysKSS</a:t>
            </a: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=Space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2" name="Date Placeholder 2"/>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Footer Placeholder 3"/>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45" name="Google Shape;119;p1"/>
          <p:cNvSpPr txBox="1">
            <a:spLocks noGrp="1"/>
          </p:cNvSpPr>
          <p:nvPr>
            <p:ph type="sldNum" sz="quarter" idx="2"/>
          </p:nvPr>
        </p:nvSpPr>
        <p:spPr>
          <a:xfrm>
            <a:off x="8391038" y="4768289"/>
            <a:ext cx="295763" cy="2718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Bookman Old Style"/>
                <a:ea typeface="Bookman Old Style"/>
                <a:cs typeface="Bookman Old Style"/>
                <a:sym typeface="Bookman Old Style"/>
              </a:defRPr>
            </a:lvl1pPr>
          </a:lstStyle>
          <a:p>
            <a:fld id="{86CB4B4D-7CA3-9044-876B-883B54F8677D}" type="slidenum">
              <a:rPr/>
              <a:t>12</a:t>
            </a:fld>
            <a:endParaRPr/>
          </a:p>
        </p:txBody>
      </p:sp>
      <p:sp>
        <p:nvSpPr>
          <p:cNvPr id="146" name="Title 1"/>
          <p:cNvSpPr txBox="1">
            <a:spLocks noGrp="1"/>
          </p:cNvSpPr>
          <p:nvPr>
            <p:ph type="title"/>
          </p:nvPr>
        </p:nvSpPr>
        <p:spPr>
          <a:xfrm>
            <a:off x="1257534" y="404812"/>
            <a:ext cx="6117433" cy="627323"/>
          </a:xfrm>
          <a:prstGeom prst="rect">
            <a:avLst/>
          </a:prstGeom>
        </p:spPr>
        <p:txBody>
          <a:bodyPr>
            <a:normAutofit fontScale="90000"/>
          </a:bodyPr>
          <a:lstStyle>
            <a:lvl1pPr>
              <a:defRPr sz="3600">
                <a:latin typeface="Bookman Old Style"/>
                <a:ea typeface="Bookman Old Style"/>
                <a:cs typeface="Bookman Old Style"/>
                <a:sym typeface="Bookman Old Style"/>
              </a:defRPr>
            </a:lvl1pPr>
          </a:lstStyle>
          <a:p>
            <a:r>
              <a:rPr dirty="0"/>
              <a:t>Experiment Environment</a:t>
            </a:r>
          </a:p>
        </p:txBody>
      </p:sp>
      <p:sp>
        <p:nvSpPr>
          <p:cNvPr id="147" name="TextBox 4"/>
          <p:cNvSpPr txBox="1"/>
          <p:nvPr/>
        </p:nvSpPr>
        <p:spPr>
          <a:xfrm>
            <a:off x="1175759" y="1148202"/>
            <a:ext cx="6564544" cy="31085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pPr>
            <a:r>
              <a:rPr lang="en-US" dirty="0"/>
              <a:t>Software Requirements </a:t>
            </a:r>
          </a:p>
          <a:p>
            <a:pPr>
              <a:defRPr b="1"/>
            </a:pPr>
            <a:endParaRPr lang="en-US" dirty="0"/>
          </a:p>
          <a:p>
            <a:r>
              <a:rPr lang="en-US" dirty="0"/>
              <a:t>• Operating system: Windows Family. </a:t>
            </a:r>
          </a:p>
          <a:p>
            <a:r>
              <a:rPr lang="en-US" dirty="0"/>
              <a:t>• Coding Language: J2EE (</a:t>
            </a:r>
            <a:r>
              <a:rPr lang="en-US" dirty="0" err="1"/>
              <a:t>JSP,Servlet,Java</a:t>
            </a:r>
            <a:r>
              <a:rPr lang="en-US" dirty="0"/>
              <a:t> Bean) </a:t>
            </a:r>
          </a:p>
          <a:p>
            <a:r>
              <a:rPr lang="en-US" dirty="0"/>
              <a:t>• Data Base: </a:t>
            </a:r>
            <a:r>
              <a:rPr lang="en-US" dirty="0" err="1"/>
              <a:t>mySQL</a:t>
            </a:r>
            <a:r>
              <a:rPr lang="en-US" dirty="0"/>
              <a:t>. </a:t>
            </a:r>
          </a:p>
          <a:p>
            <a:r>
              <a:rPr lang="en-US" dirty="0"/>
              <a:t>• Web Server: Wamp server </a:t>
            </a:r>
          </a:p>
          <a:p>
            <a:r>
              <a:rPr lang="en-US" dirty="0"/>
              <a:t>• Tools: Django and python</a:t>
            </a:r>
          </a:p>
          <a:p>
            <a:endParaRPr lang="en-US" dirty="0"/>
          </a:p>
          <a:p>
            <a:pPr>
              <a:defRPr b="1"/>
            </a:pPr>
            <a:r>
              <a:rPr lang="en-US" dirty="0"/>
              <a:t>Hardware Requirements </a:t>
            </a:r>
          </a:p>
          <a:p>
            <a:pPr>
              <a:defRPr b="1"/>
            </a:pPr>
            <a:endParaRPr lang="en-US" dirty="0"/>
          </a:p>
          <a:p>
            <a:pPr>
              <a:buSzPct val="100000"/>
            </a:pPr>
            <a:r>
              <a:rPr lang="en-US" dirty="0"/>
              <a:t>• Hard Disk: 40 GB. 8 </a:t>
            </a:r>
          </a:p>
          <a:p>
            <a:pPr>
              <a:buSzPct val="100000"/>
            </a:pPr>
            <a:r>
              <a:rPr lang="en-US" dirty="0"/>
              <a:t>• Floppy Drive: 1.44 MB. </a:t>
            </a:r>
          </a:p>
          <a:p>
            <a:pPr>
              <a:buSzPct val="100000"/>
            </a:pPr>
            <a:r>
              <a:rPr lang="en-US" dirty="0"/>
              <a:t>• Monitor: 14’ Color Monitor. </a:t>
            </a:r>
          </a:p>
          <a:p>
            <a:pPr>
              <a:buSzPct val="100000"/>
            </a:pPr>
            <a:r>
              <a:rPr lang="en-US" dirty="0"/>
              <a:t>• Ram: 4 GB.</a:t>
            </a:r>
            <a:endParaRPr lang="en-US" dirty="0">
              <a:latin typeface="Bookman Old Style"/>
              <a:ea typeface="Bookman Old Style"/>
              <a:cs typeface="Bookman Old Style"/>
              <a:sym typeface="Bookman Old Style"/>
            </a:endParaRPr>
          </a:p>
        </p:txBody>
      </p:sp>
      <p:sp>
        <p:nvSpPr>
          <p:cNvPr id="148" name="Date Placeholder 2"/>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Footer Placeholder 6"/>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51" name="Google Shape;119;p1"/>
          <p:cNvSpPr txBox="1">
            <a:spLocks noGrp="1"/>
          </p:cNvSpPr>
          <p:nvPr>
            <p:ph type="sldNum" sz="quarter" idx="2"/>
          </p:nvPr>
        </p:nvSpPr>
        <p:spPr>
          <a:xfrm>
            <a:off x="8425566" y="4778756"/>
            <a:ext cx="261235" cy="25091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sp>
        <p:nvSpPr>
          <p:cNvPr id="152" name="Title 1"/>
          <p:cNvSpPr txBox="1">
            <a:spLocks noGrp="1"/>
          </p:cNvSpPr>
          <p:nvPr>
            <p:ph type="title"/>
          </p:nvPr>
        </p:nvSpPr>
        <p:spPr>
          <a:xfrm>
            <a:off x="435768" y="-1"/>
            <a:ext cx="6117433" cy="627323"/>
          </a:xfrm>
          <a:prstGeom prst="rect">
            <a:avLst/>
          </a:prstGeom>
        </p:spPr>
        <p:txBody>
          <a:bodyPr>
            <a:normAutofit fontScale="90000"/>
          </a:bodyPr>
          <a:lstStyle>
            <a:lvl1pPr>
              <a:defRPr sz="3600">
                <a:latin typeface="Bookman Old Style"/>
                <a:ea typeface="Bookman Old Style"/>
                <a:cs typeface="Bookman Old Style"/>
                <a:sym typeface="Bookman Old Style"/>
              </a:defRPr>
            </a:lvl1pPr>
          </a:lstStyle>
          <a:p>
            <a:r>
              <a:t>Project status</a:t>
            </a:r>
          </a:p>
        </p:txBody>
      </p:sp>
      <p:sp>
        <p:nvSpPr>
          <p:cNvPr id="154" name="Date Placeholder 5"/>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graphicFrame>
        <p:nvGraphicFramePr>
          <p:cNvPr id="4" name="Table 3">
            <a:extLst>
              <a:ext uri="{FF2B5EF4-FFF2-40B4-BE49-F238E27FC236}">
                <a16:creationId xmlns:a16="http://schemas.microsoft.com/office/drawing/2014/main" id="{DC8B65B2-F077-2EBB-5977-610524CDD23D}"/>
              </a:ext>
            </a:extLst>
          </p:cNvPr>
          <p:cNvGraphicFramePr>
            <a:graphicFrameLocks noGrp="1"/>
          </p:cNvGraphicFramePr>
          <p:nvPr>
            <p:extLst>
              <p:ext uri="{D42A27DB-BD31-4B8C-83A1-F6EECF244321}">
                <p14:modId xmlns:p14="http://schemas.microsoft.com/office/powerpoint/2010/main" val="3317560559"/>
              </p:ext>
            </p:extLst>
          </p:nvPr>
        </p:nvGraphicFramePr>
        <p:xfrm>
          <a:off x="1123308" y="1279490"/>
          <a:ext cx="6602859" cy="2062480"/>
        </p:xfrm>
        <a:graphic>
          <a:graphicData uri="http://schemas.openxmlformats.org/drawingml/2006/table">
            <a:tbl>
              <a:tblPr firstRow="1" bandRow="1"/>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a:t>S.No</a:t>
                      </a:r>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Data Collection</a:t>
                      </a:r>
                    </a:p>
                  </a:txBody>
                  <a:tcPr/>
                </a:tc>
                <a:tc>
                  <a:txBody>
                    <a:bodyPr/>
                    <a:lstStyle/>
                    <a:p>
                      <a:r>
                        <a:rPr lang="en-US" dirty="0"/>
                        <a:t>completed</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Modules Description</a:t>
                      </a:r>
                    </a:p>
                  </a:txBody>
                  <a:tcPr/>
                </a:tc>
                <a:tc>
                  <a:txBody>
                    <a:bodyPr/>
                    <a:lstStyle/>
                    <a:p>
                      <a:r>
                        <a:rPr lang="en-US" sz="1400" dirty="0"/>
                        <a:t>In-progress</a:t>
                      </a:r>
                      <a:endParaRPr lang="en-US"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System Architecture</a:t>
                      </a:r>
                    </a:p>
                  </a:txBody>
                  <a:tcPr/>
                </a:tc>
                <a:tc>
                  <a:txBody>
                    <a:bodyPr/>
                    <a:lstStyle/>
                    <a:p>
                      <a:r>
                        <a:rPr lang="en-US" sz="1400" dirty="0"/>
                        <a:t>In-progress</a:t>
                      </a:r>
                      <a:endParaRPr lang="en-US" dirty="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Implementation</a:t>
                      </a:r>
                    </a:p>
                  </a:txBody>
                  <a:tcPr/>
                </a:tc>
                <a:tc>
                  <a:txBody>
                    <a:bodyPr/>
                    <a:lstStyle/>
                    <a:p>
                      <a:r>
                        <a:rPr lang="en-US" sz="1400" dirty="0"/>
                        <a:t>Not yet</a:t>
                      </a:r>
                      <a:r>
                        <a:rPr lang="en-US" sz="1400" baseline="0" dirty="0"/>
                        <a:t> started</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Footer Placeholder 3"/>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57" name="Google Shape;119;p1"/>
          <p:cNvSpPr txBox="1">
            <a:spLocks noGrp="1"/>
          </p:cNvSpPr>
          <p:nvPr>
            <p:ph type="sldNum" sz="quarter" idx="2"/>
          </p:nvPr>
        </p:nvSpPr>
        <p:spPr>
          <a:xfrm>
            <a:off x="8425566" y="4778756"/>
            <a:ext cx="261235" cy="25091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14</a:t>
            </a:fld>
            <a:endParaRPr/>
          </a:p>
        </p:txBody>
      </p:sp>
      <p:sp>
        <p:nvSpPr>
          <p:cNvPr id="158" name="Title 1"/>
          <p:cNvSpPr txBox="1">
            <a:spLocks noGrp="1"/>
          </p:cNvSpPr>
          <p:nvPr>
            <p:ph type="title"/>
          </p:nvPr>
        </p:nvSpPr>
        <p:spPr>
          <a:xfrm>
            <a:off x="435768" y="-1"/>
            <a:ext cx="6117433" cy="627323"/>
          </a:xfrm>
          <a:prstGeom prst="rect">
            <a:avLst/>
          </a:prstGeom>
        </p:spPr>
        <p:txBody>
          <a:bodyPr>
            <a:normAutofit fontScale="90000"/>
          </a:bodyPr>
          <a:lstStyle>
            <a:lvl1pPr>
              <a:defRPr sz="3600">
                <a:latin typeface="Bookman Old Style"/>
                <a:ea typeface="Bookman Old Style"/>
                <a:cs typeface="Bookman Old Style"/>
                <a:sym typeface="Bookman Old Style"/>
              </a:defRPr>
            </a:lvl1pPr>
          </a:lstStyle>
          <a:p>
            <a:r>
              <a:t>References</a:t>
            </a:r>
          </a:p>
        </p:txBody>
      </p:sp>
      <p:sp>
        <p:nvSpPr>
          <p:cNvPr id="159" name="Date Placeholder 2"/>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
        <p:nvSpPr>
          <p:cNvPr id="160" name="[1] The OpenStack Project. (2015). OSSA-2015-006: Unauthorized Delete of Versioned Swift Object. Retrieved Dec 14, 2022, from https://security.openstack.org/ossa/ OSSA-2015-006.html…"/>
          <p:cNvSpPr txBox="1"/>
          <p:nvPr/>
        </p:nvSpPr>
        <p:spPr>
          <a:xfrm>
            <a:off x="593601" y="930879"/>
            <a:ext cx="7615818" cy="36987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lnSpc>
                <a:spcPct val="107916"/>
              </a:lnSpc>
              <a:spcBef>
                <a:spcPts val="800"/>
              </a:spcBef>
              <a:defRPr sz="1200">
                <a:uFill>
                  <a:solidFill>
                    <a:srgbClr val="000000"/>
                  </a:solidFill>
                </a:uFill>
                <a:latin typeface="Calibri"/>
                <a:ea typeface="Calibri"/>
                <a:cs typeface="Calibri"/>
                <a:sym typeface="Calibri"/>
              </a:defRPr>
            </a:pPr>
            <a:r>
              <a:t>[1] The OpenStack Project. (2015). OSSA-2015-006: Unauthorized Delete of Versioned Swift Object. Retrieved Dec 14, 2022, from https://security.openstack.org/ossa/ OSSA-2015-006.html</a:t>
            </a:r>
          </a:p>
          <a:p>
            <a:pPr defTabSz="457200">
              <a:lnSpc>
                <a:spcPct val="107916"/>
              </a:lnSpc>
              <a:spcBef>
                <a:spcPts val="800"/>
              </a:spcBef>
              <a:defRPr sz="1200">
                <a:uFill>
                  <a:solidFill>
                    <a:srgbClr val="000000"/>
                  </a:solidFill>
                </a:uFill>
                <a:latin typeface="Calibri"/>
                <a:ea typeface="Calibri"/>
                <a:cs typeface="Calibri"/>
                <a:sym typeface="Calibri"/>
              </a:defRPr>
            </a:pPr>
            <a:r>
              <a:t> [2] The OpenStack Project. (2015). OSSA-2015-016: Information Leak Via Swift Tempurls. Retrieved August 26, 2022, from https://security.openstack.org/ossa/OSSA2015-016.html </a:t>
            </a:r>
          </a:p>
          <a:p>
            <a:pPr defTabSz="457200">
              <a:lnSpc>
                <a:spcPct val="107916"/>
              </a:lnSpc>
              <a:spcBef>
                <a:spcPts val="800"/>
              </a:spcBef>
              <a:defRPr sz="1200">
                <a:uFill>
                  <a:solidFill>
                    <a:srgbClr val="000000"/>
                  </a:solidFill>
                </a:uFill>
                <a:latin typeface="Calibri"/>
                <a:ea typeface="Calibri"/>
                <a:cs typeface="Calibri"/>
                <a:sym typeface="Calibri"/>
              </a:defRPr>
            </a:pPr>
            <a:r>
              <a:t>[3] The OpenStack Project. (2015). Possible Glance Image Exposure Via Swift. Retrieved February 23, 2023, from https://wiki.openstack.org/wiki/OSSN/OSSN0025 [4] Cloud Security Alliance. (2018). Top Threats to Cloud Computing: Deep Dive. Retrieved August 8, 2022, from https://downloads.cloudsecurityalliance.org/assets/ research/topthreats/top-threats-to-cloudcomputing-deepdive.pdf </a:t>
            </a:r>
          </a:p>
          <a:p>
            <a:pPr defTabSz="457200">
              <a:lnSpc>
                <a:spcPct val="107916"/>
              </a:lnSpc>
              <a:spcBef>
                <a:spcPts val="800"/>
              </a:spcBef>
              <a:defRPr sz="1200">
                <a:uFill>
                  <a:solidFill>
                    <a:srgbClr val="000000"/>
                  </a:solidFill>
                </a:uFill>
                <a:latin typeface="Calibri"/>
                <a:ea typeface="Calibri"/>
                <a:cs typeface="Calibri"/>
                <a:sym typeface="Calibri"/>
              </a:defRPr>
            </a:pPr>
            <a:r>
              <a:t>[5] The OpenStack Project. (2015). OpenStack Security Advisories. Retrieved February 2, 2023, from https://security.openstack.org/ossalist.html </a:t>
            </a:r>
          </a:p>
          <a:p>
            <a:pPr defTabSz="457200">
              <a:lnSpc>
                <a:spcPct val="107916"/>
              </a:lnSpc>
              <a:spcBef>
                <a:spcPts val="800"/>
              </a:spcBef>
              <a:defRPr sz="1200">
                <a:uFill>
                  <a:solidFill>
                    <a:srgbClr val="000000"/>
                  </a:solidFill>
                </a:uFill>
                <a:latin typeface="Calibri"/>
                <a:ea typeface="Calibri"/>
                <a:cs typeface="Calibri"/>
                <a:sym typeface="Calibri"/>
              </a:defRPr>
            </a:pPr>
            <a:r>
              <a:t>[6] Common Vulnerabilities and Exposures. (2015). CVE-2015-5223. Retrieved July 1, 2022, from https://cve.mitre.org/cgi-bin/cvename.cgi?name$=$CVE-2015-5223 </a:t>
            </a:r>
          </a:p>
          <a:p>
            <a:pPr defTabSz="457200">
              <a:lnSpc>
                <a:spcPct val="107916"/>
              </a:lnSpc>
              <a:spcBef>
                <a:spcPts val="800"/>
              </a:spcBef>
              <a:defRPr sz="1200">
                <a:uFill>
                  <a:solidFill>
                    <a:srgbClr val="000000"/>
                  </a:solidFill>
                </a:uFill>
                <a:latin typeface="Calibri"/>
                <a:ea typeface="Calibri"/>
                <a:cs typeface="Calibri"/>
                <a:sym typeface="Calibri"/>
              </a:defRPr>
            </a:pPr>
            <a:r>
              <a:t>[7] Common Vulnerabilities and Exposures. (2016). CVE-2016-9590. Retrieved November 23, 2022, from </a:t>
            </a:r>
            <a:r>
              <a:rPr u="sng">
                <a:solidFill>
                  <a:srgbClr val="0563C1"/>
                </a:solidFill>
                <a:uFill>
                  <a:solidFill>
                    <a:srgbClr val="0563C1"/>
                  </a:solidFill>
                </a:uFill>
                <a:hlinkClick r:id="rId2"/>
              </a:rPr>
              <a:t>https://cve.mitre.org/cgi-bin/cvename.cgi?name$=$CVE2016-959</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Footer Placeholder 3"/>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63" name="Google Shape;119;p1"/>
          <p:cNvSpPr txBox="1">
            <a:spLocks noGrp="1"/>
          </p:cNvSpPr>
          <p:nvPr>
            <p:ph type="sldNum" sz="quarter" idx="2"/>
          </p:nvPr>
        </p:nvSpPr>
        <p:spPr>
          <a:xfrm>
            <a:off x="8425566" y="4778756"/>
            <a:ext cx="261235" cy="25091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
        <p:nvSpPr>
          <p:cNvPr id="164" name="Title 1"/>
          <p:cNvSpPr txBox="1">
            <a:spLocks noGrp="1"/>
          </p:cNvSpPr>
          <p:nvPr>
            <p:ph type="title"/>
          </p:nvPr>
        </p:nvSpPr>
        <p:spPr>
          <a:xfrm>
            <a:off x="846734" y="1759067"/>
            <a:ext cx="6117433" cy="627322"/>
          </a:xfrm>
          <a:prstGeom prst="rect">
            <a:avLst/>
          </a:prstGeom>
        </p:spPr>
        <p:txBody>
          <a:bodyPr>
            <a:normAutofit fontScale="90000"/>
          </a:bodyPr>
          <a:lstStyle>
            <a:lvl1pPr>
              <a:defRPr sz="3600">
                <a:latin typeface="Bookman Old Style"/>
                <a:ea typeface="Bookman Old Style"/>
                <a:cs typeface="Bookman Old Style"/>
                <a:sym typeface="Bookman Old Style"/>
              </a:defRPr>
            </a:lvl1pPr>
          </a:lstStyle>
          <a:p>
            <a:r>
              <a:t>Thank you</a:t>
            </a:r>
          </a:p>
        </p:txBody>
      </p:sp>
      <p:sp>
        <p:nvSpPr>
          <p:cNvPr id="165" name="Date Placeholder 2"/>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Footer Placeholder 6"/>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68" name="Google Shape;119;p1"/>
          <p:cNvSpPr txBox="1">
            <a:spLocks noGrp="1"/>
          </p:cNvSpPr>
          <p:nvPr>
            <p:ph type="sldNum" sz="quarter" idx="2"/>
          </p:nvPr>
        </p:nvSpPr>
        <p:spPr>
          <a:xfrm>
            <a:off x="8425566" y="4778756"/>
            <a:ext cx="261235" cy="25091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16</a:t>
            </a:fld>
            <a:endParaRPr/>
          </a:p>
        </p:txBody>
      </p:sp>
      <p:sp>
        <p:nvSpPr>
          <p:cNvPr id="169" name="Title 1"/>
          <p:cNvSpPr txBox="1">
            <a:spLocks noGrp="1"/>
          </p:cNvSpPr>
          <p:nvPr>
            <p:ph type="title"/>
          </p:nvPr>
        </p:nvSpPr>
        <p:spPr>
          <a:xfrm>
            <a:off x="1438941" y="587805"/>
            <a:ext cx="6117433" cy="627323"/>
          </a:xfrm>
          <a:prstGeom prst="rect">
            <a:avLst/>
          </a:prstGeom>
        </p:spPr>
        <p:txBody>
          <a:bodyPr/>
          <a:lstStyle>
            <a:lvl1pPr>
              <a:defRPr sz="2400">
                <a:latin typeface="Bookman Old Style"/>
                <a:ea typeface="Bookman Old Style"/>
                <a:cs typeface="Bookman Old Style"/>
                <a:sym typeface="Bookman Old Style"/>
              </a:defRPr>
            </a:lvl1pPr>
          </a:lstStyle>
          <a:p>
            <a:r>
              <a:rPr dirty="0"/>
              <a:t>Project seminar–I Evaluation</a:t>
            </a:r>
          </a:p>
        </p:txBody>
      </p:sp>
      <p:graphicFrame>
        <p:nvGraphicFramePr>
          <p:cNvPr id="170" name="Table 3"/>
          <p:cNvGraphicFramePr/>
          <p:nvPr>
            <p:extLst>
              <p:ext uri="{D42A27DB-BD31-4B8C-83A1-F6EECF244321}">
                <p14:modId xmlns:p14="http://schemas.microsoft.com/office/powerpoint/2010/main" val="3651461931"/>
              </p:ext>
            </p:extLst>
          </p:nvPr>
        </p:nvGraphicFramePr>
        <p:xfrm>
          <a:off x="1270569" y="1707252"/>
          <a:ext cx="6602859" cy="2225040"/>
        </p:xfrm>
        <a:graphic>
          <a:graphicData uri="http://schemas.openxmlformats.org/drawingml/2006/table">
            <a:tbl>
              <a:tblPr firstRow="1">
                <a:tableStyleId>{4C3C2611-4C71-4FC5-86AE-919BDF0F9419}</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pPr algn="l">
                        <a:defRPr sz="1800"/>
                      </a:pPr>
                      <a:r>
                        <a:rPr sz="1400">
                          <a:sym typeface="Arial"/>
                        </a:rPr>
                        <a:t>S.No</a:t>
                      </a:r>
                    </a:p>
                  </a:txBody>
                  <a:tcPr marL="45720" marR="45720" horzOverflow="overflow"/>
                </a:tc>
                <a:tc>
                  <a:txBody>
                    <a:bodyPr/>
                    <a:lstStyle/>
                    <a:p>
                      <a:pPr algn="l">
                        <a:defRPr sz="1800"/>
                      </a:pPr>
                      <a:r>
                        <a:rPr sz="1400">
                          <a:sym typeface="Arial"/>
                        </a:rPr>
                        <a:t>Rubrics</a:t>
                      </a:r>
                    </a:p>
                  </a:txBody>
                  <a:tcPr marL="45720" marR="45720" horzOverflow="overflow"/>
                </a:tc>
                <a:tc>
                  <a:txBody>
                    <a:bodyPr/>
                    <a:lstStyle/>
                    <a:p>
                      <a:pPr algn="l">
                        <a:defRPr sz="1800"/>
                      </a:pPr>
                      <a:r>
                        <a:rPr sz="1000">
                          <a:sym typeface="Arial"/>
                        </a:rPr>
                        <a:t>Marks</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rPr sz="1400">
                          <a:sym typeface="Arial"/>
                        </a:rPr>
                        <a:t>1</a:t>
                      </a:r>
                    </a:p>
                  </a:txBody>
                  <a:tcPr marL="45720" marR="45720" horzOverflow="overflow"/>
                </a:tc>
                <a:tc>
                  <a:txBody>
                    <a:bodyPr/>
                    <a:lstStyle/>
                    <a:p>
                      <a:pPr algn="l">
                        <a:defRPr sz="1800"/>
                      </a:pPr>
                      <a:r>
                        <a:rPr sz="1400">
                          <a:sym typeface="Arial"/>
                        </a:rPr>
                        <a:t>Concept Introduction</a:t>
                      </a:r>
                    </a:p>
                  </a:txBody>
                  <a:tcPr marL="45720" marR="45720" horzOverflow="overflow"/>
                </a:tc>
                <a:tc>
                  <a:txBody>
                    <a:bodyPr/>
                    <a:lstStyle/>
                    <a:p>
                      <a:pPr algn="l">
                        <a:defRPr sz="1800"/>
                      </a:pPr>
                      <a:r>
                        <a:rPr sz="1400">
                          <a:sym typeface="Arial"/>
                        </a:rPr>
                        <a:t>4</a:t>
                      </a: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rPr sz="1400">
                          <a:sym typeface="Arial"/>
                        </a:rPr>
                        <a:t>2</a:t>
                      </a:r>
                    </a:p>
                  </a:txBody>
                  <a:tcPr marL="45720" marR="45720" horzOverflow="overflow"/>
                </a:tc>
                <a:tc>
                  <a:txBody>
                    <a:bodyPr/>
                    <a:lstStyle/>
                    <a:p>
                      <a:pPr algn="l">
                        <a:defRPr sz="1800"/>
                      </a:pPr>
                      <a:r>
                        <a:rPr sz="1400">
                          <a:sym typeface="Arial"/>
                        </a:rPr>
                        <a:t>Literature and Parameter</a:t>
                      </a:r>
                    </a:p>
                  </a:txBody>
                  <a:tcPr marL="45720" marR="45720" horzOverflow="overflow"/>
                </a:tc>
                <a:tc>
                  <a:txBody>
                    <a:bodyPr/>
                    <a:lstStyle/>
                    <a:p>
                      <a:pPr algn="l">
                        <a:defRPr sz="1800"/>
                      </a:pPr>
                      <a:r>
                        <a:rPr sz="1400">
                          <a:sym typeface="Arial"/>
                        </a:rPr>
                        <a:t>5</a:t>
                      </a: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rPr sz="1400">
                          <a:sym typeface="Arial"/>
                        </a:rPr>
                        <a:t>3</a:t>
                      </a:r>
                    </a:p>
                  </a:txBody>
                  <a:tcPr marL="45720" marR="45720" horzOverflow="overflow"/>
                </a:tc>
                <a:tc>
                  <a:txBody>
                    <a:bodyPr/>
                    <a:lstStyle/>
                    <a:p>
                      <a:pPr algn="l">
                        <a:defRPr sz="1400">
                          <a:sym typeface="Arial"/>
                        </a:defRPr>
                      </a:pPr>
                      <a:r>
                        <a:rPr dirty="0"/>
                        <a:t>Problem  and </a:t>
                      </a:r>
                      <a:r>
                        <a:rPr sz="1200" dirty="0">
                          <a:latin typeface="Bookman Old Style"/>
                          <a:ea typeface="Bookman Old Style"/>
                          <a:cs typeface="Bookman Old Style"/>
                          <a:sym typeface="Bookman Old Style"/>
                        </a:rPr>
                        <a:t>Problem </a:t>
                      </a:r>
                      <a:r>
                        <a:rPr dirty="0">
                          <a:latin typeface="Bookman Old Style"/>
                          <a:ea typeface="Bookman Old Style"/>
                          <a:cs typeface="Bookman Old Style"/>
                          <a:sym typeface="Bookman Old Style"/>
                        </a:rPr>
                        <a:t>Illustration</a:t>
                      </a:r>
                    </a:p>
                  </a:txBody>
                  <a:tcPr marL="45720" marR="45720" horzOverflow="overflow"/>
                </a:tc>
                <a:tc>
                  <a:txBody>
                    <a:bodyPr/>
                    <a:lstStyle/>
                    <a:p>
                      <a:pPr algn="l">
                        <a:defRPr sz="1800"/>
                      </a:pPr>
                      <a:r>
                        <a:rPr sz="1400">
                          <a:sym typeface="Arial"/>
                        </a:rPr>
                        <a:t>8</a:t>
                      </a: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rPr sz="1400">
                          <a:sym typeface="Arial"/>
                        </a:rPr>
                        <a:t>4 </a:t>
                      </a:r>
                    </a:p>
                  </a:txBody>
                  <a:tcPr marL="45720" marR="45720" horzOverflow="overflow"/>
                </a:tc>
                <a:tc>
                  <a:txBody>
                    <a:bodyPr/>
                    <a:lstStyle/>
                    <a:p>
                      <a:pPr algn="l">
                        <a:defRPr sz="1400">
                          <a:latin typeface="Bookman Old Style"/>
                          <a:ea typeface="Bookman Old Style"/>
                          <a:cs typeface="Bookman Old Style"/>
                          <a:sym typeface="Bookman Old Style"/>
                        </a:defRPr>
                      </a:pPr>
                      <a:r>
                        <a:rPr dirty="0"/>
                        <a:t>Proposed Method and  </a:t>
                      </a:r>
                      <a:r>
                        <a:rPr sz="1600" dirty="0"/>
                        <a:t>Illustration</a:t>
                      </a:r>
                    </a:p>
                  </a:txBody>
                  <a:tcPr marL="45720" marR="45720" horzOverflow="overflow"/>
                </a:tc>
                <a:tc>
                  <a:txBody>
                    <a:bodyPr/>
                    <a:lstStyle/>
                    <a:p>
                      <a:pPr algn="l">
                        <a:defRPr sz="1800"/>
                      </a:pPr>
                      <a:r>
                        <a:rPr sz="1400">
                          <a:sym typeface="Arial"/>
                        </a:rPr>
                        <a:t>8</a:t>
                      </a:r>
                    </a:p>
                  </a:txBody>
                  <a:tcPr marL="45720" marR="45720" horzOverflow="overflow"/>
                </a:tc>
                <a:extLst>
                  <a:ext uri="{0D108BD9-81ED-4DB2-BD59-A6C34878D82A}">
                    <a16:rowId xmlns:a16="http://schemas.microsoft.com/office/drawing/2014/main" val="10004"/>
                  </a:ext>
                </a:extLst>
              </a:tr>
              <a:tr h="370840">
                <a:tc gridSpan="2">
                  <a:txBody>
                    <a:bodyPr/>
                    <a:lstStyle/>
                    <a:p>
                      <a:pPr algn="ctr">
                        <a:defRPr sz="1800"/>
                      </a:pPr>
                      <a:r>
                        <a:rPr sz="1400" dirty="0">
                          <a:sym typeface="Arial"/>
                        </a:rPr>
                        <a:t>Total</a:t>
                      </a:r>
                    </a:p>
                  </a:txBody>
                  <a:tcPr marL="45720" marR="45720" horzOverflow="overflow"/>
                </a:tc>
                <a:tc hMerge="1">
                  <a:txBody>
                    <a:bodyPr/>
                    <a:lstStyle/>
                    <a:p>
                      <a:endParaRPr lang="en-US"/>
                    </a:p>
                  </a:txBody>
                  <a:tcPr/>
                </a:tc>
                <a:tc>
                  <a:txBody>
                    <a:bodyPr/>
                    <a:lstStyle/>
                    <a:p>
                      <a:pPr algn="l">
                        <a:defRPr sz="1800"/>
                      </a:pPr>
                      <a:r>
                        <a:rPr sz="1400" dirty="0">
                          <a:sym typeface="Arial"/>
                        </a:rPr>
                        <a:t>25</a:t>
                      </a:r>
                    </a:p>
                  </a:txBody>
                  <a:tcPr marL="45720" marR="45720" horzOverflow="overflow"/>
                </a:tc>
                <a:extLst>
                  <a:ext uri="{0D108BD9-81ED-4DB2-BD59-A6C34878D82A}">
                    <a16:rowId xmlns:a16="http://schemas.microsoft.com/office/drawing/2014/main" val="10005"/>
                  </a:ext>
                </a:extLst>
              </a:tr>
            </a:tbl>
          </a:graphicData>
        </a:graphic>
      </p:graphicFrame>
      <p:sp>
        <p:nvSpPr>
          <p:cNvPr id="171" name="Date Placeholder 5"/>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ooter Placeholder 3"/>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90" name="Google Shape;119;p1"/>
          <p:cNvSpPr txBox="1">
            <a:spLocks noGrp="1"/>
          </p:cNvSpPr>
          <p:nvPr>
            <p:ph type="sldNum" sz="quarter" idx="2"/>
          </p:nvPr>
        </p:nvSpPr>
        <p:spPr>
          <a:xfrm>
            <a:off x="8485544" y="4768289"/>
            <a:ext cx="201257" cy="2718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Bookman Old Style"/>
                <a:ea typeface="Bookman Old Style"/>
                <a:cs typeface="Bookman Old Style"/>
                <a:sym typeface="Bookman Old Style"/>
              </a:defRPr>
            </a:lvl1pPr>
          </a:lstStyle>
          <a:p>
            <a:fld id="{86CB4B4D-7CA3-9044-876B-883B54F8677D}" type="slidenum">
              <a:rPr/>
              <a:t>2</a:t>
            </a:fld>
            <a:endParaRPr/>
          </a:p>
        </p:txBody>
      </p:sp>
      <p:sp>
        <p:nvSpPr>
          <p:cNvPr id="91" name="Title 1"/>
          <p:cNvSpPr txBox="1">
            <a:spLocks noGrp="1"/>
          </p:cNvSpPr>
          <p:nvPr>
            <p:ph type="title"/>
          </p:nvPr>
        </p:nvSpPr>
        <p:spPr>
          <a:xfrm>
            <a:off x="1470559" y="422345"/>
            <a:ext cx="6117433" cy="627323"/>
          </a:xfrm>
          <a:prstGeom prst="rect">
            <a:avLst/>
          </a:prstGeom>
        </p:spPr>
        <p:txBody>
          <a:bodyPr>
            <a:normAutofit fontScale="90000"/>
          </a:bodyPr>
          <a:lstStyle>
            <a:lvl1pPr>
              <a:defRPr sz="3600">
                <a:latin typeface="Bookman Old Style"/>
                <a:ea typeface="Bookman Old Style"/>
                <a:cs typeface="Bookman Old Style"/>
                <a:sym typeface="Bookman Old Style"/>
              </a:defRPr>
            </a:lvl1pPr>
          </a:lstStyle>
          <a:p>
            <a:r>
              <a:rPr dirty="0"/>
              <a:t>Introduction</a:t>
            </a:r>
          </a:p>
        </p:txBody>
      </p:sp>
      <p:sp>
        <p:nvSpPr>
          <p:cNvPr id="92" name="TextBox 4"/>
          <p:cNvSpPr txBox="1"/>
          <p:nvPr/>
        </p:nvSpPr>
        <p:spPr>
          <a:xfrm>
            <a:off x="1023449" y="1208559"/>
            <a:ext cx="6564543" cy="24622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Bookman Old Style"/>
                <a:ea typeface="Bookman Old Style"/>
                <a:cs typeface="Bookman Old Style"/>
                <a:sym typeface="Bookman Old Style"/>
              </a:defRPr>
            </a:pPr>
            <a:r>
              <a:rPr lang="en-US" dirty="0"/>
              <a:t>The protection of sensitive data and information is of utmost importance in the modern digital age. As cyberattacks and data breaches become more frequent, it is essential to provide safe file storage on a local host. By using hybrid cryptography techniques to safeguard files kept on a local host, this project tries to address this problem.</a:t>
            </a:r>
          </a:p>
          <a:p>
            <a:pPr>
              <a:defRPr>
                <a:latin typeface="Bookman Old Style"/>
                <a:ea typeface="Bookman Old Style"/>
                <a:cs typeface="Bookman Old Style"/>
                <a:sym typeface="Bookman Old Style"/>
              </a:defRPr>
            </a:pPr>
            <a:endParaRPr lang="en-US" dirty="0"/>
          </a:p>
          <a:p>
            <a:pPr>
              <a:defRPr>
                <a:latin typeface="Bookman Old Style"/>
                <a:ea typeface="Bookman Old Style"/>
                <a:cs typeface="Bookman Old Style"/>
                <a:sym typeface="Bookman Old Style"/>
              </a:defRPr>
            </a:pPr>
            <a:r>
              <a:rPr lang="en-US" dirty="0"/>
              <a:t> To create a strong security solution, hybrid cryptography combines the benefits of symmetric and asymmetric encryption. Asymmetric encryption enables reliable key management and distribution whereas symmetric encryption is quick and effective. This project offers a reliable and effective solution for securing local file storage by combining these two techniques.</a:t>
            </a:r>
            <a:endParaRPr dirty="0">
              <a:uFill>
                <a:solidFill>
                  <a:srgbClr val="374151"/>
                </a:solidFill>
              </a:uFill>
              <a:latin typeface="+mj-lt"/>
              <a:ea typeface="+mj-ea"/>
              <a:cs typeface="+mj-cs"/>
              <a:sym typeface="Arial"/>
            </a:endParaRPr>
          </a:p>
        </p:txBody>
      </p:sp>
      <p:sp>
        <p:nvSpPr>
          <p:cNvPr id="93" name="Date Placeholder 2"/>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Footer Placeholder 3"/>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96" name="Google Shape;119;p1"/>
          <p:cNvSpPr txBox="1">
            <a:spLocks noGrp="1"/>
          </p:cNvSpPr>
          <p:nvPr>
            <p:ph type="sldNum" sz="quarter" idx="2"/>
          </p:nvPr>
        </p:nvSpPr>
        <p:spPr>
          <a:xfrm>
            <a:off x="8485544" y="4768289"/>
            <a:ext cx="201257" cy="2718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Bookman Old Style"/>
                <a:ea typeface="Bookman Old Style"/>
                <a:cs typeface="Bookman Old Style"/>
                <a:sym typeface="Bookman Old Style"/>
              </a:defRPr>
            </a:lvl1pPr>
          </a:lstStyle>
          <a:p>
            <a:fld id="{86CB4B4D-7CA3-9044-876B-883B54F8677D}" type="slidenum">
              <a:rPr/>
              <a:t>3</a:t>
            </a:fld>
            <a:endParaRPr/>
          </a:p>
        </p:txBody>
      </p:sp>
      <p:sp>
        <p:nvSpPr>
          <p:cNvPr id="97" name="Title 1"/>
          <p:cNvSpPr txBox="1">
            <a:spLocks noGrp="1"/>
          </p:cNvSpPr>
          <p:nvPr>
            <p:ph type="title"/>
          </p:nvPr>
        </p:nvSpPr>
        <p:spPr>
          <a:xfrm>
            <a:off x="-308037" y="170421"/>
            <a:ext cx="6117433" cy="627323"/>
          </a:xfrm>
          <a:prstGeom prst="rect">
            <a:avLst/>
          </a:prstGeom>
        </p:spPr>
        <p:txBody>
          <a:bodyPr/>
          <a:lstStyle>
            <a:lvl1pPr>
              <a:defRPr sz="3200">
                <a:latin typeface="Bookman Old Style"/>
                <a:ea typeface="Bookman Old Style"/>
                <a:cs typeface="Bookman Old Style"/>
                <a:sym typeface="Bookman Old Style"/>
              </a:defRPr>
            </a:lvl1pPr>
          </a:lstStyle>
          <a:p>
            <a:r>
              <a:rPr dirty="0"/>
              <a:t>Concept Tree</a:t>
            </a:r>
          </a:p>
        </p:txBody>
      </p:sp>
      <p:sp>
        <p:nvSpPr>
          <p:cNvPr id="98" name="TextBox 4"/>
          <p:cNvSpPr txBox="1"/>
          <p:nvPr/>
        </p:nvSpPr>
        <p:spPr>
          <a:xfrm>
            <a:off x="1183402" y="1173013"/>
            <a:ext cx="6564544"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a:lvl1pPr>
          </a:lstStyle>
          <a:p>
            <a:r>
              <a:t> </a:t>
            </a:r>
            <a:endParaRPr>
              <a:latin typeface="Bookman Old Style"/>
              <a:ea typeface="Bookman Old Style"/>
              <a:cs typeface="Bookman Old Style"/>
              <a:sym typeface="Bookman Old Style"/>
            </a:endParaRPr>
          </a:p>
        </p:txBody>
      </p:sp>
      <p:sp>
        <p:nvSpPr>
          <p:cNvPr id="99" name="Date Placeholder 2"/>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
        <p:nvSpPr>
          <p:cNvPr id="3" name="TextBox 2">
            <a:extLst>
              <a:ext uri="{FF2B5EF4-FFF2-40B4-BE49-F238E27FC236}">
                <a16:creationId xmlns:a16="http://schemas.microsoft.com/office/drawing/2014/main" id="{D0F4C397-A724-9397-DE92-B8D937A25557}"/>
              </a:ext>
            </a:extLst>
          </p:cNvPr>
          <p:cNvSpPr txBox="1"/>
          <p:nvPr/>
        </p:nvSpPr>
        <p:spPr>
          <a:xfrm>
            <a:off x="1160412" y="933896"/>
            <a:ext cx="3388598" cy="37087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dirty="0"/>
              <a:t>- Secure File Storage  </a:t>
            </a:r>
          </a:p>
          <a:p>
            <a:r>
              <a:rPr lang="en-US" sz="1200" dirty="0"/>
              <a:t>|  </a:t>
            </a:r>
          </a:p>
          <a:p>
            <a:r>
              <a:rPr lang="en-US" sz="1200" dirty="0"/>
              <a:t>- Local Host    </a:t>
            </a:r>
          </a:p>
          <a:p>
            <a:r>
              <a:rPr lang="en-US" sz="1200" dirty="0"/>
              <a:t>| </a:t>
            </a:r>
          </a:p>
          <a:p>
            <a:r>
              <a:rPr lang="en-US" sz="1200" dirty="0"/>
              <a:t>   - File Storage System </a:t>
            </a:r>
          </a:p>
          <a:p>
            <a:r>
              <a:rPr lang="en-US" sz="1200" dirty="0"/>
              <a:t> | </a:t>
            </a:r>
          </a:p>
          <a:p>
            <a:r>
              <a:rPr lang="en-US" sz="1200" dirty="0"/>
              <a:t> - Cryptography   </a:t>
            </a:r>
          </a:p>
          <a:p>
            <a:r>
              <a:rPr lang="en-US" sz="1200" dirty="0"/>
              <a:t> |</a:t>
            </a:r>
          </a:p>
          <a:p>
            <a:r>
              <a:rPr lang="en-US" sz="1200" dirty="0"/>
              <a:t>    - Hybrid Cryptography      </a:t>
            </a:r>
          </a:p>
          <a:p>
            <a:r>
              <a:rPr lang="en-US" sz="1200" dirty="0"/>
              <a:t>|  </a:t>
            </a:r>
          </a:p>
          <a:p>
            <a:r>
              <a:rPr lang="en-US" sz="1200" dirty="0"/>
              <a:t>      - Symmetric Encryption     </a:t>
            </a:r>
          </a:p>
          <a:p>
            <a:r>
              <a:rPr lang="en-US" sz="1200" dirty="0"/>
              <a:t>        - Asymmetric Encryption   </a:t>
            </a:r>
          </a:p>
          <a:p>
            <a:r>
              <a:rPr lang="en-US" sz="1200" dirty="0"/>
              <a:t>  | </a:t>
            </a:r>
          </a:p>
          <a:p>
            <a:r>
              <a:rPr lang="en-US" sz="1200" dirty="0"/>
              <a:t>        - Key Management     </a:t>
            </a:r>
          </a:p>
          <a:p>
            <a:r>
              <a:rPr lang="en-US" sz="1200" dirty="0"/>
              <a:t>        |    </a:t>
            </a:r>
          </a:p>
          <a:p>
            <a:r>
              <a:rPr lang="en-US" sz="1200" dirty="0"/>
              <a:t>         - Key Generation      </a:t>
            </a:r>
          </a:p>
          <a:p>
            <a:r>
              <a:rPr lang="en-US" sz="1200" dirty="0"/>
              <a:t>        - Key Distribution    </a:t>
            </a:r>
          </a:p>
          <a:p>
            <a:r>
              <a:rPr lang="en-US" sz="1200" dirty="0"/>
              <a:t>         - Key Storage    </a:t>
            </a:r>
          </a:p>
          <a:p>
            <a:r>
              <a:rPr lang="en-US" sz="1200" dirty="0"/>
              <a:t>         - Key Revocation </a:t>
            </a:r>
          </a:p>
          <a:p>
            <a:endParaRPr lang="en-US" sz="700" dirty="0"/>
          </a:p>
        </p:txBody>
      </p:sp>
      <p:sp>
        <p:nvSpPr>
          <p:cNvPr id="5" name="TextBox 4">
            <a:extLst>
              <a:ext uri="{FF2B5EF4-FFF2-40B4-BE49-F238E27FC236}">
                <a16:creationId xmlns:a16="http://schemas.microsoft.com/office/drawing/2014/main" id="{B3B1F55F-64A7-CB54-27AB-75CCCC948BF1}"/>
              </a:ext>
            </a:extLst>
          </p:cNvPr>
          <p:cNvSpPr txBox="1"/>
          <p:nvPr/>
        </p:nvSpPr>
        <p:spPr>
          <a:xfrm>
            <a:off x="4615994" y="159193"/>
            <a:ext cx="2713463"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200" dirty="0"/>
              <a:t>|</a:t>
            </a:r>
          </a:p>
          <a:p>
            <a:r>
              <a:rPr lang="en-US" sz="1200" dirty="0"/>
              <a:t>  - Secure Communication   </a:t>
            </a:r>
          </a:p>
          <a:p>
            <a:r>
              <a:rPr lang="en-US" sz="1200" dirty="0"/>
              <a:t>    | </a:t>
            </a:r>
          </a:p>
          <a:p>
            <a:r>
              <a:rPr lang="en-US" sz="1200" dirty="0"/>
              <a:t>        - Data Confidentiality    </a:t>
            </a:r>
          </a:p>
          <a:p>
            <a:r>
              <a:rPr lang="en-US" sz="1200" dirty="0"/>
              <a:t>         - Data Integrity    </a:t>
            </a:r>
          </a:p>
          <a:p>
            <a:r>
              <a:rPr lang="en-US" sz="1200" dirty="0"/>
              <a:t>         - Authentication    </a:t>
            </a:r>
          </a:p>
          <a:p>
            <a:r>
              <a:rPr lang="en-US" sz="1200" dirty="0"/>
              <a:t>         - Authorization  </a:t>
            </a:r>
          </a:p>
          <a:p>
            <a:r>
              <a:rPr lang="en-US" sz="1200" dirty="0"/>
              <a:t>| </a:t>
            </a:r>
          </a:p>
          <a:p>
            <a:r>
              <a:rPr lang="en-US" sz="1200" dirty="0"/>
              <a:t> - Implementation    </a:t>
            </a:r>
          </a:p>
          <a:p>
            <a:r>
              <a:rPr lang="en-US" sz="1200" dirty="0"/>
              <a:t>|  </a:t>
            </a:r>
          </a:p>
          <a:p>
            <a:r>
              <a:rPr lang="en-US" sz="1200" dirty="0"/>
              <a:t>     - Integration of Symmetric Encryption (e.g., AES)    </a:t>
            </a:r>
          </a:p>
          <a:p>
            <a:r>
              <a:rPr lang="en-US" sz="1200" dirty="0"/>
              <a:t>     - Integration of Asymmetric Encryption (e.g., RSA)   </a:t>
            </a:r>
          </a:p>
          <a:p>
            <a:r>
              <a:rPr lang="en-US" sz="1200" dirty="0"/>
              <a:t>     - Key Management Implementation    </a:t>
            </a:r>
          </a:p>
          <a:p>
            <a:r>
              <a:rPr lang="en-US" sz="1200" dirty="0"/>
              <a:t>     - Secure Communication Protocols (e.g., TLS)   </a:t>
            </a:r>
          </a:p>
          <a:p>
            <a:r>
              <a:rPr lang="en-US" sz="1200" dirty="0"/>
              <a:t>     - User Authentication and Authorization  </a:t>
            </a:r>
          </a:p>
          <a:p>
            <a:r>
              <a:rPr lang="en-US" sz="1200" dirty="0"/>
              <a:t>|</a:t>
            </a:r>
          </a:p>
          <a:p>
            <a:r>
              <a:rPr lang="en-US" sz="1200" dirty="0"/>
              <a:t>  - Maintenance and Updates   </a:t>
            </a:r>
          </a:p>
          <a:p>
            <a:r>
              <a:rPr lang="en-US" sz="1200" dirty="0"/>
              <a:t> |    </a:t>
            </a:r>
          </a:p>
          <a:p>
            <a:r>
              <a:rPr lang="en-US" sz="1200" dirty="0"/>
              <a:t>  - Key Rotation    </a:t>
            </a:r>
          </a:p>
          <a:p>
            <a:r>
              <a:rPr lang="en-US" sz="1200" dirty="0"/>
              <a:t>  - Patch Management</a:t>
            </a:r>
            <a:endParaRPr kumimoji="0" lang="en-US" sz="12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ooter Placeholder 5"/>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03" name="Google Shape;119;p1"/>
          <p:cNvSpPr txBox="1">
            <a:spLocks noGrp="1"/>
          </p:cNvSpPr>
          <p:nvPr>
            <p:ph type="sldNum" sz="quarter" idx="2"/>
          </p:nvPr>
        </p:nvSpPr>
        <p:spPr>
          <a:xfrm>
            <a:off x="8502808" y="4778756"/>
            <a:ext cx="183993" cy="25091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
        <p:nvSpPr>
          <p:cNvPr id="104" name="Title 1"/>
          <p:cNvSpPr txBox="1">
            <a:spLocks noGrp="1"/>
          </p:cNvSpPr>
          <p:nvPr>
            <p:ph type="title"/>
          </p:nvPr>
        </p:nvSpPr>
        <p:spPr>
          <a:xfrm>
            <a:off x="1457837" y="24808"/>
            <a:ext cx="6117433" cy="627323"/>
          </a:xfrm>
          <a:prstGeom prst="rect">
            <a:avLst/>
          </a:prstGeom>
        </p:spPr>
        <p:txBody>
          <a:bodyPr>
            <a:normAutofit fontScale="90000"/>
          </a:bodyPr>
          <a:lstStyle>
            <a:lvl1pPr>
              <a:defRPr sz="3600"/>
            </a:lvl1pPr>
          </a:lstStyle>
          <a:p>
            <a:r>
              <a:rPr dirty="0"/>
              <a:t>Literature </a:t>
            </a:r>
          </a:p>
        </p:txBody>
      </p:sp>
      <p:graphicFrame>
        <p:nvGraphicFramePr>
          <p:cNvPr id="105" name="Table 2"/>
          <p:cNvGraphicFramePr/>
          <p:nvPr/>
        </p:nvGraphicFramePr>
        <p:xfrm>
          <a:off x="1139327" y="652131"/>
          <a:ext cx="6754455" cy="3751662"/>
        </p:xfrm>
        <a:graphic>
          <a:graphicData uri="http://schemas.openxmlformats.org/drawingml/2006/table">
            <a:tbl>
              <a:tblPr firstRow="1">
                <a:tableStyleId>{4C3C2611-4C71-4FC5-86AE-919BDF0F9419}</a:tableStyleId>
              </a:tblPr>
              <a:tblGrid>
                <a:gridCol w="1302583">
                  <a:extLst>
                    <a:ext uri="{9D8B030D-6E8A-4147-A177-3AD203B41FA5}">
                      <a16:colId xmlns:a16="http://schemas.microsoft.com/office/drawing/2014/main" val="20000"/>
                    </a:ext>
                  </a:extLst>
                </a:gridCol>
                <a:gridCol w="1668989">
                  <a:extLst>
                    <a:ext uri="{9D8B030D-6E8A-4147-A177-3AD203B41FA5}">
                      <a16:colId xmlns:a16="http://schemas.microsoft.com/office/drawing/2014/main" val="20001"/>
                    </a:ext>
                  </a:extLst>
                </a:gridCol>
                <a:gridCol w="1910902">
                  <a:extLst>
                    <a:ext uri="{9D8B030D-6E8A-4147-A177-3AD203B41FA5}">
                      <a16:colId xmlns:a16="http://schemas.microsoft.com/office/drawing/2014/main" val="20002"/>
                    </a:ext>
                  </a:extLst>
                </a:gridCol>
                <a:gridCol w="1871981">
                  <a:extLst>
                    <a:ext uri="{9D8B030D-6E8A-4147-A177-3AD203B41FA5}">
                      <a16:colId xmlns:a16="http://schemas.microsoft.com/office/drawing/2014/main" val="20003"/>
                    </a:ext>
                  </a:extLst>
                </a:gridCol>
              </a:tblGrid>
              <a:tr h="370840">
                <a:tc>
                  <a:txBody>
                    <a:bodyPr/>
                    <a:lstStyle/>
                    <a:p>
                      <a:pPr algn="l">
                        <a:defRPr sz="1800"/>
                      </a:pPr>
                      <a:r>
                        <a:rPr sz="1400">
                          <a:sym typeface="Arial"/>
                        </a:rPr>
                        <a:t>Author(s)</a:t>
                      </a:r>
                    </a:p>
                  </a:txBody>
                  <a:tcPr marL="45720" marR="45720" horzOverflow="overflow"/>
                </a:tc>
                <a:tc>
                  <a:txBody>
                    <a:bodyPr/>
                    <a:lstStyle/>
                    <a:p>
                      <a:pPr algn="l">
                        <a:defRPr sz="1800"/>
                      </a:pPr>
                      <a:r>
                        <a:rPr sz="1400">
                          <a:sym typeface="Arial"/>
                        </a:rPr>
                        <a:t>Strategies </a:t>
                      </a:r>
                    </a:p>
                  </a:txBody>
                  <a:tcPr marL="45720" marR="45720" horzOverflow="overflow"/>
                </a:tc>
                <a:tc>
                  <a:txBody>
                    <a:bodyPr/>
                    <a:lstStyle/>
                    <a:p>
                      <a:pPr algn="l">
                        <a:defRPr sz="1800"/>
                      </a:pPr>
                      <a:r>
                        <a:rPr sz="1400">
                          <a:sym typeface="Arial"/>
                        </a:rPr>
                        <a:t>Advantages</a:t>
                      </a:r>
                    </a:p>
                  </a:txBody>
                  <a:tcPr marL="45720" marR="45720" horzOverflow="overflow"/>
                </a:tc>
                <a:tc>
                  <a:txBody>
                    <a:bodyPr/>
                    <a:lstStyle/>
                    <a:p>
                      <a:pPr algn="l">
                        <a:defRPr sz="1800"/>
                      </a:pPr>
                      <a:r>
                        <a:rPr sz="1400">
                          <a:sym typeface="Arial"/>
                        </a:rPr>
                        <a:t>Disadvantages</a:t>
                      </a:r>
                    </a:p>
                  </a:txBody>
                  <a:tcPr marL="45720" marR="45720" horzOverflow="overflow"/>
                </a:tc>
                <a:extLst>
                  <a:ext uri="{0D108BD9-81ED-4DB2-BD59-A6C34878D82A}">
                    <a16:rowId xmlns:a16="http://schemas.microsoft.com/office/drawing/2014/main" val="10000"/>
                  </a:ext>
                </a:extLst>
              </a:tr>
              <a:tr h="1315802">
                <a:tc>
                  <a:txBody>
                    <a:bodyPr/>
                    <a:lstStyle/>
                    <a:p>
                      <a:pPr algn="l" defTabSz="457200">
                        <a:defRPr sz="1050">
                          <a:uFill>
                            <a:solidFill>
                              <a:srgbClr val="000000"/>
                            </a:solidFill>
                          </a:uFill>
                          <a:sym typeface="Arial"/>
                        </a:defRPr>
                      </a:pPr>
                      <a:r>
                        <a:t>M. Malarvizhi</a:t>
                      </a:r>
                    </a:p>
                  </a:txBody>
                  <a:tcPr marL="45720" marR="45720" horzOverflow="overflow"/>
                </a:tc>
                <a:tc>
                  <a:txBody>
                    <a:bodyPr/>
                    <a:lstStyle/>
                    <a:p>
                      <a:pPr algn="l" defTabSz="457200">
                        <a:defRPr sz="1050">
                          <a:uFill>
                            <a:solidFill>
                              <a:srgbClr val="000000"/>
                            </a:solidFill>
                          </a:uFill>
                          <a:sym typeface="Arial"/>
                        </a:defRPr>
                      </a:pPr>
                      <a:r>
                        <a:t>The system uses a database that stores the files </a:t>
                      </a:r>
                    </a:p>
                    <a:p>
                      <a:pPr algn="l" defTabSz="457200">
                        <a:defRPr sz="1050">
                          <a:uFill>
                            <a:solidFill>
                              <a:srgbClr val="000000"/>
                            </a:solidFill>
                          </a:uFill>
                          <a:sym typeface="Arial"/>
                        </a:defRPr>
                      </a:pPr>
                      <a:r>
                        <a:t>that need to be protected and their hash codes </a:t>
                      </a:r>
                    </a:p>
                  </a:txBody>
                  <a:tcPr marL="45720" marR="45720" horzOverflow="overflow"/>
                </a:tc>
                <a:tc>
                  <a:txBody>
                    <a:bodyPr/>
                    <a:lstStyle/>
                    <a:p>
                      <a:pPr algn="l" defTabSz="457200">
                        <a:defRPr sz="1050">
                          <a:uFill>
                            <a:solidFill>
                              <a:srgbClr val="000000"/>
                            </a:solidFill>
                          </a:uFill>
                          <a:sym typeface="Arial"/>
                        </a:defRPr>
                      </a:pPr>
                      <a:r>
                        <a:t>The system focuses on ensuring the integrity of files, providing a reliable method to detect any unauthorized modifications.</a:t>
                      </a:r>
                    </a:p>
                  </a:txBody>
                  <a:tcPr marL="45720" marR="45720" horzOverflow="overflow"/>
                </a:tc>
                <a:tc>
                  <a:txBody>
                    <a:bodyPr/>
                    <a:lstStyle/>
                    <a:p>
                      <a:pPr algn="l" defTabSz="457200">
                        <a:defRPr sz="1050">
                          <a:uFill>
                            <a:solidFill>
                              <a:srgbClr val="000000"/>
                            </a:solidFill>
                          </a:uFill>
                          <a:sym typeface="Arial"/>
                        </a:defRPr>
                      </a:pPr>
                      <a:r>
                        <a:t>Complexity increases the risk of implementation errors and may require more resources for maintenance and troubleshooting.</a:t>
                      </a:r>
                    </a:p>
                  </a:txBody>
                  <a:tcPr marL="45720" marR="45720" horzOverflow="overflow"/>
                </a:tc>
                <a:extLst>
                  <a:ext uri="{0D108BD9-81ED-4DB2-BD59-A6C34878D82A}">
                    <a16:rowId xmlns:a16="http://schemas.microsoft.com/office/drawing/2014/main" val="10001"/>
                  </a:ext>
                </a:extLst>
              </a:tr>
              <a:tr h="370840">
                <a:tc>
                  <a:txBody>
                    <a:bodyPr/>
                    <a:lstStyle/>
                    <a:p>
                      <a:pPr algn="l" defTabSz="457200">
                        <a:defRPr sz="1050">
                          <a:uFill>
                            <a:solidFill>
                              <a:srgbClr val="000000"/>
                            </a:solidFill>
                          </a:uFill>
                          <a:sym typeface="Arial"/>
                        </a:defRPr>
                      </a:pPr>
                      <a:r>
                        <a:t>Jerzy Kaczmarek</a:t>
                      </a:r>
                    </a:p>
                  </a:txBody>
                  <a:tcPr marL="45720" marR="45720" horzOverflow="overflow"/>
                </a:tc>
                <a:tc>
                  <a:txBody>
                    <a:bodyPr/>
                    <a:lstStyle/>
                    <a:p>
                      <a:pPr algn="l" defTabSz="457200">
                        <a:defRPr sz="1050">
                          <a:uFill>
                            <a:solidFill>
                              <a:srgbClr val="000000"/>
                            </a:solidFill>
                          </a:uFill>
                          <a:sym typeface="Arial"/>
                        </a:defRPr>
                      </a:pPr>
                      <a:r>
                        <a:t>This uses a pattern of each protected file to determine its modification. Methods used for pattern generation are cryptographic hash functions.</a:t>
                      </a:r>
                    </a:p>
                  </a:txBody>
                  <a:tcPr marL="45720" marR="45720" horzOverflow="overflow"/>
                </a:tc>
                <a:tc>
                  <a:txBody>
                    <a:bodyPr/>
                    <a:lstStyle/>
                    <a:p>
                      <a:pPr algn="l" defTabSz="457200">
                        <a:defRPr sz="1050">
                          <a:uFill>
                            <a:solidFill>
                              <a:srgbClr val="000000"/>
                            </a:solidFill>
                          </a:uFill>
                          <a:sym typeface="Arial"/>
                        </a:defRPr>
                      </a:pPr>
                      <a:r>
                        <a:t>Storing file names and hash codes in a database provides a structured and organized way to manage and retrieve integrity information efficiently.</a:t>
                      </a:r>
                    </a:p>
                  </a:txBody>
                  <a:tcPr marL="45720" marR="45720" horzOverflow="overflow"/>
                </a:tc>
                <a:tc>
                  <a:txBody>
                    <a:bodyPr/>
                    <a:lstStyle/>
                    <a:p>
                      <a:pPr algn="l" defTabSz="457200">
                        <a:defRPr sz="1050">
                          <a:uFill>
                            <a:solidFill>
                              <a:srgbClr val="000000"/>
                            </a:solidFill>
                          </a:uFill>
                          <a:sym typeface="Arial"/>
                        </a:defRPr>
                      </a:pPr>
                      <a:r>
                        <a:t>Continuous hash code generation and file verification processes may introduce performance overhead, especially in systems with a high volume of file operations.</a:t>
                      </a:r>
                    </a:p>
                  </a:txBody>
                  <a:tcPr marL="45720" marR="45720" horzOverflow="overflow"/>
                </a:tc>
                <a:extLst>
                  <a:ext uri="{0D108BD9-81ED-4DB2-BD59-A6C34878D82A}">
                    <a16:rowId xmlns:a16="http://schemas.microsoft.com/office/drawing/2014/main" val="10002"/>
                  </a:ext>
                </a:extLst>
              </a:tr>
              <a:tr h="370840">
                <a:tc>
                  <a:txBody>
                    <a:bodyPr/>
                    <a:lstStyle/>
                    <a:p>
                      <a:pPr algn="l" defTabSz="457200">
                        <a:defRPr sz="1000">
                          <a:uFill>
                            <a:solidFill>
                              <a:srgbClr val="000000"/>
                            </a:solidFill>
                          </a:uFill>
                          <a:sym typeface="Arial"/>
                        </a:defRPr>
                      </a:pPr>
                      <a:r>
                        <a:t>Tulip Dutta</a:t>
                      </a:r>
                    </a:p>
                  </a:txBody>
                  <a:tcPr marL="45720" marR="45720" horzOverflow="overflow"/>
                </a:tc>
                <a:tc>
                  <a:txBody>
                    <a:bodyPr/>
                    <a:lstStyle/>
                    <a:p>
                      <a:pPr algn="l" defTabSz="457200">
                        <a:defRPr sz="1000">
                          <a:uFill>
                            <a:solidFill>
                              <a:srgbClr val="000000"/>
                            </a:solidFill>
                          </a:uFill>
                          <a:sym typeface="Arial"/>
                        </a:defRPr>
                      </a:pPr>
                      <a:r>
                        <a:t>A secret key can be shared with other users to whom access needs to be given. </a:t>
                      </a:r>
                    </a:p>
                  </a:txBody>
                  <a:tcPr marL="45720" marR="45720" horzOverflow="overflow"/>
                </a:tc>
                <a:tc>
                  <a:txBody>
                    <a:bodyPr/>
                    <a:lstStyle/>
                    <a:p>
                      <a:pPr algn="l" defTabSz="457200">
                        <a:defRPr sz="1000">
                          <a:uFill>
                            <a:solidFill>
                              <a:srgbClr val="000000"/>
                            </a:solidFill>
                          </a:uFill>
                          <a:sym typeface="Arial"/>
                        </a:defRPr>
                      </a:pPr>
                      <a:r>
                        <a:t>The use of key aggregation allows for different keys to be used for encrypting different data files, enhancing access control.</a:t>
                      </a:r>
                    </a:p>
                  </a:txBody>
                  <a:tcPr marL="45720" marR="45720" horzOverflow="overflow"/>
                </a:tc>
                <a:tc>
                  <a:txBody>
                    <a:bodyPr/>
                    <a:lstStyle/>
                    <a:p>
                      <a:pPr algn="l" defTabSz="457200">
                        <a:defRPr sz="1000">
                          <a:uFill>
                            <a:solidFill>
                              <a:srgbClr val="000000"/>
                            </a:solidFill>
                          </a:uFill>
                          <a:sym typeface="Arial"/>
                        </a:defRPr>
                      </a:pPr>
                      <a:r>
                        <a:t>Proper key management practices are essential to avoid security risks.</a:t>
                      </a:r>
                    </a:p>
                  </a:txBody>
                  <a:tcPr marL="45720" marR="45720" horzOverflow="overflow"/>
                </a:tc>
                <a:extLst>
                  <a:ext uri="{0D108BD9-81ED-4DB2-BD59-A6C34878D82A}">
                    <a16:rowId xmlns:a16="http://schemas.microsoft.com/office/drawing/2014/main" val="10003"/>
                  </a:ext>
                </a:extLst>
              </a:tr>
            </a:tbl>
          </a:graphicData>
        </a:graphic>
      </p:graphicFrame>
      <p:sp>
        <p:nvSpPr>
          <p:cNvPr id="106" name="Date Placeholder 3"/>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ooter Placeholder 5"/>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09" name="Google Shape;119;p1"/>
          <p:cNvSpPr txBox="1">
            <a:spLocks noGrp="1"/>
          </p:cNvSpPr>
          <p:nvPr>
            <p:ph type="sldNum" sz="quarter" idx="2"/>
          </p:nvPr>
        </p:nvSpPr>
        <p:spPr>
          <a:xfrm>
            <a:off x="8502808" y="4778756"/>
            <a:ext cx="183993" cy="25091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110" name="Title 1"/>
          <p:cNvSpPr txBox="1">
            <a:spLocks noGrp="1"/>
          </p:cNvSpPr>
          <p:nvPr>
            <p:ph type="title"/>
          </p:nvPr>
        </p:nvSpPr>
        <p:spPr>
          <a:xfrm>
            <a:off x="1326669" y="297365"/>
            <a:ext cx="6117433" cy="627323"/>
          </a:xfrm>
          <a:prstGeom prst="rect">
            <a:avLst/>
          </a:prstGeom>
        </p:spPr>
        <p:txBody>
          <a:bodyPr/>
          <a:lstStyle/>
          <a:p>
            <a:pPr defTabSz="585215">
              <a:defRPr sz="2304"/>
            </a:pPr>
            <a:r>
              <a:rPr dirty="0"/>
              <a:t>Literature(cont..)</a:t>
            </a:r>
            <a:br>
              <a:rPr dirty="0"/>
            </a:br>
            <a:endParaRPr sz="1152" dirty="0">
              <a:latin typeface="Bookman Old Style"/>
              <a:ea typeface="Bookman Old Style"/>
              <a:cs typeface="Bookman Old Style"/>
              <a:sym typeface="Bookman Old Style"/>
            </a:endParaRPr>
          </a:p>
        </p:txBody>
      </p:sp>
      <p:graphicFrame>
        <p:nvGraphicFramePr>
          <p:cNvPr id="111" name="Table 2"/>
          <p:cNvGraphicFramePr/>
          <p:nvPr/>
        </p:nvGraphicFramePr>
        <p:xfrm>
          <a:off x="997146" y="1084325"/>
          <a:ext cx="6776480" cy="2974847"/>
        </p:xfrm>
        <a:graphic>
          <a:graphicData uri="http://schemas.openxmlformats.org/drawingml/2006/table">
            <a:tbl>
              <a:tblPr firstRow="1">
                <a:tableStyleId>{4C3C2611-4C71-4FC5-86AE-919BDF0F9419}</a:tableStyleId>
              </a:tblPr>
              <a:tblGrid>
                <a:gridCol w="1694120">
                  <a:extLst>
                    <a:ext uri="{9D8B030D-6E8A-4147-A177-3AD203B41FA5}">
                      <a16:colId xmlns:a16="http://schemas.microsoft.com/office/drawing/2014/main" val="20000"/>
                    </a:ext>
                  </a:extLst>
                </a:gridCol>
                <a:gridCol w="1694120">
                  <a:extLst>
                    <a:ext uri="{9D8B030D-6E8A-4147-A177-3AD203B41FA5}">
                      <a16:colId xmlns:a16="http://schemas.microsoft.com/office/drawing/2014/main" val="20001"/>
                    </a:ext>
                  </a:extLst>
                </a:gridCol>
                <a:gridCol w="1694120">
                  <a:extLst>
                    <a:ext uri="{9D8B030D-6E8A-4147-A177-3AD203B41FA5}">
                      <a16:colId xmlns:a16="http://schemas.microsoft.com/office/drawing/2014/main" val="20002"/>
                    </a:ext>
                  </a:extLst>
                </a:gridCol>
                <a:gridCol w="1694120">
                  <a:extLst>
                    <a:ext uri="{9D8B030D-6E8A-4147-A177-3AD203B41FA5}">
                      <a16:colId xmlns:a16="http://schemas.microsoft.com/office/drawing/2014/main" val="20003"/>
                    </a:ext>
                  </a:extLst>
                </a:gridCol>
              </a:tblGrid>
              <a:tr h="437729">
                <a:tc>
                  <a:txBody>
                    <a:bodyPr/>
                    <a:lstStyle/>
                    <a:p>
                      <a:pPr algn="l">
                        <a:defRPr sz="1800"/>
                      </a:pPr>
                      <a:r>
                        <a:rPr sz="1400">
                          <a:sym typeface="Arial"/>
                        </a:rPr>
                        <a:t>Author(s)</a:t>
                      </a:r>
                    </a:p>
                  </a:txBody>
                  <a:tcPr marL="45720" marR="45720" horzOverflow="overflow"/>
                </a:tc>
                <a:tc>
                  <a:txBody>
                    <a:bodyPr/>
                    <a:lstStyle/>
                    <a:p>
                      <a:pPr algn="l">
                        <a:defRPr sz="1800"/>
                      </a:pPr>
                      <a:r>
                        <a:rPr sz="1400">
                          <a:sym typeface="Arial"/>
                        </a:rPr>
                        <a:t>Method</a:t>
                      </a:r>
                    </a:p>
                  </a:txBody>
                  <a:tcPr marL="45720" marR="45720" horzOverflow="overflow"/>
                </a:tc>
                <a:tc>
                  <a:txBody>
                    <a:bodyPr/>
                    <a:lstStyle/>
                    <a:p>
                      <a:pPr algn="l">
                        <a:defRPr sz="1800"/>
                      </a:pPr>
                      <a:r>
                        <a:rPr sz="1400">
                          <a:sym typeface="Arial"/>
                        </a:rPr>
                        <a:t>Advantages</a:t>
                      </a:r>
                    </a:p>
                  </a:txBody>
                  <a:tcPr marL="45720" marR="45720" horzOverflow="overflow"/>
                </a:tc>
                <a:tc>
                  <a:txBody>
                    <a:bodyPr/>
                    <a:lstStyle/>
                    <a:p>
                      <a:pPr algn="l">
                        <a:defRPr sz="1800"/>
                      </a:pPr>
                      <a:r>
                        <a:rPr sz="1400">
                          <a:sym typeface="Arial"/>
                        </a:rPr>
                        <a:t>Disadvantages</a:t>
                      </a:r>
                    </a:p>
                  </a:txBody>
                  <a:tcPr marL="45720" marR="45720" horzOverflow="overflow"/>
                </a:tc>
                <a:extLst>
                  <a:ext uri="{0D108BD9-81ED-4DB2-BD59-A6C34878D82A}">
                    <a16:rowId xmlns:a16="http://schemas.microsoft.com/office/drawing/2014/main" val="10000"/>
                  </a:ext>
                </a:extLst>
              </a:tr>
              <a:tr h="1268559">
                <a:tc>
                  <a:txBody>
                    <a:bodyPr/>
                    <a:lstStyle/>
                    <a:p>
                      <a:pPr algn="l" defTabSz="457200">
                        <a:defRPr sz="1000">
                          <a:uFill>
                            <a:solidFill>
                              <a:srgbClr val="000000"/>
                            </a:solidFill>
                          </a:uFill>
                          <a:sym typeface="Arial"/>
                        </a:defRPr>
                      </a:pPr>
                      <a:r>
                        <a:t>Bilal Habib</a:t>
                      </a:r>
                    </a:p>
                  </a:txBody>
                  <a:tcPr marL="45720" marR="45720" horzOverflow="overflow"/>
                </a:tc>
                <a:tc>
                  <a:txBody>
                    <a:bodyPr/>
                    <a:lstStyle/>
                    <a:p>
                      <a:pPr algn="l" defTabSz="457200">
                        <a:defRPr sz="1000">
                          <a:uFill>
                            <a:solidFill>
                              <a:srgbClr val="000000"/>
                            </a:solidFill>
                          </a:uFill>
                          <a:sym typeface="Arial"/>
                        </a:defRPr>
                      </a:pPr>
                      <a:r>
                        <a:t>A new method to implement the public key infrastructure. </a:t>
                      </a:r>
                    </a:p>
                  </a:txBody>
                  <a:tcPr marL="45720" marR="45720" horzOverflow="overflow"/>
                </a:tc>
                <a:tc>
                  <a:txBody>
                    <a:bodyPr/>
                    <a:lstStyle/>
                    <a:p>
                      <a:pPr algn="l" defTabSz="457200">
                        <a:defRPr sz="1000">
                          <a:uFill>
                            <a:solidFill>
                              <a:srgbClr val="000000"/>
                            </a:solidFill>
                          </a:uFill>
                          <a:sym typeface="Arial"/>
                        </a:defRPr>
                      </a:pPr>
                      <a:r>
                        <a:t>Secure Data Sharing in Cloud Storage: The paper addresses the specific context of secure data sharing in cloud storage.</a:t>
                      </a:r>
                    </a:p>
                  </a:txBody>
                  <a:tcPr marL="45720" marR="45720" horzOverflow="overflow"/>
                </a:tc>
                <a:tc>
                  <a:txBody>
                    <a:bodyPr/>
                    <a:lstStyle/>
                    <a:p>
                      <a:pPr algn="l" defTabSz="457200">
                        <a:defRPr sz="1000">
                          <a:uFill>
                            <a:solidFill>
                              <a:srgbClr val="000000"/>
                            </a:solidFill>
                          </a:uFill>
                          <a:sym typeface="Arial"/>
                        </a:defRPr>
                      </a:pPr>
                      <a:r>
                        <a:t>the mathematical relation between public and private between the public and the private key is maintained.</a:t>
                      </a:r>
                    </a:p>
                  </a:txBody>
                  <a:tcPr marL="45720" marR="45720" horzOverflow="overflow"/>
                </a:tc>
                <a:extLst>
                  <a:ext uri="{0D108BD9-81ED-4DB2-BD59-A6C34878D82A}">
                    <a16:rowId xmlns:a16="http://schemas.microsoft.com/office/drawing/2014/main" val="10001"/>
                  </a:ext>
                </a:extLst>
              </a:tr>
              <a:tr h="1268559">
                <a:tc>
                  <a:txBody>
                    <a:bodyPr/>
                    <a:lstStyle/>
                    <a:p>
                      <a:pPr algn="l" defTabSz="457200">
                        <a:defRPr sz="1000">
                          <a:uFill>
                            <a:solidFill>
                              <a:srgbClr val="000000"/>
                            </a:solidFill>
                          </a:uFill>
                          <a:sym typeface="Arial"/>
                        </a:defRPr>
                      </a:pPr>
                      <a:r>
                        <a:t>Rohit Barvekar</a:t>
                      </a:r>
                    </a:p>
                  </a:txBody>
                  <a:tcPr marL="45720" marR="45720" horzOverflow="overflow"/>
                </a:tc>
                <a:tc>
                  <a:txBody>
                    <a:bodyPr/>
                    <a:lstStyle/>
                    <a:p>
                      <a:pPr algn="l" defTabSz="457200">
                        <a:defRPr sz="1000">
                          <a:uFill>
                            <a:solidFill>
                              <a:srgbClr val="000000"/>
                            </a:solidFill>
                          </a:uFill>
                          <a:sym typeface="Arial"/>
                        </a:defRPr>
                      </a:pPr>
                      <a:r>
                        <a:t>The proposed security mechanisms will prevent confidential data from being misused making the system more reliable. </a:t>
                      </a:r>
                    </a:p>
                  </a:txBody>
                  <a:tcPr marL="45720" marR="45720" horzOverflow="overflow"/>
                </a:tc>
                <a:tc>
                  <a:txBody>
                    <a:bodyPr/>
                    <a:lstStyle/>
                    <a:p>
                      <a:pPr algn="l" defTabSz="457200">
                        <a:defRPr sz="1000">
                          <a:uFill>
                            <a:solidFill>
                              <a:srgbClr val="000000"/>
                            </a:solidFill>
                          </a:uFill>
                          <a:sym typeface="Arial"/>
                        </a:defRPr>
                      </a:pPr>
                      <a:r>
                        <a:t>The proposed security mechanisms aim to prevent the misuse of confidential data, enhancing the reliability of the system.</a:t>
                      </a:r>
                    </a:p>
                  </a:txBody>
                  <a:tcPr marL="45720" marR="45720" horzOverflow="overflow"/>
                </a:tc>
                <a:tc>
                  <a:txBody>
                    <a:bodyPr/>
                    <a:lstStyle/>
                    <a:p>
                      <a:pPr algn="l" defTabSz="457200">
                        <a:defRPr sz="1000">
                          <a:uFill>
                            <a:solidFill>
                              <a:srgbClr val="000000"/>
                            </a:solidFill>
                          </a:uFill>
                          <a:sym typeface="Arial"/>
                        </a:defRPr>
                      </a:pPr>
                      <a:r>
                        <a:t>The effectiveness of the proposed security mechanisms needs to be rigorously validated through security analysis and testing. </a:t>
                      </a:r>
                    </a:p>
                  </a:txBody>
                  <a:tcPr marL="45720" marR="45720" horzOverflow="overflow"/>
                </a:tc>
                <a:extLst>
                  <a:ext uri="{0D108BD9-81ED-4DB2-BD59-A6C34878D82A}">
                    <a16:rowId xmlns:a16="http://schemas.microsoft.com/office/drawing/2014/main" val="10002"/>
                  </a:ext>
                </a:extLst>
              </a:tr>
            </a:tbl>
          </a:graphicData>
        </a:graphic>
      </p:graphicFrame>
      <p:sp>
        <p:nvSpPr>
          <p:cNvPr id="112" name="Date Placeholder 3"/>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ooter Placeholder 3"/>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15" name="Google Shape;119;p1"/>
          <p:cNvSpPr txBox="1">
            <a:spLocks noGrp="1"/>
          </p:cNvSpPr>
          <p:nvPr>
            <p:ph type="sldNum" sz="quarter" idx="2"/>
          </p:nvPr>
        </p:nvSpPr>
        <p:spPr>
          <a:xfrm>
            <a:off x="8485544" y="4768289"/>
            <a:ext cx="201257" cy="2718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Bookman Old Style"/>
                <a:ea typeface="Bookman Old Style"/>
                <a:cs typeface="Bookman Old Style"/>
                <a:sym typeface="Bookman Old Style"/>
              </a:defRPr>
            </a:lvl1pPr>
          </a:lstStyle>
          <a:p>
            <a:fld id="{86CB4B4D-7CA3-9044-876B-883B54F8677D}" type="slidenum">
              <a:rPr/>
              <a:t>6</a:t>
            </a:fld>
            <a:endParaRPr/>
          </a:p>
        </p:txBody>
      </p:sp>
      <p:sp>
        <p:nvSpPr>
          <p:cNvPr id="116" name="Title 1"/>
          <p:cNvSpPr txBox="1">
            <a:spLocks noGrp="1"/>
          </p:cNvSpPr>
          <p:nvPr>
            <p:ph type="title"/>
          </p:nvPr>
        </p:nvSpPr>
        <p:spPr>
          <a:xfrm>
            <a:off x="1312997" y="639130"/>
            <a:ext cx="6117433" cy="627323"/>
          </a:xfrm>
          <a:prstGeom prst="rect">
            <a:avLst/>
          </a:prstGeom>
        </p:spPr>
        <p:txBody>
          <a:bodyPr>
            <a:normAutofit fontScale="90000"/>
          </a:bodyPr>
          <a:lstStyle/>
          <a:p>
            <a:pPr>
              <a:defRPr sz="3200">
                <a:latin typeface="Bookman Old Style"/>
                <a:ea typeface="Bookman Old Style"/>
                <a:cs typeface="Bookman Old Style"/>
                <a:sym typeface="Bookman Old Style"/>
              </a:defRPr>
            </a:pPr>
            <a:r>
              <a:rPr dirty="0"/>
              <a:t>Problem </a:t>
            </a:r>
            <a:r>
              <a:rPr sz="3600" dirty="0"/>
              <a:t>Statement</a:t>
            </a:r>
          </a:p>
        </p:txBody>
      </p:sp>
      <p:sp>
        <p:nvSpPr>
          <p:cNvPr id="117" name="TextBox 4"/>
          <p:cNvSpPr txBox="1"/>
          <p:nvPr/>
        </p:nvSpPr>
        <p:spPr>
          <a:xfrm>
            <a:off x="1289728" y="1485120"/>
            <a:ext cx="6564544" cy="954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lang="en-US" sz="1400" dirty="0"/>
              <a:t>User selects the file from the local storage. The file will be uploaded to the cloud after getting encrypted. It uses only AES algorithms. It needs some more time for encryption and decryption process. Security provided by AES algorithm is less therefore, it is time taking to upload and download the files.</a:t>
            </a:r>
            <a:endParaRPr lang="en-US" sz="1400" dirty="0">
              <a:latin typeface="Bookman Old Style" panose="02050604050505020204" pitchFamily="18" charset="0"/>
            </a:endParaRPr>
          </a:p>
        </p:txBody>
      </p:sp>
      <p:sp>
        <p:nvSpPr>
          <p:cNvPr id="118" name="Date Placeholder 2"/>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
        <p:nvSpPr>
          <p:cNvPr id="4" name="Title 1">
            <a:extLst>
              <a:ext uri="{FF2B5EF4-FFF2-40B4-BE49-F238E27FC236}">
                <a16:creationId xmlns:a16="http://schemas.microsoft.com/office/drawing/2014/main" id="{5436D3C6-60DD-7818-65EF-5A8D6D24DD84}"/>
              </a:ext>
            </a:extLst>
          </p:cNvPr>
          <p:cNvSpPr txBox="1">
            <a:spLocks/>
          </p:cNvSpPr>
          <p:nvPr/>
        </p:nvSpPr>
        <p:spPr>
          <a:xfrm>
            <a:off x="3219852" y="2707673"/>
            <a:ext cx="2303721"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500" dirty="0">
                <a:latin typeface="Bookman Old Style" panose="02050604050505020204" pitchFamily="18" charset="0"/>
              </a:rPr>
              <a:t>Objective</a:t>
            </a:r>
          </a:p>
        </p:txBody>
      </p:sp>
      <p:sp>
        <p:nvSpPr>
          <p:cNvPr id="5" name="TextBox 4">
            <a:extLst>
              <a:ext uri="{FF2B5EF4-FFF2-40B4-BE49-F238E27FC236}">
                <a16:creationId xmlns:a16="http://schemas.microsoft.com/office/drawing/2014/main" id="{CFC2140F-C08F-DB2C-206D-AA192FB5B0FB}"/>
              </a:ext>
            </a:extLst>
          </p:cNvPr>
          <p:cNvSpPr txBox="1"/>
          <p:nvPr/>
        </p:nvSpPr>
        <p:spPr>
          <a:xfrm>
            <a:off x="1134577" y="3272991"/>
            <a:ext cx="7172547" cy="923330"/>
          </a:xfrm>
          <a:prstGeom prst="rect">
            <a:avLst/>
          </a:prstGeom>
          <a:noFill/>
        </p:spPr>
        <p:txBody>
          <a:bodyPr wrap="squar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mj-lt"/>
                <a:ea typeface="Calibri" panose="020F0502020204030204" pitchFamily="34" charset="0"/>
                <a:cs typeface="Times New Roman" panose="02020603050405020304" pitchFamily="18" charset="0"/>
              </a:rPr>
              <a:t>Our methodology guarantees better security and protection of customer data by storing encrypted data on a single cloud server, using AES, DES, and RC6 algorithms</a:t>
            </a:r>
            <a:r>
              <a:rPr lang="en-US" sz="2000" dirty="0">
                <a:effectLst/>
                <a:latin typeface="+mj-lt"/>
                <a:ea typeface="Calibri" panose="020F0502020204030204" pitchFamily="34" charset="0"/>
                <a:cs typeface="Times New Roman" panose="02020603050405020304" pitchFamily="18" charset="0"/>
              </a:rPr>
              <a:t>.</a:t>
            </a:r>
            <a:endParaRPr lang="en-IN" sz="2000" dirty="0">
              <a:effectLst/>
              <a:latin typeface="+mj-lt"/>
              <a:ea typeface="Calibri" panose="020F0502020204030204" pitchFamily="34" charset="0"/>
              <a:cs typeface="Times New Roman" panose="02020603050405020304" pitchFamily="18" charset="0"/>
            </a:endParaRPr>
          </a:p>
          <a:p>
            <a:endParaRPr lang="en-US" dirty="0">
              <a:latin typeface="Bookman Old Style" panose="02050604050505020204" pitchFamily="18"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Footer Placeholder 3"/>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21" name="Google Shape;119;p1"/>
          <p:cNvSpPr txBox="1">
            <a:spLocks noGrp="1"/>
          </p:cNvSpPr>
          <p:nvPr>
            <p:ph type="sldNum" sz="quarter" idx="2"/>
          </p:nvPr>
        </p:nvSpPr>
        <p:spPr>
          <a:xfrm>
            <a:off x="8485544" y="4768289"/>
            <a:ext cx="201257" cy="2718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Bookman Old Style"/>
                <a:ea typeface="Bookman Old Style"/>
                <a:cs typeface="Bookman Old Style"/>
                <a:sym typeface="Bookman Old Style"/>
              </a:defRPr>
            </a:lvl1pPr>
          </a:lstStyle>
          <a:p>
            <a:fld id="{86CB4B4D-7CA3-9044-876B-883B54F8677D}" type="slidenum">
              <a:rPr/>
              <a:t>7</a:t>
            </a:fld>
            <a:endParaRPr/>
          </a:p>
        </p:txBody>
      </p:sp>
      <p:sp>
        <p:nvSpPr>
          <p:cNvPr id="122" name="Title 1"/>
          <p:cNvSpPr txBox="1">
            <a:spLocks noGrp="1"/>
          </p:cNvSpPr>
          <p:nvPr>
            <p:ph type="title"/>
          </p:nvPr>
        </p:nvSpPr>
        <p:spPr>
          <a:xfrm>
            <a:off x="1024664" y="364014"/>
            <a:ext cx="6117433" cy="627323"/>
          </a:xfrm>
          <a:prstGeom prst="rect">
            <a:avLst/>
          </a:prstGeom>
        </p:spPr>
        <p:txBody>
          <a:bodyPr>
            <a:normAutofit fontScale="90000"/>
          </a:bodyPr>
          <a:lstStyle/>
          <a:p>
            <a:pPr>
              <a:defRPr sz="3200">
                <a:latin typeface="Bookman Old Style"/>
                <a:ea typeface="Bookman Old Style"/>
                <a:cs typeface="Bookman Old Style"/>
                <a:sym typeface="Bookman Old Style"/>
              </a:defRPr>
            </a:pPr>
            <a:r>
              <a:rPr dirty="0"/>
              <a:t>Problem </a:t>
            </a:r>
            <a:r>
              <a:rPr sz="3600" dirty="0"/>
              <a:t>Illustration</a:t>
            </a:r>
          </a:p>
        </p:txBody>
      </p:sp>
      <p:sp>
        <p:nvSpPr>
          <p:cNvPr id="124" name="Date Placeholder 2"/>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
        <p:nvSpPr>
          <p:cNvPr id="2" name="TextBox 1">
            <a:extLst>
              <a:ext uri="{FF2B5EF4-FFF2-40B4-BE49-F238E27FC236}">
                <a16:creationId xmlns:a16="http://schemas.microsoft.com/office/drawing/2014/main" id="{602F9944-5473-BA6D-31B4-344857256325}"/>
              </a:ext>
            </a:extLst>
          </p:cNvPr>
          <p:cNvSpPr txBox="1"/>
          <p:nvPr/>
        </p:nvSpPr>
        <p:spPr>
          <a:xfrm>
            <a:off x="556694" y="991337"/>
            <a:ext cx="8030612" cy="4355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US" b="1" dirty="0">
                <a:solidFill>
                  <a:srgbClr val="374151"/>
                </a:solidFill>
                <a:latin typeface="Söhne"/>
              </a:rPr>
              <a:t>Scenario:</a:t>
            </a:r>
            <a:endParaRPr lang="en-US" sz="1400" b="0" i="0" dirty="0">
              <a:solidFill>
                <a:srgbClr val="374151"/>
              </a:solidFill>
              <a:effectLst/>
              <a:latin typeface="Söhne"/>
            </a:endParaRPr>
          </a:p>
          <a:p>
            <a:pPr algn="l">
              <a:buFont typeface="Arial" panose="020B0604020202020204" pitchFamily="34" charset="0"/>
              <a:buChar char="•"/>
            </a:pPr>
            <a:r>
              <a:rPr lang="en-US" sz="1400" b="0" i="0" dirty="0">
                <a:solidFill>
                  <a:srgbClr val="374151"/>
                </a:solidFill>
                <a:effectLst/>
                <a:latin typeface="Söhne"/>
              </a:rPr>
              <a:t>Alice, a user, has a confidential document containing sensitive information.</a:t>
            </a:r>
          </a:p>
          <a:p>
            <a:pPr algn="l">
              <a:buFont typeface="Arial" panose="020B0604020202020204" pitchFamily="34" charset="0"/>
              <a:buChar char="•"/>
            </a:pPr>
            <a:r>
              <a:rPr lang="en-US" sz="1400" b="0" i="0" dirty="0">
                <a:solidFill>
                  <a:srgbClr val="374151"/>
                </a:solidFill>
                <a:effectLst/>
                <a:latin typeface="Söhne"/>
              </a:rPr>
              <a:t>She wants to store this document securely in the cloud.</a:t>
            </a:r>
          </a:p>
          <a:p>
            <a:pPr algn="l">
              <a:buFont typeface="Arial" panose="020B0604020202020204" pitchFamily="34" charset="0"/>
              <a:buChar char="•"/>
            </a:pPr>
            <a:r>
              <a:rPr lang="en-US" b="0" i="0" dirty="0">
                <a:solidFill>
                  <a:srgbClr val="374151"/>
                </a:solidFill>
                <a:effectLst/>
                <a:latin typeface="Söhne"/>
              </a:rPr>
              <a:t>Alice logs into a web-based application for secure file storage.</a:t>
            </a:r>
          </a:p>
          <a:p>
            <a:pPr algn="l">
              <a:buFont typeface="Arial" panose="020B0604020202020204" pitchFamily="34" charset="0"/>
              <a:buChar char="•"/>
            </a:pPr>
            <a:r>
              <a:rPr lang="en-US" b="0" i="0" dirty="0">
                <a:solidFill>
                  <a:srgbClr val="374151"/>
                </a:solidFill>
                <a:effectLst/>
                <a:latin typeface="Söhne"/>
              </a:rPr>
              <a:t>She selects the document from her local storage to upload it.</a:t>
            </a:r>
          </a:p>
          <a:p>
            <a:pPr algn="l"/>
            <a:r>
              <a:rPr lang="en-US" b="1" i="0" dirty="0">
                <a:solidFill>
                  <a:srgbClr val="374151"/>
                </a:solidFill>
                <a:effectLst/>
                <a:latin typeface="Söhne"/>
              </a:rPr>
              <a:t>AES Encryption Process:</a:t>
            </a:r>
            <a:endParaRPr lang="en-US" dirty="0">
              <a:solidFill>
                <a:srgbClr val="374151"/>
              </a:solidFill>
              <a:latin typeface="Söhne"/>
            </a:endParaRPr>
          </a:p>
          <a:p>
            <a:pPr algn="l"/>
            <a:r>
              <a:rPr lang="en-US" b="0" i="0" dirty="0">
                <a:solidFill>
                  <a:srgbClr val="374151"/>
                </a:solidFill>
                <a:effectLst/>
                <a:latin typeface="Söhne"/>
              </a:rPr>
              <a:t>The application employs the AES algorithm to encrypt the entire </a:t>
            </a:r>
            <a:r>
              <a:rPr lang="en-US" b="0" i="0" dirty="0" err="1">
                <a:solidFill>
                  <a:srgbClr val="374151"/>
                </a:solidFill>
                <a:effectLst/>
                <a:latin typeface="Söhne"/>
              </a:rPr>
              <a:t>document.A</a:t>
            </a:r>
            <a:r>
              <a:rPr lang="en-US" b="0" i="0" dirty="0">
                <a:solidFill>
                  <a:srgbClr val="374151"/>
                </a:solidFill>
                <a:effectLst/>
                <a:latin typeface="Söhne"/>
              </a:rPr>
              <a:t> secure symmetric key is generated for the encryption process.</a:t>
            </a:r>
          </a:p>
          <a:p>
            <a:pPr algn="l"/>
            <a:r>
              <a:rPr lang="en-US" b="0" i="0" dirty="0">
                <a:solidFill>
                  <a:srgbClr val="374151"/>
                </a:solidFill>
                <a:effectLst/>
                <a:latin typeface="Söhne"/>
              </a:rPr>
              <a:t>The encrypted document is now ready for upload to a cloud storage service.</a:t>
            </a:r>
            <a:endParaRPr lang="en-US" dirty="0">
              <a:solidFill>
                <a:srgbClr val="374151"/>
              </a:solidFill>
              <a:latin typeface="Söhne"/>
            </a:endParaRPr>
          </a:p>
          <a:p>
            <a:pPr algn="l"/>
            <a:r>
              <a:rPr lang="en-US" b="1" i="0" dirty="0">
                <a:solidFill>
                  <a:srgbClr val="374151"/>
                </a:solidFill>
                <a:effectLst/>
                <a:latin typeface="Söhne"/>
              </a:rPr>
              <a:t>Download and Decryption by Authorized User:</a:t>
            </a:r>
            <a:endParaRPr lang="en-US" b="0" i="0" dirty="0">
              <a:solidFill>
                <a:srgbClr val="374151"/>
              </a:solidFill>
              <a:effectLst/>
              <a:latin typeface="Söhne"/>
            </a:endParaRPr>
          </a:p>
          <a:p>
            <a:pPr algn="l"/>
            <a:r>
              <a:rPr lang="en-US" b="0" i="0" dirty="0">
                <a:solidFill>
                  <a:srgbClr val="374151"/>
                </a:solidFill>
                <a:effectLst/>
                <a:latin typeface="Söhne"/>
              </a:rPr>
              <a:t>When Alice needs to access the document, she securely retrieves and decrypts it.</a:t>
            </a:r>
          </a:p>
          <a:p>
            <a:pPr algn="l"/>
            <a:r>
              <a:rPr lang="en-US" b="0" i="0" dirty="0">
                <a:solidFill>
                  <a:srgbClr val="374151"/>
                </a:solidFill>
                <a:effectLst/>
                <a:latin typeface="Söhne"/>
              </a:rPr>
              <a:t>Alice logs into the secure file storage application. She selects the encrypted document for download. The application retrieves the encrypted document from the cloud and uses the stored symmetric key to decrypt it, providing Alice with the original document. </a:t>
            </a:r>
          </a:p>
          <a:p>
            <a:pPr algn="l"/>
            <a:endParaRPr lang="en-US" b="0" i="0" dirty="0">
              <a:solidFill>
                <a:srgbClr val="374151"/>
              </a:solidFill>
              <a:effectLst/>
              <a:latin typeface="Söhne"/>
            </a:endParaRPr>
          </a:p>
          <a:p>
            <a:pPr algn="l"/>
            <a:r>
              <a:rPr lang="en-US" b="0" i="0" dirty="0">
                <a:solidFill>
                  <a:srgbClr val="374151"/>
                </a:solidFill>
                <a:effectLst/>
                <a:latin typeface="Söhne"/>
              </a:rPr>
              <a:t>The process of encrypting and decrypting large files can introduce performance overhead, especially on resource-constrained devices or networks.</a:t>
            </a:r>
          </a:p>
          <a:p>
            <a:pPr algn="l"/>
            <a:endParaRPr lang="en-US" b="0" i="0" dirty="0">
              <a:solidFill>
                <a:srgbClr val="374151"/>
              </a:solidFill>
              <a:effectLst/>
              <a:latin typeface="Söhne"/>
            </a:endParaRPr>
          </a:p>
          <a:p>
            <a:pPr algn="l"/>
            <a:endParaRPr lang="en-US" sz="1400" b="0" i="0" dirty="0">
              <a:solidFill>
                <a:srgbClr val="374151"/>
              </a:solidFill>
              <a:effectLst/>
              <a:latin typeface="Söhne"/>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1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Footer Placeholder 3"/>
          <p:cNvSpPr txBox="1"/>
          <p:nvPr/>
        </p:nvSpPr>
        <p:spPr>
          <a:xfrm>
            <a:off x="3243194" y="4785842"/>
            <a:ext cx="2801451"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27" name="Google Shape;119;p1"/>
          <p:cNvSpPr txBox="1">
            <a:spLocks noGrp="1"/>
          </p:cNvSpPr>
          <p:nvPr>
            <p:ph type="sldNum" sz="quarter" idx="2"/>
          </p:nvPr>
        </p:nvSpPr>
        <p:spPr>
          <a:xfrm>
            <a:off x="8557463" y="4870625"/>
            <a:ext cx="201256" cy="2718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Bookman Old Style"/>
                <a:ea typeface="Bookman Old Style"/>
                <a:cs typeface="Bookman Old Style"/>
                <a:sym typeface="Bookman Old Style"/>
              </a:defRPr>
            </a:lvl1pPr>
          </a:lstStyle>
          <a:p>
            <a:fld id="{86CB4B4D-7CA3-9044-876B-883B54F8677D}" type="slidenum">
              <a:rPr/>
              <a:t>8</a:t>
            </a:fld>
            <a:endParaRPr/>
          </a:p>
        </p:txBody>
      </p:sp>
      <p:sp>
        <p:nvSpPr>
          <p:cNvPr id="128" name="Google Shape;120;p1"/>
          <p:cNvSpPr txBox="1"/>
          <p:nvPr/>
        </p:nvSpPr>
        <p:spPr>
          <a:xfrm>
            <a:off x="1379034" y="1671800"/>
            <a:ext cx="6385932" cy="2171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a:spAutoFit/>
          </a:bodyPr>
          <a:lstStyle/>
          <a:p>
            <a:pPr defTabSz="457200">
              <a:lnSpc>
                <a:spcPct val="107916"/>
              </a:lnSpc>
              <a:spcBef>
                <a:spcPts val="800"/>
              </a:spcBef>
              <a:defRPr>
                <a:uFill>
                  <a:solidFill>
                    <a:srgbClr val="000000"/>
                  </a:solidFill>
                </a:uFill>
                <a:latin typeface="Calibri"/>
                <a:ea typeface="Calibri"/>
                <a:cs typeface="Calibri"/>
                <a:sym typeface="Calibri"/>
              </a:defRPr>
            </a:pPr>
            <a:r>
              <a:rPr lang="en-US" dirty="0">
                <a:latin typeface="+mj-lt"/>
                <a:ea typeface="+mj-ea"/>
                <a:cs typeface="+mj-cs"/>
                <a:sym typeface="Arial"/>
              </a:rPr>
              <a:t>The project aims to address the critical need for secure file storage on a local host by implementing a robust solution based on hybrid cryptography techniques. This project seeks to develop a hybrid cryptography method that combines the strengths of both symmetric and asymmetric encryption techniques, for secure file storage on a local host. Scalability is another key consideration, as the solution must be adaptable to accommodate various file types and sizes while maintaining performance and security standards. Lastly, error handling and data recovery mechanisms are of paramount importance to prevent data loss or corruption.</a:t>
            </a:r>
            <a:endParaRPr lang="en-US" dirty="0">
              <a:latin typeface="Bookman Old Style"/>
              <a:ea typeface="Bookman Old Style"/>
              <a:cs typeface="Bookman Old Style"/>
              <a:sym typeface="Bookman Old Style"/>
            </a:endParaRPr>
          </a:p>
        </p:txBody>
      </p:sp>
      <p:sp>
        <p:nvSpPr>
          <p:cNvPr id="129" name="Title 1"/>
          <p:cNvSpPr txBox="1">
            <a:spLocks noGrp="1"/>
          </p:cNvSpPr>
          <p:nvPr>
            <p:ph type="title"/>
          </p:nvPr>
        </p:nvSpPr>
        <p:spPr>
          <a:xfrm>
            <a:off x="1379034" y="573405"/>
            <a:ext cx="6117433" cy="627323"/>
          </a:xfrm>
          <a:prstGeom prst="rect">
            <a:avLst/>
          </a:prstGeom>
        </p:spPr>
        <p:txBody>
          <a:bodyPr/>
          <a:lstStyle>
            <a:lvl1pPr>
              <a:defRPr sz="3200">
                <a:latin typeface="Bookman Old Style"/>
                <a:ea typeface="Bookman Old Style"/>
                <a:cs typeface="Bookman Old Style"/>
                <a:sym typeface="Bookman Old Style"/>
              </a:defRPr>
            </a:lvl1pPr>
          </a:lstStyle>
          <a:p>
            <a:r>
              <a:rPr dirty="0"/>
              <a:t>Proposed Method</a:t>
            </a:r>
          </a:p>
        </p:txBody>
      </p:sp>
      <p:sp>
        <p:nvSpPr>
          <p:cNvPr id="130" name="Date Placeholder 2"/>
          <p:cNvSpPr txBox="1"/>
          <p:nvPr/>
        </p:nvSpPr>
        <p:spPr>
          <a:xfrm>
            <a:off x="576194" y="4881092"/>
            <a:ext cx="2039451"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ooter Placeholder 3"/>
          <p:cNvSpPr txBox="1"/>
          <p:nvPr/>
        </p:nvSpPr>
        <p:spPr>
          <a:xfrm>
            <a:off x="3171274" y="4683506"/>
            <a:ext cx="2801452" cy="44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33" name="Google Shape;119;p1"/>
          <p:cNvSpPr txBox="1">
            <a:spLocks noGrp="1"/>
          </p:cNvSpPr>
          <p:nvPr>
            <p:ph type="sldNum" sz="quarter" idx="2"/>
          </p:nvPr>
        </p:nvSpPr>
        <p:spPr>
          <a:xfrm>
            <a:off x="8485544" y="4768289"/>
            <a:ext cx="201257" cy="2718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Bookman Old Style"/>
                <a:ea typeface="Bookman Old Style"/>
                <a:cs typeface="Bookman Old Style"/>
                <a:sym typeface="Bookman Old Style"/>
              </a:defRPr>
            </a:lvl1pPr>
          </a:lstStyle>
          <a:p>
            <a:fld id="{86CB4B4D-7CA3-9044-876B-883B54F8677D}" type="slidenum">
              <a:rPr/>
              <a:t>9</a:t>
            </a:fld>
            <a:endParaRPr/>
          </a:p>
        </p:txBody>
      </p:sp>
      <p:sp>
        <p:nvSpPr>
          <p:cNvPr id="134" name="Title 1"/>
          <p:cNvSpPr txBox="1">
            <a:spLocks noGrp="1"/>
          </p:cNvSpPr>
          <p:nvPr>
            <p:ph type="title"/>
          </p:nvPr>
        </p:nvSpPr>
        <p:spPr>
          <a:xfrm>
            <a:off x="1243937" y="213975"/>
            <a:ext cx="6117433" cy="627323"/>
          </a:xfrm>
          <a:prstGeom prst="rect">
            <a:avLst/>
          </a:prstGeom>
        </p:spPr>
        <p:txBody>
          <a:bodyPr>
            <a:normAutofit fontScale="90000"/>
          </a:bodyPr>
          <a:lstStyle/>
          <a:p>
            <a:pPr defTabSz="905255">
              <a:defRPr sz="3168">
                <a:latin typeface="Bookman Old Style"/>
                <a:ea typeface="Bookman Old Style"/>
                <a:cs typeface="Bookman Old Style"/>
                <a:sym typeface="Bookman Old Style"/>
              </a:defRPr>
            </a:pPr>
            <a:r>
              <a:rPr dirty="0"/>
              <a:t>Proposed Method </a:t>
            </a:r>
            <a:r>
              <a:rPr sz="3564" dirty="0"/>
              <a:t>Illustration</a:t>
            </a:r>
            <a:br>
              <a:rPr lang="en-US" sz="3564" dirty="0"/>
            </a:br>
            <a:endParaRPr sz="3564" dirty="0"/>
          </a:p>
        </p:txBody>
      </p:sp>
      <p:sp>
        <p:nvSpPr>
          <p:cNvPr id="135" name="TextBox 4"/>
          <p:cNvSpPr txBox="1"/>
          <p:nvPr/>
        </p:nvSpPr>
        <p:spPr>
          <a:xfrm>
            <a:off x="782203" y="821951"/>
            <a:ext cx="7703341" cy="37856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b="1"/>
            </a:lvl1pPr>
          </a:lstStyle>
          <a:p>
            <a:r>
              <a:rPr lang="en-US" sz="1200" b="0" dirty="0"/>
              <a:t>Scenario: Bob wants to securely store a sensitive spreadsheet on his local server, ensuring confidentiality and integrity. The proposed method involves hybrid cryptography for enhanced security.</a:t>
            </a:r>
          </a:p>
          <a:p>
            <a:r>
              <a:rPr lang="en-US" sz="1200" b="0" dirty="0"/>
              <a:t>Sample Values:</a:t>
            </a:r>
          </a:p>
          <a:p>
            <a:r>
              <a:rPr lang="en-US" sz="1200" b="0" dirty="0"/>
              <a:t>Spreadsheet: sensitive_data.xlsx</a:t>
            </a:r>
          </a:p>
          <a:p>
            <a:r>
              <a:rPr lang="en-US" sz="1200" b="0" dirty="0"/>
              <a:t>Local Host: Bob's server</a:t>
            </a:r>
          </a:p>
          <a:p>
            <a:r>
              <a:rPr lang="en-US" sz="1200" b="0" dirty="0"/>
              <a:t>Encryption Algorithms: AES (Symmetric Encryption), RSA (Asymmetric Encryption)</a:t>
            </a:r>
          </a:p>
          <a:p>
            <a:r>
              <a:rPr lang="en-US" sz="1200" b="0" dirty="0"/>
              <a:t>Keys:</a:t>
            </a:r>
          </a:p>
          <a:p>
            <a:r>
              <a:rPr lang="en-US" sz="1200" b="0" dirty="0"/>
              <a:t>Symmetric Key (</a:t>
            </a:r>
            <a:r>
              <a:rPr lang="en-US" sz="1200" b="0" dirty="0" err="1"/>
              <a:t>AES_Key</a:t>
            </a:r>
            <a:r>
              <a:rPr lang="en-US" sz="1200" b="0" dirty="0"/>
              <a:t>)</a:t>
            </a:r>
          </a:p>
          <a:p>
            <a:r>
              <a:rPr lang="en-US" sz="1200" b="0" dirty="0"/>
              <a:t>Public and Private Key Pair (</a:t>
            </a:r>
            <a:r>
              <a:rPr lang="en-US" sz="1200" b="0" dirty="0" err="1"/>
              <a:t>RSA_Public_Key</a:t>
            </a:r>
            <a:r>
              <a:rPr lang="en-US" sz="1200" b="0" dirty="0"/>
              <a:t>, </a:t>
            </a:r>
            <a:r>
              <a:rPr lang="en-US" sz="1200" b="0" dirty="0" err="1"/>
              <a:t>RSA_Private_Key</a:t>
            </a:r>
            <a:r>
              <a:rPr lang="en-US" sz="1200" b="0" dirty="0"/>
              <a:t>)</a:t>
            </a:r>
          </a:p>
          <a:p>
            <a:r>
              <a:rPr lang="en-US" sz="1200" b="0" dirty="0"/>
              <a:t>Steps in the Proposed Method:</a:t>
            </a:r>
          </a:p>
          <a:p>
            <a:r>
              <a:rPr lang="en-US" sz="1200" b="0" dirty="0"/>
              <a:t>Key Generation:</a:t>
            </a:r>
          </a:p>
          <a:p>
            <a:r>
              <a:rPr lang="en-US" sz="1200" b="0" dirty="0"/>
              <a:t>Generate a Symmetric Key (</a:t>
            </a:r>
            <a:r>
              <a:rPr lang="en-US" sz="1200" b="0" dirty="0" err="1"/>
              <a:t>AES_Key</a:t>
            </a:r>
            <a:r>
              <a:rPr lang="en-US" sz="1200" b="0" dirty="0"/>
              <a:t>) for AES </a:t>
            </a:r>
            <a:r>
              <a:rPr lang="en-US" sz="1200" b="0" dirty="0" err="1"/>
              <a:t>encryption.Generate</a:t>
            </a:r>
            <a:r>
              <a:rPr lang="en-US" sz="1200" b="0" dirty="0"/>
              <a:t> a pair of Public and Private Keys (</a:t>
            </a:r>
            <a:r>
              <a:rPr lang="en-US" sz="1200" b="0" dirty="0" err="1"/>
              <a:t>RSA_Public_Key</a:t>
            </a:r>
            <a:r>
              <a:rPr lang="en-US" sz="1200" b="0" dirty="0"/>
              <a:t>, </a:t>
            </a:r>
            <a:r>
              <a:rPr lang="en-US" sz="1200" b="0" dirty="0" err="1"/>
              <a:t>RSA_Private_Key</a:t>
            </a:r>
            <a:r>
              <a:rPr lang="en-US" sz="1200" b="0" dirty="0"/>
              <a:t>) for RSA encryption.</a:t>
            </a:r>
          </a:p>
          <a:p>
            <a:r>
              <a:rPr lang="en-US" sz="1200" b="0" dirty="0"/>
              <a:t>File Encryption:</a:t>
            </a:r>
          </a:p>
          <a:p>
            <a:r>
              <a:rPr lang="en-US" sz="1200" b="0" dirty="0"/>
              <a:t>Encrypt the sensitive spreadsheet (sensitive_data.xlsx) using the Symmetric Key (</a:t>
            </a:r>
            <a:r>
              <a:rPr lang="en-US" sz="1200" b="0" dirty="0" err="1"/>
              <a:t>AES_Key</a:t>
            </a:r>
            <a:r>
              <a:rPr lang="en-US" sz="1200" b="0" dirty="0"/>
              <a:t>) with AES encryption.</a:t>
            </a:r>
          </a:p>
          <a:p>
            <a:r>
              <a:rPr lang="en-US" sz="1200" b="0" dirty="0"/>
              <a:t>Key Distribution:</a:t>
            </a:r>
          </a:p>
          <a:p>
            <a:r>
              <a:rPr lang="en-US" sz="1200" b="0" dirty="0"/>
              <a:t>Use the recipient's public key (</a:t>
            </a:r>
            <a:r>
              <a:rPr lang="en-US" sz="1200" b="0" dirty="0" err="1"/>
              <a:t>RSA_Public_Key</a:t>
            </a:r>
            <a:r>
              <a:rPr lang="en-US" sz="1200" b="0" dirty="0"/>
              <a:t>) to securely share the Symmetric Key (</a:t>
            </a:r>
            <a:r>
              <a:rPr lang="en-US" sz="1200" b="0" dirty="0" err="1"/>
              <a:t>AES_Key</a:t>
            </a:r>
            <a:r>
              <a:rPr lang="en-US" sz="1200" b="0" dirty="0"/>
              <a:t>) for decryption.</a:t>
            </a:r>
          </a:p>
          <a:p>
            <a:r>
              <a:rPr lang="en-US" sz="1200" b="0" dirty="0"/>
              <a:t>File Storage:</a:t>
            </a:r>
          </a:p>
          <a:p>
            <a:r>
              <a:rPr lang="en-US" sz="1200" b="0" dirty="0"/>
              <a:t>Store the encrypted spreadsheet on Bob's local server using the file storage system.</a:t>
            </a:r>
          </a:p>
        </p:txBody>
      </p:sp>
      <p:sp>
        <p:nvSpPr>
          <p:cNvPr id="136" name="Date Placeholder 2"/>
          <p:cNvSpPr txBox="1"/>
          <p:nvPr/>
        </p:nvSpPr>
        <p:spPr>
          <a:xfrm>
            <a:off x="504274" y="4778756"/>
            <a:ext cx="2039452" cy="25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5" tIns="47025" rIns="47025" bIns="47025" anchor="ctr">
            <a:spAutoFit/>
          </a:bodyPr>
          <a:lstStyle>
            <a:lvl1pPr>
              <a:defRPr sz="1200">
                <a:solidFill>
                  <a:srgbClr val="888888"/>
                </a:solidFill>
                <a:latin typeface="Calibri"/>
                <a:ea typeface="Calibri"/>
                <a:cs typeface="Calibri"/>
                <a:sym typeface="Calibri"/>
              </a:defRPr>
            </a:lvl1pPr>
          </a:lstStyle>
          <a:p>
            <a:r>
              <a:t>1/24/2024</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Arial"/>
        <a:ea typeface="Arial"/>
        <a:cs typeface="Arial"/>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Arial"/>
        <a:ea typeface="Arial"/>
        <a:cs typeface="Arial"/>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705</TotalTime>
  <Words>2040</Words>
  <Application>Microsoft Office PowerPoint</Application>
  <PresentationFormat>On-screen Show (16:9)</PresentationFormat>
  <Paragraphs>248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A Seminar on Web based application for secure data storage using hybrid symmetric algorithm</vt:lpstr>
      <vt:lpstr>Introduction</vt:lpstr>
      <vt:lpstr>Concept Tree</vt:lpstr>
      <vt:lpstr>Literature </vt:lpstr>
      <vt:lpstr>Literature(cont..) </vt:lpstr>
      <vt:lpstr>Problem Statement</vt:lpstr>
      <vt:lpstr>Problem Illustration</vt:lpstr>
      <vt:lpstr>Proposed Method</vt:lpstr>
      <vt:lpstr>Proposed Method Illustration </vt:lpstr>
      <vt:lpstr>Proposed Method Illustration(con…) </vt:lpstr>
      <vt:lpstr>Parameter </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 Web based application for secure data storage using hybrid symmetric algorithm</dc:title>
  <cp:lastModifiedBy>Guest User</cp:lastModifiedBy>
  <cp:revision>14</cp:revision>
  <dcterms:modified xsi:type="dcterms:W3CDTF">2024-01-30T04:20:49Z</dcterms:modified>
</cp:coreProperties>
</file>