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1330" y="5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C24E9E8-4916-4081-B1FF-AFAC48CE4E13}" type="datetimeFigureOut">
              <a:rPr lang="en-US" smtClean="0"/>
              <a:t>13-Feb-23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520739-9DC8-46EA-B1BE-E1B280115E5C}" type="slidenum">
              <a:rPr lang="en-US" smtClean="0"/>
              <a:t>‹#›</a:t>
            </a:fld>
            <a:endParaRPr lang="en-US"/>
          </a:p>
        </p:txBody>
      </p:sp>
    </p:spTree>
    <p:extLst>
      <p:ext uri="{BB962C8B-B14F-4D97-AF65-F5344CB8AC3E}">
        <p14:creationId xmlns:p14="http://schemas.microsoft.com/office/powerpoint/2010/main" val="972387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24E9E8-4916-4081-B1FF-AFAC48CE4E13}" type="datetimeFigureOut">
              <a:rPr lang="en-US" smtClean="0"/>
              <a:t>13-Feb-23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520739-9DC8-46EA-B1BE-E1B280115E5C}" type="slidenum">
              <a:rPr lang="en-US" smtClean="0"/>
              <a:t>‹#›</a:t>
            </a:fld>
            <a:endParaRPr lang="en-US"/>
          </a:p>
        </p:txBody>
      </p:sp>
    </p:spTree>
    <p:extLst>
      <p:ext uri="{BB962C8B-B14F-4D97-AF65-F5344CB8AC3E}">
        <p14:creationId xmlns:p14="http://schemas.microsoft.com/office/powerpoint/2010/main" val="616700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24E9E8-4916-4081-B1FF-AFAC48CE4E13}" type="datetimeFigureOut">
              <a:rPr lang="en-US" smtClean="0"/>
              <a:t>13-Feb-23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520739-9DC8-46EA-B1BE-E1B280115E5C}" type="slidenum">
              <a:rPr lang="en-US" smtClean="0"/>
              <a:t>‹#›</a:t>
            </a:fld>
            <a:endParaRPr lang="en-US"/>
          </a:p>
        </p:txBody>
      </p:sp>
    </p:spTree>
    <p:extLst>
      <p:ext uri="{BB962C8B-B14F-4D97-AF65-F5344CB8AC3E}">
        <p14:creationId xmlns:p14="http://schemas.microsoft.com/office/powerpoint/2010/main" val="2669626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24E9E8-4916-4081-B1FF-AFAC48CE4E13}" type="datetimeFigureOut">
              <a:rPr lang="en-US" smtClean="0"/>
              <a:t>13-Feb-23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520739-9DC8-46EA-B1BE-E1B280115E5C}"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00679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24E9E8-4916-4081-B1FF-AFAC48CE4E13}" type="datetimeFigureOut">
              <a:rPr lang="en-US" smtClean="0"/>
              <a:t>13-Feb-23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520739-9DC8-46EA-B1BE-E1B280115E5C}" type="slidenum">
              <a:rPr lang="en-US" smtClean="0"/>
              <a:t>‹#›</a:t>
            </a:fld>
            <a:endParaRPr lang="en-US"/>
          </a:p>
        </p:txBody>
      </p:sp>
    </p:spTree>
    <p:extLst>
      <p:ext uri="{BB962C8B-B14F-4D97-AF65-F5344CB8AC3E}">
        <p14:creationId xmlns:p14="http://schemas.microsoft.com/office/powerpoint/2010/main" val="609823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C24E9E8-4916-4081-B1FF-AFAC48CE4E13}" type="datetimeFigureOut">
              <a:rPr lang="en-US" smtClean="0"/>
              <a:t>13-Feb-23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520739-9DC8-46EA-B1BE-E1B280115E5C}" type="slidenum">
              <a:rPr lang="en-US" smtClean="0"/>
              <a:t>‹#›</a:t>
            </a:fld>
            <a:endParaRPr lang="en-US"/>
          </a:p>
        </p:txBody>
      </p:sp>
    </p:spTree>
    <p:extLst>
      <p:ext uri="{BB962C8B-B14F-4D97-AF65-F5344CB8AC3E}">
        <p14:creationId xmlns:p14="http://schemas.microsoft.com/office/powerpoint/2010/main" val="2192211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C24E9E8-4916-4081-B1FF-AFAC48CE4E13}" type="datetimeFigureOut">
              <a:rPr lang="en-US" smtClean="0"/>
              <a:t>13-Feb-23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520739-9DC8-46EA-B1BE-E1B280115E5C}" type="slidenum">
              <a:rPr lang="en-US" smtClean="0"/>
              <a:t>‹#›</a:t>
            </a:fld>
            <a:endParaRPr lang="en-US"/>
          </a:p>
        </p:txBody>
      </p:sp>
    </p:spTree>
    <p:extLst>
      <p:ext uri="{BB962C8B-B14F-4D97-AF65-F5344CB8AC3E}">
        <p14:creationId xmlns:p14="http://schemas.microsoft.com/office/powerpoint/2010/main" val="3164179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24E9E8-4916-4081-B1FF-AFAC48CE4E13}" type="datetimeFigureOut">
              <a:rPr lang="en-US" smtClean="0"/>
              <a:t>13-Feb-23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520739-9DC8-46EA-B1BE-E1B280115E5C}" type="slidenum">
              <a:rPr lang="en-US" smtClean="0"/>
              <a:t>‹#›</a:t>
            </a:fld>
            <a:endParaRPr lang="en-US"/>
          </a:p>
        </p:txBody>
      </p:sp>
    </p:spTree>
    <p:extLst>
      <p:ext uri="{BB962C8B-B14F-4D97-AF65-F5344CB8AC3E}">
        <p14:creationId xmlns:p14="http://schemas.microsoft.com/office/powerpoint/2010/main" val="26324640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24E9E8-4916-4081-B1FF-AFAC48CE4E13}" type="datetimeFigureOut">
              <a:rPr lang="en-US" smtClean="0"/>
              <a:t>13-Feb-23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520739-9DC8-46EA-B1BE-E1B280115E5C}" type="slidenum">
              <a:rPr lang="en-US" smtClean="0"/>
              <a:t>‹#›</a:t>
            </a:fld>
            <a:endParaRPr lang="en-US"/>
          </a:p>
        </p:txBody>
      </p:sp>
    </p:spTree>
    <p:extLst>
      <p:ext uri="{BB962C8B-B14F-4D97-AF65-F5344CB8AC3E}">
        <p14:creationId xmlns:p14="http://schemas.microsoft.com/office/powerpoint/2010/main" val="3694272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24E9E8-4916-4081-B1FF-AFAC48CE4E13}" type="datetimeFigureOut">
              <a:rPr lang="en-US" smtClean="0"/>
              <a:t>13-Feb-23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520739-9DC8-46EA-B1BE-E1B280115E5C}" type="slidenum">
              <a:rPr lang="en-US" smtClean="0"/>
              <a:t>‹#›</a:t>
            </a:fld>
            <a:endParaRPr lang="en-US"/>
          </a:p>
        </p:txBody>
      </p:sp>
    </p:spTree>
    <p:extLst>
      <p:ext uri="{BB962C8B-B14F-4D97-AF65-F5344CB8AC3E}">
        <p14:creationId xmlns:p14="http://schemas.microsoft.com/office/powerpoint/2010/main" val="2041644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24E9E8-4916-4081-B1FF-AFAC48CE4E13}" type="datetimeFigureOut">
              <a:rPr lang="en-US" smtClean="0"/>
              <a:t>13-Feb-23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520739-9DC8-46EA-B1BE-E1B280115E5C}" type="slidenum">
              <a:rPr lang="en-US" smtClean="0"/>
              <a:t>‹#›</a:t>
            </a:fld>
            <a:endParaRPr lang="en-US"/>
          </a:p>
        </p:txBody>
      </p:sp>
    </p:spTree>
    <p:extLst>
      <p:ext uri="{BB962C8B-B14F-4D97-AF65-F5344CB8AC3E}">
        <p14:creationId xmlns:p14="http://schemas.microsoft.com/office/powerpoint/2010/main" val="2046009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C24E9E8-4916-4081-B1FF-AFAC48CE4E13}" type="datetimeFigureOut">
              <a:rPr lang="en-US" smtClean="0"/>
              <a:t>13-Feb-23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520739-9DC8-46EA-B1BE-E1B280115E5C}" type="slidenum">
              <a:rPr lang="en-US" smtClean="0"/>
              <a:t>‹#›</a:t>
            </a:fld>
            <a:endParaRPr lang="en-US"/>
          </a:p>
        </p:txBody>
      </p:sp>
    </p:spTree>
    <p:extLst>
      <p:ext uri="{BB962C8B-B14F-4D97-AF65-F5344CB8AC3E}">
        <p14:creationId xmlns:p14="http://schemas.microsoft.com/office/powerpoint/2010/main" val="4051920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C24E9E8-4916-4081-B1FF-AFAC48CE4E13}" type="datetimeFigureOut">
              <a:rPr lang="en-US" smtClean="0"/>
              <a:t>13-Feb-23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520739-9DC8-46EA-B1BE-E1B280115E5C}" type="slidenum">
              <a:rPr lang="en-US" smtClean="0"/>
              <a:t>‹#›</a:t>
            </a:fld>
            <a:endParaRPr lang="en-US"/>
          </a:p>
        </p:txBody>
      </p:sp>
    </p:spTree>
    <p:extLst>
      <p:ext uri="{BB962C8B-B14F-4D97-AF65-F5344CB8AC3E}">
        <p14:creationId xmlns:p14="http://schemas.microsoft.com/office/powerpoint/2010/main" val="2377048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C24E9E8-4916-4081-B1FF-AFAC48CE4E13}" type="datetimeFigureOut">
              <a:rPr lang="en-US" smtClean="0"/>
              <a:t>13-Feb-23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520739-9DC8-46EA-B1BE-E1B280115E5C}" type="slidenum">
              <a:rPr lang="en-US" smtClean="0"/>
              <a:t>‹#›</a:t>
            </a:fld>
            <a:endParaRPr lang="en-US"/>
          </a:p>
        </p:txBody>
      </p:sp>
    </p:spTree>
    <p:extLst>
      <p:ext uri="{BB962C8B-B14F-4D97-AF65-F5344CB8AC3E}">
        <p14:creationId xmlns:p14="http://schemas.microsoft.com/office/powerpoint/2010/main" val="262404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24E9E8-4916-4081-B1FF-AFAC48CE4E13}" type="datetimeFigureOut">
              <a:rPr lang="en-US" smtClean="0"/>
              <a:t>13-Feb-23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520739-9DC8-46EA-B1BE-E1B280115E5C}" type="slidenum">
              <a:rPr lang="en-US" smtClean="0"/>
              <a:t>‹#›</a:t>
            </a:fld>
            <a:endParaRPr lang="en-US"/>
          </a:p>
        </p:txBody>
      </p:sp>
    </p:spTree>
    <p:extLst>
      <p:ext uri="{BB962C8B-B14F-4D97-AF65-F5344CB8AC3E}">
        <p14:creationId xmlns:p14="http://schemas.microsoft.com/office/powerpoint/2010/main" val="2996298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24E9E8-4916-4081-B1FF-AFAC48CE4E13}" type="datetimeFigureOut">
              <a:rPr lang="en-US" smtClean="0"/>
              <a:t>13-Feb-23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520739-9DC8-46EA-B1BE-E1B280115E5C}" type="slidenum">
              <a:rPr lang="en-US" smtClean="0"/>
              <a:t>‹#›</a:t>
            </a:fld>
            <a:endParaRPr lang="en-US"/>
          </a:p>
        </p:txBody>
      </p:sp>
    </p:spTree>
    <p:extLst>
      <p:ext uri="{BB962C8B-B14F-4D97-AF65-F5344CB8AC3E}">
        <p14:creationId xmlns:p14="http://schemas.microsoft.com/office/powerpoint/2010/main" val="2932295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24E9E8-4916-4081-B1FF-AFAC48CE4E13}" type="datetimeFigureOut">
              <a:rPr lang="en-US" smtClean="0"/>
              <a:t>13-Feb-23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520739-9DC8-46EA-B1BE-E1B280115E5C}" type="slidenum">
              <a:rPr lang="en-US" smtClean="0"/>
              <a:t>‹#›</a:t>
            </a:fld>
            <a:endParaRPr lang="en-US"/>
          </a:p>
        </p:txBody>
      </p:sp>
    </p:spTree>
    <p:extLst>
      <p:ext uri="{BB962C8B-B14F-4D97-AF65-F5344CB8AC3E}">
        <p14:creationId xmlns:p14="http://schemas.microsoft.com/office/powerpoint/2010/main" val="159122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C24E9E8-4916-4081-B1FF-AFAC48CE4E13}" type="datetimeFigureOut">
              <a:rPr lang="en-US" smtClean="0"/>
              <a:t>13-Feb-23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3520739-9DC8-46EA-B1BE-E1B280115E5C}" type="slidenum">
              <a:rPr lang="en-US" smtClean="0"/>
              <a:t>‹#›</a:t>
            </a:fld>
            <a:endParaRPr lang="en-US"/>
          </a:p>
        </p:txBody>
      </p:sp>
    </p:spTree>
    <p:extLst>
      <p:ext uri="{BB962C8B-B14F-4D97-AF65-F5344CB8AC3E}">
        <p14:creationId xmlns:p14="http://schemas.microsoft.com/office/powerpoint/2010/main" val="90218747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mayo.edu/research/departments-divisions/department-ophthalmology-research" TargetMode="External"/><Relationship Id="rId2" Type="http://schemas.openxmlformats.org/officeDocument/2006/relationships/hyperlink" Target="https://www.mayoclinic.org/departments-centers/ophthalmology/home/orc-20519115"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33137"/>
            <a:ext cx="9144000" cy="1122947"/>
          </a:xfrm>
        </p:spPr>
        <p:txBody>
          <a:bodyPr>
            <a:normAutofit/>
          </a:bodyPr>
          <a:lstStyle/>
          <a:p>
            <a:r>
              <a:rPr lang="en-US" dirty="0" smtClean="0">
                <a:latin typeface="Algerian" panose="04020705040A02060702" pitchFamily="82" charset="0"/>
              </a:rPr>
              <a:t>CATARACT</a:t>
            </a:r>
            <a:endParaRPr lang="en-US" dirty="0">
              <a:latin typeface="Algerian" panose="04020705040A02060702" pitchFamily="82" charset="0"/>
            </a:endParaRPr>
          </a:p>
        </p:txBody>
      </p:sp>
      <p:sp>
        <p:nvSpPr>
          <p:cNvPr id="3" name="Subtitle 2"/>
          <p:cNvSpPr>
            <a:spLocks noGrp="1"/>
          </p:cNvSpPr>
          <p:nvPr>
            <p:ph type="subTitle" idx="1"/>
          </p:nvPr>
        </p:nvSpPr>
        <p:spPr>
          <a:xfrm>
            <a:off x="7427088" y="2442258"/>
            <a:ext cx="4319451" cy="4132162"/>
          </a:xfrm>
        </p:spPr>
        <p:txBody>
          <a:bodyPr>
            <a:normAutofit fontScale="77500" lnSpcReduction="20000"/>
          </a:bodyPr>
          <a:lstStyle/>
          <a:p>
            <a:pPr marL="342900" indent="-342900">
              <a:buFont typeface="Wingdings" panose="05000000000000000000" pitchFamily="2" charset="2"/>
              <a:buChar char="§"/>
            </a:pPr>
            <a:r>
              <a:rPr lang="en-US" dirty="0" smtClean="0"/>
              <a:t>INTRODUCTION</a:t>
            </a:r>
          </a:p>
          <a:p>
            <a:pPr marL="342900" indent="-342900">
              <a:buFont typeface="Wingdings" panose="05000000000000000000" pitchFamily="2" charset="2"/>
              <a:buChar char="§"/>
            </a:pPr>
            <a:r>
              <a:rPr lang="en-US" dirty="0" smtClean="0"/>
              <a:t>SYMPTOMS</a:t>
            </a:r>
          </a:p>
          <a:p>
            <a:pPr marL="342900" indent="-342900">
              <a:buFont typeface="Wingdings" panose="05000000000000000000" pitchFamily="2" charset="2"/>
              <a:buChar char="§"/>
            </a:pPr>
            <a:r>
              <a:rPr lang="en-US" dirty="0" smtClean="0"/>
              <a:t>CAUSES</a:t>
            </a:r>
          </a:p>
          <a:p>
            <a:pPr marL="342900" indent="-342900">
              <a:buFont typeface="Wingdings" panose="05000000000000000000" pitchFamily="2" charset="2"/>
              <a:buChar char="§"/>
            </a:pPr>
            <a:r>
              <a:rPr lang="en-US" dirty="0" smtClean="0"/>
              <a:t>TYPES OF CATARACT</a:t>
            </a:r>
          </a:p>
          <a:p>
            <a:pPr marL="342900" indent="-342900">
              <a:buFont typeface="Wingdings" panose="05000000000000000000" pitchFamily="2" charset="2"/>
              <a:buChar char="§"/>
            </a:pPr>
            <a:r>
              <a:rPr lang="en-US" dirty="0" smtClean="0"/>
              <a:t>RISK FACTORS</a:t>
            </a:r>
          </a:p>
          <a:p>
            <a:pPr marL="342900" indent="-342900">
              <a:buFont typeface="Wingdings" panose="05000000000000000000" pitchFamily="2" charset="2"/>
              <a:buChar char="§"/>
            </a:pPr>
            <a:r>
              <a:rPr lang="en-US" dirty="0" smtClean="0"/>
              <a:t>PREVENTION</a:t>
            </a:r>
          </a:p>
          <a:p>
            <a:pPr marL="342900" indent="-342900">
              <a:buFont typeface="Wingdings" panose="05000000000000000000" pitchFamily="2" charset="2"/>
              <a:buChar char="§"/>
            </a:pPr>
            <a:r>
              <a:rPr lang="en-US" dirty="0" smtClean="0"/>
              <a:t>DIAGNOSIS</a:t>
            </a:r>
          </a:p>
          <a:p>
            <a:pPr marL="342900" indent="-342900">
              <a:buFont typeface="Wingdings" panose="05000000000000000000" pitchFamily="2" charset="2"/>
              <a:buChar char="§"/>
            </a:pPr>
            <a:r>
              <a:rPr lang="en-US" dirty="0" smtClean="0"/>
              <a:t>TREATMENT</a:t>
            </a:r>
          </a:p>
          <a:p>
            <a:pPr marL="342900" indent="-342900">
              <a:buFont typeface="Wingdings" panose="05000000000000000000" pitchFamily="2" charset="2"/>
              <a:buChar char="§"/>
            </a:pPr>
            <a:r>
              <a:rPr lang="en-US" dirty="0" smtClean="0"/>
              <a:t>DEPARTMENT AND SPECIALITIES</a:t>
            </a:r>
            <a:endParaRPr lang="en-US" dirty="0"/>
          </a:p>
        </p:txBody>
      </p:sp>
      <p:pic>
        <p:nvPicPr>
          <p:cNvPr id="1026" name="Picture 2" descr="cataract eye lens types detailed animated 3D model | CGTra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068" y="2326511"/>
            <a:ext cx="7556807" cy="4247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9193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480" y="525001"/>
            <a:ext cx="11379200" cy="7207101"/>
          </a:xfrm>
          <a:prstGeom prst="rect">
            <a:avLst/>
          </a:prstGeom>
        </p:spPr>
        <p:txBody>
          <a:bodyPr wrap="square">
            <a:spAutoFit/>
          </a:bodyPr>
          <a:lstStyle/>
          <a:p>
            <a:pPr marL="342900" lvl="0" indent="-342900">
              <a:lnSpc>
                <a:spcPct val="150000"/>
              </a:lnSpc>
              <a:spcAft>
                <a:spcPts val="1425"/>
              </a:spcAft>
              <a:buSzPts val="1000"/>
              <a:buFont typeface="Symbol" panose="05050102010706020507" pitchFamily="18" charset="2"/>
              <a:buChar char=""/>
              <a:tabLst>
                <a:tab pos="457200" algn="l"/>
              </a:tabLst>
            </a:pPr>
            <a:r>
              <a:rPr lang="en-US" b="1" dirty="0" smtClean="0">
                <a:effectLst/>
                <a:latin typeface="Times New Roman" panose="02020603050405020304" pitchFamily="18" charset="0"/>
                <a:ea typeface="Times New Roman" panose="02020603050405020304" pitchFamily="18" charset="0"/>
              </a:rPr>
              <a:t>Slit-lamp examination.</a:t>
            </a:r>
            <a:r>
              <a:rPr lang="en-US" dirty="0" smtClean="0">
                <a:effectLst/>
                <a:latin typeface="Times New Roman" panose="02020603050405020304" pitchFamily="18" charset="0"/>
                <a:ea typeface="Times New Roman" panose="02020603050405020304" pitchFamily="18" charset="0"/>
              </a:rPr>
              <a:t> A slit lamp allows your eye doctor to see the structures at the front of your eye under magnification. The microscope is called a slit lamp because it uses an intense line of light, a slit, to illuminate your cornea, iris, lens, and the space between your iris and cornea. The slit allows your doctor to view these structures in small sections, which makes it easier to detect any tiny abnormalities.</a:t>
            </a:r>
          </a:p>
          <a:p>
            <a:pPr marL="342900" lvl="0" indent="-342900">
              <a:lnSpc>
                <a:spcPct val="150000"/>
              </a:lnSpc>
              <a:spcAft>
                <a:spcPts val="1425"/>
              </a:spcAft>
              <a:buSzPts val="1000"/>
              <a:buFont typeface="Symbol" panose="05050102010706020507" pitchFamily="18" charset="2"/>
              <a:buChar char=""/>
              <a:tabLst>
                <a:tab pos="457200" algn="l"/>
              </a:tabLst>
            </a:pPr>
            <a:r>
              <a:rPr lang="en-US" b="1" dirty="0" smtClean="0">
                <a:effectLst/>
                <a:latin typeface="Times New Roman" panose="02020603050405020304" pitchFamily="18" charset="0"/>
                <a:ea typeface="Times New Roman" panose="02020603050405020304" pitchFamily="18" charset="0"/>
              </a:rPr>
              <a:t>Retinal exam.</a:t>
            </a:r>
            <a:r>
              <a:rPr lang="en-US" dirty="0" smtClean="0">
                <a:effectLst/>
                <a:latin typeface="Times New Roman" panose="02020603050405020304" pitchFamily="18" charset="0"/>
                <a:ea typeface="Times New Roman" panose="02020603050405020304" pitchFamily="18" charset="0"/>
              </a:rPr>
              <a:t> To prepare for a retinal exam, your eye doctor puts drops in your eyes to open your pupils wide (dilate). This makes it easier to examine the back of your eyes (retina). Using a slit lamp or a special device called an ophthalmoscope, your eye doctor can examine your lens for signs of a cataract.</a:t>
            </a:r>
          </a:p>
          <a:p>
            <a:pPr marL="342900" lvl="0" indent="-342900">
              <a:lnSpc>
                <a:spcPct val="150000"/>
              </a:lnSpc>
              <a:spcAft>
                <a:spcPts val="1425"/>
              </a:spcAft>
              <a:buSzPts val="1000"/>
              <a:buFont typeface="Symbol" panose="05050102010706020507" pitchFamily="18" charset="2"/>
              <a:buChar char=""/>
              <a:tabLst>
                <a:tab pos="457200" algn="l"/>
              </a:tabLst>
            </a:pPr>
            <a:r>
              <a:rPr lang="en-US" b="1" dirty="0" err="1" smtClean="0">
                <a:effectLst/>
                <a:latin typeface="Times New Roman" panose="02020603050405020304" pitchFamily="18" charset="0"/>
                <a:ea typeface="Times New Roman" panose="02020603050405020304" pitchFamily="18" charset="0"/>
              </a:rPr>
              <a:t>Applanation</a:t>
            </a:r>
            <a:r>
              <a:rPr lang="en-US" b="1" dirty="0" smtClean="0">
                <a:effectLst/>
                <a:latin typeface="Times New Roman" panose="02020603050405020304" pitchFamily="18" charset="0"/>
                <a:ea typeface="Times New Roman" panose="02020603050405020304" pitchFamily="18" charset="0"/>
              </a:rPr>
              <a:t> tonometry.</a:t>
            </a:r>
            <a:r>
              <a:rPr lang="en-US" dirty="0" smtClean="0">
                <a:effectLst/>
                <a:latin typeface="Times New Roman" panose="02020603050405020304" pitchFamily="18" charset="0"/>
                <a:ea typeface="Times New Roman" panose="02020603050405020304" pitchFamily="18" charset="0"/>
              </a:rPr>
              <a:t> This test measures fluid pressure in your eye. </a:t>
            </a:r>
            <a:r>
              <a:rPr lang="ru-RU" dirty="0" smtClean="0">
                <a:effectLst/>
                <a:latin typeface="Times New Roman" panose="02020603050405020304" pitchFamily="18" charset="0"/>
                <a:ea typeface="Times New Roman" panose="02020603050405020304" pitchFamily="18" charset="0"/>
              </a:rPr>
              <a:t>There are multiple different devices available to do this.</a:t>
            </a:r>
            <a:endParaRPr lang="en-US" dirty="0" smtClean="0">
              <a:effectLst/>
              <a:latin typeface="Times New Roman" panose="02020603050405020304" pitchFamily="18" charset="0"/>
              <a:ea typeface="Times New Roman" panose="02020603050405020304" pitchFamily="18" charset="0"/>
            </a:endParaRPr>
          </a:p>
          <a:p>
            <a:pPr marL="342900" lvl="0" indent="-342900">
              <a:lnSpc>
                <a:spcPct val="150000"/>
              </a:lnSpc>
              <a:spcAft>
                <a:spcPts val="1425"/>
              </a:spcAft>
              <a:buSzPts val="1000"/>
              <a:buFont typeface="Symbol" panose="05050102010706020507" pitchFamily="18" charset="2"/>
              <a:buChar char=""/>
              <a:tabLst>
                <a:tab pos="457200" algn="l"/>
              </a:tabLst>
            </a:pPr>
            <a:endParaRPr lang="en-US" dirty="0" smtClean="0">
              <a:effectLst/>
              <a:latin typeface="Times New Roman" panose="02020603050405020304" pitchFamily="18" charset="0"/>
              <a:ea typeface="Times New Roman" panose="02020603050405020304" pitchFamily="18" charset="0"/>
            </a:endParaRPr>
          </a:p>
          <a:p>
            <a:pPr algn="ctr"/>
            <a:r>
              <a:rPr lang="en-US" sz="4400" dirty="0" smtClean="0">
                <a:latin typeface="Algerian" panose="04020705040A02060702" pitchFamily="82" charset="0"/>
              </a:rPr>
              <a:t>TREATMENT</a:t>
            </a:r>
          </a:p>
          <a:p>
            <a:r>
              <a:rPr lang="en-US" dirty="0" smtClean="0"/>
              <a:t>When </a:t>
            </a:r>
            <a:r>
              <a:rPr lang="en-US" dirty="0"/>
              <a:t>your prescription glasses can't clear your vision, the only effective treatment for cataracts is surgery</a:t>
            </a:r>
            <a:r>
              <a:rPr lang="en-US" dirty="0" smtClean="0"/>
              <a:t>.</a:t>
            </a:r>
          </a:p>
          <a:p>
            <a:endParaRPr lang="en-US" dirty="0"/>
          </a:p>
          <a:p>
            <a:pPr marL="342900" lvl="0" indent="-342900">
              <a:lnSpc>
                <a:spcPct val="150000"/>
              </a:lnSpc>
              <a:spcAft>
                <a:spcPts val="1425"/>
              </a:spcAft>
              <a:buSzPts val="1000"/>
              <a:buFont typeface="Symbol" panose="05050102010706020507" pitchFamily="18" charset="2"/>
              <a:buChar char=""/>
              <a:tabLst>
                <a:tab pos="457200" algn="l"/>
              </a:tabLst>
            </a:pPr>
            <a:endParaRPr lang="en-US" dirty="0" smtClean="0">
              <a:effectLst/>
              <a:latin typeface="Times New Roman" panose="02020603050405020304" pitchFamily="18" charset="0"/>
              <a:ea typeface="Times New Roman" panose="02020603050405020304" pitchFamily="18" charset="0"/>
            </a:endParaRPr>
          </a:p>
          <a:p>
            <a:pPr marL="342900" lvl="0" indent="-342900">
              <a:lnSpc>
                <a:spcPct val="150000"/>
              </a:lnSpc>
              <a:spcAft>
                <a:spcPts val="1425"/>
              </a:spcAft>
              <a:buSzPts val="1000"/>
              <a:buFont typeface="Symbol" panose="05050102010706020507" pitchFamily="18" charset="2"/>
              <a:buChar char=""/>
              <a:tabLst>
                <a:tab pos="457200" algn="l"/>
              </a:tabLst>
            </a:pP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044705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5600" y="425331"/>
            <a:ext cx="11369040" cy="6832640"/>
          </a:xfrm>
          <a:prstGeom prst="rect">
            <a:avLst/>
          </a:prstGeom>
        </p:spPr>
        <p:txBody>
          <a:bodyPr wrap="square">
            <a:spAutoFit/>
          </a:bodyPr>
          <a:lstStyle/>
          <a:p>
            <a:pPr algn="ctr">
              <a:lnSpc>
                <a:spcPct val="150000"/>
              </a:lnSpc>
            </a:pPr>
            <a:r>
              <a:rPr lang="en-US" sz="3200" b="1" dirty="0" smtClean="0">
                <a:effectLst/>
                <a:latin typeface="Algerian" panose="04020705040A02060702" pitchFamily="82" charset="0"/>
              </a:rPr>
              <a:t>When to consider cataract surgery</a:t>
            </a:r>
            <a:r>
              <a:rPr lang="en-US" sz="3200" b="1" dirty="0">
                <a:latin typeface="Times New Roman" panose="02020603050405020304" pitchFamily="18" charset="0"/>
              </a:rPr>
              <a:t>?</a:t>
            </a:r>
            <a:endParaRPr lang="en-US" sz="3200" b="1" dirty="0" smtClean="0">
              <a:effectLst/>
              <a:latin typeface="Times New Roman" panose="02020603050405020304" pitchFamily="18" charset="0"/>
            </a:endParaRPr>
          </a:p>
          <a:p>
            <a:pPr algn="just">
              <a:lnSpc>
                <a:spcPct val="150000"/>
              </a:lnSpc>
            </a:pPr>
            <a:endParaRPr lang="en-US" sz="2000" b="1" dirty="0" smtClean="0">
              <a:effectLst/>
              <a:latin typeface="Times New Roman" panose="02020603050405020304" pitchFamily="18" charset="0"/>
            </a:endParaRPr>
          </a:p>
          <a:p>
            <a:r>
              <a:rPr lang="en-US" dirty="0" smtClean="0">
                <a:effectLst/>
                <a:latin typeface="Times New Roman" panose="02020603050405020304" pitchFamily="18" charset="0"/>
                <a:ea typeface="Times New Roman" panose="02020603050405020304" pitchFamily="18" charset="0"/>
              </a:rPr>
              <a:t>Talk with your eye doctor about whether surgery is right for you. Most eye doctors suggest considering cataract surgery when your cataracts begin to affect your quality of life or interfere with your ability to perform normal daily activities, such as reading or driving at night.</a:t>
            </a:r>
          </a:p>
          <a:p>
            <a:endParaRPr lang="en-US" dirty="0" smtClean="0">
              <a:latin typeface="Times New Roman" panose="02020603050405020304" pitchFamily="18" charset="0"/>
              <a:ea typeface="Times New Roman" panose="02020603050405020304" pitchFamily="18" charset="0"/>
            </a:endParaRPr>
          </a:p>
          <a:p>
            <a:endParaRPr lang="en-US" dirty="0" smtClean="0">
              <a:effectLst/>
              <a:latin typeface="Times New Roman" panose="02020603050405020304" pitchFamily="18" charset="0"/>
              <a:ea typeface="Times New Roman" panose="02020603050405020304" pitchFamily="18" charset="0"/>
            </a:endParaRPr>
          </a:p>
          <a:p>
            <a:r>
              <a:rPr lang="en-US" dirty="0" smtClean="0">
                <a:effectLst/>
                <a:latin typeface="Times New Roman" panose="02020603050405020304" pitchFamily="18" charset="0"/>
                <a:ea typeface="Times New Roman" panose="02020603050405020304" pitchFamily="18" charset="0"/>
              </a:rPr>
              <a:t>It's up to you and your doctor to decide when cataract surgery is right for you. For most people, there is no rush to remove cataracts because they usually don't harm the eyes. But cataracts can worsen faster in people with certain conditions, including diabetes, high blood pressure or obesity.</a:t>
            </a:r>
          </a:p>
          <a:p>
            <a:endParaRPr lang="en-US" dirty="0" smtClean="0">
              <a:effectLst/>
              <a:latin typeface="Times New Roman" panose="02020603050405020304" pitchFamily="18" charset="0"/>
              <a:ea typeface="Times New Roman" panose="02020603050405020304" pitchFamily="18" charset="0"/>
            </a:endParaRPr>
          </a:p>
          <a:p>
            <a:endParaRPr lang="en-US" dirty="0" smtClean="0">
              <a:effectLst/>
              <a:latin typeface="Times New Roman" panose="02020603050405020304" pitchFamily="18" charset="0"/>
              <a:ea typeface="Times New Roman" panose="02020603050405020304" pitchFamily="18" charset="0"/>
            </a:endParaRPr>
          </a:p>
          <a:p>
            <a:r>
              <a:rPr lang="en-US" dirty="0" smtClean="0">
                <a:effectLst/>
                <a:latin typeface="Times New Roman" panose="02020603050405020304" pitchFamily="18" charset="0"/>
                <a:ea typeface="Times New Roman" panose="02020603050405020304" pitchFamily="18" charset="0"/>
              </a:rPr>
              <a:t>Delaying the procedure generally won't affect how well your vision recovers if you later decide to have cataract surgery. Take time to consider the benefits and risks of cataract surgery with your doctor.</a:t>
            </a:r>
          </a:p>
          <a:p>
            <a:endParaRPr lang="en-US" dirty="0" smtClean="0">
              <a:effectLst/>
              <a:latin typeface="Times New Roman" panose="02020603050405020304" pitchFamily="18" charset="0"/>
              <a:ea typeface="Times New Roman" panose="02020603050405020304" pitchFamily="18" charset="0"/>
            </a:endParaRPr>
          </a:p>
          <a:p>
            <a:endParaRPr lang="en-US" dirty="0" smtClean="0">
              <a:effectLst/>
              <a:latin typeface="Times New Roman" panose="02020603050405020304" pitchFamily="18" charset="0"/>
              <a:ea typeface="Times New Roman" panose="02020603050405020304" pitchFamily="18" charset="0"/>
            </a:endParaRPr>
          </a:p>
          <a:p>
            <a:r>
              <a:rPr lang="en-US" dirty="0" smtClean="0">
                <a:effectLst/>
                <a:latin typeface="Times New Roman" panose="02020603050405020304" pitchFamily="18" charset="0"/>
                <a:ea typeface="Times New Roman" panose="02020603050405020304" pitchFamily="18" charset="0"/>
              </a:rPr>
              <a:t>If you choose not to undergo cataract surgery now, your eye doctor may recommend periodic follow-up exams to see if your cataracts are progressing. How often you'll see your eye doctor depends on your situation.</a:t>
            </a:r>
          </a:p>
          <a:p>
            <a:endParaRPr lang="en-US" dirty="0">
              <a:latin typeface="Times New Roman" panose="02020603050405020304" pitchFamily="18" charset="0"/>
              <a:ea typeface="Times New Roman" panose="02020603050405020304" pitchFamily="18" charset="0"/>
            </a:endParaRPr>
          </a:p>
          <a:p>
            <a:endParaRPr lang="en-US" dirty="0" smtClean="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dirty="0" smtClean="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14255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8320" y="382012"/>
            <a:ext cx="11094720" cy="6278642"/>
          </a:xfrm>
          <a:prstGeom prst="rect">
            <a:avLst/>
          </a:prstGeom>
        </p:spPr>
        <p:txBody>
          <a:bodyPr wrap="square">
            <a:spAutoFit/>
          </a:bodyPr>
          <a:lstStyle/>
          <a:p>
            <a:pPr algn="ctr">
              <a:lnSpc>
                <a:spcPct val="150000"/>
              </a:lnSpc>
            </a:pPr>
            <a:r>
              <a:rPr lang="en-US" sz="3200" dirty="0" smtClean="0">
                <a:effectLst/>
                <a:latin typeface="Algerian" panose="04020705040A02060702" pitchFamily="82" charset="0"/>
              </a:rPr>
              <a:t>What happens during cataract surgery?</a:t>
            </a:r>
          </a:p>
          <a:p>
            <a:pPr algn="ctr">
              <a:lnSpc>
                <a:spcPct val="150000"/>
              </a:lnSpc>
            </a:pPr>
            <a:endParaRPr lang="en-US" sz="3200" dirty="0">
              <a:latin typeface="Algerian" panose="04020705040A02060702" pitchFamily="82" charset="0"/>
              <a:ea typeface="Times New Roman" panose="02020603050405020304" pitchFamily="18" charset="0"/>
            </a:endParaRPr>
          </a:p>
          <a:p>
            <a:pPr algn="ctr">
              <a:lnSpc>
                <a:spcPct val="150000"/>
              </a:lnSpc>
            </a:pPr>
            <a:r>
              <a:rPr lang="en-US" dirty="0" smtClean="0">
                <a:effectLst/>
                <a:latin typeface="Times New Roman" panose="02020603050405020304" pitchFamily="18" charset="0"/>
                <a:ea typeface="Times New Roman" panose="02020603050405020304" pitchFamily="18" charset="0"/>
              </a:rPr>
              <a:t>Cataract surgery involves removing the clouded lens and replacing it with a clear artificial lens. The artificial lens, called an intraocular lens, is positioned in the same place as your natural lens. It remains a permanent part of your eye.</a:t>
            </a:r>
          </a:p>
          <a:p>
            <a:endParaRPr lang="en-US" dirty="0" smtClean="0">
              <a:effectLst/>
              <a:latin typeface="Times New Roman" panose="02020603050405020304" pitchFamily="18" charset="0"/>
              <a:ea typeface="Times New Roman" panose="02020603050405020304" pitchFamily="18" charset="0"/>
            </a:endParaRPr>
          </a:p>
          <a:p>
            <a:r>
              <a:rPr lang="en-US" dirty="0" smtClean="0">
                <a:effectLst/>
                <a:latin typeface="Times New Roman" panose="02020603050405020304" pitchFamily="18" charset="0"/>
                <a:ea typeface="Times New Roman" panose="02020603050405020304" pitchFamily="18" charset="0"/>
              </a:rPr>
              <a:t>For some people, other eye problems prohibit the use of an artificial lens. In these situations, once the cataract is removed, vision may be corrected with eyeglasses or contact lenses.</a:t>
            </a:r>
          </a:p>
          <a:p>
            <a:endParaRPr lang="en-US" dirty="0" smtClean="0">
              <a:effectLst/>
              <a:latin typeface="Times New Roman" panose="02020603050405020304" pitchFamily="18" charset="0"/>
              <a:ea typeface="Times New Roman" panose="02020603050405020304" pitchFamily="18" charset="0"/>
            </a:endParaRPr>
          </a:p>
          <a:p>
            <a:r>
              <a:rPr lang="en-US" dirty="0" smtClean="0">
                <a:effectLst/>
                <a:latin typeface="Times New Roman" panose="02020603050405020304" pitchFamily="18" charset="0"/>
                <a:ea typeface="Times New Roman" panose="02020603050405020304" pitchFamily="18" charset="0"/>
              </a:rPr>
              <a:t>Cataract surgery is generally done on an outpatient basis, which means you won't need to stay in a hospital after the surgery. During cataract surgery, your eye doctor uses a local anesthetic to numb the area around your eye, but you usually stay awake during the procedure.</a:t>
            </a:r>
          </a:p>
          <a:p>
            <a:endParaRPr lang="en-US" dirty="0" smtClean="0">
              <a:effectLst/>
              <a:latin typeface="Times New Roman" panose="02020603050405020304" pitchFamily="18" charset="0"/>
              <a:ea typeface="Times New Roman" panose="02020603050405020304" pitchFamily="18" charset="0"/>
            </a:endParaRPr>
          </a:p>
          <a:p>
            <a:r>
              <a:rPr lang="en-US" dirty="0" smtClean="0">
                <a:effectLst/>
                <a:latin typeface="Times New Roman" panose="02020603050405020304" pitchFamily="18" charset="0"/>
                <a:ea typeface="Times New Roman" panose="02020603050405020304" pitchFamily="18" charset="0"/>
              </a:rPr>
              <a:t>Cataract surgery is generally safe, but it carries a risk of infection and bleeding. Cataract surgery increases the risk of retinal detachment.</a:t>
            </a:r>
          </a:p>
          <a:p>
            <a:endParaRPr lang="en-US" dirty="0" smtClean="0">
              <a:effectLst/>
              <a:latin typeface="Times New Roman" panose="02020603050405020304" pitchFamily="18" charset="0"/>
              <a:ea typeface="Times New Roman" panose="02020603050405020304" pitchFamily="18" charset="0"/>
            </a:endParaRPr>
          </a:p>
          <a:p>
            <a:r>
              <a:rPr lang="en-US" dirty="0" smtClean="0">
                <a:effectLst/>
                <a:latin typeface="Times New Roman" panose="02020603050405020304" pitchFamily="18" charset="0"/>
                <a:ea typeface="Times New Roman" panose="02020603050405020304" pitchFamily="18" charset="0"/>
              </a:rPr>
              <a:t>After the procedure, you'll have some discomfort for a few days. Healing generally occurs within a few weeks.</a:t>
            </a:r>
          </a:p>
          <a:p>
            <a:r>
              <a:rPr lang="en-US" dirty="0" smtClean="0">
                <a:effectLst/>
                <a:latin typeface="Times New Roman" panose="02020603050405020304" pitchFamily="18" charset="0"/>
                <a:ea typeface="Times New Roman" panose="02020603050405020304" pitchFamily="18" charset="0"/>
              </a:rPr>
              <a:t>If you need cataract surgery in both eyes, your doctor will schedule surgery to remove the cataract in the second eye after you've healed from the first surgery.</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194726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0720" y="0"/>
            <a:ext cx="11511280" cy="6314549"/>
          </a:xfrm>
          <a:prstGeom prst="rect">
            <a:avLst/>
          </a:prstGeom>
        </p:spPr>
        <p:txBody>
          <a:bodyPr wrap="square">
            <a:spAutoFit/>
          </a:bodyPr>
          <a:lstStyle/>
          <a:p>
            <a:pPr algn="just">
              <a:lnSpc>
                <a:spcPct val="150000"/>
              </a:lnSpc>
              <a:spcBef>
                <a:spcPts val="1000"/>
              </a:spcBef>
            </a:pPr>
            <a:r>
              <a:rPr lang="en-US" b="1" i="1" dirty="0" smtClean="0">
                <a:solidFill>
                  <a:srgbClr val="4F81BD"/>
                </a:solidFill>
                <a:effectLst/>
                <a:latin typeface="Cambria" panose="02040503050406030204" pitchFamily="18" charset="0"/>
                <a:ea typeface="Times New Roman" panose="02020603050405020304" pitchFamily="18" charset="0"/>
                <a:cs typeface="Times New Roman" panose="02020603050405020304" pitchFamily="18" charset="0"/>
              </a:rPr>
              <a:t>Intraocular lenses</a:t>
            </a:r>
          </a:p>
          <a:p>
            <a:pPr algn="just">
              <a:lnSpc>
                <a:spcPct val="150000"/>
              </a:lnSpc>
              <a:spcBef>
                <a:spcPts val="1000"/>
              </a:spcBef>
            </a:pPr>
            <a:r>
              <a:rPr lang="en-US" b="1" i="1" dirty="0" smtClean="0">
                <a:solidFill>
                  <a:srgbClr val="4F81BD"/>
                </a:solidFill>
                <a:effectLst/>
                <a:latin typeface="Cambria" panose="02040503050406030204" pitchFamily="18" charset="0"/>
                <a:ea typeface="Times New Roman" panose="02020603050405020304" pitchFamily="18" charset="0"/>
                <a:cs typeface="Times New Roman" panose="02020603050405020304" pitchFamily="18" charset="0"/>
              </a:rPr>
              <a:t>Yes, Babies and Children Get Cataracts, Too</a:t>
            </a:r>
          </a:p>
          <a:p>
            <a:pPr algn="just">
              <a:lnSpc>
                <a:spcPct val="150000"/>
              </a:lnSpc>
              <a:spcAft>
                <a:spcPts val="1425"/>
              </a:spcAft>
            </a:pPr>
            <a:r>
              <a:rPr lang="ru-RU" dirty="0" smtClean="0">
                <a:effectLst/>
                <a:latin typeface="Times New Roman" panose="02020603050405020304" pitchFamily="18" charset="0"/>
                <a:ea typeface="Times New Roman" panose="02020603050405020304" pitchFamily="18" charset="0"/>
              </a:rPr>
              <a:t> </a:t>
            </a:r>
            <a:endParaRPr lang="en-US" dirty="0" smtClean="0">
              <a:effectLst/>
              <a:latin typeface="Times New Roman" panose="02020603050405020304" pitchFamily="18" charset="0"/>
              <a:ea typeface="Times New Roman" panose="02020603050405020304" pitchFamily="18" charset="0"/>
            </a:endParaRPr>
          </a:p>
          <a:p>
            <a:pPr algn="ctr"/>
            <a:r>
              <a:rPr lang="en-US" sz="2800" dirty="0" smtClean="0">
                <a:effectLst/>
                <a:latin typeface="Algerian" panose="04020705040A02060702" pitchFamily="82" charset="0"/>
              </a:rPr>
              <a:t>Lifestyle and home remedies</a:t>
            </a:r>
          </a:p>
          <a:p>
            <a:pPr algn="ctr"/>
            <a:endParaRPr lang="en-US" sz="2800" dirty="0" smtClean="0">
              <a:effectLst/>
              <a:latin typeface="Algerian" panose="04020705040A02060702" pitchFamily="82" charset="0"/>
            </a:endParaRPr>
          </a:p>
          <a:p>
            <a:r>
              <a:rPr lang="en-US" dirty="0" smtClean="0">
                <a:effectLst/>
                <a:latin typeface="Times New Roman" panose="02020603050405020304" pitchFamily="18" charset="0"/>
                <a:ea typeface="Times New Roman" panose="02020603050405020304" pitchFamily="18" charset="0"/>
              </a:rPr>
              <a:t>To deal with symptoms of cataracts until you decide to have surgery, try to:</a:t>
            </a:r>
          </a:p>
          <a:p>
            <a:pPr marL="342900" lvl="0" indent="-342900">
              <a:lnSpc>
                <a:spcPct val="150000"/>
              </a:lnSpc>
              <a:spcAft>
                <a:spcPts val="1425"/>
              </a:spcAft>
              <a:buSzPts val="1000"/>
              <a:buFont typeface="Symbol" panose="05050102010706020507" pitchFamily="18" charset="2"/>
              <a:buChar char=""/>
              <a:tabLst>
                <a:tab pos="457200" algn="l"/>
              </a:tabLst>
            </a:pPr>
            <a:r>
              <a:rPr lang="en-US" dirty="0" smtClean="0">
                <a:effectLst/>
                <a:latin typeface="Times New Roman" panose="02020603050405020304" pitchFamily="18" charset="0"/>
                <a:ea typeface="Times New Roman" panose="02020603050405020304" pitchFamily="18" charset="0"/>
              </a:rPr>
              <a:t>Make sure your eyeglasses or contact lenses are the most accurate prescription possible</a:t>
            </a:r>
          </a:p>
          <a:p>
            <a:pPr marL="342900" lvl="0" indent="-342900">
              <a:lnSpc>
                <a:spcPct val="150000"/>
              </a:lnSpc>
              <a:spcAft>
                <a:spcPts val="1425"/>
              </a:spcAft>
              <a:buSzPts val="1000"/>
              <a:buFont typeface="Symbol" panose="05050102010706020507" pitchFamily="18" charset="2"/>
              <a:buChar char=""/>
              <a:tabLst>
                <a:tab pos="457200" algn="l"/>
              </a:tabLst>
            </a:pPr>
            <a:r>
              <a:rPr lang="en-US" dirty="0" smtClean="0">
                <a:effectLst/>
                <a:latin typeface="Times New Roman" panose="02020603050405020304" pitchFamily="18" charset="0"/>
                <a:ea typeface="Times New Roman" panose="02020603050405020304" pitchFamily="18" charset="0"/>
              </a:rPr>
              <a:t>Use a magnifying glass to read if you need additional help reading</a:t>
            </a:r>
          </a:p>
          <a:p>
            <a:pPr marL="342900" lvl="0" indent="-342900">
              <a:lnSpc>
                <a:spcPct val="150000"/>
              </a:lnSpc>
              <a:spcAft>
                <a:spcPts val="1425"/>
              </a:spcAft>
              <a:buSzPts val="1000"/>
              <a:buFont typeface="Symbol" panose="05050102010706020507" pitchFamily="18" charset="2"/>
              <a:buChar char=""/>
              <a:tabLst>
                <a:tab pos="457200" algn="l"/>
              </a:tabLst>
            </a:pPr>
            <a:r>
              <a:rPr lang="en-US" dirty="0" smtClean="0">
                <a:effectLst/>
                <a:latin typeface="Times New Roman" panose="02020603050405020304" pitchFamily="18" charset="0"/>
                <a:ea typeface="Times New Roman" panose="02020603050405020304" pitchFamily="18" charset="0"/>
              </a:rPr>
              <a:t>Improve the lighting in your home with more or brighter lamps</a:t>
            </a:r>
          </a:p>
          <a:p>
            <a:pPr marL="342900" lvl="0" indent="-342900">
              <a:lnSpc>
                <a:spcPct val="150000"/>
              </a:lnSpc>
              <a:spcAft>
                <a:spcPts val="1425"/>
              </a:spcAft>
              <a:buSzPts val="1000"/>
              <a:buFont typeface="Symbol" panose="05050102010706020507" pitchFamily="18" charset="2"/>
              <a:buChar char=""/>
              <a:tabLst>
                <a:tab pos="457200" algn="l"/>
              </a:tabLst>
            </a:pPr>
            <a:r>
              <a:rPr lang="en-US" dirty="0" smtClean="0">
                <a:effectLst/>
                <a:latin typeface="Times New Roman" panose="02020603050405020304" pitchFamily="18" charset="0"/>
                <a:ea typeface="Times New Roman" panose="02020603050405020304" pitchFamily="18" charset="0"/>
              </a:rPr>
              <a:t>When you go outside during the day, wear sunglasses or a broad-brimmed hat to reduce glare</a:t>
            </a:r>
          </a:p>
          <a:p>
            <a:pPr marL="342900" lvl="0" indent="-342900">
              <a:lnSpc>
                <a:spcPct val="150000"/>
              </a:lnSpc>
              <a:spcAft>
                <a:spcPts val="1425"/>
              </a:spcAft>
              <a:buSzPts val="1000"/>
              <a:buFont typeface="Symbol" panose="05050102010706020507" pitchFamily="18" charset="2"/>
              <a:buChar char=""/>
              <a:tabLst>
                <a:tab pos="457200" algn="l"/>
              </a:tabLst>
            </a:pPr>
            <a:r>
              <a:rPr lang="ru-RU" dirty="0" smtClean="0">
                <a:effectLst/>
                <a:latin typeface="Times New Roman" panose="02020603050405020304" pitchFamily="18" charset="0"/>
                <a:ea typeface="Times New Roman" panose="02020603050405020304" pitchFamily="18" charset="0"/>
              </a:rPr>
              <a:t>Limit your night driving</a:t>
            </a:r>
            <a:endParaRPr lang="en-US" dirty="0" smtClean="0">
              <a:effectLst/>
              <a:latin typeface="Times New Roman" panose="02020603050405020304" pitchFamily="18" charset="0"/>
              <a:ea typeface="Times New Roman" panose="02020603050405020304" pitchFamily="18" charset="0"/>
            </a:endParaRPr>
          </a:p>
          <a:p>
            <a:r>
              <a:rPr lang="en-US" dirty="0" smtClean="0">
                <a:effectLst/>
                <a:latin typeface="Times New Roman" panose="02020603050405020304" pitchFamily="18" charset="0"/>
                <a:ea typeface="Times New Roman" panose="02020603050405020304" pitchFamily="18" charset="0"/>
              </a:rPr>
              <a:t>Self-care measures may help for a while, but as the cataract progresses, your vision may deteriorate further. When vision loss starts to interfere with your everyday activities, consider cataract surgery.</a:t>
            </a:r>
          </a:p>
        </p:txBody>
      </p:sp>
    </p:spTree>
    <p:extLst>
      <p:ext uri="{BB962C8B-B14F-4D97-AF65-F5344CB8AC3E}">
        <p14:creationId xmlns:p14="http://schemas.microsoft.com/office/powerpoint/2010/main" val="3413352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6137" y="392641"/>
            <a:ext cx="11239017" cy="5878532"/>
          </a:xfrm>
          <a:prstGeom prst="rect">
            <a:avLst/>
          </a:prstGeom>
        </p:spPr>
        <p:txBody>
          <a:bodyPr wrap="square">
            <a:spAutoFit/>
          </a:bodyPr>
          <a:lstStyle/>
          <a:p>
            <a:pPr algn="ctr"/>
            <a:r>
              <a:rPr lang="en-US" sz="3200" b="1" dirty="0" smtClean="0">
                <a:effectLst/>
                <a:latin typeface="Algerian" panose="04020705040A02060702" pitchFamily="82" charset="0"/>
              </a:rPr>
              <a:t>Preparing for your appointment</a:t>
            </a:r>
          </a:p>
          <a:p>
            <a:pPr algn="ctr"/>
            <a:endParaRPr lang="en-US" b="1" dirty="0" smtClean="0">
              <a:effectLst/>
              <a:latin typeface="Algerian" panose="04020705040A02060702" pitchFamily="82" charset="0"/>
            </a:endParaRPr>
          </a:p>
          <a:p>
            <a:endParaRPr lang="en-US" sz="2800" b="1" dirty="0" smtClean="0">
              <a:effectLst/>
              <a:latin typeface="Times New Roman" panose="02020603050405020304" pitchFamily="18" charset="0"/>
            </a:endParaRPr>
          </a:p>
          <a:p>
            <a:r>
              <a:rPr lang="en-US" dirty="0" smtClean="0">
                <a:effectLst/>
                <a:latin typeface="Times New Roman" panose="02020603050405020304" pitchFamily="18" charset="0"/>
                <a:ea typeface="Times New Roman" panose="02020603050405020304" pitchFamily="18" charset="0"/>
              </a:rPr>
              <a:t>Make an appointment with your usual eye care provider if you notice changes in your vision. If your doctor determines that you have cataracts, then you may be referred to an eye specialist who can perform cataract surgery.</a:t>
            </a:r>
          </a:p>
          <a:p>
            <a:endParaRPr lang="en-US" dirty="0" smtClean="0">
              <a:effectLst/>
              <a:latin typeface="Times New Roman" panose="02020603050405020304" pitchFamily="18" charset="0"/>
              <a:ea typeface="Times New Roman" panose="02020603050405020304" pitchFamily="18" charset="0"/>
            </a:endParaRPr>
          </a:p>
          <a:p>
            <a:r>
              <a:rPr lang="en-US" dirty="0" smtClean="0">
                <a:effectLst/>
                <a:latin typeface="Times New Roman" panose="02020603050405020304" pitchFamily="18" charset="0"/>
                <a:ea typeface="Times New Roman" panose="02020603050405020304" pitchFamily="18" charset="0"/>
              </a:rPr>
              <a:t>Because there's often a lot to talk about, it's a good idea to be well prepared for your appointment so that you can make the most of your time with your doctor. Here's some information to help you get ready.</a:t>
            </a:r>
          </a:p>
          <a:p>
            <a:endParaRPr lang="en-US" dirty="0">
              <a:latin typeface="Times New Roman" panose="02020603050405020304" pitchFamily="18" charset="0"/>
              <a:ea typeface="Times New Roman" panose="02020603050405020304" pitchFamily="18" charset="0"/>
            </a:endParaRPr>
          </a:p>
          <a:p>
            <a:pPr algn="ctr"/>
            <a:endParaRPr lang="en-US" sz="3200" dirty="0" smtClean="0">
              <a:effectLst/>
              <a:latin typeface="Algerian" panose="04020705040A02060702" pitchFamily="82" charset="0"/>
              <a:ea typeface="Times New Roman" panose="02020603050405020304" pitchFamily="18" charset="0"/>
            </a:endParaRPr>
          </a:p>
          <a:p>
            <a:pPr algn="ctr"/>
            <a:r>
              <a:rPr lang="en-US" sz="3200" b="1" dirty="0">
                <a:latin typeface="Algerian" panose="04020705040A02060702" pitchFamily="82" charset="0"/>
              </a:rPr>
              <a:t>What you can </a:t>
            </a:r>
            <a:r>
              <a:rPr lang="en-US" sz="3200" b="1" dirty="0" smtClean="0">
                <a:latin typeface="Algerian" panose="04020705040A02060702" pitchFamily="82" charset="0"/>
              </a:rPr>
              <a:t>do?</a:t>
            </a:r>
            <a:endParaRPr lang="en-US" sz="3200" b="1" dirty="0">
              <a:latin typeface="Algerian" panose="04020705040A02060702" pitchFamily="82" charset="0"/>
            </a:endParaRPr>
          </a:p>
          <a:p>
            <a:pPr lvl="0"/>
            <a:r>
              <a:rPr lang="en-US" b="1" dirty="0"/>
              <a:t>List any symptoms </a:t>
            </a:r>
            <a:r>
              <a:rPr lang="en-US" b="1" dirty="0" smtClean="0"/>
              <a:t>you're </a:t>
            </a:r>
            <a:r>
              <a:rPr lang="en-US" b="1" dirty="0"/>
              <a:t>experiencing,</a:t>
            </a:r>
            <a:r>
              <a:rPr lang="en-US" dirty="0"/>
              <a:t> including any that may seem unrelated to the reason for which you scheduled the appointment.</a:t>
            </a:r>
          </a:p>
          <a:p>
            <a:pPr lvl="0"/>
            <a:r>
              <a:rPr lang="en-US" b="1" dirty="0"/>
              <a:t>Make a list of all medications,</a:t>
            </a:r>
            <a:r>
              <a:rPr lang="en-US" dirty="0"/>
              <a:t> vitamins or supplements that you're taking.</a:t>
            </a:r>
          </a:p>
          <a:p>
            <a:pPr lvl="0"/>
            <a:r>
              <a:rPr lang="en-US" b="1" dirty="0"/>
              <a:t>Take a family member or friend along.</a:t>
            </a:r>
            <a:r>
              <a:rPr lang="en-US" dirty="0"/>
              <a:t> Sometimes it can be difficult to absorb all the information provided during an appointment. Someone who accompanies you may remember something that you missed or forgot.</a:t>
            </a:r>
          </a:p>
          <a:p>
            <a:pPr lvl="0"/>
            <a:r>
              <a:rPr lang="en-US" b="1" dirty="0"/>
              <a:t>List questions to ask</a:t>
            </a:r>
            <a:r>
              <a:rPr lang="en-US" dirty="0"/>
              <a:t> your doctor.</a:t>
            </a:r>
          </a:p>
          <a:p>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193703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7711" y="431119"/>
            <a:ext cx="11134846" cy="6319679"/>
          </a:xfrm>
          <a:prstGeom prst="rect">
            <a:avLst/>
          </a:prstGeom>
        </p:spPr>
        <p:txBody>
          <a:bodyPr wrap="square">
            <a:spAutoFit/>
          </a:bodyPr>
          <a:lstStyle/>
          <a:p>
            <a:pPr algn="ctr"/>
            <a:r>
              <a:rPr lang="en-US" sz="2800" b="1" dirty="0" smtClean="0">
                <a:effectLst/>
                <a:latin typeface="Algerian" panose="04020705040A02060702" pitchFamily="82" charset="0"/>
              </a:rPr>
              <a:t>Departments and specialties</a:t>
            </a:r>
          </a:p>
          <a:p>
            <a:endParaRPr lang="en-US" dirty="0" smtClean="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r>
              <a:rPr lang="en-US" dirty="0" smtClean="0">
                <a:effectLst/>
                <a:latin typeface="Times New Roman" panose="02020603050405020304" pitchFamily="18" charset="0"/>
                <a:ea typeface="Times New Roman" panose="02020603050405020304" pitchFamily="18" charset="0"/>
              </a:rPr>
              <a:t>Mayo Clinic has one of the largest and most experienced practices in the United States, with campuses in Arizona, Florida and Minnesota. Staff skilled in dozens of specialties work together to ensure quality care and successful recovery.</a:t>
            </a:r>
          </a:p>
          <a:p>
            <a:pPr algn="just">
              <a:lnSpc>
                <a:spcPct val="150000"/>
              </a:lnSpc>
            </a:pPr>
            <a:r>
              <a:rPr lang="ru-RU" sz="2000" b="1" dirty="0" smtClean="0">
                <a:effectLst/>
                <a:latin typeface="Times New Roman" panose="02020603050405020304" pitchFamily="18" charset="0"/>
              </a:rPr>
              <a:t>Departments that treat this condition</a:t>
            </a:r>
            <a:endParaRPr lang="en-US" sz="2000" b="1" dirty="0" smtClean="0">
              <a:effectLst/>
              <a:latin typeface="Times New Roman" panose="02020603050405020304" pitchFamily="18" charset="0"/>
            </a:endParaRPr>
          </a:p>
          <a:p>
            <a:pPr marL="342900" lvl="0" indent="-342900">
              <a:lnSpc>
                <a:spcPct val="150000"/>
              </a:lnSpc>
              <a:spcAft>
                <a:spcPts val="1425"/>
              </a:spcAft>
              <a:buSzPts val="1000"/>
              <a:buFont typeface="Symbol" panose="05050102010706020507" pitchFamily="18" charset="2"/>
              <a:buChar char=""/>
              <a:tabLst>
                <a:tab pos="457200" algn="l"/>
              </a:tabLst>
            </a:pPr>
            <a:r>
              <a:rPr lang="ru-RU" u="sng" dirty="0" smtClean="0">
                <a:solidFill>
                  <a:srgbClr val="0000FF"/>
                </a:solidFill>
                <a:effectLst/>
                <a:latin typeface="Times New Roman" panose="02020603050405020304" pitchFamily="18" charset="0"/>
                <a:ea typeface="Times New Roman" panose="02020603050405020304" pitchFamily="18" charset="0"/>
                <a:hlinkClick r:id="rId2"/>
              </a:rPr>
              <a:t>Ophthalmology</a:t>
            </a:r>
            <a:endParaRPr lang="en-US" dirty="0" smtClean="0">
              <a:effectLst/>
              <a:latin typeface="Times New Roman" panose="02020603050405020304" pitchFamily="18" charset="0"/>
              <a:ea typeface="Times New Roman" panose="02020603050405020304" pitchFamily="18" charset="0"/>
            </a:endParaRPr>
          </a:p>
          <a:p>
            <a:pPr algn="just">
              <a:lnSpc>
                <a:spcPct val="150000"/>
              </a:lnSpc>
            </a:pPr>
            <a:r>
              <a:rPr lang="ru-RU" sz="2000" b="1" dirty="0" smtClean="0">
                <a:effectLst/>
                <a:latin typeface="Times New Roman" panose="02020603050405020304" pitchFamily="18" charset="0"/>
              </a:rPr>
              <a:t>Areas that research this condition</a:t>
            </a:r>
            <a:endParaRPr lang="en-US" sz="2000" b="1" dirty="0" smtClean="0">
              <a:effectLst/>
              <a:latin typeface="Times New Roman" panose="02020603050405020304" pitchFamily="18" charset="0"/>
            </a:endParaRPr>
          </a:p>
          <a:p>
            <a:pPr marL="342900" lvl="0" indent="-342900">
              <a:lnSpc>
                <a:spcPct val="150000"/>
              </a:lnSpc>
              <a:spcAft>
                <a:spcPts val="1425"/>
              </a:spcAft>
              <a:buSzPts val="1000"/>
              <a:buFont typeface="Symbol" panose="05050102010706020507" pitchFamily="18" charset="2"/>
              <a:buChar char=""/>
              <a:tabLst>
                <a:tab pos="457200" algn="l"/>
              </a:tabLst>
            </a:pPr>
            <a:r>
              <a:rPr lang="ru-RU" u="sng" dirty="0" smtClean="0">
                <a:solidFill>
                  <a:srgbClr val="0000FF"/>
                </a:solidFill>
                <a:effectLst/>
                <a:latin typeface="Times New Roman" panose="02020603050405020304" pitchFamily="18" charset="0"/>
                <a:ea typeface="Times New Roman" panose="02020603050405020304" pitchFamily="18" charset="0"/>
                <a:hlinkClick r:id="rId3"/>
              </a:rPr>
              <a:t>Ophthalmology Research</a:t>
            </a:r>
            <a:r>
              <a:rPr lang="en-US" u="sng" dirty="0" smtClean="0">
                <a:solidFill>
                  <a:srgbClr val="0000FF"/>
                </a:solidFill>
                <a:effectLst/>
                <a:latin typeface="Times New Roman" panose="02020603050405020304" pitchFamily="18" charset="0"/>
                <a:ea typeface="Times New Roman" panose="02020603050405020304" pitchFamily="18" charset="0"/>
              </a:rPr>
              <a:t>  </a:t>
            </a:r>
          </a:p>
          <a:p>
            <a:pPr marL="342900" lvl="0" indent="-342900">
              <a:lnSpc>
                <a:spcPct val="150000"/>
              </a:lnSpc>
              <a:spcAft>
                <a:spcPts val="1425"/>
              </a:spcAft>
              <a:buSzPts val="1000"/>
              <a:buFont typeface="Symbol" panose="05050102010706020507" pitchFamily="18" charset="2"/>
              <a:buChar char=""/>
              <a:tabLst>
                <a:tab pos="457200" algn="l"/>
              </a:tabLst>
            </a:pPr>
            <a:endParaRPr lang="en-US" u="sng" dirty="0">
              <a:solidFill>
                <a:srgbClr val="0000FF"/>
              </a:solidFill>
              <a:latin typeface="Times New Roman" panose="02020603050405020304" pitchFamily="18" charset="0"/>
              <a:ea typeface="Times New Roman" panose="02020603050405020304" pitchFamily="18" charset="0"/>
            </a:endParaRPr>
          </a:p>
          <a:p>
            <a:pPr marL="342900" lvl="0" indent="-342900">
              <a:lnSpc>
                <a:spcPct val="150000"/>
              </a:lnSpc>
              <a:spcAft>
                <a:spcPts val="1425"/>
              </a:spcAft>
              <a:buSzPts val="1000"/>
              <a:buFont typeface="Symbol" panose="05050102010706020507" pitchFamily="18" charset="2"/>
              <a:buChar char=""/>
              <a:tabLst>
                <a:tab pos="457200" algn="l"/>
              </a:tabLst>
            </a:pPr>
            <a:endParaRPr lang="en-US" u="sng" dirty="0" smtClean="0">
              <a:solidFill>
                <a:srgbClr val="0000FF"/>
              </a:solidFill>
              <a:effectLst/>
              <a:latin typeface="Times New Roman" panose="02020603050405020304" pitchFamily="18" charset="0"/>
              <a:ea typeface="Times New Roman" panose="02020603050405020304" pitchFamily="18" charset="0"/>
            </a:endParaRPr>
          </a:p>
          <a:p>
            <a:pPr marL="342900" lvl="0" indent="-342900" algn="ctr">
              <a:lnSpc>
                <a:spcPct val="150000"/>
              </a:lnSpc>
              <a:spcAft>
                <a:spcPts val="1425"/>
              </a:spcAft>
              <a:buSzPts val="1000"/>
              <a:buFont typeface="Symbol" panose="05050102010706020507" pitchFamily="18" charset="2"/>
              <a:buChar char=""/>
              <a:tabLst>
                <a:tab pos="457200" algn="l"/>
              </a:tabLst>
            </a:pPr>
            <a:r>
              <a:rPr lang="en-US" sz="4800" u="sng" dirty="0" smtClean="0">
                <a:solidFill>
                  <a:srgbClr val="FFC000"/>
                </a:solidFill>
                <a:effectLst/>
                <a:latin typeface="Stencil" panose="040409050D0802020404" pitchFamily="82" charset="0"/>
                <a:ea typeface="Times New Roman" panose="02020603050405020304" pitchFamily="18" charset="0"/>
              </a:rPr>
              <a:t>THANK YOU</a:t>
            </a:r>
            <a:endParaRPr lang="en-US" sz="4800" dirty="0">
              <a:solidFill>
                <a:srgbClr val="FFC000"/>
              </a:solidFill>
              <a:effectLst/>
              <a:latin typeface="Stencil" panose="040409050D0802020404" pitchFamily="82" charset="0"/>
              <a:ea typeface="Times New Roman" panose="02020603050405020304" pitchFamily="18" charset="0"/>
            </a:endParaRPr>
          </a:p>
        </p:txBody>
      </p:sp>
    </p:spTree>
    <p:extLst>
      <p:ext uri="{BB962C8B-B14F-4D97-AF65-F5344CB8AC3E}">
        <p14:creationId xmlns:p14="http://schemas.microsoft.com/office/powerpoint/2010/main" val="1900032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20843"/>
            <a:ext cx="9144000" cy="1251284"/>
          </a:xfrm>
        </p:spPr>
        <p:txBody>
          <a:bodyPr/>
          <a:lstStyle/>
          <a:p>
            <a:r>
              <a:rPr lang="en-US" dirty="0" smtClean="0">
                <a:latin typeface="Algerian" panose="04020705040A02060702" pitchFamily="82" charset="0"/>
              </a:rPr>
              <a:t>INTODUCTION</a:t>
            </a:r>
            <a:endParaRPr lang="en-US" dirty="0">
              <a:latin typeface="Algerian" panose="04020705040A02060702" pitchFamily="82" charset="0"/>
            </a:endParaRPr>
          </a:p>
        </p:txBody>
      </p:sp>
      <p:sp>
        <p:nvSpPr>
          <p:cNvPr id="3" name="Subtitle 2"/>
          <p:cNvSpPr>
            <a:spLocks noGrp="1"/>
          </p:cNvSpPr>
          <p:nvPr>
            <p:ph type="subTitle" idx="1"/>
          </p:nvPr>
        </p:nvSpPr>
        <p:spPr>
          <a:xfrm>
            <a:off x="609601" y="2133600"/>
            <a:ext cx="10764252" cy="3962400"/>
          </a:xfrm>
        </p:spPr>
        <p:txBody>
          <a:bodyPr>
            <a:normAutofit fontScale="85000" lnSpcReduction="20000"/>
          </a:bodyPr>
          <a:lstStyle/>
          <a:p>
            <a:r>
              <a:rPr lang="en-US" dirty="0">
                <a:latin typeface="Garamond" panose="02020404030301010803" pitchFamily="18" charset="0"/>
              </a:rPr>
              <a:t>A cataract is a clouding of the normally clear lens of the eye. For people who have cataracts, seeing through cloudy lenses is a bit like looking through a frosty or fogged-up window. Clouded vision caused by cataracts can make it more difficult to read, drive a car (especially at night) or see the expression on a friend's face</a:t>
            </a:r>
            <a:r>
              <a:rPr lang="en-US" dirty="0" smtClean="0">
                <a:latin typeface="Garamond" panose="02020404030301010803" pitchFamily="18" charset="0"/>
              </a:rPr>
              <a:t>.</a:t>
            </a:r>
          </a:p>
          <a:p>
            <a:endParaRPr lang="en-US" dirty="0">
              <a:latin typeface="Garamond" panose="02020404030301010803" pitchFamily="18" charset="0"/>
            </a:endParaRPr>
          </a:p>
          <a:p>
            <a:r>
              <a:rPr lang="en-US" dirty="0">
                <a:latin typeface="Garamond" panose="02020404030301010803" pitchFamily="18" charset="0"/>
              </a:rPr>
              <a:t>Most cataracts develop slowly and don't disturb your eyesight early on. But with time, cataracts will eventually interfere with your vision</a:t>
            </a:r>
            <a:r>
              <a:rPr lang="en-US" dirty="0" smtClean="0">
                <a:latin typeface="Garamond" panose="02020404030301010803" pitchFamily="18" charset="0"/>
              </a:rPr>
              <a:t>.</a:t>
            </a:r>
          </a:p>
          <a:p>
            <a:endParaRPr lang="en-US" dirty="0">
              <a:latin typeface="Garamond" panose="02020404030301010803" pitchFamily="18" charset="0"/>
            </a:endParaRPr>
          </a:p>
          <a:p>
            <a:r>
              <a:rPr lang="en-US" dirty="0">
                <a:latin typeface="Garamond" panose="02020404030301010803" pitchFamily="18" charset="0"/>
              </a:rPr>
              <a:t>At first, stronger lighting and eyeglasses can help you deal with cataracts. But if impaired vision interferes with your usual activities, you might need cataract surgery. Fortunately, cataract surgery is generally a safe, effective procedure.</a:t>
            </a:r>
          </a:p>
        </p:txBody>
      </p:sp>
    </p:spTree>
    <p:extLst>
      <p:ext uri="{BB962C8B-B14F-4D97-AF65-F5344CB8AC3E}">
        <p14:creationId xmlns:p14="http://schemas.microsoft.com/office/powerpoint/2010/main" val="25181669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lgerian" panose="04020705040A02060702" pitchFamily="82" charset="0"/>
              </a:rPr>
              <a:t>SYMPTOMS</a:t>
            </a:r>
            <a:endParaRPr lang="en-US" dirty="0">
              <a:latin typeface="Algerian" panose="04020705040A02060702" pitchFamily="82" charset="0"/>
            </a:endParaRPr>
          </a:p>
        </p:txBody>
      </p:sp>
      <p:sp>
        <p:nvSpPr>
          <p:cNvPr id="3" name="Content Placeholder 2"/>
          <p:cNvSpPr>
            <a:spLocks noGrp="1"/>
          </p:cNvSpPr>
          <p:nvPr>
            <p:ph idx="1"/>
          </p:nvPr>
        </p:nvSpPr>
        <p:spPr>
          <a:xfrm>
            <a:off x="756920" y="1690688"/>
            <a:ext cx="10723880" cy="4638992"/>
          </a:xfrm>
        </p:spPr>
        <p:txBody>
          <a:bodyPr>
            <a:noAutofit/>
          </a:bodyPr>
          <a:lstStyle/>
          <a:p>
            <a:pPr>
              <a:buFont typeface="Wingdings" panose="05000000000000000000" pitchFamily="2" charset="2"/>
              <a:buChar char="§"/>
            </a:pPr>
            <a:r>
              <a:rPr lang="en-US" sz="2000" dirty="0" smtClean="0">
                <a:latin typeface="Centaur" panose="02030504050205020304" pitchFamily="18" charset="0"/>
              </a:rPr>
              <a:t>Signs and symptoms of cataracts include:</a:t>
            </a:r>
          </a:p>
          <a:p>
            <a:pPr lvl="0">
              <a:buFont typeface="Wingdings" panose="05000000000000000000" pitchFamily="2" charset="2"/>
              <a:buChar char="§"/>
            </a:pPr>
            <a:r>
              <a:rPr lang="ru-RU" sz="2000" dirty="0" smtClean="0"/>
              <a:t>Clouded, blurred or dim vision</a:t>
            </a:r>
            <a:endParaRPr lang="en-US" sz="2000" dirty="0" smtClean="0">
              <a:latin typeface="Centaur" panose="02030504050205020304" pitchFamily="18" charset="0"/>
            </a:endParaRPr>
          </a:p>
          <a:p>
            <a:pPr lvl="0">
              <a:buFont typeface="Wingdings" panose="05000000000000000000" pitchFamily="2" charset="2"/>
              <a:buChar char="§"/>
            </a:pPr>
            <a:r>
              <a:rPr lang="en-US" sz="2000" dirty="0" smtClean="0">
                <a:latin typeface="Centaur" panose="02030504050205020304" pitchFamily="18" charset="0"/>
              </a:rPr>
              <a:t>Increasing difficulty with vision at night</a:t>
            </a:r>
          </a:p>
          <a:p>
            <a:pPr lvl="0">
              <a:buFont typeface="Wingdings" panose="05000000000000000000" pitchFamily="2" charset="2"/>
              <a:buChar char="§"/>
            </a:pPr>
            <a:r>
              <a:rPr lang="ru-RU" sz="2000" dirty="0" smtClean="0"/>
              <a:t>Sensitivity to light and glare</a:t>
            </a:r>
            <a:endParaRPr lang="en-US" sz="2000" dirty="0" smtClean="0">
              <a:latin typeface="Centaur" panose="02030504050205020304" pitchFamily="18" charset="0"/>
            </a:endParaRPr>
          </a:p>
          <a:p>
            <a:pPr lvl="0">
              <a:buFont typeface="Wingdings" panose="05000000000000000000" pitchFamily="2" charset="2"/>
              <a:buChar char="§"/>
            </a:pPr>
            <a:r>
              <a:rPr lang="en-US" sz="2000" dirty="0" smtClean="0">
                <a:latin typeface="Centaur" panose="02030504050205020304" pitchFamily="18" charset="0"/>
              </a:rPr>
              <a:t>Need for brighter light for reading and other activities</a:t>
            </a:r>
          </a:p>
          <a:p>
            <a:pPr lvl="0">
              <a:buFont typeface="Wingdings" panose="05000000000000000000" pitchFamily="2" charset="2"/>
              <a:buChar char="§"/>
            </a:pPr>
            <a:r>
              <a:rPr lang="ru-RU" sz="2000" dirty="0" smtClean="0"/>
              <a:t>Seeing "halos" around lights</a:t>
            </a:r>
            <a:endParaRPr lang="en-US" sz="2000" dirty="0" smtClean="0">
              <a:latin typeface="Centaur" panose="02030504050205020304" pitchFamily="18" charset="0"/>
            </a:endParaRPr>
          </a:p>
          <a:p>
            <a:pPr lvl="0">
              <a:buFont typeface="Wingdings" panose="05000000000000000000" pitchFamily="2" charset="2"/>
              <a:buChar char="§"/>
            </a:pPr>
            <a:r>
              <a:rPr lang="en-US" sz="2000" dirty="0" smtClean="0">
                <a:latin typeface="Centaur" panose="02030504050205020304" pitchFamily="18" charset="0"/>
              </a:rPr>
              <a:t>Frequent changes in eyeglass or contact lens prescription</a:t>
            </a:r>
          </a:p>
          <a:p>
            <a:pPr lvl="0">
              <a:buFont typeface="Wingdings" panose="05000000000000000000" pitchFamily="2" charset="2"/>
              <a:buChar char="§"/>
            </a:pPr>
            <a:r>
              <a:rPr lang="ru-RU" sz="2000" dirty="0" smtClean="0"/>
              <a:t>Fading or yellowing of colors</a:t>
            </a:r>
            <a:endParaRPr lang="en-US" sz="2000" dirty="0" smtClean="0">
              <a:latin typeface="Centaur" panose="02030504050205020304" pitchFamily="18" charset="0"/>
            </a:endParaRPr>
          </a:p>
          <a:p>
            <a:pPr lvl="0">
              <a:buFont typeface="Wingdings" panose="05000000000000000000" pitchFamily="2" charset="2"/>
              <a:buChar char="§"/>
            </a:pPr>
            <a:r>
              <a:rPr lang="en-US" sz="2000" dirty="0" smtClean="0">
                <a:latin typeface="Centaur" panose="02030504050205020304" pitchFamily="18" charset="0"/>
              </a:rPr>
              <a:t>Double </a:t>
            </a:r>
            <a:r>
              <a:rPr lang="en-US" sz="2000" dirty="0">
                <a:latin typeface="Centaur" panose="02030504050205020304" pitchFamily="18" charset="0"/>
              </a:rPr>
              <a:t>vision in a single eye</a:t>
            </a:r>
          </a:p>
          <a:p>
            <a:pPr>
              <a:buFont typeface="Wingdings" panose="05000000000000000000" pitchFamily="2" charset="2"/>
              <a:buChar char="§"/>
            </a:pPr>
            <a:r>
              <a:rPr lang="en-US" sz="2000" dirty="0">
                <a:latin typeface="Centaur" panose="02030504050205020304" pitchFamily="18" charset="0"/>
              </a:rPr>
              <a:t>At first, the cloudiness in your vision caused by a cataract may affect only a small part of the eye's lens and you may be unaware of any vision loss. As the cataract grows larger, it clouds more of your lens and distorts the light passing through the lens. This may lead to more-noticeable symptoms</a:t>
            </a:r>
            <a:r>
              <a:rPr lang="en-US" sz="2000" dirty="0" smtClean="0">
                <a:latin typeface="Centaur" panose="02030504050205020304" pitchFamily="18" charset="0"/>
              </a:rPr>
              <a:t>.</a:t>
            </a:r>
          </a:p>
          <a:p>
            <a:pPr marL="0" indent="0">
              <a:buNone/>
            </a:pPr>
            <a:endParaRPr lang="en-US" sz="2000" dirty="0"/>
          </a:p>
          <a:p>
            <a:endParaRPr lang="en-US" sz="2000" dirty="0"/>
          </a:p>
        </p:txBody>
      </p:sp>
    </p:spTree>
    <p:extLst>
      <p:ext uri="{BB962C8B-B14F-4D97-AF65-F5344CB8AC3E}">
        <p14:creationId xmlns:p14="http://schemas.microsoft.com/office/powerpoint/2010/main" val="2078609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280" y="405764"/>
            <a:ext cx="10515600" cy="45719"/>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330200" y="276726"/>
            <a:ext cx="10515600" cy="6296477"/>
          </a:xfrm>
        </p:spPr>
        <p:txBody>
          <a:bodyPr>
            <a:normAutofit lnSpcReduction="10000"/>
          </a:bodyPr>
          <a:lstStyle/>
          <a:p>
            <a:pPr>
              <a:buFont typeface="Wingdings" panose="05000000000000000000" pitchFamily="2" charset="2"/>
              <a:buChar char="v"/>
            </a:pPr>
            <a:r>
              <a:rPr lang="en-US" b="1" dirty="0" smtClean="0"/>
              <a:t>When to see a doctor </a:t>
            </a:r>
            <a:endParaRPr lang="en-US" dirty="0" smtClean="0"/>
          </a:p>
          <a:p>
            <a:pPr>
              <a:buFont typeface="Wingdings" panose="05000000000000000000" pitchFamily="2" charset="2"/>
              <a:buChar char="§"/>
            </a:pPr>
            <a:r>
              <a:rPr lang="en-US" dirty="0" smtClean="0"/>
              <a:t>Make an appointment for an eye exam if you notice any changes in your vision. If you develop sudden vision changes, such as double vision or flashes of light, sudden eye pain, or sudden headache, see your doctor right away.</a:t>
            </a:r>
          </a:p>
          <a:p>
            <a:endParaRPr lang="en-US" dirty="0"/>
          </a:p>
          <a:p>
            <a:pPr marL="0" indent="0" algn="ctr">
              <a:buNone/>
            </a:pPr>
            <a:r>
              <a:rPr lang="en-US" sz="3600" dirty="0" smtClean="0">
                <a:latin typeface="Algerian" panose="04020705040A02060702" pitchFamily="82" charset="0"/>
              </a:rPr>
              <a:t>Causes</a:t>
            </a:r>
          </a:p>
          <a:p>
            <a:pPr marL="0" indent="0" algn="ctr">
              <a:buNone/>
            </a:pPr>
            <a:endParaRPr lang="en-US" sz="3600" dirty="0">
              <a:latin typeface="Algerian" panose="04020705040A02060702" pitchFamily="82" charset="0"/>
            </a:endParaRPr>
          </a:p>
          <a:p>
            <a:r>
              <a:rPr lang="en-US" dirty="0"/>
              <a:t>Most cataracts develop when aging or injury changes the tissue that makes up the eye's lens. Proteins and fibers in the lens begin to break down, causing vision to become hazy or cloudy.</a:t>
            </a:r>
          </a:p>
          <a:p>
            <a:r>
              <a:rPr lang="en-US" dirty="0"/>
              <a:t>Some inherited genetic disorders that cause other health problems can increase your risk of cataracts. Cataracts can also be caused by other eye conditions, past eye surgery or medical conditions such as diabetes. Long-term use of steroid medications, too, can cause cataracts to develop.</a:t>
            </a:r>
          </a:p>
          <a:p>
            <a:endParaRPr lang="en-US" dirty="0" smtClean="0"/>
          </a:p>
        </p:txBody>
      </p:sp>
    </p:spTree>
    <p:extLst>
      <p:ext uri="{BB962C8B-B14F-4D97-AF65-F5344CB8AC3E}">
        <p14:creationId xmlns:p14="http://schemas.microsoft.com/office/powerpoint/2010/main" val="38089200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7989" y="166569"/>
            <a:ext cx="10708106" cy="6221703"/>
          </a:xfrm>
          <a:prstGeom prst="rect">
            <a:avLst/>
          </a:prstGeom>
        </p:spPr>
        <p:txBody>
          <a:bodyPr wrap="square">
            <a:spAutoFit/>
          </a:bodyPr>
          <a:lstStyle/>
          <a:p>
            <a:pPr algn="ctr">
              <a:lnSpc>
                <a:spcPct val="115000"/>
              </a:lnSpc>
              <a:spcBef>
                <a:spcPts val="500"/>
              </a:spcBef>
              <a:spcAft>
                <a:spcPts val="1000"/>
              </a:spcAft>
            </a:pPr>
            <a:r>
              <a:rPr lang="en-US" sz="5400" dirty="0" smtClean="0">
                <a:effectLst/>
                <a:latin typeface="Algerian" panose="04020705040A02060702" pitchFamily="82" charset="0"/>
                <a:ea typeface="Times New Roman" panose="02020603050405020304" pitchFamily="18" charset="0"/>
                <a:cs typeface="Times New Roman" panose="02020603050405020304" pitchFamily="18" charset="0"/>
              </a:rPr>
              <a:t>How a cataract forms</a:t>
            </a:r>
          </a:p>
          <a:p>
            <a:pPr algn="ctr">
              <a:lnSpc>
                <a:spcPct val="115000"/>
              </a:lnSpc>
              <a:spcBef>
                <a:spcPts val="500"/>
              </a:spcBef>
              <a:spcAft>
                <a:spcPts val="1000"/>
              </a:spcAft>
            </a:pPr>
            <a:endParaRPr lang="en-US"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500"/>
              </a:spcBef>
              <a:spcAft>
                <a:spcPts val="1000"/>
              </a:spcAft>
            </a:pPr>
            <a:r>
              <a:rPr lang="en-US" sz="2000" dirty="0" smtClean="0">
                <a:effectLst/>
                <a:latin typeface="Bell MT" panose="02020503060305020303" pitchFamily="18" charset="0"/>
                <a:ea typeface="Times New Roman" panose="02020603050405020304" pitchFamily="18" charset="0"/>
                <a:cs typeface="Times New Roman" panose="02020603050405020304" pitchFamily="18" charset="0"/>
              </a:rPr>
              <a:t>A cataract is a cloudy lens. The lens is positioned behind the colored part of your eye (iris). The lens focuses light that passes into your eye, producing clear, sharp images on the retina — the light-sensitive membrane in the eye that functions like the film in a camera.</a:t>
            </a:r>
          </a:p>
          <a:p>
            <a:pPr>
              <a:lnSpc>
                <a:spcPct val="115000"/>
              </a:lnSpc>
              <a:spcBef>
                <a:spcPts val="500"/>
              </a:spcBef>
              <a:spcAft>
                <a:spcPts val="1000"/>
              </a:spcAft>
            </a:pPr>
            <a:r>
              <a:rPr lang="en-US" sz="2000" dirty="0" smtClean="0">
                <a:effectLst/>
                <a:latin typeface="Bell MT" panose="02020503060305020303" pitchFamily="18" charset="0"/>
                <a:ea typeface="Times New Roman" panose="02020603050405020304" pitchFamily="18" charset="0"/>
                <a:cs typeface="Times New Roman" panose="02020603050405020304" pitchFamily="18" charset="0"/>
              </a:rPr>
              <a:t>As you age, the lenses in your eyes become less flexible, less transparent and thicker. Age-related and other medical conditions cause proteins and fibers within the lenses to break down and clump together, clouding the lenses.</a:t>
            </a:r>
          </a:p>
          <a:p>
            <a:pPr>
              <a:lnSpc>
                <a:spcPct val="115000"/>
              </a:lnSpc>
              <a:spcBef>
                <a:spcPts val="500"/>
              </a:spcBef>
              <a:spcAft>
                <a:spcPts val="1000"/>
              </a:spcAft>
            </a:pPr>
            <a:r>
              <a:rPr lang="en-US" sz="2000" dirty="0" smtClean="0">
                <a:effectLst/>
                <a:latin typeface="Bell MT" panose="02020503060305020303" pitchFamily="18" charset="0"/>
                <a:ea typeface="Times New Roman" panose="02020603050405020304" pitchFamily="18" charset="0"/>
                <a:cs typeface="Times New Roman" panose="02020603050405020304" pitchFamily="18" charset="0"/>
              </a:rPr>
              <a:t>As the cataract continues to develop, the clouding becomes denser. A cataract scatters and blocks the light as it passes through the lens, preventing a sharply defined image from reaching your retina. </a:t>
            </a:r>
            <a:r>
              <a:rPr lang="ru-RU" sz="2000" dirty="0" smtClean="0">
                <a:effectLst/>
                <a:latin typeface="Calibri" panose="020F0502020204030204" pitchFamily="34" charset="0"/>
                <a:ea typeface="Times New Roman" panose="02020603050405020304" pitchFamily="18" charset="0"/>
                <a:cs typeface="Times New Roman" panose="02020603050405020304" pitchFamily="18" charset="0"/>
              </a:rPr>
              <a:t>As a result, your vision becomes blurred.</a:t>
            </a:r>
            <a:endParaRPr lang="en-US" sz="2000" dirty="0" smtClean="0">
              <a:effectLst/>
              <a:latin typeface="Bell MT" panose="02020503060305020303" pitchFamily="18" charset="0"/>
              <a:ea typeface="Times New Roman" panose="02020603050405020304" pitchFamily="18" charset="0"/>
              <a:cs typeface="Times New Roman" panose="02020603050405020304" pitchFamily="18" charset="0"/>
            </a:endParaRPr>
          </a:p>
          <a:p>
            <a:pPr>
              <a:lnSpc>
                <a:spcPct val="115000"/>
              </a:lnSpc>
              <a:spcBef>
                <a:spcPts val="500"/>
              </a:spcBef>
              <a:spcAft>
                <a:spcPts val="1000"/>
              </a:spcAft>
            </a:pPr>
            <a:r>
              <a:rPr lang="en-US" sz="2000" dirty="0" smtClean="0">
                <a:effectLst/>
                <a:latin typeface="Bell MT" panose="02020503060305020303" pitchFamily="18" charset="0"/>
                <a:ea typeface="Times New Roman" panose="02020603050405020304" pitchFamily="18" charset="0"/>
                <a:cs typeface="Times New Roman" panose="02020603050405020304" pitchFamily="18" charset="0"/>
              </a:rPr>
              <a:t>Cataracts generally develop in both eyes, but not always at the same rate. The cataract in one eye may be more advanced than the other, causing a difference in vision between eyes.</a:t>
            </a:r>
            <a:endParaRPr lang="en-US" sz="2000" dirty="0">
              <a:effectLst/>
              <a:latin typeface="Bell MT" panose="020205030603050203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21255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5011" y="325843"/>
            <a:ext cx="11405936" cy="6272486"/>
          </a:xfrm>
          <a:prstGeom prst="rect">
            <a:avLst/>
          </a:prstGeom>
        </p:spPr>
        <p:txBody>
          <a:bodyPr wrap="square">
            <a:spAutoFit/>
          </a:bodyPr>
          <a:lstStyle/>
          <a:p>
            <a:pPr algn="ctr">
              <a:lnSpc>
                <a:spcPct val="115000"/>
              </a:lnSpc>
              <a:spcBef>
                <a:spcPts val="500"/>
              </a:spcBef>
              <a:spcAft>
                <a:spcPts val="1000"/>
              </a:spcAft>
            </a:pPr>
            <a:r>
              <a:rPr lang="en-US" sz="3200" dirty="0" smtClean="0">
                <a:effectLst/>
                <a:latin typeface="Imprint MT Shadow" panose="04020605060303030202" pitchFamily="82" charset="0"/>
                <a:ea typeface="Times New Roman" panose="02020603050405020304" pitchFamily="18" charset="0"/>
                <a:cs typeface="Times New Roman" panose="02020603050405020304" pitchFamily="18" charset="0"/>
              </a:rPr>
              <a:t>Types of Cataracts </a:t>
            </a:r>
            <a:r>
              <a:rPr lang="en-US" sz="3200" dirty="0" smtClean="0">
                <a:effectLst/>
                <a:latin typeface="Calibri" panose="020F0502020204030204" pitchFamily="34" charset="0"/>
                <a:ea typeface="Times New Roman" panose="02020603050405020304" pitchFamily="18" charset="0"/>
                <a:cs typeface="Times New Roman" panose="02020603050405020304" pitchFamily="18" charset="0"/>
              </a:rPr>
              <a:t>:-</a:t>
            </a:r>
            <a:endParaRPr lang="en-US" dirty="0" smtClean="0">
              <a:effectLst/>
              <a:latin typeface="Algerian" panose="04020705040A02060702" pitchFamily="82" charset="0"/>
              <a:ea typeface="Times New Roman" panose="02020603050405020304" pitchFamily="18" charset="0"/>
              <a:cs typeface="Times New Roman" panose="02020603050405020304" pitchFamily="18" charset="0"/>
            </a:endParaRPr>
          </a:p>
          <a:p>
            <a:pPr>
              <a:lnSpc>
                <a:spcPct val="115000"/>
              </a:lnSpc>
              <a:spcBef>
                <a:spcPts val="500"/>
              </a:spcBef>
              <a:spcAft>
                <a:spcPts val="1000"/>
              </a:spcAft>
            </a:pPr>
            <a:r>
              <a:rPr lang="ru-RU" dirty="0" smtClean="0">
                <a:effectLst/>
                <a:latin typeface="Calibri" panose="020F0502020204030204" pitchFamily="34" charset="0"/>
                <a:ea typeface="Times New Roman" panose="02020603050405020304" pitchFamily="18" charset="0"/>
                <a:cs typeface="Times New Roman" panose="02020603050405020304" pitchFamily="18" charset="0"/>
              </a:rPr>
              <a:t>Cataract types include:</a:t>
            </a:r>
            <a:endParaRPr lang="en-US"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500"/>
              </a:spcBef>
              <a:spcAft>
                <a:spcPts val="1000"/>
              </a:spcAft>
              <a:buSzPts val="1000"/>
              <a:buFont typeface="Symbol" panose="05050102010706020507" pitchFamily="18" charset="2"/>
              <a:buChar char=""/>
              <a:tabLst>
                <a:tab pos="457200" algn="l"/>
              </a:tabLst>
            </a:pPr>
            <a:r>
              <a:rPr lang="en-US" b="1" dirty="0" smtClean="0">
                <a:effectLst/>
                <a:latin typeface="Calibri" panose="020F0502020204030204" pitchFamily="34" charset="0"/>
                <a:ea typeface="Times New Roman" panose="02020603050405020304" pitchFamily="18" charset="0"/>
                <a:cs typeface="Times New Roman" panose="02020603050405020304" pitchFamily="18" charset="0"/>
              </a:rPr>
              <a:t>Cataracts affecting the center of the lens (nuclear cataracts).</a:t>
            </a:r>
            <a:r>
              <a:rPr lang="en-US" dirty="0" smtClean="0">
                <a:effectLst/>
                <a:latin typeface="Calibri" panose="020F0502020204030204" pitchFamily="34" charset="0"/>
                <a:ea typeface="Times New Roman" panose="02020603050405020304" pitchFamily="18" charset="0"/>
                <a:cs typeface="Times New Roman" panose="02020603050405020304" pitchFamily="18" charset="0"/>
              </a:rPr>
              <a:t> A nuclear cataract may at first cause more nearsightedness or even a temporary improvement in your reading vision. But with time, the lens gradually turns more densely yellow and further clouds your vision.</a:t>
            </a:r>
          </a:p>
          <a:p>
            <a:pPr marL="457200" marR="0">
              <a:lnSpc>
                <a:spcPct val="115000"/>
              </a:lnSpc>
              <a:spcBef>
                <a:spcPts val="500"/>
              </a:spcBef>
              <a:spcAft>
                <a:spcPts val="1000"/>
              </a:spcAft>
            </a:pPr>
            <a:r>
              <a:rPr lang="en-US" dirty="0" smtClean="0">
                <a:effectLst/>
                <a:latin typeface="Calibri" panose="020F0502020204030204" pitchFamily="34" charset="0"/>
                <a:ea typeface="Times New Roman" panose="02020603050405020304" pitchFamily="18" charset="0"/>
                <a:cs typeface="Times New Roman" panose="02020603050405020304" pitchFamily="18" charset="0"/>
              </a:rPr>
              <a:t>As the cataract slowly progresses, the lens may even turn brown. Advanced yellowing or browning of the lens can lead to difficulty distinguishing between shades of color.</a:t>
            </a:r>
          </a:p>
          <a:p>
            <a:pPr marL="342900" marR="0" lvl="0" indent="-342900">
              <a:lnSpc>
                <a:spcPct val="115000"/>
              </a:lnSpc>
              <a:spcBef>
                <a:spcPts val="500"/>
              </a:spcBef>
              <a:spcAft>
                <a:spcPts val="1000"/>
              </a:spcAft>
              <a:buSzPts val="1000"/>
              <a:buFont typeface="Symbol" panose="05050102010706020507" pitchFamily="18" charset="2"/>
              <a:buChar char=""/>
              <a:tabLst>
                <a:tab pos="457200" algn="l"/>
              </a:tabLst>
            </a:pPr>
            <a:r>
              <a:rPr lang="en-US" b="1" dirty="0" smtClean="0">
                <a:effectLst/>
                <a:latin typeface="Calibri" panose="020F0502020204030204" pitchFamily="34" charset="0"/>
                <a:ea typeface="Times New Roman" panose="02020603050405020304" pitchFamily="18" charset="0"/>
                <a:cs typeface="Times New Roman" panose="02020603050405020304" pitchFamily="18" charset="0"/>
              </a:rPr>
              <a:t>Cataracts that affect the edges of the lens (cortical cataracts).</a:t>
            </a:r>
            <a:r>
              <a:rPr lang="en-US" dirty="0" smtClean="0">
                <a:effectLst/>
                <a:latin typeface="Calibri" panose="020F0502020204030204" pitchFamily="34" charset="0"/>
                <a:ea typeface="Times New Roman" panose="02020603050405020304" pitchFamily="18" charset="0"/>
                <a:cs typeface="Times New Roman" panose="02020603050405020304" pitchFamily="18" charset="0"/>
              </a:rPr>
              <a:t> A cortical cataract begins as whitish, wedge-shaped opacities or streaks on the outer edge of the lens cortex. As it slowly progresses, the streaks extend to the center and interfere with light passing through the center of the lens.</a:t>
            </a:r>
            <a:endParaRPr lang="en-US" sz="105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lnSpc>
                <a:spcPct val="115000"/>
              </a:lnSpc>
              <a:spcBef>
                <a:spcPts val="500"/>
              </a:spcBef>
              <a:spcAft>
                <a:spcPts val="1000"/>
              </a:spcAft>
              <a:buSzPts val="1000"/>
              <a:buFont typeface="Symbol" panose="05050102010706020507" pitchFamily="18" charset="2"/>
              <a:buChar char=""/>
              <a:tabLst>
                <a:tab pos="457200" algn="l"/>
              </a:tabLst>
            </a:pPr>
            <a:r>
              <a:rPr lang="en-US" b="1" dirty="0"/>
              <a:t>Cataracts that affect the back of the lens (posterior </a:t>
            </a:r>
            <a:r>
              <a:rPr lang="en-US" b="1" dirty="0" err="1"/>
              <a:t>subcapsular</a:t>
            </a:r>
            <a:r>
              <a:rPr lang="en-US" b="1" dirty="0"/>
              <a:t> cataracts).</a:t>
            </a:r>
            <a:r>
              <a:rPr lang="en-US" dirty="0"/>
              <a:t> A posterior </a:t>
            </a:r>
            <a:r>
              <a:rPr lang="en-US" dirty="0" err="1"/>
              <a:t>subcapsular</a:t>
            </a:r>
            <a:r>
              <a:rPr lang="en-US" dirty="0"/>
              <a:t> cataract starts as a small, opaque area that usually forms near the back of the lens, right in the path of light. A posterior </a:t>
            </a:r>
            <a:r>
              <a:rPr lang="en-US" dirty="0" err="1"/>
              <a:t>subcapsular</a:t>
            </a:r>
            <a:r>
              <a:rPr lang="en-US" dirty="0"/>
              <a:t> cataract often interferes with your reading vision, reduces your vision in bright light, and causes glare or halos around lights at night. These types of cataracts tend to progress faster than other types do.</a:t>
            </a:r>
          </a:p>
          <a:p>
            <a:pPr marL="342900" marR="0" lvl="0" indent="-342900">
              <a:lnSpc>
                <a:spcPct val="115000"/>
              </a:lnSpc>
              <a:spcBef>
                <a:spcPts val="500"/>
              </a:spcBef>
              <a:spcAft>
                <a:spcPts val="1000"/>
              </a:spcAft>
              <a:buSzPts val="1000"/>
              <a:buFont typeface="Symbol" panose="05050102010706020507" pitchFamily="18" charset="2"/>
              <a:buChar char=""/>
              <a:tabLst>
                <a:tab pos="457200" algn="l"/>
              </a:tabLst>
            </a:pP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76241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6725" y="481263"/>
            <a:ext cx="11694695" cy="6686446"/>
          </a:xfrm>
          <a:prstGeom prst="rect">
            <a:avLst/>
          </a:prstGeom>
        </p:spPr>
        <p:txBody>
          <a:bodyPr wrap="square">
            <a:spAutoFit/>
          </a:bodyPr>
          <a:lstStyle/>
          <a:p>
            <a:pPr marL="342900" marR="0" lvl="0" indent="-342900">
              <a:lnSpc>
                <a:spcPct val="115000"/>
              </a:lnSpc>
              <a:spcBef>
                <a:spcPts val="500"/>
              </a:spcBef>
              <a:spcAft>
                <a:spcPts val="1000"/>
              </a:spcAft>
              <a:buSzPts val="1000"/>
              <a:buFont typeface="Symbol" panose="05050102010706020507" pitchFamily="18" charset="2"/>
              <a:buChar char=""/>
              <a:tabLst>
                <a:tab pos="457200" algn="l"/>
              </a:tabLst>
            </a:pPr>
            <a:r>
              <a:rPr lang="en-US" b="1" dirty="0" smtClean="0">
                <a:effectLst/>
                <a:latin typeface="Calibri" panose="020F0502020204030204" pitchFamily="34" charset="0"/>
                <a:ea typeface="Times New Roman" panose="02020603050405020304" pitchFamily="18" charset="0"/>
                <a:cs typeface="Times New Roman" panose="02020603050405020304" pitchFamily="18" charset="0"/>
              </a:rPr>
              <a:t>Cataracts you're born with (congenital cataracts).</a:t>
            </a:r>
            <a:r>
              <a:rPr lang="en-US" dirty="0" smtClean="0">
                <a:effectLst/>
                <a:latin typeface="Calibri" panose="020F0502020204030204" pitchFamily="34" charset="0"/>
                <a:ea typeface="Times New Roman" panose="02020603050405020304" pitchFamily="18" charset="0"/>
                <a:cs typeface="Times New Roman" panose="02020603050405020304" pitchFamily="18" charset="0"/>
              </a:rPr>
              <a:t> Some people are born with cataracts or develop them during childhood. These cataracts may be genetic, or associated with an intrauterine infection or trauma.</a:t>
            </a:r>
          </a:p>
          <a:p>
            <a:pPr marL="457200" marR="0">
              <a:lnSpc>
                <a:spcPct val="115000"/>
              </a:lnSpc>
              <a:spcBef>
                <a:spcPts val="500"/>
              </a:spcBef>
              <a:spcAft>
                <a:spcPts val="1000"/>
              </a:spcAft>
            </a:pPr>
            <a:r>
              <a:rPr lang="en-US" dirty="0" smtClean="0">
                <a:effectLst/>
                <a:latin typeface="Calibri" panose="020F0502020204030204" pitchFamily="34" charset="0"/>
                <a:ea typeface="Times New Roman" panose="02020603050405020304" pitchFamily="18" charset="0"/>
                <a:cs typeface="Times New Roman" panose="02020603050405020304" pitchFamily="18" charset="0"/>
              </a:rPr>
              <a:t>These cataracts may also be due to certain conditions, such as myotonic dystrophy, </a:t>
            </a:r>
            <a:r>
              <a:rPr lang="en-US" dirty="0" err="1" smtClean="0">
                <a:effectLst/>
                <a:latin typeface="Calibri" panose="020F0502020204030204" pitchFamily="34" charset="0"/>
                <a:ea typeface="Times New Roman" panose="02020603050405020304" pitchFamily="18" charset="0"/>
                <a:cs typeface="Times New Roman" panose="02020603050405020304" pitchFamily="18" charset="0"/>
              </a:rPr>
              <a:t>galactosemia</a:t>
            </a:r>
            <a:r>
              <a:rPr lang="en-US" dirty="0" smtClean="0">
                <a:effectLst/>
                <a:latin typeface="Calibri" panose="020F0502020204030204" pitchFamily="34" charset="0"/>
                <a:ea typeface="Times New Roman" panose="02020603050405020304" pitchFamily="18" charset="0"/>
                <a:cs typeface="Times New Roman" panose="02020603050405020304" pitchFamily="18" charset="0"/>
              </a:rPr>
              <a:t>, neurofibromatosis type 2 or rubella. Congenital cataracts don't always affect vision, but if they do, they're usually removed soon after detection</a:t>
            </a:r>
          </a:p>
          <a:p>
            <a:pPr marL="457200" marR="0">
              <a:lnSpc>
                <a:spcPct val="115000"/>
              </a:lnSpc>
              <a:spcBef>
                <a:spcPts val="500"/>
              </a:spcBef>
              <a:spcAft>
                <a:spcPts val="1000"/>
              </a:spcAft>
            </a:pPr>
            <a:endParaRPr lang="en-US" sz="3200" dirty="0" smtClean="0">
              <a:latin typeface="Elephant" panose="02020904090505020303" pitchFamily="18" charset="0"/>
              <a:ea typeface="Times New Roman" panose="02020603050405020304" pitchFamily="18" charset="0"/>
              <a:cs typeface="Times New Roman" panose="02020603050405020304" pitchFamily="18" charset="0"/>
            </a:endParaRPr>
          </a:p>
          <a:p>
            <a:pPr algn="ctr"/>
            <a:r>
              <a:rPr lang="en-US" sz="3200" dirty="0" smtClean="0">
                <a:latin typeface="Elephant" panose="02020904090505020303" pitchFamily="18" charset="0"/>
              </a:rPr>
              <a:t>Risk </a:t>
            </a:r>
            <a:r>
              <a:rPr lang="en-US" sz="3200" dirty="0">
                <a:latin typeface="Elephant" panose="02020904090505020303" pitchFamily="18" charset="0"/>
              </a:rPr>
              <a:t>factors</a:t>
            </a:r>
          </a:p>
          <a:p>
            <a:r>
              <a:rPr lang="en-US" dirty="0" smtClean="0"/>
              <a:t>                                                                  Factors </a:t>
            </a:r>
            <a:r>
              <a:rPr lang="en-US" dirty="0"/>
              <a:t>that increase your risk of cataracts include:</a:t>
            </a:r>
          </a:p>
          <a:p>
            <a:pPr marL="285750" lvl="0" indent="-285750">
              <a:buFont typeface="Wingdings" panose="05000000000000000000" pitchFamily="2" charset="2"/>
              <a:buChar char="q"/>
            </a:pPr>
            <a:r>
              <a:rPr lang="ru-RU" dirty="0"/>
              <a:t>Increasing age</a:t>
            </a:r>
            <a:endParaRPr lang="en-US" dirty="0"/>
          </a:p>
          <a:p>
            <a:pPr marL="285750" lvl="0" indent="-285750">
              <a:buFont typeface="Wingdings" panose="05000000000000000000" pitchFamily="2" charset="2"/>
              <a:buChar char="q"/>
            </a:pPr>
            <a:r>
              <a:rPr lang="ru-RU" dirty="0"/>
              <a:t>Diabetes</a:t>
            </a:r>
            <a:endParaRPr lang="en-US" dirty="0"/>
          </a:p>
          <a:p>
            <a:pPr marL="285750" lvl="0" indent="-285750">
              <a:buFont typeface="Wingdings" panose="05000000000000000000" pitchFamily="2" charset="2"/>
              <a:buChar char="q"/>
            </a:pPr>
            <a:r>
              <a:rPr lang="ru-RU" dirty="0"/>
              <a:t>Excessive exposure to sunlight</a:t>
            </a:r>
            <a:endParaRPr lang="en-US" dirty="0"/>
          </a:p>
          <a:p>
            <a:pPr marL="285750" lvl="0" indent="-285750">
              <a:buFont typeface="Wingdings" panose="05000000000000000000" pitchFamily="2" charset="2"/>
              <a:buChar char="q"/>
            </a:pPr>
            <a:r>
              <a:rPr lang="ru-RU" dirty="0"/>
              <a:t>Smoking</a:t>
            </a:r>
            <a:endParaRPr lang="en-US" dirty="0"/>
          </a:p>
          <a:p>
            <a:pPr marL="285750" lvl="0" indent="-285750">
              <a:buFont typeface="Wingdings" panose="05000000000000000000" pitchFamily="2" charset="2"/>
              <a:buChar char="q"/>
            </a:pPr>
            <a:r>
              <a:rPr lang="ru-RU" dirty="0"/>
              <a:t>Obesity</a:t>
            </a:r>
            <a:endParaRPr lang="en-US" dirty="0"/>
          </a:p>
          <a:p>
            <a:pPr marL="285750" lvl="0" indent="-285750">
              <a:buFont typeface="Wingdings" panose="05000000000000000000" pitchFamily="2" charset="2"/>
              <a:buChar char="q"/>
            </a:pPr>
            <a:r>
              <a:rPr lang="ru-RU" dirty="0"/>
              <a:t>High blood pressure</a:t>
            </a:r>
            <a:endParaRPr lang="en-US" dirty="0"/>
          </a:p>
          <a:p>
            <a:pPr marL="285750" lvl="0" indent="-285750">
              <a:buFont typeface="Wingdings" panose="05000000000000000000" pitchFamily="2" charset="2"/>
              <a:buChar char="q"/>
            </a:pPr>
            <a:r>
              <a:rPr lang="ru-RU" dirty="0"/>
              <a:t>Previous eye injury or inflammation</a:t>
            </a:r>
            <a:endParaRPr lang="en-US" dirty="0"/>
          </a:p>
          <a:p>
            <a:pPr marL="285750" lvl="0" indent="-285750">
              <a:buFont typeface="Wingdings" panose="05000000000000000000" pitchFamily="2" charset="2"/>
              <a:buChar char="q"/>
            </a:pPr>
            <a:r>
              <a:rPr lang="ru-RU" dirty="0"/>
              <a:t>Previous eye surgery</a:t>
            </a:r>
            <a:endParaRPr lang="en-US" dirty="0"/>
          </a:p>
          <a:p>
            <a:pPr marL="285750" lvl="0" indent="-285750">
              <a:buFont typeface="Wingdings" panose="05000000000000000000" pitchFamily="2" charset="2"/>
              <a:buChar char="q"/>
            </a:pPr>
            <a:r>
              <a:rPr lang="ru-RU" dirty="0"/>
              <a:t>Prolonged use of corticosteroid medications</a:t>
            </a:r>
            <a:endParaRPr lang="en-US" dirty="0"/>
          </a:p>
          <a:p>
            <a:pPr marL="285750" lvl="0" indent="-285750">
              <a:buFont typeface="Wingdings" panose="05000000000000000000" pitchFamily="2" charset="2"/>
              <a:buChar char="q"/>
            </a:pPr>
            <a:r>
              <a:rPr lang="ru-RU" dirty="0"/>
              <a:t>Drinking excessive amounts of alcohol</a:t>
            </a:r>
            <a:endParaRPr lang="en-US" dirty="0"/>
          </a:p>
          <a:p>
            <a:pPr marL="457200" marR="0">
              <a:lnSpc>
                <a:spcPct val="115000"/>
              </a:lnSpc>
              <a:spcBef>
                <a:spcPts val="500"/>
              </a:spcBef>
              <a:spcAft>
                <a:spcPts val="1000"/>
              </a:spcAft>
            </a:pP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4019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821" y="-318949"/>
            <a:ext cx="11574379" cy="6237092"/>
          </a:xfrm>
          <a:prstGeom prst="rect">
            <a:avLst/>
          </a:prstGeom>
        </p:spPr>
        <p:txBody>
          <a:bodyPr wrap="square">
            <a:spAutoFit/>
          </a:bodyPr>
          <a:lstStyle/>
          <a:p>
            <a:pPr>
              <a:lnSpc>
                <a:spcPct val="115000"/>
              </a:lnSpc>
              <a:spcBef>
                <a:spcPts val="500"/>
              </a:spcBef>
              <a:spcAft>
                <a:spcPts val="1000"/>
              </a:spcAft>
            </a:pPr>
            <a:endParaRPr lang="en-US" sz="4000" b="1"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Bef>
                <a:spcPts val="500"/>
              </a:spcBef>
              <a:spcAft>
                <a:spcPts val="1000"/>
              </a:spcAft>
            </a:pPr>
            <a:r>
              <a:rPr lang="en-US" sz="4400" dirty="0" smtClean="0">
                <a:latin typeface="Algerian" panose="04020705040A02060702" pitchFamily="82" charset="0"/>
                <a:ea typeface="Times New Roman" panose="02020603050405020304" pitchFamily="18" charset="0"/>
                <a:cs typeface="Times New Roman" panose="02020603050405020304" pitchFamily="18" charset="0"/>
              </a:rPr>
              <a:t>PRECAUTIONS</a:t>
            </a:r>
            <a:endParaRPr lang="en-US" sz="4400" dirty="0" smtClean="0">
              <a:effectLst/>
              <a:latin typeface="Algerian" panose="04020705040A02060702" pitchFamily="82" charset="0"/>
              <a:ea typeface="Times New Roman" panose="02020603050405020304" pitchFamily="18" charset="0"/>
              <a:cs typeface="Times New Roman" panose="02020603050405020304" pitchFamily="18" charset="0"/>
            </a:endParaRPr>
          </a:p>
          <a:p>
            <a:pPr>
              <a:lnSpc>
                <a:spcPct val="115000"/>
              </a:lnSpc>
              <a:spcBef>
                <a:spcPts val="500"/>
              </a:spcBef>
              <a:spcAft>
                <a:spcPts val="1000"/>
              </a:spcAft>
            </a:pPr>
            <a:r>
              <a:rPr lang="en-US" dirty="0" smtClean="0">
                <a:effectLst/>
                <a:latin typeface="Calibri" panose="020F0502020204030204" pitchFamily="34" charset="0"/>
                <a:ea typeface="Times New Roman" panose="02020603050405020304" pitchFamily="18" charset="0"/>
                <a:cs typeface="Times New Roman" panose="02020603050405020304" pitchFamily="18" charset="0"/>
              </a:rPr>
              <a:t>No studies have proved how to prevent cataracts or slow the progression of cataracts. </a:t>
            </a:r>
            <a:r>
              <a:rPr lang="ru-RU" dirty="0" smtClean="0">
                <a:effectLst/>
                <a:latin typeface="Calibri" panose="020F0502020204030204" pitchFamily="34" charset="0"/>
                <a:ea typeface="Times New Roman" panose="02020603050405020304" pitchFamily="18" charset="0"/>
                <a:cs typeface="Times New Roman" panose="02020603050405020304" pitchFamily="18" charset="0"/>
              </a:rPr>
              <a:t>But doctors think several strategies may be helpful, including:</a:t>
            </a:r>
            <a:endParaRPr lang="en-US"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500"/>
              </a:spcBef>
              <a:spcAft>
                <a:spcPts val="1000"/>
              </a:spcAft>
              <a:buSzPts val="1000"/>
              <a:buFont typeface="Symbol" panose="05050102010706020507" pitchFamily="18" charset="2"/>
              <a:buChar char=""/>
              <a:tabLst>
                <a:tab pos="457200" algn="l"/>
              </a:tabLst>
            </a:pPr>
            <a:r>
              <a:rPr lang="en-US" b="1" dirty="0" smtClean="0">
                <a:effectLst/>
                <a:latin typeface="Calibri" panose="020F0502020204030204" pitchFamily="34" charset="0"/>
                <a:ea typeface="Times New Roman" panose="02020603050405020304" pitchFamily="18" charset="0"/>
                <a:cs typeface="Times New Roman" panose="02020603050405020304" pitchFamily="18" charset="0"/>
              </a:rPr>
              <a:t>Have regular eye examinations.</a:t>
            </a:r>
            <a:r>
              <a:rPr lang="en-US" dirty="0" smtClean="0">
                <a:effectLst/>
                <a:latin typeface="Calibri" panose="020F0502020204030204" pitchFamily="34" charset="0"/>
                <a:ea typeface="Times New Roman" panose="02020603050405020304" pitchFamily="18" charset="0"/>
                <a:cs typeface="Times New Roman" panose="02020603050405020304" pitchFamily="18" charset="0"/>
              </a:rPr>
              <a:t> Eye examinations can help detect cataracts and other eye problems at their earliest stages. Ask your doctor how often you should have an eye examination.</a:t>
            </a:r>
          </a:p>
          <a:p>
            <a:pPr marL="342900" marR="0" lvl="0" indent="-342900">
              <a:lnSpc>
                <a:spcPct val="115000"/>
              </a:lnSpc>
              <a:spcBef>
                <a:spcPts val="500"/>
              </a:spcBef>
              <a:spcAft>
                <a:spcPts val="1000"/>
              </a:spcAft>
              <a:buSzPts val="1000"/>
              <a:buFont typeface="Symbol" panose="05050102010706020507" pitchFamily="18" charset="2"/>
              <a:buChar char=""/>
              <a:tabLst>
                <a:tab pos="457200" algn="l"/>
              </a:tabLst>
            </a:pPr>
            <a:r>
              <a:rPr lang="en-US" b="1" dirty="0" smtClean="0">
                <a:effectLst/>
                <a:latin typeface="Calibri" panose="020F0502020204030204" pitchFamily="34" charset="0"/>
                <a:ea typeface="Times New Roman" panose="02020603050405020304" pitchFamily="18" charset="0"/>
                <a:cs typeface="Times New Roman" panose="02020603050405020304" pitchFamily="18" charset="0"/>
              </a:rPr>
              <a:t>Quit smoking.</a:t>
            </a:r>
            <a:r>
              <a:rPr lang="en-US" dirty="0" smtClean="0">
                <a:effectLst/>
                <a:latin typeface="Calibri" panose="020F0502020204030204" pitchFamily="34" charset="0"/>
                <a:ea typeface="Times New Roman" panose="02020603050405020304" pitchFamily="18" charset="0"/>
                <a:cs typeface="Times New Roman" panose="02020603050405020304" pitchFamily="18" charset="0"/>
              </a:rPr>
              <a:t> Ask your doctor for suggestions about how to stop smoking. Medications, counseling and other strategies are available to help you.</a:t>
            </a:r>
          </a:p>
          <a:p>
            <a:pPr marL="342900" marR="0" lvl="0" indent="-342900">
              <a:lnSpc>
                <a:spcPct val="115000"/>
              </a:lnSpc>
              <a:spcBef>
                <a:spcPts val="500"/>
              </a:spcBef>
              <a:spcAft>
                <a:spcPts val="1000"/>
              </a:spcAft>
              <a:buSzPts val="1000"/>
              <a:buFont typeface="Symbol" panose="05050102010706020507" pitchFamily="18" charset="2"/>
              <a:buChar char=""/>
              <a:tabLst>
                <a:tab pos="457200" algn="l"/>
              </a:tabLst>
            </a:pPr>
            <a:r>
              <a:rPr lang="en-US" b="1" dirty="0" smtClean="0">
                <a:effectLst/>
                <a:latin typeface="Calibri" panose="020F0502020204030204" pitchFamily="34" charset="0"/>
                <a:ea typeface="Times New Roman" panose="02020603050405020304" pitchFamily="18" charset="0"/>
                <a:cs typeface="Times New Roman" panose="02020603050405020304" pitchFamily="18" charset="0"/>
              </a:rPr>
              <a:t>Manage other health problems.</a:t>
            </a:r>
            <a:r>
              <a:rPr lang="en-US" dirty="0" smtClean="0">
                <a:effectLst/>
                <a:latin typeface="Calibri" panose="020F0502020204030204" pitchFamily="34" charset="0"/>
                <a:ea typeface="Times New Roman" panose="02020603050405020304" pitchFamily="18" charset="0"/>
                <a:cs typeface="Times New Roman" panose="02020603050405020304" pitchFamily="18" charset="0"/>
              </a:rPr>
              <a:t> Follow your treatment plan if you have diabetes or other medical conditions that can increase your risk of cataracts.</a:t>
            </a:r>
          </a:p>
          <a:p>
            <a:pPr marL="342900" marR="0" lvl="0" indent="-342900">
              <a:lnSpc>
                <a:spcPct val="115000"/>
              </a:lnSpc>
              <a:spcBef>
                <a:spcPts val="500"/>
              </a:spcBef>
              <a:spcAft>
                <a:spcPts val="1000"/>
              </a:spcAft>
              <a:buSzPts val="1000"/>
              <a:buFont typeface="Symbol" panose="05050102010706020507" pitchFamily="18" charset="2"/>
              <a:buChar char=""/>
              <a:tabLst>
                <a:tab pos="457200" algn="l"/>
              </a:tabLst>
            </a:pPr>
            <a:r>
              <a:rPr lang="en-US" b="1" dirty="0" smtClean="0">
                <a:effectLst/>
                <a:latin typeface="Calibri" panose="020F0502020204030204" pitchFamily="34" charset="0"/>
                <a:ea typeface="Times New Roman" panose="02020603050405020304" pitchFamily="18" charset="0"/>
                <a:cs typeface="Times New Roman" panose="02020603050405020304" pitchFamily="18" charset="0"/>
              </a:rPr>
              <a:t>Choose a healthy diet that includes plenty of fruits and vegetables.</a:t>
            </a:r>
            <a:r>
              <a:rPr lang="en-US" dirty="0" smtClean="0">
                <a:effectLst/>
                <a:latin typeface="Calibri" panose="020F0502020204030204" pitchFamily="34" charset="0"/>
                <a:ea typeface="Times New Roman" panose="02020603050405020304" pitchFamily="18" charset="0"/>
                <a:cs typeface="Times New Roman" panose="02020603050405020304" pitchFamily="18" charset="0"/>
              </a:rPr>
              <a:t> Adding a variety of colorful fruits and vegetables to your diet ensures that you're getting many vitamins and nutrients. Fruits and vegetables have many antioxidants, which help maintain the health of your eyes.</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47621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630" y="626612"/>
            <a:ext cx="11754853" cy="6129370"/>
          </a:xfrm>
          <a:prstGeom prst="rect">
            <a:avLst/>
          </a:prstGeom>
        </p:spPr>
        <p:txBody>
          <a:bodyPr wrap="square">
            <a:spAutoFit/>
          </a:bodyPr>
          <a:lstStyle/>
          <a:p>
            <a:pPr marL="457200" marR="0">
              <a:lnSpc>
                <a:spcPct val="115000"/>
              </a:lnSpc>
              <a:spcBef>
                <a:spcPts val="500"/>
              </a:spcBef>
              <a:spcAft>
                <a:spcPts val="1000"/>
              </a:spcAft>
            </a:pPr>
            <a:r>
              <a:rPr lang="en-US" dirty="0" smtClean="0">
                <a:effectLst/>
                <a:latin typeface="Calibri" panose="020F0502020204030204" pitchFamily="34" charset="0"/>
                <a:ea typeface="Times New Roman" panose="02020603050405020304" pitchFamily="18" charset="0"/>
                <a:cs typeface="Times New Roman" panose="02020603050405020304" pitchFamily="18" charset="0"/>
              </a:rPr>
              <a:t>Studies haven't proved that antioxidants in pill form can prevent cataracts. But a large population study recently showed that a healthy diet rich in vitamins and minerals was associated with a reduced risk of developing cataracts. Fruits and vegetables have many proven health benefits and are a safe way to increase the amount of minerals and vitamins in your diet.</a:t>
            </a:r>
          </a:p>
          <a:p>
            <a:pPr marL="342900" marR="0" lvl="0" indent="-342900">
              <a:lnSpc>
                <a:spcPct val="115000"/>
              </a:lnSpc>
              <a:spcBef>
                <a:spcPts val="500"/>
              </a:spcBef>
              <a:spcAft>
                <a:spcPts val="1000"/>
              </a:spcAft>
              <a:buSzPts val="1000"/>
              <a:buFont typeface="Symbol" panose="05050102010706020507" pitchFamily="18" charset="2"/>
              <a:buChar char=""/>
              <a:tabLst>
                <a:tab pos="457200" algn="l"/>
              </a:tabLst>
            </a:pPr>
            <a:r>
              <a:rPr lang="en-US" b="1" dirty="0" smtClean="0">
                <a:effectLst/>
                <a:latin typeface="Calibri" panose="020F0502020204030204" pitchFamily="34" charset="0"/>
                <a:ea typeface="Times New Roman" panose="02020603050405020304" pitchFamily="18" charset="0"/>
                <a:cs typeface="Times New Roman" panose="02020603050405020304" pitchFamily="18" charset="0"/>
              </a:rPr>
              <a:t>Wear sunglasses.</a:t>
            </a:r>
            <a:r>
              <a:rPr lang="en-US" dirty="0" smtClean="0">
                <a:effectLst/>
                <a:latin typeface="Calibri" panose="020F0502020204030204" pitchFamily="34" charset="0"/>
                <a:ea typeface="Times New Roman" panose="02020603050405020304" pitchFamily="18" charset="0"/>
                <a:cs typeface="Times New Roman" panose="02020603050405020304" pitchFamily="18" charset="0"/>
              </a:rPr>
              <a:t> Ultraviolet light from the sun may contribute to the development of cataracts. Wear sunglasses that block ultraviolet B (UVB) rays when you're outdoors.</a:t>
            </a:r>
          </a:p>
          <a:p>
            <a:pPr marL="342900" marR="0" lvl="0" indent="-342900">
              <a:lnSpc>
                <a:spcPct val="115000"/>
              </a:lnSpc>
              <a:spcBef>
                <a:spcPts val="500"/>
              </a:spcBef>
              <a:spcAft>
                <a:spcPts val="1000"/>
              </a:spcAft>
              <a:buSzPts val="1000"/>
              <a:buFont typeface="Symbol" panose="05050102010706020507" pitchFamily="18" charset="2"/>
              <a:buChar char=""/>
              <a:tabLst>
                <a:tab pos="457200" algn="l"/>
              </a:tabLst>
            </a:pPr>
            <a:r>
              <a:rPr lang="en-US" b="1" dirty="0" smtClean="0">
                <a:effectLst/>
                <a:latin typeface="Calibri" panose="020F0502020204030204" pitchFamily="34" charset="0"/>
                <a:ea typeface="Times New Roman" panose="02020603050405020304" pitchFamily="18" charset="0"/>
                <a:cs typeface="Times New Roman" panose="02020603050405020304" pitchFamily="18" charset="0"/>
              </a:rPr>
              <a:t>Reduce alcohol use.</a:t>
            </a:r>
            <a:r>
              <a:rPr lang="en-US" dirty="0" smtClean="0">
                <a:effectLst/>
                <a:latin typeface="Calibri" panose="020F0502020204030204" pitchFamily="34" charset="0"/>
                <a:ea typeface="Times New Roman" panose="02020603050405020304" pitchFamily="18" charset="0"/>
                <a:cs typeface="Times New Roman" panose="02020603050405020304" pitchFamily="18" charset="0"/>
              </a:rPr>
              <a:t> Excessive alcohol use can increase the risk of cataracts.</a:t>
            </a:r>
          </a:p>
          <a:p>
            <a:pPr marL="342900" marR="0" lvl="0" indent="-342900">
              <a:lnSpc>
                <a:spcPct val="115000"/>
              </a:lnSpc>
              <a:spcBef>
                <a:spcPts val="500"/>
              </a:spcBef>
              <a:spcAft>
                <a:spcPts val="1000"/>
              </a:spcAft>
              <a:buSzPts val="1000"/>
              <a:buFont typeface="Symbol" panose="05050102010706020507" pitchFamily="18" charset="2"/>
              <a:buChar char=""/>
              <a:tabLst>
                <a:tab pos="457200" algn="l"/>
              </a:tabLst>
            </a:pPr>
            <a:endParaRPr lang="en-US"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algn="ctr"/>
            <a:r>
              <a:rPr lang="en-US" dirty="0">
                <a:latin typeface="Calibri" panose="020F0502020204030204" pitchFamily="34" charset="0"/>
                <a:ea typeface="Times New Roman" panose="02020603050405020304" pitchFamily="18" charset="0"/>
                <a:cs typeface="Times New Roman" panose="02020603050405020304" pitchFamily="18" charset="0"/>
              </a:rPr>
              <a:t> </a:t>
            </a:r>
            <a:r>
              <a:rPr lang="en-US" sz="4800" cap="all" dirty="0" smtClean="0">
                <a:latin typeface="Algerian" panose="04020705040A02060702" pitchFamily="82" charset="0"/>
              </a:rPr>
              <a:t>Diagnosis</a:t>
            </a:r>
          </a:p>
          <a:p>
            <a:endParaRPr lang="en-US" b="1" cap="all" dirty="0"/>
          </a:p>
          <a:p>
            <a:r>
              <a:rPr lang="en-US" dirty="0"/>
              <a:t>To determine whether you have a cataract, your doctor will review your medical history and symptoms, and perform an eye examination. </a:t>
            </a:r>
            <a:r>
              <a:rPr lang="ru-RU" dirty="0"/>
              <a:t>Your doctor may conduct several tests, including:</a:t>
            </a:r>
            <a:endParaRPr lang="en-US" dirty="0"/>
          </a:p>
          <a:p>
            <a:pPr lvl="0"/>
            <a:r>
              <a:rPr lang="en-US" b="1" dirty="0"/>
              <a:t>Visual acuity test.</a:t>
            </a:r>
            <a:r>
              <a:rPr lang="en-US" dirty="0"/>
              <a:t> A visual acuity test uses an eye chart to measure how well you can read a series of letters. Your eyes are tested one at a time, while the other eye is covered. Using a chart or a viewing device with progressively smaller letters, your eye doctor determines if you have 20/20 vision or if your vision shows signs of impairment.</a:t>
            </a:r>
          </a:p>
          <a:p>
            <a:pPr marR="0" lvl="0">
              <a:lnSpc>
                <a:spcPct val="115000"/>
              </a:lnSpc>
              <a:spcBef>
                <a:spcPts val="500"/>
              </a:spcBef>
              <a:spcAft>
                <a:spcPts val="1000"/>
              </a:spcAft>
              <a:buSzPts val="1000"/>
              <a:tabLst>
                <a:tab pos="457200" algn="l"/>
              </a:tabLst>
            </a:pP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43361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92</TotalTime>
  <Words>2126</Words>
  <Application>Microsoft Office PowerPoint</Application>
  <PresentationFormat>Widescreen</PresentationFormat>
  <Paragraphs>146</Paragraphs>
  <Slides>15</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15</vt:i4>
      </vt:variant>
    </vt:vector>
  </HeadingPairs>
  <TitlesOfParts>
    <vt:vector size="31" baseType="lpstr">
      <vt:lpstr>Algerian</vt:lpstr>
      <vt:lpstr>Arial</vt:lpstr>
      <vt:lpstr>Bell MT</vt:lpstr>
      <vt:lpstr>Bookman Old Style</vt:lpstr>
      <vt:lpstr>Calibri</vt:lpstr>
      <vt:lpstr>Cambria</vt:lpstr>
      <vt:lpstr>Centaur</vt:lpstr>
      <vt:lpstr>Elephant</vt:lpstr>
      <vt:lpstr>Garamond</vt:lpstr>
      <vt:lpstr>Imprint MT Shadow</vt:lpstr>
      <vt:lpstr>Rockwell</vt:lpstr>
      <vt:lpstr>Stencil</vt:lpstr>
      <vt:lpstr>Symbol</vt:lpstr>
      <vt:lpstr>Times New Roman</vt:lpstr>
      <vt:lpstr>Wingdings</vt:lpstr>
      <vt:lpstr>Damask</vt:lpstr>
      <vt:lpstr>CATARACT</vt:lpstr>
      <vt:lpstr>INTODUCTION</vt:lpstr>
      <vt:lpstr>SYMPTOMS</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CATARACT</dc:title>
  <dc:creator>HP</dc:creator>
  <cp:lastModifiedBy>HP</cp:lastModifiedBy>
  <cp:revision>11</cp:revision>
  <dcterms:created xsi:type="dcterms:W3CDTF">2023-02-12T23:09:46Z</dcterms:created>
  <dcterms:modified xsi:type="dcterms:W3CDTF">2023-02-13T00:42:20Z</dcterms:modified>
</cp:coreProperties>
</file>