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9"/>
  </p:notesMasterIdLst>
  <p:sldIdLst>
    <p:sldId id="256" r:id="rId2"/>
    <p:sldId id="288" r:id="rId3"/>
    <p:sldId id="258" r:id="rId4"/>
    <p:sldId id="259" r:id="rId5"/>
    <p:sldId id="291" r:id="rId6"/>
    <p:sldId id="292" r:id="rId7"/>
    <p:sldId id="293" r:id="rId8"/>
    <p:sldId id="294" r:id="rId9"/>
    <p:sldId id="295" r:id="rId10"/>
    <p:sldId id="263" r:id="rId11"/>
    <p:sldId id="264" r:id="rId12"/>
    <p:sldId id="267" r:id="rId13"/>
    <p:sldId id="269" r:id="rId14"/>
    <p:sldId id="270" r:id="rId15"/>
    <p:sldId id="271" r:id="rId16"/>
    <p:sldId id="272" r:id="rId17"/>
    <p:sldId id="273" r:id="rId18"/>
    <p:sldId id="275" r:id="rId19"/>
    <p:sldId id="276" r:id="rId20"/>
    <p:sldId id="289" r:id="rId21"/>
    <p:sldId id="277" r:id="rId22"/>
    <p:sldId id="278" r:id="rId23"/>
    <p:sldId id="282" r:id="rId24"/>
    <p:sldId id="290" r:id="rId25"/>
    <p:sldId id="284" r:id="rId26"/>
    <p:sldId id="286" r:id="rId27"/>
    <p:sldId id="287" r:id="rId28"/>
  </p:sldIdLst>
  <p:sldSz cx="12192000" cy="6858000"/>
  <p:notesSz cx="6858000" cy="9144000"/>
  <p:embeddedFontLst>
    <p:embeddedFont>
      <p:font typeface="Agency FB" panose="020B0503020202020204" pitchFamily="34" charset="0"/>
      <p:regular r:id="rId30"/>
      <p:bold r:id="rId31"/>
    </p:embeddedFont>
    <p:embeddedFont>
      <p:font typeface="Angsana New" panose="02020603050405020304" pitchFamily="18" charset="-34"/>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Garamond" panose="02020404030301010803" pitchFamily="18" charset="0"/>
      <p:regular r:id="rId40"/>
      <p:bold r:id="rId41"/>
      <p:italic r:id="rId42"/>
    </p:embeddedFont>
    <p:embeddedFont>
      <p:font typeface="Georgia" panose="02040502050405020303" pitchFamily="18" charset="0"/>
      <p:regular r:id="rId43"/>
      <p:bold r:id="rId44"/>
      <p:italic r:id="rId45"/>
      <p:boldItalic r:id="rId46"/>
    </p:embeddedFont>
    <p:embeddedFont>
      <p:font typeface="Rubik Light" panose="020B0604020202020204" charset="-79"/>
      <p:regular r:id="rId47"/>
      <p:bold r:id="rId48"/>
      <p:italic r:id="rId49"/>
      <p:boldItalic r:id="rId50"/>
    </p:embeddedFont>
    <p:embeddedFont>
      <p:font typeface="Teko"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QWYPHC7XYuUbG02XRW1Acd3RV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8E7B95-BFFE-F339-E193-FF74202E162B}" v="1115" dt="2021-08-01T12:27:59.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customschemas.google.com/relationships/presentationmetadata" Target="metadata"/><Relationship Id="rId65"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377CE-2716-4465-89C4-A334FF034E3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B060511-6114-4530-982A-87B9824CDA02}">
      <dgm:prSet/>
      <dgm:spPr/>
      <dgm:t>
        <a:bodyPr/>
        <a:lstStyle/>
        <a:p>
          <a:r>
            <a:rPr lang="en-US" b="0" i="0"/>
            <a:t>Mental illness refers to a wide range of mental health conditions characterized by alterations in thinking and/or mood or behavior associated with distress and impaired functioning.</a:t>
          </a:r>
          <a:endParaRPr lang="en-US"/>
        </a:p>
      </dgm:t>
    </dgm:pt>
    <dgm:pt modelId="{6CA7B1BD-2D4E-477F-8BA1-98D64A0E84E2}" type="parTrans" cxnId="{82856DB4-E335-4151-B6D2-D741B34E2AE4}">
      <dgm:prSet/>
      <dgm:spPr/>
      <dgm:t>
        <a:bodyPr/>
        <a:lstStyle/>
        <a:p>
          <a:endParaRPr lang="en-US"/>
        </a:p>
      </dgm:t>
    </dgm:pt>
    <dgm:pt modelId="{77E7C54E-6B94-4C73-B58A-7631A1DF4D13}" type="sibTrans" cxnId="{82856DB4-E335-4151-B6D2-D741B34E2AE4}">
      <dgm:prSet/>
      <dgm:spPr/>
      <dgm:t>
        <a:bodyPr/>
        <a:lstStyle/>
        <a:p>
          <a:endParaRPr lang="en-US"/>
        </a:p>
      </dgm:t>
    </dgm:pt>
    <dgm:pt modelId="{25816F85-EE0A-4205-9580-9E91EDFE7D91}">
      <dgm:prSet/>
      <dgm:spPr/>
      <dgm:t>
        <a:bodyPr/>
        <a:lstStyle/>
        <a:p>
          <a:r>
            <a:rPr lang="en-US" b="0" i="0"/>
            <a:t>According to WHO, even before COVID crisis, depression affected over 300 million people</a:t>
          </a:r>
          <a:endParaRPr lang="en-US"/>
        </a:p>
      </dgm:t>
    </dgm:pt>
    <dgm:pt modelId="{028DE5B1-9B93-4B0F-8DDC-3795CAE9C8A5}" type="parTrans" cxnId="{5316EB57-A8FB-4D11-8DDF-042A8912C5D4}">
      <dgm:prSet/>
      <dgm:spPr/>
      <dgm:t>
        <a:bodyPr/>
        <a:lstStyle/>
        <a:p>
          <a:endParaRPr lang="en-US"/>
        </a:p>
      </dgm:t>
    </dgm:pt>
    <dgm:pt modelId="{AA9637E5-174E-4566-ADB1-3496C1852528}" type="sibTrans" cxnId="{5316EB57-A8FB-4D11-8DDF-042A8912C5D4}">
      <dgm:prSet/>
      <dgm:spPr/>
      <dgm:t>
        <a:bodyPr/>
        <a:lstStyle/>
        <a:p>
          <a:endParaRPr lang="en-US"/>
        </a:p>
      </dgm:t>
    </dgm:pt>
    <dgm:pt modelId="{6215DE73-14D6-40D2-8DAC-B2951508A85F}">
      <dgm:prSet/>
      <dgm:spPr/>
      <dgm:t>
        <a:bodyPr/>
        <a:lstStyle/>
        <a:p>
          <a:r>
            <a:rPr lang="en-US" b="0" i="0"/>
            <a:t>We have built </a:t>
          </a:r>
          <a:r>
            <a:rPr lang="en-US" b="1" i="0"/>
            <a:t>“Therapist Bot” </a:t>
          </a:r>
          <a:r>
            <a:rPr lang="en-US" b="0" i="0"/>
            <a:t>for mental health. </a:t>
          </a:r>
          <a:endParaRPr lang="en-US"/>
        </a:p>
      </dgm:t>
    </dgm:pt>
    <dgm:pt modelId="{38352EDC-326D-447E-A6E2-7518608362A5}" type="parTrans" cxnId="{6C52211A-3DCA-4FF6-8BAD-9042CFABF20C}">
      <dgm:prSet/>
      <dgm:spPr/>
      <dgm:t>
        <a:bodyPr/>
        <a:lstStyle/>
        <a:p>
          <a:endParaRPr lang="en-US"/>
        </a:p>
      </dgm:t>
    </dgm:pt>
    <dgm:pt modelId="{A95812EC-F2BD-4FF4-AD3F-CCCE68C97C43}" type="sibTrans" cxnId="{6C52211A-3DCA-4FF6-8BAD-9042CFABF20C}">
      <dgm:prSet/>
      <dgm:spPr/>
      <dgm:t>
        <a:bodyPr/>
        <a:lstStyle/>
        <a:p>
          <a:endParaRPr lang="en-US"/>
        </a:p>
      </dgm:t>
    </dgm:pt>
    <dgm:pt modelId="{60CEB2F4-2598-489B-BAB7-001B9592436A}">
      <dgm:prSet/>
      <dgm:spPr/>
      <dgm:t>
        <a:bodyPr/>
        <a:lstStyle/>
        <a:p>
          <a:r>
            <a:rPr lang="en-US" b="0" i="0"/>
            <a:t>Natural treatment for mental health disorders without human connection and correction diagnosis is not possible</a:t>
          </a:r>
          <a:endParaRPr lang="en-US"/>
        </a:p>
      </dgm:t>
    </dgm:pt>
    <dgm:pt modelId="{2BE244D5-CDF2-4FB0-A867-CA46A9B88C1F}" type="parTrans" cxnId="{4692698C-8C1B-459F-9335-C100FDDFF0E9}">
      <dgm:prSet/>
      <dgm:spPr/>
      <dgm:t>
        <a:bodyPr/>
        <a:lstStyle/>
        <a:p>
          <a:endParaRPr lang="en-US"/>
        </a:p>
      </dgm:t>
    </dgm:pt>
    <dgm:pt modelId="{0AD4FF98-A471-4CA4-9379-F23618E3B444}" type="sibTrans" cxnId="{4692698C-8C1B-459F-9335-C100FDDFF0E9}">
      <dgm:prSet/>
      <dgm:spPr/>
      <dgm:t>
        <a:bodyPr/>
        <a:lstStyle/>
        <a:p>
          <a:endParaRPr lang="en-US"/>
        </a:p>
      </dgm:t>
    </dgm:pt>
    <dgm:pt modelId="{368EEFCB-84FE-4D4F-9433-982C55624CD4}">
      <dgm:prSet/>
      <dgm:spPr/>
      <dgm:t>
        <a:bodyPr/>
        <a:lstStyle/>
        <a:p>
          <a:r>
            <a:rPr lang="en-US" b="0" i="0"/>
            <a:t>Mental health apps are not just hyped-up trend, instead they can complement  traditional therapy when done right</a:t>
          </a:r>
          <a:endParaRPr lang="en-US"/>
        </a:p>
      </dgm:t>
    </dgm:pt>
    <dgm:pt modelId="{A0347173-0B07-4F94-A198-D5EBFC80CFBC}" type="parTrans" cxnId="{1A453304-F6B7-4FD0-AAF2-9AA451EFF4D3}">
      <dgm:prSet/>
      <dgm:spPr/>
      <dgm:t>
        <a:bodyPr/>
        <a:lstStyle/>
        <a:p>
          <a:endParaRPr lang="en-US"/>
        </a:p>
      </dgm:t>
    </dgm:pt>
    <dgm:pt modelId="{BDBED291-42A3-49B6-94F6-1A88A9FAF6B8}" type="sibTrans" cxnId="{1A453304-F6B7-4FD0-AAF2-9AA451EFF4D3}">
      <dgm:prSet/>
      <dgm:spPr/>
      <dgm:t>
        <a:bodyPr/>
        <a:lstStyle/>
        <a:p>
          <a:endParaRPr lang="en-US"/>
        </a:p>
      </dgm:t>
    </dgm:pt>
    <dgm:pt modelId="{7FAB8AD1-26E2-469F-943A-EBE64D14ED44}">
      <dgm:prSet/>
      <dgm:spPr/>
      <dgm:t>
        <a:bodyPr/>
        <a:lstStyle/>
        <a:p>
          <a:r>
            <a:rPr lang="en-US" b="0" i="0"/>
            <a:t>Pandemic crisis taught us, mental health chatbots are much needed when there is no or limited access to traditional therapy.</a:t>
          </a:r>
          <a:endParaRPr lang="en-US"/>
        </a:p>
      </dgm:t>
    </dgm:pt>
    <dgm:pt modelId="{09F8FBBC-9D87-4262-8BF4-C07135317CF0}" type="parTrans" cxnId="{9D2D4857-1CD0-43F2-B17D-8D5C60A6D5BE}">
      <dgm:prSet/>
      <dgm:spPr/>
      <dgm:t>
        <a:bodyPr/>
        <a:lstStyle/>
        <a:p>
          <a:endParaRPr lang="en-US"/>
        </a:p>
      </dgm:t>
    </dgm:pt>
    <dgm:pt modelId="{98BABCE4-C433-48E6-B6C7-7563570F0F96}" type="sibTrans" cxnId="{9D2D4857-1CD0-43F2-B17D-8D5C60A6D5BE}">
      <dgm:prSet/>
      <dgm:spPr/>
      <dgm:t>
        <a:bodyPr/>
        <a:lstStyle/>
        <a:p>
          <a:endParaRPr lang="en-US"/>
        </a:p>
      </dgm:t>
    </dgm:pt>
    <dgm:pt modelId="{73743C5F-DF72-4285-9494-92F73C48F674}" type="pres">
      <dgm:prSet presAssocID="{B91377CE-2716-4465-89C4-A334FF034E31}" presName="linear" presStyleCnt="0">
        <dgm:presLayoutVars>
          <dgm:animLvl val="lvl"/>
          <dgm:resizeHandles val="exact"/>
        </dgm:presLayoutVars>
      </dgm:prSet>
      <dgm:spPr/>
    </dgm:pt>
    <dgm:pt modelId="{B70FADFC-763A-454D-8BF1-7ACEA6F646F2}" type="pres">
      <dgm:prSet presAssocID="{4B060511-6114-4530-982A-87B9824CDA02}" presName="parentText" presStyleLbl="node1" presStyleIdx="0" presStyleCnt="6">
        <dgm:presLayoutVars>
          <dgm:chMax val="0"/>
          <dgm:bulletEnabled val="1"/>
        </dgm:presLayoutVars>
      </dgm:prSet>
      <dgm:spPr/>
    </dgm:pt>
    <dgm:pt modelId="{F0A86D9E-20D8-4EFF-9B9B-EBE759171601}" type="pres">
      <dgm:prSet presAssocID="{77E7C54E-6B94-4C73-B58A-7631A1DF4D13}" presName="spacer" presStyleCnt="0"/>
      <dgm:spPr/>
    </dgm:pt>
    <dgm:pt modelId="{2066DBAE-5A9B-46A9-B0EA-0792970227AE}" type="pres">
      <dgm:prSet presAssocID="{25816F85-EE0A-4205-9580-9E91EDFE7D91}" presName="parentText" presStyleLbl="node1" presStyleIdx="1" presStyleCnt="6">
        <dgm:presLayoutVars>
          <dgm:chMax val="0"/>
          <dgm:bulletEnabled val="1"/>
        </dgm:presLayoutVars>
      </dgm:prSet>
      <dgm:spPr/>
    </dgm:pt>
    <dgm:pt modelId="{2C9D2790-73C9-4DCA-B7F0-E5C90F290DBA}" type="pres">
      <dgm:prSet presAssocID="{AA9637E5-174E-4566-ADB1-3496C1852528}" presName="spacer" presStyleCnt="0"/>
      <dgm:spPr/>
    </dgm:pt>
    <dgm:pt modelId="{D9578B4F-D92F-4B0E-8706-197EE37D0C0E}" type="pres">
      <dgm:prSet presAssocID="{6215DE73-14D6-40D2-8DAC-B2951508A85F}" presName="parentText" presStyleLbl="node1" presStyleIdx="2" presStyleCnt="6">
        <dgm:presLayoutVars>
          <dgm:chMax val="0"/>
          <dgm:bulletEnabled val="1"/>
        </dgm:presLayoutVars>
      </dgm:prSet>
      <dgm:spPr/>
    </dgm:pt>
    <dgm:pt modelId="{96A9360A-0979-4B58-B50C-091ACD6690CF}" type="pres">
      <dgm:prSet presAssocID="{A95812EC-F2BD-4FF4-AD3F-CCCE68C97C43}" presName="spacer" presStyleCnt="0"/>
      <dgm:spPr/>
    </dgm:pt>
    <dgm:pt modelId="{E7AFE54D-E111-4436-8181-A613061E547E}" type="pres">
      <dgm:prSet presAssocID="{60CEB2F4-2598-489B-BAB7-001B9592436A}" presName="parentText" presStyleLbl="node1" presStyleIdx="3" presStyleCnt="6">
        <dgm:presLayoutVars>
          <dgm:chMax val="0"/>
          <dgm:bulletEnabled val="1"/>
        </dgm:presLayoutVars>
      </dgm:prSet>
      <dgm:spPr/>
    </dgm:pt>
    <dgm:pt modelId="{5564C6A9-B0B8-46B9-A9A9-7DC8252FA5C5}" type="pres">
      <dgm:prSet presAssocID="{0AD4FF98-A471-4CA4-9379-F23618E3B444}" presName="spacer" presStyleCnt="0"/>
      <dgm:spPr/>
    </dgm:pt>
    <dgm:pt modelId="{07DFC506-2BA8-4163-B64D-E24E67FCF1EE}" type="pres">
      <dgm:prSet presAssocID="{368EEFCB-84FE-4D4F-9433-982C55624CD4}" presName="parentText" presStyleLbl="node1" presStyleIdx="4" presStyleCnt="6">
        <dgm:presLayoutVars>
          <dgm:chMax val="0"/>
          <dgm:bulletEnabled val="1"/>
        </dgm:presLayoutVars>
      </dgm:prSet>
      <dgm:spPr/>
    </dgm:pt>
    <dgm:pt modelId="{AD886176-44E7-4BB5-8C80-9744D798B0F5}" type="pres">
      <dgm:prSet presAssocID="{BDBED291-42A3-49B6-94F6-1A88A9FAF6B8}" presName="spacer" presStyleCnt="0"/>
      <dgm:spPr/>
    </dgm:pt>
    <dgm:pt modelId="{28238954-81E3-4709-AA12-A794BA0BFA79}" type="pres">
      <dgm:prSet presAssocID="{7FAB8AD1-26E2-469F-943A-EBE64D14ED44}" presName="parentText" presStyleLbl="node1" presStyleIdx="5" presStyleCnt="6">
        <dgm:presLayoutVars>
          <dgm:chMax val="0"/>
          <dgm:bulletEnabled val="1"/>
        </dgm:presLayoutVars>
      </dgm:prSet>
      <dgm:spPr/>
    </dgm:pt>
  </dgm:ptLst>
  <dgm:cxnLst>
    <dgm:cxn modelId="{1A453304-F6B7-4FD0-AAF2-9AA451EFF4D3}" srcId="{B91377CE-2716-4465-89C4-A334FF034E31}" destId="{368EEFCB-84FE-4D4F-9433-982C55624CD4}" srcOrd="4" destOrd="0" parTransId="{A0347173-0B07-4F94-A198-D5EBFC80CFBC}" sibTransId="{BDBED291-42A3-49B6-94F6-1A88A9FAF6B8}"/>
    <dgm:cxn modelId="{9DB0CF10-1AB2-4A40-98E5-33804FED43C3}" type="presOf" srcId="{25816F85-EE0A-4205-9580-9E91EDFE7D91}" destId="{2066DBAE-5A9B-46A9-B0EA-0792970227AE}" srcOrd="0" destOrd="0" presId="urn:microsoft.com/office/officeart/2005/8/layout/vList2"/>
    <dgm:cxn modelId="{1737C315-9362-4F1A-B614-35536512A8EC}" type="presOf" srcId="{368EEFCB-84FE-4D4F-9433-982C55624CD4}" destId="{07DFC506-2BA8-4163-B64D-E24E67FCF1EE}" srcOrd="0" destOrd="0" presId="urn:microsoft.com/office/officeart/2005/8/layout/vList2"/>
    <dgm:cxn modelId="{6C52211A-3DCA-4FF6-8BAD-9042CFABF20C}" srcId="{B91377CE-2716-4465-89C4-A334FF034E31}" destId="{6215DE73-14D6-40D2-8DAC-B2951508A85F}" srcOrd="2" destOrd="0" parTransId="{38352EDC-326D-447E-A6E2-7518608362A5}" sibTransId="{A95812EC-F2BD-4FF4-AD3F-CCCE68C97C43}"/>
    <dgm:cxn modelId="{2599DB21-1288-4076-A126-91EC14068C12}" type="presOf" srcId="{60CEB2F4-2598-489B-BAB7-001B9592436A}" destId="{E7AFE54D-E111-4436-8181-A613061E547E}" srcOrd="0" destOrd="0" presId="urn:microsoft.com/office/officeart/2005/8/layout/vList2"/>
    <dgm:cxn modelId="{164F7228-580A-44D4-910E-FF9E9A7E4597}" type="presOf" srcId="{B91377CE-2716-4465-89C4-A334FF034E31}" destId="{73743C5F-DF72-4285-9494-92F73C48F674}" srcOrd="0" destOrd="0" presId="urn:microsoft.com/office/officeart/2005/8/layout/vList2"/>
    <dgm:cxn modelId="{AE445463-8588-4A03-97F3-1A7110F1127C}" type="presOf" srcId="{7FAB8AD1-26E2-469F-943A-EBE64D14ED44}" destId="{28238954-81E3-4709-AA12-A794BA0BFA79}" srcOrd="0" destOrd="0" presId="urn:microsoft.com/office/officeart/2005/8/layout/vList2"/>
    <dgm:cxn modelId="{9D2D4857-1CD0-43F2-B17D-8D5C60A6D5BE}" srcId="{B91377CE-2716-4465-89C4-A334FF034E31}" destId="{7FAB8AD1-26E2-469F-943A-EBE64D14ED44}" srcOrd="5" destOrd="0" parTransId="{09F8FBBC-9D87-4262-8BF4-C07135317CF0}" sibTransId="{98BABCE4-C433-48E6-B6C7-7563570F0F96}"/>
    <dgm:cxn modelId="{5316EB57-A8FB-4D11-8DDF-042A8912C5D4}" srcId="{B91377CE-2716-4465-89C4-A334FF034E31}" destId="{25816F85-EE0A-4205-9580-9E91EDFE7D91}" srcOrd="1" destOrd="0" parTransId="{028DE5B1-9B93-4B0F-8DDC-3795CAE9C8A5}" sibTransId="{AA9637E5-174E-4566-ADB1-3496C1852528}"/>
    <dgm:cxn modelId="{4692698C-8C1B-459F-9335-C100FDDFF0E9}" srcId="{B91377CE-2716-4465-89C4-A334FF034E31}" destId="{60CEB2F4-2598-489B-BAB7-001B9592436A}" srcOrd="3" destOrd="0" parTransId="{2BE244D5-CDF2-4FB0-A867-CA46A9B88C1F}" sibTransId="{0AD4FF98-A471-4CA4-9379-F23618E3B444}"/>
    <dgm:cxn modelId="{82856DB4-E335-4151-B6D2-D741B34E2AE4}" srcId="{B91377CE-2716-4465-89C4-A334FF034E31}" destId="{4B060511-6114-4530-982A-87B9824CDA02}" srcOrd="0" destOrd="0" parTransId="{6CA7B1BD-2D4E-477F-8BA1-98D64A0E84E2}" sibTransId="{77E7C54E-6B94-4C73-B58A-7631A1DF4D13}"/>
    <dgm:cxn modelId="{729C88C2-54B3-466B-B5ED-E83CF10F0844}" type="presOf" srcId="{4B060511-6114-4530-982A-87B9824CDA02}" destId="{B70FADFC-763A-454D-8BF1-7ACEA6F646F2}" srcOrd="0" destOrd="0" presId="urn:microsoft.com/office/officeart/2005/8/layout/vList2"/>
    <dgm:cxn modelId="{816E2AFF-22A4-469A-8D5E-3DCD39C6A405}" type="presOf" srcId="{6215DE73-14D6-40D2-8DAC-B2951508A85F}" destId="{D9578B4F-D92F-4B0E-8706-197EE37D0C0E}" srcOrd="0" destOrd="0" presId="urn:microsoft.com/office/officeart/2005/8/layout/vList2"/>
    <dgm:cxn modelId="{607013B7-0667-4892-8C03-6DDC25A2B985}" type="presParOf" srcId="{73743C5F-DF72-4285-9494-92F73C48F674}" destId="{B70FADFC-763A-454D-8BF1-7ACEA6F646F2}" srcOrd="0" destOrd="0" presId="urn:microsoft.com/office/officeart/2005/8/layout/vList2"/>
    <dgm:cxn modelId="{75909CD0-CCBE-49FA-AADC-7F702109103F}" type="presParOf" srcId="{73743C5F-DF72-4285-9494-92F73C48F674}" destId="{F0A86D9E-20D8-4EFF-9B9B-EBE759171601}" srcOrd="1" destOrd="0" presId="urn:microsoft.com/office/officeart/2005/8/layout/vList2"/>
    <dgm:cxn modelId="{B470680A-FCF6-4022-99F2-CC5720F94B71}" type="presParOf" srcId="{73743C5F-DF72-4285-9494-92F73C48F674}" destId="{2066DBAE-5A9B-46A9-B0EA-0792970227AE}" srcOrd="2" destOrd="0" presId="urn:microsoft.com/office/officeart/2005/8/layout/vList2"/>
    <dgm:cxn modelId="{281155FD-AE25-4B35-B350-3D806D8635A7}" type="presParOf" srcId="{73743C5F-DF72-4285-9494-92F73C48F674}" destId="{2C9D2790-73C9-4DCA-B7F0-E5C90F290DBA}" srcOrd="3" destOrd="0" presId="urn:microsoft.com/office/officeart/2005/8/layout/vList2"/>
    <dgm:cxn modelId="{A7B861D9-5F91-4F62-AF55-E7ACC3A82015}" type="presParOf" srcId="{73743C5F-DF72-4285-9494-92F73C48F674}" destId="{D9578B4F-D92F-4B0E-8706-197EE37D0C0E}" srcOrd="4" destOrd="0" presId="urn:microsoft.com/office/officeart/2005/8/layout/vList2"/>
    <dgm:cxn modelId="{82D13B53-3CD3-429D-B546-2AED9853B2F1}" type="presParOf" srcId="{73743C5F-DF72-4285-9494-92F73C48F674}" destId="{96A9360A-0979-4B58-B50C-091ACD6690CF}" srcOrd="5" destOrd="0" presId="urn:microsoft.com/office/officeart/2005/8/layout/vList2"/>
    <dgm:cxn modelId="{66311105-0E37-43F0-9558-BA66736FF6C0}" type="presParOf" srcId="{73743C5F-DF72-4285-9494-92F73C48F674}" destId="{E7AFE54D-E111-4436-8181-A613061E547E}" srcOrd="6" destOrd="0" presId="urn:microsoft.com/office/officeart/2005/8/layout/vList2"/>
    <dgm:cxn modelId="{4E02D5BC-C13F-4F65-AC28-89FF98E0C4E8}" type="presParOf" srcId="{73743C5F-DF72-4285-9494-92F73C48F674}" destId="{5564C6A9-B0B8-46B9-A9A9-7DC8252FA5C5}" srcOrd="7" destOrd="0" presId="urn:microsoft.com/office/officeart/2005/8/layout/vList2"/>
    <dgm:cxn modelId="{134EA80E-C3BC-494B-A871-6BEC71656DF9}" type="presParOf" srcId="{73743C5F-DF72-4285-9494-92F73C48F674}" destId="{07DFC506-2BA8-4163-B64D-E24E67FCF1EE}" srcOrd="8" destOrd="0" presId="urn:microsoft.com/office/officeart/2005/8/layout/vList2"/>
    <dgm:cxn modelId="{836ECD10-DA5C-4233-B316-218DA1301555}" type="presParOf" srcId="{73743C5F-DF72-4285-9494-92F73C48F674}" destId="{AD886176-44E7-4BB5-8C80-9744D798B0F5}" srcOrd="9" destOrd="0" presId="urn:microsoft.com/office/officeart/2005/8/layout/vList2"/>
    <dgm:cxn modelId="{7F08C7A1-AF19-4CD5-9665-FA9325298816}" type="presParOf" srcId="{73743C5F-DF72-4285-9494-92F73C48F674}" destId="{28238954-81E3-4709-AA12-A794BA0BFA79}" srcOrd="1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CBE260-21C8-4A3E-A061-F1BAE3D45A9A}"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8E0BB73-B25C-40C9-884A-43B9F044E4EB}">
      <dgm:prSet/>
      <dgm:spPr/>
      <dgm:t>
        <a:bodyPr/>
        <a:lstStyle/>
        <a:p>
          <a:r>
            <a:rPr lang="en-US" b="1" i="0" baseline="0"/>
            <a:t>Future work: </a:t>
          </a:r>
          <a:endParaRPr lang="en-US"/>
        </a:p>
      </dgm:t>
    </dgm:pt>
    <dgm:pt modelId="{4CC13943-8B5C-4677-8657-38BA870818E6}" type="parTrans" cxnId="{F09A5881-25E7-4231-A909-99CF16113FBB}">
      <dgm:prSet/>
      <dgm:spPr/>
      <dgm:t>
        <a:bodyPr/>
        <a:lstStyle/>
        <a:p>
          <a:endParaRPr lang="en-US"/>
        </a:p>
      </dgm:t>
    </dgm:pt>
    <dgm:pt modelId="{56349621-C9BF-4AA2-BDF9-072D56E4BA74}" type="sibTrans" cxnId="{F09A5881-25E7-4231-A909-99CF16113FBB}">
      <dgm:prSet/>
      <dgm:spPr/>
      <dgm:t>
        <a:bodyPr/>
        <a:lstStyle/>
        <a:p>
          <a:endParaRPr lang="en-US"/>
        </a:p>
      </dgm:t>
    </dgm:pt>
    <dgm:pt modelId="{35643F2C-04A3-422E-A790-9DE54F93D951}">
      <dgm:prSet/>
      <dgm:spPr/>
      <dgm:t>
        <a:bodyPr/>
        <a:lstStyle/>
        <a:p>
          <a:r>
            <a:rPr lang="en-US" b="1" i="0" baseline="0"/>
            <a:t>Train Bot on deep learning models using LSTM’s and Transformers.</a:t>
          </a:r>
          <a:endParaRPr lang="en-US"/>
        </a:p>
      </dgm:t>
    </dgm:pt>
    <dgm:pt modelId="{13F17484-FE6B-4112-8E20-080A2CFD1EB5}" type="parTrans" cxnId="{23CA6490-F728-4383-864B-DF86D706AA41}">
      <dgm:prSet/>
      <dgm:spPr/>
      <dgm:t>
        <a:bodyPr/>
        <a:lstStyle/>
        <a:p>
          <a:endParaRPr lang="en-US"/>
        </a:p>
      </dgm:t>
    </dgm:pt>
    <dgm:pt modelId="{5B9C0C8A-A0AA-4E4F-A22B-5C6CF4421614}" type="sibTrans" cxnId="{23CA6490-F728-4383-864B-DF86D706AA41}">
      <dgm:prSet/>
      <dgm:spPr/>
      <dgm:t>
        <a:bodyPr/>
        <a:lstStyle/>
        <a:p>
          <a:endParaRPr lang="en-US"/>
        </a:p>
      </dgm:t>
    </dgm:pt>
    <dgm:pt modelId="{64B30F01-44C4-4AFF-B670-13C0608D1AD5}" type="pres">
      <dgm:prSet presAssocID="{AECBE260-21C8-4A3E-A061-F1BAE3D45A9A}" presName="root" presStyleCnt="0">
        <dgm:presLayoutVars>
          <dgm:dir/>
          <dgm:resizeHandles val="exact"/>
        </dgm:presLayoutVars>
      </dgm:prSet>
      <dgm:spPr/>
    </dgm:pt>
    <dgm:pt modelId="{4944C01F-0525-4AA5-A08C-24B95950DC15}" type="pres">
      <dgm:prSet presAssocID="{68E0BB73-B25C-40C9-884A-43B9F044E4EB}" presName="compNode" presStyleCnt="0"/>
      <dgm:spPr/>
    </dgm:pt>
    <dgm:pt modelId="{E4418415-E52A-4D6D-A3DB-C8072E5ED389}" type="pres">
      <dgm:prSet presAssocID="{68E0BB73-B25C-40C9-884A-43B9F044E4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20BF4F2A-E7EE-4759-BF99-B6F3F0983830}" type="pres">
      <dgm:prSet presAssocID="{68E0BB73-B25C-40C9-884A-43B9F044E4EB}" presName="spaceRect" presStyleCnt="0"/>
      <dgm:spPr/>
    </dgm:pt>
    <dgm:pt modelId="{E8882147-A3DB-4CCA-9427-5B91586B7B92}" type="pres">
      <dgm:prSet presAssocID="{68E0BB73-B25C-40C9-884A-43B9F044E4EB}" presName="textRect" presStyleLbl="revTx" presStyleIdx="0" presStyleCnt="2">
        <dgm:presLayoutVars>
          <dgm:chMax val="1"/>
          <dgm:chPref val="1"/>
        </dgm:presLayoutVars>
      </dgm:prSet>
      <dgm:spPr/>
    </dgm:pt>
    <dgm:pt modelId="{32806662-A943-4752-84E5-586C84B149D1}" type="pres">
      <dgm:prSet presAssocID="{56349621-C9BF-4AA2-BDF9-072D56E4BA74}" presName="sibTrans" presStyleCnt="0"/>
      <dgm:spPr/>
    </dgm:pt>
    <dgm:pt modelId="{67881AA4-813E-4066-965E-498C90056265}" type="pres">
      <dgm:prSet presAssocID="{35643F2C-04A3-422E-A790-9DE54F93D951}" presName="compNode" presStyleCnt="0"/>
      <dgm:spPr/>
    </dgm:pt>
    <dgm:pt modelId="{10C79BA8-69F9-4C44-9E3E-A4BA2AABFF4A}" type="pres">
      <dgm:prSet presAssocID="{35643F2C-04A3-422E-A790-9DE54F93D9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C96419A8-A909-4ED3-B4B9-C93BDFB2D13C}" type="pres">
      <dgm:prSet presAssocID="{35643F2C-04A3-422E-A790-9DE54F93D951}" presName="spaceRect" presStyleCnt="0"/>
      <dgm:spPr/>
    </dgm:pt>
    <dgm:pt modelId="{7E977B3F-217D-42E0-B88B-A6F6505CC858}" type="pres">
      <dgm:prSet presAssocID="{35643F2C-04A3-422E-A790-9DE54F93D951}" presName="textRect" presStyleLbl="revTx" presStyleIdx="1" presStyleCnt="2">
        <dgm:presLayoutVars>
          <dgm:chMax val="1"/>
          <dgm:chPref val="1"/>
        </dgm:presLayoutVars>
      </dgm:prSet>
      <dgm:spPr/>
    </dgm:pt>
  </dgm:ptLst>
  <dgm:cxnLst>
    <dgm:cxn modelId="{DBADFB47-98D3-4917-87E9-75E2DDC351C1}" type="presOf" srcId="{68E0BB73-B25C-40C9-884A-43B9F044E4EB}" destId="{E8882147-A3DB-4CCA-9427-5B91586B7B92}" srcOrd="0" destOrd="0" presId="urn:microsoft.com/office/officeart/2018/2/layout/IconLabelList"/>
    <dgm:cxn modelId="{8FA1CA70-C0D1-441B-AE7C-BB1B18467B09}" type="presOf" srcId="{35643F2C-04A3-422E-A790-9DE54F93D951}" destId="{7E977B3F-217D-42E0-B88B-A6F6505CC858}" srcOrd="0" destOrd="0" presId="urn:microsoft.com/office/officeart/2018/2/layout/IconLabelList"/>
    <dgm:cxn modelId="{F09A5881-25E7-4231-A909-99CF16113FBB}" srcId="{AECBE260-21C8-4A3E-A061-F1BAE3D45A9A}" destId="{68E0BB73-B25C-40C9-884A-43B9F044E4EB}" srcOrd="0" destOrd="0" parTransId="{4CC13943-8B5C-4677-8657-38BA870818E6}" sibTransId="{56349621-C9BF-4AA2-BDF9-072D56E4BA74}"/>
    <dgm:cxn modelId="{23CA6490-F728-4383-864B-DF86D706AA41}" srcId="{AECBE260-21C8-4A3E-A061-F1BAE3D45A9A}" destId="{35643F2C-04A3-422E-A790-9DE54F93D951}" srcOrd="1" destOrd="0" parTransId="{13F17484-FE6B-4112-8E20-080A2CFD1EB5}" sibTransId="{5B9C0C8A-A0AA-4E4F-A22B-5C6CF4421614}"/>
    <dgm:cxn modelId="{0351999F-D4B7-43E6-A27B-4F747A0669ED}" type="presOf" srcId="{AECBE260-21C8-4A3E-A061-F1BAE3D45A9A}" destId="{64B30F01-44C4-4AFF-B670-13C0608D1AD5}" srcOrd="0" destOrd="0" presId="urn:microsoft.com/office/officeart/2018/2/layout/IconLabelList"/>
    <dgm:cxn modelId="{CE81F34F-2D9A-4059-8C92-0D2E2B5E5C70}" type="presParOf" srcId="{64B30F01-44C4-4AFF-B670-13C0608D1AD5}" destId="{4944C01F-0525-4AA5-A08C-24B95950DC15}" srcOrd="0" destOrd="0" presId="urn:microsoft.com/office/officeart/2018/2/layout/IconLabelList"/>
    <dgm:cxn modelId="{D2CB4B98-A4C3-446E-BF4B-7584076AC8E0}" type="presParOf" srcId="{4944C01F-0525-4AA5-A08C-24B95950DC15}" destId="{E4418415-E52A-4D6D-A3DB-C8072E5ED389}" srcOrd="0" destOrd="0" presId="urn:microsoft.com/office/officeart/2018/2/layout/IconLabelList"/>
    <dgm:cxn modelId="{4B643D93-576F-46B5-9E15-67E49E931A59}" type="presParOf" srcId="{4944C01F-0525-4AA5-A08C-24B95950DC15}" destId="{20BF4F2A-E7EE-4759-BF99-B6F3F0983830}" srcOrd="1" destOrd="0" presId="urn:microsoft.com/office/officeart/2018/2/layout/IconLabelList"/>
    <dgm:cxn modelId="{944B1000-67DE-43EC-A066-102B15705E3E}" type="presParOf" srcId="{4944C01F-0525-4AA5-A08C-24B95950DC15}" destId="{E8882147-A3DB-4CCA-9427-5B91586B7B92}" srcOrd="2" destOrd="0" presId="urn:microsoft.com/office/officeart/2018/2/layout/IconLabelList"/>
    <dgm:cxn modelId="{82EF0F1E-D7CE-400F-9C4B-C5857BD5A741}" type="presParOf" srcId="{64B30F01-44C4-4AFF-B670-13C0608D1AD5}" destId="{32806662-A943-4752-84E5-586C84B149D1}" srcOrd="1" destOrd="0" presId="urn:microsoft.com/office/officeart/2018/2/layout/IconLabelList"/>
    <dgm:cxn modelId="{71943EFC-C66C-43AC-8B46-529796347BF8}" type="presParOf" srcId="{64B30F01-44C4-4AFF-B670-13C0608D1AD5}" destId="{67881AA4-813E-4066-965E-498C90056265}" srcOrd="2" destOrd="0" presId="urn:microsoft.com/office/officeart/2018/2/layout/IconLabelList"/>
    <dgm:cxn modelId="{82089419-EEF4-4E92-B8BD-4E4428F5F616}" type="presParOf" srcId="{67881AA4-813E-4066-965E-498C90056265}" destId="{10C79BA8-69F9-4C44-9E3E-A4BA2AABFF4A}" srcOrd="0" destOrd="0" presId="urn:microsoft.com/office/officeart/2018/2/layout/IconLabelList"/>
    <dgm:cxn modelId="{EAAEE31A-AD11-4B5A-846B-3CBB6073522A}" type="presParOf" srcId="{67881AA4-813E-4066-965E-498C90056265}" destId="{C96419A8-A909-4ED3-B4B9-C93BDFB2D13C}" srcOrd="1" destOrd="0" presId="urn:microsoft.com/office/officeart/2018/2/layout/IconLabelList"/>
    <dgm:cxn modelId="{77328BE7-062F-4356-AE47-99051565919A}" type="presParOf" srcId="{67881AA4-813E-4066-965E-498C90056265}" destId="{7E977B3F-217D-42E0-B88B-A6F6505CC858}"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FADFC-763A-454D-8BF1-7ACEA6F646F2}">
      <dsp:nvSpPr>
        <dsp:cNvPr id="0" name=""/>
        <dsp:cNvSpPr/>
      </dsp:nvSpPr>
      <dsp:spPr>
        <a:xfrm>
          <a:off x="0" y="38088"/>
          <a:ext cx="5914209" cy="823680"/>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Mental illness refers to a wide range of mental health conditions characterized by alterations in thinking and/or mood or behavior associated with distress and impaired functioning.</a:t>
          </a:r>
          <a:endParaRPr lang="en-US" sz="1600" kern="1200"/>
        </a:p>
      </dsp:txBody>
      <dsp:txXfrm>
        <a:off x="40209" y="78297"/>
        <a:ext cx="5833791" cy="743262"/>
      </dsp:txXfrm>
    </dsp:sp>
    <dsp:sp modelId="{2066DBAE-5A9B-46A9-B0EA-0792970227AE}">
      <dsp:nvSpPr>
        <dsp:cNvPr id="0" name=""/>
        <dsp:cNvSpPr/>
      </dsp:nvSpPr>
      <dsp:spPr>
        <a:xfrm>
          <a:off x="0" y="907848"/>
          <a:ext cx="5914209" cy="823680"/>
        </a:xfrm>
        <a:prstGeom prst="roundRect">
          <a:avLst/>
        </a:prstGeom>
        <a:blipFill>
          <a:blip xmlns:r="http://schemas.openxmlformats.org/officeDocument/2006/relationships" r:embed="rId1">
            <a:duotone>
              <a:schemeClr val="accent5">
                <a:hueOff val="198633"/>
                <a:satOff val="115"/>
                <a:lumOff val="1137"/>
                <a:alphaOff val="0"/>
                <a:shade val="74000"/>
                <a:satMod val="130000"/>
                <a:lumMod val="90000"/>
              </a:schemeClr>
              <a:schemeClr val="accent5">
                <a:hueOff val="198633"/>
                <a:satOff val="115"/>
                <a:lumOff val="1137"/>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According to WHO, even before COVID crisis, depression affected over 300 million people</a:t>
          </a:r>
          <a:endParaRPr lang="en-US" sz="1600" kern="1200"/>
        </a:p>
      </dsp:txBody>
      <dsp:txXfrm>
        <a:off x="40209" y="948057"/>
        <a:ext cx="5833791" cy="743262"/>
      </dsp:txXfrm>
    </dsp:sp>
    <dsp:sp modelId="{D9578B4F-D92F-4B0E-8706-197EE37D0C0E}">
      <dsp:nvSpPr>
        <dsp:cNvPr id="0" name=""/>
        <dsp:cNvSpPr/>
      </dsp:nvSpPr>
      <dsp:spPr>
        <a:xfrm>
          <a:off x="0" y="1777608"/>
          <a:ext cx="5914209" cy="823680"/>
        </a:xfrm>
        <a:prstGeom prst="roundRect">
          <a:avLst/>
        </a:prstGeom>
        <a:blipFill>
          <a:blip xmlns:r="http://schemas.openxmlformats.org/officeDocument/2006/relationships" r:embed="rId1">
            <a:duotone>
              <a:schemeClr val="accent5">
                <a:hueOff val="397266"/>
                <a:satOff val="230"/>
                <a:lumOff val="2274"/>
                <a:alphaOff val="0"/>
                <a:shade val="74000"/>
                <a:satMod val="130000"/>
                <a:lumMod val="90000"/>
              </a:schemeClr>
              <a:schemeClr val="accent5">
                <a:hueOff val="397266"/>
                <a:satOff val="230"/>
                <a:lumOff val="2274"/>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We have built </a:t>
          </a:r>
          <a:r>
            <a:rPr lang="en-US" sz="1600" b="1" i="0" kern="1200"/>
            <a:t>“Therapist Bot” </a:t>
          </a:r>
          <a:r>
            <a:rPr lang="en-US" sz="1600" b="0" i="0" kern="1200"/>
            <a:t>for mental health. </a:t>
          </a:r>
          <a:endParaRPr lang="en-US" sz="1600" kern="1200"/>
        </a:p>
      </dsp:txBody>
      <dsp:txXfrm>
        <a:off x="40209" y="1817817"/>
        <a:ext cx="5833791" cy="743262"/>
      </dsp:txXfrm>
    </dsp:sp>
    <dsp:sp modelId="{E7AFE54D-E111-4436-8181-A613061E547E}">
      <dsp:nvSpPr>
        <dsp:cNvPr id="0" name=""/>
        <dsp:cNvSpPr/>
      </dsp:nvSpPr>
      <dsp:spPr>
        <a:xfrm>
          <a:off x="0" y="2647368"/>
          <a:ext cx="5914209" cy="823680"/>
        </a:xfrm>
        <a:prstGeom prst="roundRect">
          <a:avLst/>
        </a:prstGeom>
        <a:blipFill>
          <a:blip xmlns:r="http://schemas.openxmlformats.org/officeDocument/2006/relationships" r:embed="rId1">
            <a:duotone>
              <a:schemeClr val="accent5">
                <a:hueOff val="595899"/>
                <a:satOff val="346"/>
                <a:lumOff val="3412"/>
                <a:alphaOff val="0"/>
                <a:shade val="74000"/>
                <a:satMod val="130000"/>
                <a:lumMod val="90000"/>
              </a:schemeClr>
              <a:schemeClr val="accent5">
                <a:hueOff val="595899"/>
                <a:satOff val="346"/>
                <a:lumOff val="341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Natural treatment for mental health disorders without human connection and correction diagnosis is not possible</a:t>
          </a:r>
          <a:endParaRPr lang="en-US" sz="1600" kern="1200"/>
        </a:p>
      </dsp:txBody>
      <dsp:txXfrm>
        <a:off x="40209" y="2687577"/>
        <a:ext cx="5833791" cy="743262"/>
      </dsp:txXfrm>
    </dsp:sp>
    <dsp:sp modelId="{07DFC506-2BA8-4163-B64D-E24E67FCF1EE}">
      <dsp:nvSpPr>
        <dsp:cNvPr id="0" name=""/>
        <dsp:cNvSpPr/>
      </dsp:nvSpPr>
      <dsp:spPr>
        <a:xfrm>
          <a:off x="0" y="3517128"/>
          <a:ext cx="5914209" cy="823680"/>
        </a:xfrm>
        <a:prstGeom prst="roundRect">
          <a:avLst/>
        </a:prstGeom>
        <a:blipFill>
          <a:blip xmlns:r="http://schemas.openxmlformats.org/officeDocument/2006/relationships" r:embed="rId1">
            <a:duotone>
              <a:schemeClr val="accent5">
                <a:hueOff val="794532"/>
                <a:satOff val="461"/>
                <a:lumOff val="4549"/>
                <a:alphaOff val="0"/>
                <a:shade val="74000"/>
                <a:satMod val="130000"/>
                <a:lumMod val="90000"/>
              </a:schemeClr>
              <a:schemeClr val="accent5">
                <a:hueOff val="794532"/>
                <a:satOff val="461"/>
                <a:lumOff val="4549"/>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Mental health apps are not just hyped-up trend, instead they can complement  traditional therapy when done right</a:t>
          </a:r>
          <a:endParaRPr lang="en-US" sz="1600" kern="1200"/>
        </a:p>
      </dsp:txBody>
      <dsp:txXfrm>
        <a:off x="40209" y="3557337"/>
        <a:ext cx="5833791" cy="743262"/>
      </dsp:txXfrm>
    </dsp:sp>
    <dsp:sp modelId="{28238954-81E3-4709-AA12-A794BA0BFA79}">
      <dsp:nvSpPr>
        <dsp:cNvPr id="0" name=""/>
        <dsp:cNvSpPr/>
      </dsp:nvSpPr>
      <dsp:spPr>
        <a:xfrm>
          <a:off x="0" y="4386888"/>
          <a:ext cx="5914209" cy="823680"/>
        </a:xfrm>
        <a:prstGeom prst="roundRect">
          <a:avLst/>
        </a:prstGeom>
        <a:blipFill>
          <a:blip xmlns:r="http://schemas.openxmlformats.org/officeDocument/2006/relationships" r:embed="rId1">
            <a:duotone>
              <a:schemeClr val="accent5">
                <a:hueOff val="993165"/>
                <a:satOff val="576"/>
                <a:lumOff val="5686"/>
                <a:alphaOff val="0"/>
                <a:shade val="74000"/>
                <a:satMod val="130000"/>
                <a:lumMod val="90000"/>
              </a:schemeClr>
              <a:schemeClr val="accent5">
                <a:hueOff val="993165"/>
                <a:satOff val="576"/>
                <a:lumOff val="5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Pandemic crisis taught us, mental health chatbots are much needed when there is no or limited access to traditional therapy.</a:t>
          </a:r>
          <a:endParaRPr lang="en-US" sz="1600" kern="1200"/>
        </a:p>
      </dsp:txBody>
      <dsp:txXfrm>
        <a:off x="40209" y="4427097"/>
        <a:ext cx="5833791"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18415-E52A-4D6D-A3DB-C8072E5ED389}">
      <dsp:nvSpPr>
        <dsp:cNvPr id="0" name=""/>
        <dsp:cNvSpPr/>
      </dsp:nvSpPr>
      <dsp:spPr>
        <a:xfrm>
          <a:off x="790776" y="1494968"/>
          <a:ext cx="1199812" cy="119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882147-A3DB-4CCA-9427-5B91586B7B92}">
      <dsp:nvSpPr>
        <dsp:cNvPr id="0" name=""/>
        <dsp:cNvSpPr/>
      </dsp:nvSpPr>
      <dsp:spPr>
        <a:xfrm>
          <a:off x="57557" y="3033688"/>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baseline="0"/>
            <a:t>Future work: </a:t>
          </a:r>
          <a:endParaRPr lang="en-US" sz="1800" kern="1200"/>
        </a:p>
      </dsp:txBody>
      <dsp:txXfrm>
        <a:off x="57557" y="3033688"/>
        <a:ext cx="2666250" cy="720000"/>
      </dsp:txXfrm>
    </dsp:sp>
    <dsp:sp modelId="{10C79BA8-69F9-4C44-9E3E-A4BA2AABFF4A}">
      <dsp:nvSpPr>
        <dsp:cNvPr id="0" name=""/>
        <dsp:cNvSpPr/>
      </dsp:nvSpPr>
      <dsp:spPr>
        <a:xfrm>
          <a:off x="3923620" y="1494968"/>
          <a:ext cx="1199812" cy="119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977B3F-217D-42E0-B88B-A6F6505CC858}">
      <dsp:nvSpPr>
        <dsp:cNvPr id="0" name=""/>
        <dsp:cNvSpPr/>
      </dsp:nvSpPr>
      <dsp:spPr>
        <a:xfrm>
          <a:off x="3190401" y="3033688"/>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baseline="0"/>
            <a:t>Train Bot on deep learning models using LSTM’s and Transformers.</a:t>
          </a:r>
          <a:endParaRPr lang="en-US" sz="1800" kern="1200"/>
        </a:p>
      </dsp:txBody>
      <dsp:txXfrm>
        <a:off x="3190401" y="3033688"/>
        <a:ext cx="2666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1" name="Google Shape;6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7" name="Google Shape;6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d0b8aa75c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d0b8aa75c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08767e0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9" name="Google Shape;659;gd08767e05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d0b8aa75c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gd0b8aa75c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0b8aa75c9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0b8aa75c9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d0b8aa75c9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d0b8aa75c9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6" name="Google Shape;7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d0b8aa75c9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d0b8aa75c9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5" name="Google Shape;74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277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8" name="Google Shape;4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8" name="Google Shape;6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4" name="Google Shape;6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44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018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42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160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8259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501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30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986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097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652925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blipFill>
          <a:blip r:embed="rId2">
            <a:alphaModFix/>
          </a:blip>
          <a:stretch>
            <a:fillRect/>
          </a:stretch>
        </a:blipFill>
        <a:effectLst/>
      </p:bgPr>
    </p:bg>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15510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131419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87"/>
        <p:cNvGrpSpPr/>
        <p:nvPr/>
      </p:nvGrpSpPr>
      <p:grpSpPr>
        <a:xfrm>
          <a:off x="0" y="0"/>
          <a:ext cx="0" cy="0"/>
          <a:chOff x="0" y="0"/>
          <a:chExt cx="0" cy="0"/>
        </a:xfrm>
      </p:grpSpPr>
    </p:spTree>
    <p:extLst>
      <p:ext uri="{BB962C8B-B14F-4D97-AF65-F5344CB8AC3E}">
        <p14:creationId xmlns:p14="http://schemas.microsoft.com/office/powerpoint/2010/main" val="4009363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5"/>
        <p:cNvGrpSpPr/>
        <p:nvPr/>
      </p:nvGrpSpPr>
      <p:grpSpPr>
        <a:xfrm>
          <a:off x="0" y="0"/>
          <a:ext cx="0" cy="0"/>
          <a:chOff x="0" y="0"/>
          <a:chExt cx="0" cy="0"/>
        </a:xfrm>
      </p:grpSpPr>
      <p:sp>
        <p:nvSpPr>
          <p:cNvPr id="26" name="Google Shape;26;p27"/>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262626"/>
              </a:buClr>
              <a:buSzPts val="5400"/>
              <a:buNone/>
              <a:defRPr sz="5400" b="0">
                <a:solidFill>
                  <a:srgbClr val="262626"/>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36849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blipFill>
          <a:blip r:embed="rId2">
            <a:alphaModFix/>
          </a:blip>
          <a:stretch>
            <a:fillRect/>
          </a:stretch>
        </a:blipFill>
        <a:effectLst/>
      </p:bgPr>
    </p:bg>
    <p:spTree>
      <p:nvGrpSpPr>
        <p:cNvPr id="1" name="Shape 148"/>
        <p:cNvGrpSpPr/>
        <p:nvPr/>
      </p:nvGrpSpPr>
      <p:grpSpPr>
        <a:xfrm>
          <a:off x="0" y="0"/>
          <a:ext cx="0" cy="0"/>
          <a:chOff x="0" y="0"/>
          <a:chExt cx="0" cy="0"/>
        </a:xfrm>
      </p:grpSpPr>
    </p:spTree>
    <p:extLst>
      <p:ext uri="{BB962C8B-B14F-4D97-AF65-F5344CB8AC3E}">
        <p14:creationId xmlns:p14="http://schemas.microsoft.com/office/powerpoint/2010/main" val="2033190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bg>
      <p:bgPr>
        <a:blipFill>
          <a:blip r:embed="rId2">
            <a:alphaModFix/>
          </a:blip>
          <a:stretch>
            <a:fillRect/>
          </a:stretch>
        </a:blipFill>
        <a:effectLst/>
      </p:bgPr>
    </p:bg>
    <p:spTree>
      <p:nvGrpSpPr>
        <p:cNvPr id="1" name="Shape 88"/>
        <p:cNvGrpSpPr/>
        <p:nvPr/>
      </p:nvGrpSpPr>
      <p:grpSpPr>
        <a:xfrm>
          <a:off x="0" y="0"/>
          <a:ext cx="0" cy="0"/>
          <a:chOff x="0" y="0"/>
          <a:chExt cx="0" cy="0"/>
        </a:xfrm>
      </p:grpSpPr>
    </p:spTree>
    <p:extLst>
      <p:ext uri="{BB962C8B-B14F-4D97-AF65-F5344CB8AC3E}">
        <p14:creationId xmlns:p14="http://schemas.microsoft.com/office/powerpoint/2010/main" val="1657227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28"/>
        <p:cNvGrpSpPr/>
        <p:nvPr/>
      </p:nvGrpSpPr>
      <p:grpSpPr>
        <a:xfrm>
          <a:off x="0" y="0"/>
          <a:ext cx="0" cy="0"/>
          <a:chOff x="0" y="0"/>
          <a:chExt cx="0" cy="0"/>
        </a:xfrm>
      </p:grpSpPr>
    </p:spTree>
    <p:extLst>
      <p:ext uri="{BB962C8B-B14F-4D97-AF65-F5344CB8AC3E}">
        <p14:creationId xmlns:p14="http://schemas.microsoft.com/office/powerpoint/2010/main" val="6024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96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96122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66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67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009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78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71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460263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s://counselchat.com/"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png"/><Relationship Id="rId7" Type="http://schemas.openxmlformats.org/officeDocument/2006/relationships/diagramColors" Target="../diagrams/colors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8" Type="http://schemas.openxmlformats.org/officeDocument/2006/relationships/hyperlink" Target="https://doi.org/10.2196/12106" TargetMode="External"/><Relationship Id="rId3" Type="http://schemas.openxmlformats.org/officeDocument/2006/relationships/hyperlink" Target="https://www.analyticsvidhya.com/blog/2019/09/demystifying-bert-groundbreaking-nlp-framework/" TargetMode="External"/><Relationship Id="rId7" Type="http://schemas.openxmlformats.org/officeDocument/2006/relationships/hyperlink" Target="https://doi.org/10.1016/j.ijmedinf.2020.10417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i.org/10.1016/j.ijhcs.2021.102601" TargetMode="External"/><Relationship Id="rId5" Type="http://schemas.openxmlformats.org/officeDocument/2006/relationships/hyperlink" Target="https://doi.org/10.1016/j.ijmedinf.2019.103978" TargetMode="External"/><Relationship Id="rId4" Type="http://schemas.openxmlformats.org/officeDocument/2006/relationships/hyperlink" Target="https://doi.org/10.1093/jamia/ocy072"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Data" Target="../diagrams/data1.xml"/><Relationship Id="rId5" Type="http://schemas.openxmlformats.org/officeDocument/2006/relationships/image" Target="../media/image13.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58"/>
        <p:cNvGrpSpPr/>
        <p:nvPr/>
      </p:nvGrpSpPr>
      <p:grpSpPr>
        <a:xfrm>
          <a:off x="0" y="0"/>
          <a:ext cx="0" cy="0"/>
          <a:chOff x="0" y="0"/>
          <a:chExt cx="0" cy="0"/>
        </a:xfrm>
      </p:grpSpPr>
      <p:grpSp>
        <p:nvGrpSpPr>
          <p:cNvPr id="101" name="Group 100">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2" name="Picture 101">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 name="Rectangle 102">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4" name="Picture 103">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05" name="Picture 104">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07" name="Straight Connector 106">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09" name="Rectangle 108">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15" name="Group 114">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16"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18"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118">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159" name="Google Shape;159;p1"/>
          <p:cNvSpPr txBox="1"/>
          <p:nvPr/>
        </p:nvSpPr>
        <p:spPr>
          <a:xfrm>
            <a:off x="2692398" y="1871131"/>
            <a:ext cx="6815669" cy="1515533"/>
          </a:xfrm>
          <a:prstGeom prst="rect">
            <a:avLst/>
          </a:prstGeom>
        </p:spPr>
        <p:txBody>
          <a:bodyPr spcFirstLastPara="1" vert="horz" lIns="91440" tIns="45720" rIns="91440" bIns="45720" rtlCol="0" anchor="b" anchorCtr="0">
            <a:normAutofit/>
          </a:bodyPr>
          <a:lstStyle/>
          <a:p>
            <a:pPr algn="ctr" defTabSz="457200">
              <a:lnSpc>
                <a:spcPct val="90000"/>
              </a:lnSpc>
              <a:spcBef>
                <a:spcPct val="0"/>
              </a:spcBef>
              <a:spcAft>
                <a:spcPts val="600"/>
              </a:spcAft>
              <a:buSzPts val="6600"/>
            </a:pPr>
            <a:r>
              <a:rPr lang="en-US" sz="4600" b="1" kern="1200">
                <a:ln w="3175" cmpd="sng">
                  <a:noFill/>
                </a:ln>
                <a:solidFill>
                  <a:schemeClr val="bg1"/>
                </a:solidFill>
                <a:latin typeface="+mj-lt"/>
                <a:ea typeface="+mj-ea"/>
                <a:cs typeface="+mj-cs"/>
                <a:sym typeface="Algerian"/>
              </a:rPr>
              <a:t>Literature Review</a:t>
            </a:r>
            <a:endParaRPr lang="en-US" sz="4600" kern="1200">
              <a:ln w="3175" cmpd="sng">
                <a:noFill/>
              </a:ln>
              <a:solidFill>
                <a:schemeClr val="bg1"/>
              </a:solidFill>
              <a:latin typeface="+mj-lt"/>
              <a:ea typeface="+mj-ea"/>
              <a:cs typeface="+mj-cs"/>
              <a:sym typeface="Algerian"/>
            </a:endParaRPr>
          </a:p>
          <a:p>
            <a:pPr algn="ctr" defTabSz="457200">
              <a:lnSpc>
                <a:spcPct val="90000"/>
              </a:lnSpc>
              <a:spcBef>
                <a:spcPct val="0"/>
              </a:spcBef>
              <a:spcAft>
                <a:spcPts val="600"/>
              </a:spcAft>
              <a:buSzPts val="6600"/>
            </a:pPr>
            <a:r>
              <a:rPr lang="en-US" sz="4600" b="1" kern="1200">
                <a:ln w="3175" cmpd="sng">
                  <a:noFill/>
                </a:ln>
                <a:solidFill>
                  <a:schemeClr val="bg1"/>
                </a:solidFill>
                <a:latin typeface="+mj-lt"/>
                <a:ea typeface="+mj-ea"/>
                <a:cs typeface="+mj-cs"/>
                <a:sym typeface="Algerian"/>
              </a:rPr>
              <a:t>Mental </a:t>
            </a:r>
            <a:r>
              <a:rPr lang="en-US" sz="4600" b="1" i="0" u="none" strike="noStrike" kern="1200">
                <a:ln w="3175" cmpd="sng">
                  <a:noFill/>
                </a:ln>
                <a:solidFill>
                  <a:schemeClr val="bg1"/>
                </a:solidFill>
                <a:latin typeface="+mj-lt"/>
                <a:ea typeface="+mj-ea"/>
                <a:cs typeface="+mj-cs"/>
                <a:sym typeface="Algerian"/>
              </a:rPr>
              <a:t> </a:t>
            </a:r>
            <a:r>
              <a:rPr lang="en-US" sz="4600" b="1" kern="1200">
                <a:ln w="3175" cmpd="sng">
                  <a:noFill/>
                </a:ln>
                <a:solidFill>
                  <a:schemeClr val="bg1"/>
                </a:solidFill>
                <a:latin typeface="+mj-lt"/>
                <a:ea typeface="+mj-ea"/>
                <a:cs typeface="+mj-cs"/>
                <a:sym typeface="Algerian"/>
              </a:rPr>
              <a:t>Health Chatbot</a:t>
            </a:r>
            <a:r>
              <a:rPr lang="en-US" sz="4600" kern="1200">
                <a:ln w="3175" cmpd="sng">
                  <a:noFill/>
                </a:ln>
                <a:solidFill>
                  <a:schemeClr val="bg1"/>
                </a:solidFill>
                <a:latin typeface="+mj-lt"/>
                <a:ea typeface="+mj-ea"/>
                <a:cs typeface="+mj-cs"/>
                <a:sym typeface="Calibri"/>
              </a:rPr>
              <a:t> </a:t>
            </a:r>
            <a:endParaRPr lang="en-US" sz="4600" b="0" i="0" u="none" strike="noStrike" kern="1200">
              <a:ln w="3175" cmpd="sng">
                <a:noFill/>
              </a:ln>
              <a:solidFill>
                <a:schemeClr val="bg1"/>
              </a:solidFill>
              <a:latin typeface="+mj-lt"/>
              <a:ea typeface="+mj-ea"/>
              <a:cs typeface="+mj-cs"/>
              <a:sym typeface="Calibri"/>
            </a:endParaRPr>
          </a:p>
        </p:txBody>
      </p:sp>
      <p:sp>
        <p:nvSpPr>
          <p:cNvPr id="160" name="Google Shape;160;p1"/>
          <p:cNvSpPr txBox="1"/>
          <p:nvPr/>
        </p:nvSpPr>
        <p:spPr>
          <a:xfrm>
            <a:off x="2692398" y="3657597"/>
            <a:ext cx="6815669" cy="1320802"/>
          </a:xfrm>
          <a:prstGeom prst="rect">
            <a:avLst/>
          </a:prstGeom>
        </p:spPr>
        <p:txBody>
          <a:bodyPr spcFirstLastPara="1" vert="horz" lIns="91440" tIns="45720" rIns="91440" bIns="45720" rtlCol="0" anchor="t" anchorCtr="0">
            <a:normAutofit/>
          </a:bodyPr>
          <a:lstStyle/>
          <a:p>
            <a:pPr algn="ctr" defTabSz="457200">
              <a:lnSpc>
                <a:spcPct val="90000"/>
              </a:lnSpc>
              <a:spcBef>
                <a:spcPct val="20000"/>
              </a:spcBef>
              <a:spcAft>
                <a:spcPts val="600"/>
              </a:spcAft>
              <a:buClr>
                <a:schemeClr val="accent1"/>
              </a:buClr>
              <a:buSzPct val="115000"/>
            </a:pPr>
            <a:r>
              <a:rPr lang="en-US" sz="1900" b="0" i="0" u="none" strike="noStrike" kern="1200">
                <a:solidFill>
                  <a:schemeClr val="bg1"/>
                </a:solidFill>
                <a:latin typeface="+mn-lt"/>
                <a:ea typeface="+mn-ea"/>
                <a:cs typeface="+mn-cs"/>
                <a:sym typeface="Calibri"/>
              </a:rPr>
              <a:t>Presented by –</a:t>
            </a:r>
            <a:r>
              <a:rPr lang="en-US" sz="1900" kern="1200">
                <a:solidFill>
                  <a:schemeClr val="bg1"/>
                </a:solidFill>
                <a:latin typeface="+mn-lt"/>
                <a:ea typeface="+mn-ea"/>
                <a:cs typeface="+mn-cs"/>
                <a:sym typeface="Calibri"/>
              </a:rPr>
              <a:t> </a:t>
            </a:r>
            <a:endParaRPr lang="en-US" sz="1900" b="0" i="0" u="none" strike="noStrike" kern="1200">
              <a:solidFill>
                <a:schemeClr val="bg1"/>
              </a:solidFill>
              <a:latin typeface="+mn-lt"/>
              <a:ea typeface="+mn-ea"/>
              <a:cs typeface="+mn-cs"/>
              <a:sym typeface="Arial"/>
            </a:endParaRPr>
          </a:p>
          <a:p>
            <a:pPr algn="ctr" defTabSz="457200">
              <a:lnSpc>
                <a:spcPct val="90000"/>
              </a:lnSpc>
              <a:spcBef>
                <a:spcPct val="20000"/>
              </a:spcBef>
              <a:spcAft>
                <a:spcPts val="600"/>
              </a:spcAft>
              <a:buClr>
                <a:schemeClr val="accent1"/>
              </a:buClr>
              <a:buSzPct val="115000"/>
            </a:pPr>
            <a:r>
              <a:rPr lang="en-US" sz="1900" kern="1200">
                <a:solidFill>
                  <a:schemeClr val="bg1"/>
                </a:solidFill>
                <a:latin typeface="+mn-lt"/>
                <a:ea typeface="+mn-ea"/>
                <a:cs typeface="+mn-cs"/>
              </a:rPr>
              <a:t>Juveriya Zameer</a:t>
            </a:r>
            <a:endParaRPr lang="en-US" sz="1900" b="0" i="0" u="none" strike="noStrike" kern="1200">
              <a:solidFill>
                <a:schemeClr val="bg1"/>
              </a:solidFill>
              <a:latin typeface="+mn-lt"/>
              <a:ea typeface="+mn-ea"/>
              <a:cs typeface="+mn-cs"/>
            </a:endParaRPr>
          </a:p>
          <a:p>
            <a:pPr algn="ctr" defTabSz="457200">
              <a:lnSpc>
                <a:spcPct val="90000"/>
              </a:lnSpc>
              <a:spcBef>
                <a:spcPct val="20000"/>
              </a:spcBef>
              <a:spcAft>
                <a:spcPts val="600"/>
              </a:spcAft>
              <a:buClr>
                <a:schemeClr val="accent1"/>
              </a:buClr>
              <a:buSzPct val="115000"/>
            </a:pPr>
            <a:r>
              <a:rPr lang="en-US" sz="1900" kern="1200">
                <a:solidFill>
                  <a:schemeClr val="bg1"/>
                </a:solidFill>
                <a:latin typeface="+mn-lt"/>
                <a:ea typeface="+mn-ea"/>
                <a:cs typeface="+mn-cs"/>
                <a:sym typeface="Calibri"/>
              </a:rPr>
              <a:t>               </a:t>
            </a:r>
            <a:endParaRPr lang="en-US" sz="1900" b="0" i="0" u="none" strike="noStrike" kern="1200">
              <a:solidFill>
                <a:schemeClr val="bg1"/>
              </a:solidFill>
              <a:latin typeface="+mn-lt"/>
              <a:ea typeface="+mn-ea"/>
              <a:cs typeface="+mn-cs"/>
              <a:sym typeface="Arial"/>
            </a:endParaRPr>
          </a:p>
        </p:txBody>
      </p:sp>
      <p:cxnSp>
        <p:nvCxnSpPr>
          <p:cNvPr id="121" name="Straight Connector 120">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5400"/>
              <a:buNone/>
            </a:pPr>
            <a:r>
              <a:rPr lang="en-US" b="1">
                <a:latin typeface="Teko"/>
                <a:ea typeface="Teko"/>
                <a:cs typeface="Teko"/>
                <a:sym typeface="Teko"/>
              </a:rPr>
              <a:t>Applications of health chatbots</a:t>
            </a:r>
            <a:endParaRPr/>
          </a:p>
        </p:txBody>
      </p:sp>
      <p:grpSp>
        <p:nvGrpSpPr>
          <p:cNvPr id="471" name="Google Shape;471;p6"/>
          <p:cNvGrpSpPr/>
          <p:nvPr/>
        </p:nvGrpSpPr>
        <p:grpSpPr>
          <a:xfrm>
            <a:off x="1907077" y="1432289"/>
            <a:ext cx="5275573" cy="1244520"/>
            <a:chOff x="5076056" y="1240057"/>
            <a:chExt cx="2717823" cy="727579"/>
          </a:xfrm>
        </p:grpSpPr>
        <p:sp>
          <p:nvSpPr>
            <p:cNvPr id="472" name="Google Shape;472;p6"/>
            <p:cNvSpPr txBox="1"/>
            <p:nvPr/>
          </p:nvSpPr>
          <p:spPr>
            <a:xfrm>
              <a:off x="5076056" y="1240057"/>
              <a:ext cx="2717823" cy="179934"/>
            </a:xfrm>
            <a:prstGeom prst="rect">
              <a:avLst/>
            </a:prstGeom>
            <a:noFill/>
            <a:ln>
              <a:noFill/>
            </a:ln>
          </p:spPr>
          <p:txBody>
            <a:bodyPr spcFirstLastPara="1" wrap="square" lIns="90000" tIns="45700" rIns="10800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ubik Light"/>
                  <a:ea typeface="Rubik Light"/>
                  <a:cs typeface="Rubik Light"/>
                  <a:sym typeface="Rubik Light"/>
                </a:rPr>
                <a:t>Woebot</a:t>
              </a:r>
              <a:endParaRPr sz="1400" b="1" i="0" u="none" strike="noStrike" cap="none">
                <a:solidFill>
                  <a:srgbClr val="000000"/>
                </a:solidFill>
                <a:latin typeface="Rubik Light"/>
                <a:ea typeface="Rubik Light"/>
                <a:cs typeface="Rubik Light"/>
                <a:sym typeface="Rubik Light"/>
              </a:endParaRPr>
            </a:p>
          </p:txBody>
        </p:sp>
        <p:sp>
          <p:nvSpPr>
            <p:cNvPr id="473" name="Google Shape;473;p6"/>
            <p:cNvSpPr txBox="1"/>
            <p:nvPr/>
          </p:nvSpPr>
          <p:spPr>
            <a:xfrm>
              <a:off x="5076056" y="1409840"/>
              <a:ext cx="2717823" cy="557796"/>
            </a:xfrm>
            <a:prstGeom prst="rect">
              <a:avLst/>
            </a:prstGeom>
            <a:noFill/>
            <a:ln>
              <a:noFill/>
            </a:ln>
          </p:spPr>
          <p:txBody>
            <a:bodyPr spcFirstLastPara="1" wrap="square" lIns="72000" tIns="45700" rIns="108000"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3F3F3F"/>
                  </a:solidFill>
                  <a:latin typeface="Calibri"/>
                  <a:ea typeface="Calibri"/>
                  <a:cs typeface="Calibri"/>
                  <a:sym typeface="Calibri"/>
                </a:rPr>
                <a:t>Developed by graduate school students,  it is an automated conversational chatbot the claims to monitor the mood of the user and provides a venue where user can express their thoughts and emotions through therapeutic conversations. </a:t>
              </a:r>
              <a:endParaRPr sz="1400" b="0" i="0" u="none" strike="noStrike" cap="none">
                <a:solidFill>
                  <a:srgbClr val="000000"/>
                </a:solidFill>
                <a:latin typeface="Arial"/>
                <a:ea typeface="Arial"/>
                <a:cs typeface="Arial"/>
                <a:sym typeface="Arial"/>
              </a:endParaRPr>
            </a:p>
          </p:txBody>
        </p:sp>
      </p:grpSp>
      <p:sp>
        <p:nvSpPr>
          <p:cNvPr id="474" name="Google Shape;474;p6"/>
          <p:cNvSpPr/>
          <p:nvPr/>
        </p:nvSpPr>
        <p:spPr>
          <a:xfrm>
            <a:off x="1011781" y="3085390"/>
            <a:ext cx="626446" cy="454734"/>
          </a:xfrm>
          <a:custGeom>
            <a:avLst/>
            <a:gdLst/>
            <a:ahLst/>
            <a:cxnLst/>
            <a:rect l="l" t="t" r="r" b="b"/>
            <a:pathLst>
              <a:path w="1846" h="1340" extrusionOk="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475" name="Google Shape;475;p6"/>
          <p:cNvSpPr/>
          <p:nvPr/>
        </p:nvSpPr>
        <p:spPr>
          <a:xfrm>
            <a:off x="1089979" y="4390734"/>
            <a:ext cx="431429" cy="606946"/>
          </a:xfrm>
          <a:custGeom>
            <a:avLst/>
            <a:gdLst/>
            <a:ahLst/>
            <a:cxnLst/>
            <a:rect l="l" t="t" r="r" b="b"/>
            <a:pathLst>
              <a:path w="2753" h="3873" extrusionOk="0">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grpSp>
        <p:nvGrpSpPr>
          <p:cNvPr id="476" name="Google Shape;476;p6"/>
          <p:cNvGrpSpPr/>
          <p:nvPr/>
        </p:nvGrpSpPr>
        <p:grpSpPr>
          <a:xfrm>
            <a:off x="1900226" y="2755872"/>
            <a:ext cx="5275573" cy="1459964"/>
            <a:chOff x="5076056" y="1240057"/>
            <a:chExt cx="2717823" cy="853533"/>
          </a:xfrm>
        </p:grpSpPr>
        <p:sp>
          <p:nvSpPr>
            <p:cNvPr id="477" name="Google Shape;477;p6"/>
            <p:cNvSpPr txBox="1"/>
            <p:nvPr/>
          </p:nvSpPr>
          <p:spPr>
            <a:xfrm>
              <a:off x="5076056" y="1240057"/>
              <a:ext cx="2717823" cy="179934"/>
            </a:xfrm>
            <a:prstGeom prst="rect">
              <a:avLst/>
            </a:prstGeom>
            <a:noFill/>
            <a:ln>
              <a:noFill/>
            </a:ln>
          </p:spPr>
          <p:txBody>
            <a:bodyPr spcFirstLastPara="1" wrap="square" lIns="90000" tIns="45700" rIns="10800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F3F3F"/>
                  </a:solidFill>
                  <a:latin typeface="Calibri"/>
                  <a:ea typeface="Calibri"/>
                  <a:cs typeface="Calibri"/>
                  <a:sym typeface="Calibri"/>
                </a:rPr>
                <a:t>Moodkit and Moodnotes</a:t>
              </a:r>
              <a:endParaRPr sz="1400" b="1" i="0" u="none" strike="noStrike" cap="none">
                <a:solidFill>
                  <a:srgbClr val="3F3F3F"/>
                </a:solidFill>
                <a:latin typeface="Calibri"/>
                <a:ea typeface="Calibri"/>
                <a:cs typeface="Calibri"/>
                <a:sym typeface="Calibri"/>
              </a:endParaRPr>
            </a:p>
          </p:txBody>
        </p:sp>
        <p:sp>
          <p:nvSpPr>
            <p:cNvPr id="478" name="Google Shape;478;p6"/>
            <p:cNvSpPr txBox="1"/>
            <p:nvPr/>
          </p:nvSpPr>
          <p:spPr>
            <a:xfrm>
              <a:off x="5076056" y="1409840"/>
              <a:ext cx="2717823" cy="683750"/>
            </a:xfrm>
            <a:prstGeom prst="rect">
              <a:avLst/>
            </a:prstGeom>
            <a:noFill/>
            <a:ln>
              <a:noFill/>
            </a:ln>
          </p:spPr>
          <p:txBody>
            <a:bodyPr spcFirstLastPara="1" wrap="square" lIns="72000" tIns="45700" rIns="108000"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3F3F3F"/>
                  </a:solidFill>
                  <a:latin typeface="Calibri"/>
                  <a:ea typeface="Calibri"/>
                  <a:cs typeface="Calibri"/>
                  <a:sym typeface="Calibri"/>
                </a:rPr>
                <a:t>MoodKit is developed by the company Thriveport, was recognized as the best app for depression in 2017. It is based on the CBT principles, and it helps users to alleviate symptoms of mental illness. This is done through guided activities that identify and change negative thought patterns, tools that rate and chart moods across time.</a:t>
              </a:r>
              <a:endParaRPr sz="1400" b="0" i="0" u="none" strike="noStrike" cap="none">
                <a:solidFill>
                  <a:srgbClr val="000000"/>
                </a:solidFill>
                <a:latin typeface="Arial"/>
                <a:ea typeface="Arial"/>
                <a:cs typeface="Arial"/>
                <a:sym typeface="Arial"/>
              </a:endParaRPr>
            </a:p>
          </p:txBody>
        </p:sp>
      </p:grpSp>
      <p:grpSp>
        <p:nvGrpSpPr>
          <p:cNvPr id="479" name="Google Shape;479;p6"/>
          <p:cNvGrpSpPr/>
          <p:nvPr/>
        </p:nvGrpSpPr>
        <p:grpSpPr>
          <a:xfrm>
            <a:off x="1908496" y="4181192"/>
            <a:ext cx="5282425" cy="1236215"/>
            <a:chOff x="5072526" y="1244912"/>
            <a:chExt cx="2721353" cy="722724"/>
          </a:xfrm>
        </p:grpSpPr>
        <p:sp>
          <p:nvSpPr>
            <p:cNvPr id="480" name="Google Shape;480;p6"/>
            <p:cNvSpPr txBox="1"/>
            <p:nvPr/>
          </p:nvSpPr>
          <p:spPr>
            <a:xfrm>
              <a:off x="5072526" y="1244912"/>
              <a:ext cx="2717823" cy="179935"/>
            </a:xfrm>
            <a:prstGeom prst="rect">
              <a:avLst/>
            </a:prstGeom>
            <a:noFill/>
            <a:ln>
              <a:noFill/>
            </a:ln>
          </p:spPr>
          <p:txBody>
            <a:bodyPr spcFirstLastPara="1" wrap="square" lIns="90000" tIns="45700" rIns="10800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F3F3F"/>
                  </a:solidFill>
                  <a:latin typeface="Calibri"/>
                  <a:ea typeface="Calibri"/>
                  <a:cs typeface="Calibri"/>
                  <a:sym typeface="Calibri"/>
                </a:rPr>
                <a:t>Pacifica</a:t>
              </a:r>
              <a:endParaRPr sz="1400" b="1" i="0" u="none" strike="noStrike" cap="none">
                <a:solidFill>
                  <a:srgbClr val="3F3F3F"/>
                </a:solidFill>
                <a:latin typeface="Calibri"/>
                <a:ea typeface="Calibri"/>
                <a:cs typeface="Calibri"/>
                <a:sym typeface="Calibri"/>
              </a:endParaRPr>
            </a:p>
          </p:txBody>
        </p:sp>
        <p:sp>
          <p:nvSpPr>
            <p:cNvPr id="481" name="Google Shape;481;p6"/>
            <p:cNvSpPr txBox="1"/>
            <p:nvPr/>
          </p:nvSpPr>
          <p:spPr>
            <a:xfrm>
              <a:off x="5076056" y="1409840"/>
              <a:ext cx="2717823" cy="557796"/>
            </a:xfrm>
            <a:prstGeom prst="rect">
              <a:avLst/>
            </a:prstGeom>
            <a:noFill/>
            <a:ln>
              <a:noFill/>
            </a:ln>
          </p:spPr>
          <p:txBody>
            <a:bodyPr spcFirstLastPara="1" wrap="square" lIns="72000" tIns="45700" rIns="108000"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3F3F3F"/>
                  </a:solidFill>
                  <a:latin typeface="Calibri"/>
                  <a:ea typeface="Calibri"/>
                  <a:cs typeface="Calibri"/>
                  <a:sym typeface="Calibri"/>
                </a:rPr>
                <a:t>Pacifica app is developed by Pacifica Labs, Inc which helps user to address anxiety issues based on Cognitive Behavioral Therapy- based principles. Tools and activities includes meditation, relaxation, mood and health tracking tools.</a:t>
              </a:r>
              <a:endParaRPr sz="1400" b="0" i="0" u="none" strike="noStrike" cap="none">
                <a:solidFill>
                  <a:srgbClr val="000000"/>
                </a:solidFill>
                <a:latin typeface="Arial"/>
                <a:ea typeface="Arial"/>
                <a:cs typeface="Arial"/>
                <a:sym typeface="Arial"/>
              </a:endParaRPr>
            </a:p>
          </p:txBody>
        </p:sp>
      </p:grpSp>
      <p:grpSp>
        <p:nvGrpSpPr>
          <p:cNvPr id="482" name="Google Shape;482;p6"/>
          <p:cNvGrpSpPr/>
          <p:nvPr/>
        </p:nvGrpSpPr>
        <p:grpSpPr>
          <a:xfrm>
            <a:off x="1867297" y="5404278"/>
            <a:ext cx="5284720" cy="1415745"/>
            <a:chOff x="5076056" y="1240057"/>
            <a:chExt cx="2722534" cy="827684"/>
          </a:xfrm>
        </p:grpSpPr>
        <p:sp>
          <p:nvSpPr>
            <p:cNvPr id="483" name="Google Shape;483;p6"/>
            <p:cNvSpPr txBox="1"/>
            <p:nvPr/>
          </p:nvSpPr>
          <p:spPr>
            <a:xfrm>
              <a:off x="5076056" y="1240057"/>
              <a:ext cx="2717823" cy="179935"/>
            </a:xfrm>
            <a:prstGeom prst="rect">
              <a:avLst/>
            </a:prstGeom>
            <a:noFill/>
            <a:ln>
              <a:noFill/>
            </a:ln>
          </p:spPr>
          <p:txBody>
            <a:bodyPr spcFirstLastPara="1" wrap="square" lIns="90000" tIns="45700" rIns="10800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F3F3F"/>
                  </a:solidFill>
                  <a:latin typeface="Calibri"/>
                  <a:ea typeface="Calibri"/>
                  <a:cs typeface="Calibri"/>
                  <a:sym typeface="Calibri"/>
                </a:rPr>
                <a:t>Wysa</a:t>
              </a:r>
              <a:endParaRPr sz="1400" b="1" i="0" u="none" strike="noStrike" cap="none">
                <a:solidFill>
                  <a:srgbClr val="3F3F3F"/>
                </a:solidFill>
                <a:latin typeface="Calibri"/>
                <a:ea typeface="Calibri"/>
                <a:cs typeface="Calibri"/>
                <a:sym typeface="Calibri"/>
              </a:endParaRPr>
            </a:p>
          </p:txBody>
        </p:sp>
        <p:sp>
          <p:nvSpPr>
            <p:cNvPr id="484" name="Google Shape;484;p6"/>
            <p:cNvSpPr txBox="1"/>
            <p:nvPr/>
          </p:nvSpPr>
          <p:spPr>
            <a:xfrm>
              <a:off x="5080767" y="1383989"/>
              <a:ext cx="2717823" cy="683752"/>
            </a:xfrm>
            <a:prstGeom prst="rect">
              <a:avLst/>
            </a:prstGeom>
            <a:noFill/>
            <a:ln>
              <a:noFill/>
            </a:ln>
          </p:spPr>
          <p:txBody>
            <a:bodyPr spcFirstLastPara="1" wrap="square" lIns="72000" tIns="45700" rIns="108000"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1" u="none" strike="noStrike" cap="none">
                  <a:solidFill>
                    <a:srgbClr val="3F3F3F"/>
                  </a:solidFill>
                  <a:latin typeface="Calibri"/>
                  <a:ea typeface="Calibri"/>
                  <a:cs typeface="Calibri"/>
                  <a:sym typeface="Calibri"/>
                </a:rPr>
                <a:t>Developed in collaboration with the researchers from Columbia and Cambridge universities, Wysa is an ‘emotionally intelligent’ bot which helps users manage their emotions through an array of tools and techniques such as evidence based CBT, DBT ( Dialectical Behavior therapy)</a:t>
              </a:r>
              <a:endParaRPr sz="1400" b="0" i="0" u="none" strike="noStrike" cap="none">
                <a:solidFill>
                  <a:srgbClr val="000000"/>
                </a:solidFill>
                <a:latin typeface="Arial"/>
                <a:ea typeface="Arial"/>
                <a:cs typeface="Arial"/>
                <a:sym typeface="Arial"/>
              </a:endParaRPr>
            </a:p>
          </p:txBody>
        </p:sp>
      </p:grpSp>
      <p:grpSp>
        <p:nvGrpSpPr>
          <p:cNvPr id="485" name="Google Shape;485;p6"/>
          <p:cNvGrpSpPr/>
          <p:nvPr/>
        </p:nvGrpSpPr>
        <p:grpSpPr>
          <a:xfrm>
            <a:off x="8868300" y="3762813"/>
            <a:ext cx="989035" cy="2325669"/>
            <a:chOff x="6660232" y="3023478"/>
            <a:chExt cx="1152128" cy="2709174"/>
          </a:xfrm>
        </p:grpSpPr>
        <p:grpSp>
          <p:nvGrpSpPr>
            <p:cNvPr id="486" name="Google Shape;486;p6"/>
            <p:cNvGrpSpPr/>
            <p:nvPr/>
          </p:nvGrpSpPr>
          <p:grpSpPr>
            <a:xfrm rot="5400000">
              <a:off x="5910032" y="3902442"/>
              <a:ext cx="2652420" cy="1008000"/>
              <a:chOff x="3215725" y="3292527"/>
              <a:chExt cx="2652420" cy="1008000"/>
            </a:xfrm>
          </p:grpSpPr>
          <p:sp>
            <p:nvSpPr>
              <p:cNvPr id="487" name="Google Shape;487;p6"/>
              <p:cNvSpPr/>
              <p:nvPr/>
            </p:nvSpPr>
            <p:spPr>
              <a:xfrm rot="5400000">
                <a:off x="4855267" y="3287648"/>
                <a:ext cx="1008000" cy="1017757"/>
              </a:xfrm>
              <a:prstGeom prst="blockArc">
                <a:avLst>
                  <a:gd name="adj1" fmla="val 10800000"/>
                  <a:gd name="adj2" fmla="val 9456"/>
                  <a:gd name="adj3" fmla="val 10672"/>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488" name="Google Shape;488;p6"/>
              <p:cNvSpPr/>
              <p:nvPr/>
            </p:nvSpPr>
            <p:spPr>
              <a:xfrm rot="10800000">
                <a:off x="3215725" y="4192527"/>
                <a:ext cx="2160000" cy="108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89" name="Google Shape;489;p6"/>
              <p:cNvSpPr/>
              <p:nvPr/>
            </p:nvSpPr>
            <p:spPr>
              <a:xfrm rot="10800000">
                <a:off x="3215725" y="3294974"/>
                <a:ext cx="2160000" cy="108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grpSp>
        <p:sp>
          <p:nvSpPr>
            <p:cNvPr id="490" name="Google Shape;490;p6"/>
            <p:cNvSpPr/>
            <p:nvPr/>
          </p:nvSpPr>
          <p:spPr>
            <a:xfrm>
              <a:off x="6660232" y="3023478"/>
              <a:ext cx="180010" cy="108000"/>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1" name="Google Shape;491;p6"/>
            <p:cNvSpPr/>
            <p:nvPr/>
          </p:nvSpPr>
          <p:spPr>
            <a:xfrm>
              <a:off x="7632350" y="3023478"/>
              <a:ext cx="180010" cy="108000"/>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2" name="Google Shape;492;p6"/>
            <p:cNvSpPr/>
            <p:nvPr/>
          </p:nvSpPr>
          <p:spPr>
            <a:xfrm rot="10800000">
              <a:off x="6840241" y="4038397"/>
              <a:ext cx="789554" cy="1588560"/>
            </a:xfrm>
            <a:prstGeom prst="round2SameRect">
              <a:avLst>
                <a:gd name="adj1" fmla="val 50000"/>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grpSp>
      <p:sp>
        <p:nvSpPr>
          <p:cNvPr id="493" name="Google Shape;493;p6"/>
          <p:cNvSpPr/>
          <p:nvPr/>
        </p:nvSpPr>
        <p:spPr>
          <a:xfrm rot="-1677828">
            <a:off x="9413601" y="5367261"/>
            <a:ext cx="158978" cy="15897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4" name="Google Shape;494;p6"/>
          <p:cNvSpPr/>
          <p:nvPr/>
        </p:nvSpPr>
        <p:spPr>
          <a:xfrm rot="-1677828">
            <a:off x="9414186" y="5216395"/>
            <a:ext cx="79488" cy="7948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5" name="Google Shape;495;p6"/>
          <p:cNvSpPr/>
          <p:nvPr/>
        </p:nvSpPr>
        <p:spPr>
          <a:xfrm rot="-1677828">
            <a:off x="9160816" y="5090898"/>
            <a:ext cx="129469" cy="1294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6" name="Google Shape;496;p6"/>
          <p:cNvSpPr/>
          <p:nvPr/>
        </p:nvSpPr>
        <p:spPr>
          <a:xfrm rot="-1677828">
            <a:off x="9225092" y="4743230"/>
            <a:ext cx="214669" cy="2146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7" name="Google Shape;497;p6"/>
          <p:cNvSpPr/>
          <p:nvPr/>
        </p:nvSpPr>
        <p:spPr>
          <a:xfrm rot="-1677828">
            <a:off x="9331244" y="5671742"/>
            <a:ext cx="129469" cy="1294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8" name="Google Shape;498;p6"/>
          <p:cNvSpPr/>
          <p:nvPr/>
        </p:nvSpPr>
        <p:spPr>
          <a:xfrm rot="-1677828">
            <a:off x="9305062" y="4473525"/>
            <a:ext cx="158978" cy="1589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499" name="Google Shape;499;p6"/>
          <p:cNvSpPr/>
          <p:nvPr/>
        </p:nvSpPr>
        <p:spPr>
          <a:xfrm rot="-1677828">
            <a:off x="9068678" y="4293265"/>
            <a:ext cx="129469" cy="12946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0" name="Google Shape;500;p6"/>
          <p:cNvSpPr/>
          <p:nvPr/>
        </p:nvSpPr>
        <p:spPr>
          <a:xfrm rot="-1677828">
            <a:off x="9347918" y="4261172"/>
            <a:ext cx="110234" cy="11023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1" name="Google Shape;501;p6"/>
          <p:cNvSpPr/>
          <p:nvPr/>
        </p:nvSpPr>
        <p:spPr>
          <a:xfrm rot="-1677828">
            <a:off x="9488278" y="4986708"/>
            <a:ext cx="129469" cy="1294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2" name="Google Shape;502;p6"/>
          <p:cNvSpPr/>
          <p:nvPr/>
        </p:nvSpPr>
        <p:spPr>
          <a:xfrm rot="-1677828">
            <a:off x="9230283" y="5514488"/>
            <a:ext cx="79488" cy="7948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3" name="Google Shape;503;p6"/>
          <p:cNvSpPr/>
          <p:nvPr/>
        </p:nvSpPr>
        <p:spPr>
          <a:xfrm rot="-1677828">
            <a:off x="9515886" y="4104569"/>
            <a:ext cx="129469" cy="12946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4" name="Google Shape;504;p6"/>
          <p:cNvSpPr/>
          <p:nvPr/>
        </p:nvSpPr>
        <p:spPr>
          <a:xfrm>
            <a:off x="7596534" y="2710959"/>
            <a:ext cx="648072" cy="64807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5" name="Google Shape;505;p6"/>
          <p:cNvSpPr/>
          <p:nvPr/>
        </p:nvSpPr>
        <p:spPr>
          <a:xfrm>
            <a:off x="9038780" y="1781236"/>
            <a:ext cx="648072" cy="64807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6" name="Google Shape;506;p6"/>
          <p:cNvSpPr/>
          <p:nvPr/>
        </p:nvSpPr>
        <p:spPr>
          <a:xfrm>
            <a:off x="10000279" y="2020519"/>
            <a:ext cx="648072" cy="648072"/>
          </a:xfrm>
          <a:prstGeom prst="ellipse">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7" name="Google Shape;507;p6"/>
          <p:cNvSpPr/>
          <p:nvPr/>
        </p:nvSpPr>
        <p:spPr>
          <a:xfrm>
            <a:off x="8077282" y="2020519"/>
            <a:ext cx="648072" cy="648072"/>
          </a:xfrm>
          <a:prstGeom prst="ellipse">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r>
              <a:rPr lang="en-US" sz="2701" b="0" i="0" u="none" strike="noStrike" cap="none">
                <a:solidFill>
                  <a:schemeClr val="lt1"/>
                </a:solidFill>
                <a:latin typeface="Calibri"/>
                <a:ea typeface="Calibri"/>
                <a:cs typeface="Calibri"/>
                <a:sym typeface="Calibri"/>
              </a:rPr>
              <a:t>0</a:t>
            </a:r>
            <a:endParaRPr sz="2701" b="0" i="0" u="none" strike="noStrike" cap="none">
              <a:solidFill>
                <a:schemeClr val="lt1"/>
              </a:solidFill>
              <a:latin typeface="Calibri"/>
              <a:ea typeface="Calibri"/>
              <a:cs typeface="Calibri"/>
              <a:sym typeface="Calibri"/>
            </a:endParaRPr>
          </a:p>
        </p:txBody>
      </p:sp>
      <p:sp>
        <p:nvSpPr>
          <p:cNvPr id="508" name="Google Shape;508;p6"/>
          <p:cNvSpPr/>
          <p:nvPr/>
        </p:nvSpPr>
        <p:spPr>
          <a:xfrm>
            <a:off x="10481026" y="2710959"/>
            <a:ext cx="648072" cy="648072"/>
          </a:xfrm>
          <a:prstGeom prst="ellipse">
            <a:avLst/>
          </a:prstGeom>
          <a:solidFill>
            <a:srgbClr val="FFD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09" name="Google Shape;509;p6"/>
          <p:cNvSpPr/>
          <p:nvPr/>
        </p:nvSpPr>
        <p:spPr>
          <a:xfrm>
            <a:off x="7753184" y="2838865"/>
            <a:ext cx="355109" cy="361911"/>
          </a:xfrm>
          <a:custGeom>
            <a:avLst/>
            <a:gdLst/>
            <a:ahLst/>
            <a:cxnLst/>
            <a:rect l="l" t="t" r="r" b="b"/>
            <a:pathLst>
              <a:path w="1776" h="1881" extrusionOk="0">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10" name="Google Shape;510;p6"/>
          <p:cNvSpPr/>
          <p:nvPr/>
        </p:nvSpPr>
        <p:spPr>
          <a:xfrm>
            <a:off x="10122095" y="2185831"/>
            <a:ext cx="429439" cy="317450"/>
          </a:xfrm>
          <a:custGeom>
            <a:avLst/>
            <a:gdLst/>
            <a:ahLst/>
            <a:cxnLst/>
            <a:rect l="l" t="t" r="r" b="b"/>
            <a:pathLst>
              <a:path w="3501" h="2588" extrusionOk="0">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11" name="Google Shape;511;p6"/>
          <p:cNvSpPr/>
          <p:nvPr/>
        </p:nvSpPr>
        <p:spPr>
          <a:xfrm>
            <a:off x="8211989" y="2143649"/>
            <a:ext cx="344458" cy="392709"/>
          </a:xfrm>
          <a:custGeom>
            <a:avLst/>
            <a:gdLst/>
            <a:ahLst/>
            <a:cxnLst/>
            <a:rect l="l" t="t" r="r" b="b"/>
            <a:pathLst>
              <a:path w="2942" h="3247" extrusionOk="0">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12" name="Google Shape;512;p6"/>
          <p:cNvSpPr/>
          <p:nvPr/>
        </p:nvSpPr>
        <p:spPr>
          <a:xfrm>
            <a:off x="9238369" y="1930806"/>
            <a:ext cx="269307" cy="349526"/>
          </a:xfrm>
          <a:custGeom>
            <a:avLst/>
            <a:gdLst/>
            <a:ahLst/>
            <a:cxnLst/>
            <a:rect l="l" t="t" r="r" b="b"/>
            <a:pathLst>
              <a:path w="1882" h="2443" extrusionOk="0">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Arial"/>
              <a:ea typeface="Arial"/>
              <a:cs typeface="Arial"/>
              <a:sym typeface="Arial"/>
            </a:endParaRPr>
          </a:p>
        </p:txBody>
      </p:sp>
      <p:sp>
        <p:nvSpPr>
          <p:cNvPr id="513" name="Google Shape;513;p6"/>
          <p:cNvSpPr/>
          <p:nvPr/>
        </p:nvSpPr>
        <p:spPr>
          <a:xfrm>
            <a:off x="10613276" y="2838864"/>
            <a:ext cx="383048" cy="392258"/>
          </a:xfrm>
          <a:custGeom>
            <a:avLst/>
            <a:gdLst/>
            <a:ahLst/>
            <a:cxnLst/>
            <a:rect l="l" t="t" r="r" b="b"/>
            <a:pathLst>
              <a:path w="3785" h="3876" extrusionOk="0">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cxnSp>
        <p:nvCxnSpPr>
          <p:cNvPr id="514" name="Google Shape;514;p6"/>
          <p:cNvCxnSpPr>
            <a:stCxn id="515" idx="0"/>
            <a:endCxn id="505" idx="4"/>
          </p:cNvCxnSpPr>
          <p:nvPr/>
        </p:nvCxnSpPr>
        <p:spPr>
          <a:xfrm rot="10800000">
            <a:off x="9362817" y="2429214"/>
            <a:ext cx="0" cy="1507500"/>
          </a:xfrm>
          <a:prstGeom prst="straightConnector1">
            <a:avLst/>
          </a:prstGeom>
          <a:noFill/>
          <a:ln w="25400" cap="flat" cmpd="sng">
            <a:solidFill>
              <a:srgbClr val="BFBFBF"/>
            </a:solidFill>
            <a:prstDash val="solid"/>
            <a:miter lim="800000"/>
            <a:headEnd type="none" w="sm" len="sm"/>
            <a:tailEnd type="none" w="sm" len="sm"/>
          </a:ln>
        </p:spPr>
      </p:cxnSp>
      <p:cxnSp>
        <p:nvCxnSpPr>
          <p:cNvPr id="516" name="Google Shape;516;p6"/>
          <p:cNvCxnSpPr>
            <a:stCxn id="515" idx="0"/>
            <a:endCxn id="517" idx="4"/>
          </p:cNvCxnSpPr>
          <p:nvPr/>
        </p:nvCxnSpPr>
        <p:spPr>
          <a:xfrm rot="10800000">
            <a:off x="8882217" y="3257514"/>
            <a:ext cx="480600" cy="679200"/>
          </a:xfrm>
          <a:prstGeom prst="straightConnector1">
            <a:avLst/>
          </a:prstGeom>
          <a:noFill/>
          <a:ln w="25400" cap="flat" cmpd="sng">
            <a:solidFill>
              <a:srgbClr val="BFBFBF"/>
            </a:solidFill>
            <a:prstDash val="solid"/>
            <a:miter lim="800000"/>
            <a:headEnd type="none" w="sm" len="sm"/>
            <a:tailEnd type="none" w="sm" len="sm"/>
          </a:ln>
        </p:spPr>
      </p:cxnSp>
      <p:cxnSp>
        <p:nvCxnSpPr>
          <p:cNvPr id="518" name="Google Shape;518;p6"/>
          <p:cNvCxnSpPr>
            <a:stCxn id="515" idx="0"/>
            <a:endCxn id="519" idx="4"/>
          </p:cNvCxnSpPr>
          <p:nvPr/>
        </p:nvCxnSpPr>
        <p:spPr>
          <a:xfrm rot="10800000" flipH="1">
            <a:off x="9362817" y="3257514"/>
            <a:ext cx="480600" cy="679200"/>
          </a:xfrm>
          <a:prstGeom prst="straightConnector1">
            <a:avLst/>
          </a:prstGeom>
          <a:noFill/>
          <a:ln w="25400" cap="flat" cmpd="sng">
            <a:solidFill>
              <a:srgbClr val="BFBFBF"/>
            </a:solidFill>
            <a:prstDash val="solid"/>
            <a:miter lim="800000"/>
            <a:headEnd type="none" w="sm" len="sm"/>
            <a:tailEnd type="none" w="sm" len="sm"/>
          </a:ln>
        </p:spPr>
      </p:cxnSp>
      <p:cxnSp>
        <p:nvCxnSpPr>
          <p:cNvPr id="520" name="Google Shape;520;p6"/>
          <p:cNvCxnSpPr>
            <a:stCxn id="515" idx="0"/>
            <a:endCxn id="508" idx="2"/>
          </p:cNvCxnSpPr>
          <p:nvPr/>
        </p:nvCxnSpPr>
        <p:spPr>
          <a:xfrm rot="10800000" flipH="1">
            <a:off x="9362817" y="3034914"/>
            <a:ext cx="1118100" cy="901800"/>
          </a:xfrm>
          <a:prstGeom prst="straightConnector1">
            <a:avLst/>
          </a:prstGeom>
          <a:noFill/>
          <a:ln w="25400" cap="flat" cmpd="sng">
            <a:solidFill>
              <a:srgbClr val="BFBFBF"/>
            </a:solidFill>
            <a:prstDash val="solid"/>
            <a:miter lim="800000"/>
            <a:headEnd type="none" w="sm" len="sm"/>
            <a:tailEnd type="none" w="sm" len="sm"/>
          </a:ln>
        </p:spPr>
      </p:cxnSp>
      <p:sp>
        <p:nvSpPr>
          <p:cNvPr id="521" name="Google Shape;521;p6"/>
          <p:cNvSpPr/>
          <p:nvPr/>
        </p:nvSpPr>
        <p:spPr>
          <a:xfrm>
            <a:off x="8720130" y="2343757"/>
            <a:ext cx="611784" cy="1566250"/>
          </a:xfrm>
          <a:custGeom>
            <a:avLst/>
            <a:gdLst/>
            <a:ahLst/>
            <a:cxnLst/>
            <a:rect l="l" t="t" r="r" b="b"/>
            <a:pathLst>
              <a:path w="506994" h="1566249" extrusionOk="0">
                <a:moveTo>
                  <a:pt x="506994" y="1566249"/>
                </a:moveTo>
                <a:lnTo>
                  <a:pt x="321398" y="113168"/>
                </a:lnTo>
                <a:lnTo>
                  <a:pt x="0" y="0"/>
                </a:lnTo>
                <a:lnTo>
                  <a:pt x="0" y="0"/>
                </a:lnTo>
              </a:path>
            </a:pathLst>
          </a:custGeom>
          <a:noFill/>
          <a:ln w="254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22" name="Google Shape;522;p6"/>
          <p:cNvSpPr/>
          <p:nvPr/>
        </p:nvSpPr>
        <p:spPr>
          <a:xfrm flipH="1">
            <a:off x="9400241" y="2343757"/>
            <a:ext cx="611784" cy="1566250"/>
          </a:xfrm>
          <a:custGeom>
            <a:avLst/>
            <a:gdLst/>
            <a:ahLst/>
            <a:cxnLst/>
            <a:rect l="l" t="t" r="r" b="b"/>
            <a:pathLst>
              <a:path w="506994" h="1566249" extrusionOk="0">
                <a:moveTo>
                  <a:pt x="506994" y="1566249"/>
                </a:moveTo>
                <a:lnTo>
                  <a:pt x="321398" y="113168"/>
                </a:lnTo>
                <a:lnTo>
                  <a:pt x="0" y="0"/>
                </a:lnTo>
                <a:lnTo>
                  <a:pt x="0" y="0"/>
                </a:lnTo>
              </a:path>
            </a:pathLst>
          </a:custGeom>
          <a:noFill/>
          <a:ln w="254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cxnSp>
        <p:nvCxnSpPr>
          <p:cNvPr id="523" name="Google Shape;523;p6"/>
          <p:cNvCxnSpPr>
            <a:stCxn id="504" idx="6"/>
            <a:endCxn id="515" idx="0"/>
          </p:cNvCxnSpPr>
          <p:nvPr/>
        </p:nvCxnSpPr>
        <p:spPr>
          <a:xfrm>
            <a:off x="8244606" y="3034995"/>
            <a:ext cx="1118100" cy="901800"/>
          </a:xfrm>
          <a:prstGeom prst="straightConnector1">
            <a:avLst/>
          </a:prstGeom>
          <a:noFill/>
          <a:ln w="25400" cap="flat" cmpd="sng">
            <a:solidFill>
              <a:srgbClr val="BFBFBF"/>
            </a:solidFill>
            <a:prstDash val="solid"/>
            <a:miter lim="800000"/>
            <a:headEnd type="none" w="sm" len="sm"/>
            <a:tailEnd type="none" w="sm" len="sm"/>
          </a:ln>
        </p:spPr>
      </p:cxnSp>
      <p:cxnSp>
        <p:nvCxnSpPr>
          <p:cNvPr id="524" name="Google Shape;524;p6"/>
          <p:cNvCxnSpPr>
            <a:stCxn id="515" idx="0"/>
            <a:endCxn id="525" idx="7"/>
          </p:cNvCxnSpPr>
          <p:nvPr/>
        </p:nvCxnSpPr>
        <p:spPr>
          <a:xfrm rot="10800000">
            <a:off x="8630517" y="3462114"/>
            <a:ext cx="732300" cy="474600"/>
          </a:xfrm>
          <a:prstGeom prst="straightConnector1">
            <a:avLst/>
          </a:prstGeom>
          <a:noFill/>
          <a:ln w="25400" cap="flat" cmpd="sng">
            <a:solidFill>
              <a:srgbClr val="BFBFBF"/>
            </a:solidFill>
            <a:prstDash val="solid"/>
            <a:miter lim="800000"/>
            <a:headEnd type="none" w="sm" len="sm"/>
            <a:tailEnd type="none" w="sm" len="sm"/>
          </a:ln>
        </p:spPr>
      </p:cxnSp>
      <p:cxnSp>
        <p:nvCxnSpPr>
          <p:cNvPr id="526" name="Google Shape;526;p6"/>
          <p:cNvCxnSpPr>
            <a:stCxn id="515" idx="0"/>
            <a:endCxn id="527" idx="1"/>
          </p:cNvCxnSpPr>
          <p:nvPr/>
        </p:nvCxnSpPr>
        <p:spPr>
          <a:xfrm rot="10800000" flipH="1">
            <a:off x="9362817" y="3462114"/>
            <a:ext cx="732300" cy="474600"/>
          </a:xfrm>
          <a:prstGeom prst="straightConnector1">
            <a:avLst/>
          </a:prstGeom>
          <a:noFill/>
          <a:ln w="25400" cap="flat" cmpd="sng">
            <a:solidFill>
              <a:srgbClr val="BFBFBF"/>
            </a:solidFill>
            <a:prstDash val="solid"/>
            <a:miter lim="800000"/>
            <a:headEnd type="none" w="sm" len="sm"/>
            <a:tailEnd type="none" w="sm" len="sm"/>
          </a:ln>
        </p:spPr>
      </p:cxnSp>
      <p:sp>
        <p:nvSpPr>
          <p:cNvPr id="515" name="Google Shape;515;p6"/>
          <p:cNvSpPr/>
          <p:nvPr/>
        </p:nvSpPr>
        <p:spPr>
          <a:xfrm>
            <a:off x="9255482" y="3936714"/>
            <a:ext cx="214669" cy="21466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27" name="Google Shape;527;p6"/>
          <p:cNvSpPr/>
          <p:nvPr/>
        </p:nvSpPr>
        <p:spPr>
          <a:xfrm>
            <a:off x="10000278" y="3367084"/>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28" name="Google Shape;528;p6"/>
          <p:cNvSpPr/>
          <p:nvPr/>
        </p:nvSpPr>
        <p:spPr>
          <a:xfrm>
            <a:off x="10152158" y="3512140"/>
            <a:ext cx="346341" cy="394856"/>
          </a:xfrm>
          <a:custGeom>
            <a:avLst/>
            <a:gdLst/>
            <a:ahLst/>
            <a:cxnLst/>
            <a:rect l="l" t="t" r="r" b="b"/>
            <a:pathLst>
              <a:path w="3384376" h="3858469" extrusionOk="0">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25" name="Google Shape;525;p6"/>
          <p:cNvSpPr/>
          <p:nvPr/>
        </p:nvSpPr>
        <p:spPr>
          <a:xfrm>
            <a:off x="8077282" y="3367084"/>
            <a:ext cx="648072" cy="648072"/>
          </a:xfrm>
          <a:prstGeom prst="ellipse">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29" name="Google Shape;529;p6"/>
          <p:cNvSpPr/>
          <p:nvPr/>
        </p:nvSpPr>
        <p:spPr>
          <a:xfrm>
            <a:off x="8234469" y="3497030"/>
            <a:ext cx="347424" cy="388181"/>
          </a:xfrm>
          <a:custGeom>
            <a:avLst/>
            <a:gdLst/>
            <a:ahLst/>
            <a:cxnLst/>
            <a:rect l="l" t="t" r="r" b="b"/>
            <a:pathLst>
              <a:path w="3657" h="4086" extrusionOk="0">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17" name="Google Shape;517;p6"/>
          <p:cNvSpPr/>
          <p:nvPr/>
        </p:nvSpPr>
        <p:spPr>
          <a:xfrm>
            <a:off x="8558031" y="2609329"/>
            <a:ext cx="648072" cy="648072"/>
          </a:xfrm>
          <a:prstGeom prst="ellipse">
            <a:avLst/>
          </a:prstGeom>
          <a:solidFill>
            <a:srgbClr val="FFD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19" name="Google Shape;519;p6"/>
          <p:cNvSpPr/>
          <p:nvPr/>
        </p:nvSpPr>
        <p:spPr>
          <a:xfrm>
            <a:off x="9519529" y="2609329"/>
            <a:ext cx="648072" cy="648072"/>
          </a:xfrm>
          <a:prstGeom prst="ellipse">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30" name="Google Shape;530;p6"/>
          <p:cNvSpPr/>
          <p:nvPr/>
        </p:nvSpPr>
        <p:spPr>
          <a:xfrm>
            <a:off x="8700004" y="2813709"/>
            <a:ext cx="422438" cy="306645"/>
          </a:xfrm>
          <a:custGeom>
            <a:avLst/>
            <a:gdLst/>
            <a:ahLst/>
            <a:cxnLst/>
            <a:rect l="l" t="t" r="r" b="b"/>
            <a:pathLst>
              <a:path w="1846" h="1340" extrusionOk="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31" name="Google Shape;531;p6"/>
          <p:cNvSpPr/>
          <p:nvPr/>
        </p:nvSpPr>
        <p:spPr>
          <a:xfrm>
            <a:off x="9668153" y="2762686"/>
            <a:ext cx="352758" cy="379334"/>
          </a:xfrm>
          <a:custGeom>
            <a:avLst/>
            <a:gdLst/>
            <a:ahLst/>
            <a:cxnLst/>
            <a:rect l="l" t="t" r="r" b="b"/>
            <a:pathLst>
              <a:path w="4669637" h="5021437" extrusionOk="0">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32" name="Google Shape;532;p6"/>
          <p:cNvSpPr/>
          <p:nvPr/>
        </p:nvSpPr>
        <p:spPr>
          <a:xfrm>
            <a:off x="973858" y="1827995"/>
            <a:ext cx="501857" cy="554554"/>
          </a:xfrm>
          <a:custGeom>
            <a:avLst/>
            <a:gdLst/>
            <a:ahLst/>
            <a:cxnLst/>
            <a:rect l="l" t="t" r="r" b="b"/>
            <a:pathLst>
              <a:path w="341005" h="376812" extrusionOk="0">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Calibri"/>
              <a:ea typeface="Calibri"/>
              <a:cs typeface="Calibri"/>
              <a:sym typeface="Calibri"/>
            </a:endParaRPr>
          </a:p>
        </p:txBody>
      </p:sp>
      <p:sp>
        <p:nvSpPr>
          <p:cNvPr id="533" name="Google Shape;533;p6"/>
          <p:cNvSpPr/>
          <p:nvPr/>
        </p:nvSpPr>
        <p:spPr>
          <a:xfrm rot="-2700000">
            <a:off x="1081536" y="5617716"/>
            <a:ext cx="512877" cy="437727"/>
          </a:xfrm>
          <a:custGeom>
            <a:avLst/>
            <a:gdLst/>
            <a:ahLst/>
            <a:cxnLst/>
            <a:rect l="l" t="t" r="r" b="b"/>
            <a:pathLst>
              <a:path w="3552042" h="3031575" extrusionOk="0">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6600"/>
              <a:buNone/>
            </a:pPr>
            <a:r>
              <a:rPr lang="en-US" sz="6600" b="1">
                <a:latin typeface="Teko"/>
                <a:ea typeface="Teko"/>
                <a:cs typeface="Teko"/>
                <a:sym typeface="Teko"/>
              </a:rPr>
              <a:t>Data Collection</a:t>
            </a:r>
            <a:endParaRPr sz="6600">
              <a:latin typeface="Teko"/>
              <a:ea typeface="Teko"/>
              <a:cs typeface="Teko"/>
              <a:sym typeface="Teko"/>
            </a:endParaRPr>
          </a:p>
        </p:txBody>
      </p:sp>
      <p:grpSp>
        <p:nvGrpSpPr>
          <p:cNvPr id="539" name="Google Shape;539;p7"/>
          <p:cNvGrpSpPr/>
          <p:nvPr/>
        </p:nvGrpSpPr>
        <p:grpSpPr>
          <a:xfrm>
            <a:off x="4532298" y="4214942"/>
            <a:ext cx="3096344" cy="534970"/>
            <a:chOff x="803640" y="3224761"/>
            <a:chExt cx="2059657" cy="534969"/>
          </a:xfrm>
        </p:grpSpPr>
        <p:sp>
          <p:nvSpPr>
            <p:cNvPr id="540" name="Google Shape;540;p7"/>
            <p:cNvSpPr txBox="1"/>
            <p:nvPr/>
          </p:nvSpPr>
          <p:spPr>
            <a:xfrm>
              <a:off x="803640" y="3482732"/>
              <a:ext cx="2059657" cy="276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3F3F3F"/>
                </a:solidFill>
                <a:latin typeface="Calibri"/>
                <a:ea typeface="Calibri"/>
                <a:cs typeface="Calibri"/>
                <a:sym typeface="Calibri"/>
              </a:endParaRPr>
            </a:p>
          </p:txBody>
        </p:sp>
        <p:sp>
          <p:nvSpPr>
            <p:cNvPr id="541" name="Google Shape;541;p7"/>
            <p:cNvSpPr txBox="1"/>
            <p:nvPr/>
          </p:nvSpPr>
          <p:spPr>
            <a:xfrm>
              <a:off x="803640" y="3224761"/>
              <a:ext cx="2059657" cy="276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3F3F3F"/>
                </a:solidFill>
                <a:latin typeface="Calibri"/>
                <a:ea typeface="Calibri"/>
                <a:cs typeface="Calibri"/>
                <a:sym typeface="Calibri"/>
              </a:endParaRPr>
            </a:p>
          </p:txBody>
        </p:sp>
      </p:grpSp>
      <p:grpSp>
        <p:nvGrpSpPr>
          <p:cNvPr id="542" name="Google Shape;542;p7"/>
          <p:cNvGrpSpPr/>
          <p:nvPr/>
        </p:nvGrpSpPr>
        <p:grpSpPr>
          <a:xfrm>
            <a:off x="708495" y="1733419"/>
            <a:ext cx="3174594" cy="1458374"/>
            <a:chOff x="563791" y="3362835"/>
            <a:chExt cx="2299506" cy="1458374"/>
          </a:xfrm>
        </p:grpSpPr>
        <p:sp>
          <p:nvSpPr>
            <p:cNvPr id="543" name="Google Shape;543;p7"/>
            <p:cNvSpPr txBox="1"/>
            <p:nvPr/>
          </p:nvSpPr>
          <p:spPr>
            <a:xfrm>
              <a:off x="563791" y="4174878"/>
              <a:ext cx="205965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dk1"/>
                  </a:solidFill>
                  <a:latin typeface="Calibri"/>
                  <a:ea typeface="Calibri"/>
                  <a:cs typeface="Calibri"/>
                  <a:sym typeface="Calibri"/>
                </a:rPr>
                <a:t> We </a:t>
              </a:r>
              <a:r>
                <a:rPr lang="en-US" sz="1800" b="1" i="1" u="none" strike="noStrike" cap="none">
                  <a:solidFill>
                    <a:srgbClr val="292929"/>
                  </a:solidFill>
                  <a:latin typeface="Arial"/>
                  <a:ea typeface="Arial"/>
                  <a:cs typeface="Arial"/>
                  <a:sym typeface="Arial"/>
                </a:rPr>
                <a:t>scraped data </a:t>
              </a:r>
              <a:r>
                <a:rPr lang="en-US" sz="1800" b="1" i="1" u="none" strike="noStrike" cap="none">
                  <a:solidFill>
                    <a:schemeClr val="dk1"/>
                  </a:solidFill>
                  <a:latin typeface="Calibri"/>
                  <a:ea typeface="Calibri"/>
                  <a:cs typeface="Calibri"/>
                  <a:sym typeface="Calibri"/>
                </a:rPr>
                <a:t>from </a:t>
              </a:r>
              <a:r>
                <a:rPr lang="en-US" sz="1800" b="1" i="1"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https://counselchat.com/</a:t>
              </a:r>
              <a:endParaRPr sz="1800" b="1" i="1" u="none" strike="noStrike" cap="none">
                <a:solidFill>
                  <a:schemeClr val="dk1"/>
                </a:solidFill>
                <a:latin typeface="Calibri"/>
                <a:ea typeface="Calibri"/>
                <a:cs typeface="Calibri"/>
                <a:sym typeface="Calibri"/>
              </a:endParaRPr>
            </a:p>
          </p:txBody>
        </p:sp>
        <p:sp>
          <p:nvSpPr>
            <p:cNvPr id="544" name="Google Shape;544;p7"/>
            <p:cNvSpPr txBox="1"/>
            <p:nvPr/>
          </p:nvSpPr>
          <p:spPr>
            <a:xfrm>
              <a:off x="803640" y="3362835"/>
              <a:ext cx="2059657" cy="27699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endParaRPr sz="1200" b="1" i="0" u="none" strike="noStrike" cap="none">
                <a:solidFill>
                  <a:srgbClr val="3F3F3F"/>
                </a:solidFill>
                <a:latin typeface="Calibri"/>
                <a:ea typeface="Calibri"/>
                <a:cs typeface="Calibri"/>
                <a:sym typeface="Calibri"/>
              </a:endParaRPr>
            </a:p>
          </p:txBody>
        </p:sp>
      </p:grpSp>
      <p:sp>
        <p:nvSpPr>
          <p:cNvPr id="545" name="Google Shape;545;p7"/>
          <p:cNvSpPr txBox="1"/>
          <p:nvPr/>
        </p:nvSpPr>
        <p:spPr>
          <a:xfrm>
            <a:off x="383659" y="4563725"/>
            <a:ext cx="32913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dk1"/>
                </a:solidFill>
                <a:latin typeface="Calibri"/>
                <a:ea typeface="Calibri"/>
                <a:cs typeface="Calibri"/>
                <a:sym typeface="Calibri"/>
              </a:rPr>
              <a:t>Counselchat.com is a platform for counselors to build connection with potential clients.</a:t>
            </a:r>
            <a:endParaRPr sz="1400" b="0" i="0" u="none" strike="noStrike" cap="none">
              <a:solidFill>
                <a:srgbClr val="000000"/>
              </a:solidFill>
              <a:latin typeface="Arial"/>
              <a:ea typeface="Arial"/>
              <a:cs typeface="Arial"/>
              <a:sym typeface="Arial"/>
            </a:endParaRPr>
          </a:p>
        </p:txBody>
      </p:sp>
      <p:grpSp>
        <p:nvGrpSpPr>
          <p:cNvPr id="546" name="Google Shape;546;p7"/>
          <p:cNvGrpSpPr/>
          <p:nvPr/>
        </p:nvGrpSpPr>
        <p:grpSpPr>
          <a:xfrm>
            <a:off x="8368006" y="1733419"/>
            <a:ext cx="2843469" cy="494026"/>
            <a:chOff x="803640" y="3362835"/>
            <a:chExt cx="2059657" cy="494026"/>
          </a:xfrm>
        </p:grpSpPr>
        <p:sp>
          <p:nvSpPr>
            <p:cNvPr id="547" name="Google Shape;547;p7"/>
            <p:cNvSpPr txBox="1"/>
            <p:nvPr/>
          </p:nvSpPr>
          <p:spPr>
            <a:xfrm>
              <a:off x="803640" y="3579862"/>
              <a:ext cx="20596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F3F3F"/>
                </a:solidFill>
                <a:latin typeface="Calibri"/>
                <a:ea typeface="Calibri"/>
                <a:cs typeface="Calibri"/>
                <a:sym typeface="Calibri"/>
              </a:endParaRPr>
            </a:p>
          </p:txBody>
        </p:sp>
        <p:sp>
          <p:nvSpPr>
            <p:cNvPr id="548" name="Google Shape;548;p7"/>
            <p:cNvSpPr txBox="1"/>
            <p:nvPr/>
          </p:nvSpPr>
          <p:spPr>
            <a:xfrm>
              <a:off x="803640" y="3362835"/>
              <a:ext cx="20596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3F3F3F"/>
                </a:solidFill>
                <a:latin typeface="Calibri"/>
                <a:ea typeface="Calibri"/>
                <a:cs typeface="Calibri"/>
                <a:sym typeface="Calibri"/>
              </a:endParaRPr>
            </a:p>
          </p:txBody>
        </p:sp>
      </p:grpSp>
      <p:sp>
        <p:nvSpPr>
          <p:cNvPr id="549" name="Google Shape;549;p7"/>
          <p:cNvSpPr txBox="1"/>
          <p:nvPr/>
        </p:nvSpPr>
        <p:spPr>
          <a:xfrm>
            <a:off x="8616352" y="5306762"/>
            <a:ext cx="284346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F3F3F"/>
              </a:solidFill>
              <a:latin typeface="Calibri"/>
              <a:ea typeface="Calibri"/>
              <a:cs typeface="Calibri"/>
              <a:sym typeface="Calibri"/>
            </a:endParaRPr>
          </a:p>
        </p:txBody>
      </p:sp>
      <p:sp>
        <p:nvSpPr>
          <p:cNvPr id="550" name="Google Shape;550;p7"/>
          <p:cNvSpPr/>
          <p:nvPr/>
        </p:nvSpPr>
        <p:spPr>
          <a:xfrm>
            <a:off x="5663428" y="2812200"/>
            <a:ext cx="834085" cy="924304"/>
          </a:xfrm>
          <a:custGeom>
            <a:avLst/>
            <a:gdLst/>
            <a:ahLst/>
            <a:cxnLst/>
            <a:rect l="l" t="t" r="r" b="b"/>
            <a:pathLst>
              <a:path w="3573863" h="3960440" extrusionOk="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551" name="Google Shape;551;p7"/>
          <p:cNvSpPr/>
          <p:nvPr/>
        </p:nvSpPr>
        <p:spPr>
          <a:xfrm>
            <a:off x="-5200" y="2331109"/>
            <a:ext cx="12194549" cy="3094426"/>
          </a:xfrm>
          <a:custGeom>
            <a:avLst/>
            <a:gdLst/>
            <a:ahLst/>
            <a:cxnLst/>
            <a:rect l="l" t="t" r="r" b="b"/>
            <a:pathLst>
              <a:path w="14042146" h="3563263" extrusionOk="0">
                <a:moveTo>
                  <a:pt x="0" y="1849401"/>
                </a:moveTo>
                <a:lnTo>
                  <a:pt x="4096413" y="1844866"/>
                </a:lnTo>
                <a:lnTo>
                  <a:pt x="4213007" y="1237030"/>
                </a:lnTo>
                <a:lnTo>
                  <a:pt x="4498299" y="3563263"/>
                </a:lnTo>
                <a:lnTo>
                  <a:pt x="4790907" y="15391"/>
                </a:lnTo>
                <a:lnTo>
                  <a:pt x="5111428" y="2239211"/>
                </a:lnTo>
                <a:lnTo>
                  <a:pt x="5249432" y="1847355"/>
                </a:lnTo>
                <a:lnTo>
                  <a:pt x="6661489" y="1851352"/>
                </a:lnTo>
                <a:cubicBezTo>
                  <a:pt x="6354280" y="1427838"/>
                  <a:pt x="5660713" y="1208523"/>
                  <a:pt x="5646786" y="490879"/>
                </a:cubicBezTo>
                <a:cubicBezTo>
                  <a:pt x="5656538" y="183641"/>
                  <a:pt x="5966217" y="-13869"/>
                  <a:pt x="6246632" y="761"/>
                </a:cubicBezTo>
                <a:cubicBezTo>
                  <a:pt x="6548993" y="-6555"/>
                  <a:pt x="6807465" y="234847"/>
                  <a:pt x="7007413" y="395781"/>
                </a:cubicBezTo>
                <a:cubicBezTo>
                  <a:pt x="7219554" y="229970"/>
                  <a:pt x="7373175" y="20267"/>
                  <a:pt x="7790140" y="22706"/>
                </a:cubicBezTo>
                <a:cubicBezTo>
                  <a:pt x="8077872" y="12953"/>
                  <a:pt x="8365601" y="186080"/>
                  <a:pt x="8375356" y="483564"/>
                </a:cubicBezTo>
                <a:cubicBezTo>
                  <a:pt x="8375356" y="1212645"/>
                  <a:pt x="7705454" y="1404398"/>
                  <a:pt x="7347458" y="1848861"/>
                </a:cubicBezTo>
                <a:lnTo>
                  <a:pt x="8720156" y="1851575"/>
                </a:lnTo>
                <a:lnTo>
                  <a:pt x="8923996" y="2239211"/>
                </a:lnTo>
                <a:lnTo>
                  <a:pt x="9209289" y="761"/>
                </a:lnTo>
                <a:lnTo>
                  <a:pt x="9472636" y="3534002"/>
                </a:lnTo>
                <a:lnTo>
                  <a:pt x="9794504" y="1251660"/>
                </a:lnTo>
                <a:lnTo>
                  <a:pt x="9910875" y="1849308"/>
                </a:lnTo>
                <a:lnTo>
                  <a:pt x="14042146" y="1849713"/>
                </a:lnTo>
              </a:path>
            </a:pathLst>
          </a:custGeom>
          <a:noFill/>
          <a:ln w="508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grpSp>
        <p:nvGrpSpPr>
          <p:cNvPr id="552" name="Google Shape;552;p7"/>
          <p:cNvGrpSpPr/>
          <p:nvPr/>
        </p:nvGrpSpPr>
        <p:grpSpPr>
          <a:xfrm>
            <a:off x="3883089" y="1897866"/>
            <a:ext cx="576064" cy="576064"/>
            <a:chOff x="2363547" y="1405974"/>
            <a:chExt cx="576064" cy="576064"/>
          </a:xfrm>
        </p:grpSpPr>
        <p:sp>
          <p:nvSpPr>
            <p:cNvPr id="553" name="Google Shape;553;p7"/>
            <p:cNvSpPr/>
            <p:nvPr/>
          </p:nvSpPr>
          <p:spPr>
            <a:xfrm>
              <a:off x="2363547" y="1405974"/>
              <a:ext cx="576064" cy="576064"/>
            </a:xfrm>
            <a:prstGeom prst="ellipse">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54" name="Google Shape;554;p7"/>
            <p:cNvSpPr/>
            <p:nvPr/>
          </p:nvSpPr>
          <p:spPr>
            <a:xfrm>
              <a:off x="2439747" y="1482174"/>
              <a:ext cx="423664" cy="423664"/>
            </a:xfrm>
            <a:prstGeom prst="ellipse">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55" name="Google Shape;555;p7"/>
            <p:cNvSpPr/>
            <p:nvPr/>
          </p:nvSpPr>
          <p:spPr>
            <a:xfrm>
              <a:off x="2515947" y="1558374"/>
              <a:ext cx="271264" cy="271264"/>
            </a:xfrm>
            <a:prstGeom prst="ellipse">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grpSp>
      <p:grpSp>
        <p:nvGrpSpPr>
          <p:cNvPr id="556" name="Google Shape;556;p7"/>
          <p:cNvGrpSpPr/>
          <p:nvPr/>
        </p:nvGrpSpPr>
        <p:grpSpPr>
          <a:xfrm>
            <a:off x="7706986" y="1969398"/>
            <a:ext cx="576064" cy="576064"/>
            <a:chOff x="2363547" y="1405974"/>
            <a:chExt cx="576064" cy="576064"/>
          </a:xfrm>
        </p:grpSpPr>
        <p:sp>
          <p:nvSpPr>
            <p:cNvPr id="557" name="Google Shape;557;p7"/>
            <p:cNvSpPr/>
            <p:nvPr/>
          </p:nvSpPr>
          <p:spPr>
            <a:xfrm>
              <a:off x="2363547" y="1405974"/>
              <a:ext cx="576064" cy="576064"/>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58" name="Google Shape;558;p7"/>
            <p:cNvSpPr/>
            <p:nvPr/>
          </p:nvSpPr>
          <p:spPr>
            <a:xfrm>
              <a:off x="2439747" y="1482174"/>
              <a:ext cx="423664" cy="423664"/>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59" name="Google Shape;559;p7"/>
            <p:cNvSpPr/>
            <p:nvPr/>
          </p:nvSpPr>
          <p:spPr>
            <a:xfrm>
              <a:off x="2515947" y="1558374"/>
              <a:ext cx="271264" cy="271264"/>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grpSp>
      <p:grpSp>
        <p:nvGrpSpPr>
          <p:cNvPr id="560" name="Google Shape;560;p7"/>
          <p:cNvGrpSpPr/>
          <p:nvPr/>
        </p:nvGrpSpPr>
        <p:grpSpPr>
          <a:xfrm>
            <a:off x="3613191" y="5325715"/>
            <a:ext cx="576064" cy="576064"/>
            <a:chOff x="2363547" y="1405974"/>
            <a:chExt cx="576064" cy="576064"/>
          </a:xfrm>
        </p:grpSpPr>
        <p:sp>
          <p:nvSpPr>
            <p:cNvPr id="561" name="Google Shape;561;p7"/>
            <p:cNvSpPr/>
            <p:nvPr/>
          </p:nvSpPr>
          <p:spPr>
            <a:xfrm>
              <a:off x="2363547" y="1405974"/>
              <a:ext cx="576064" cy="576064"/>
            </a:xfrm>
            <a:prstGeom prst="ellipse">
              <a:avLst/>
            </a:prstGeom>
            <a:solidFill>
              <a:schemeClr val="accent6">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62" name="Google Shape;562;p7"/>
            <p:cNvSpPr/>
            <p:nvPr/>
          </p:nvSpPr>
          <p:spPr>
            <a:xfrm>
              <a:off x="2439747" y="1482174"/>
              <a:ext cx="423664" cy="423664"/>
            </a:xfrm>
            <a:prstGeom prst="ellipse">
              <a:avLst/>
            </a:prstGeom>
            <a:solidFill>
              <a:schemeClr val="accent6">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63" name="Google Shape;563;p7"/>
            <p:cNvSpPr/>
            <p:nvPr/>
          </p:nvSpPr>
          <p:spPr>
            <a:xfrm>
              <a:off x="2515947" y="1558374"/>
              <a:ext cx="271264" cy="271264"/>
            </a:xfrm>
            <a:prstGeom prst="ellipse">
              <a:avLst/>
            </a:prstGeom>
            <a:solidFill>
              <a:schemeClr val="accent6">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grpSp>
      <p:grpSp>
        <p:nvGrpSpPr>
          <p:cNvPr id="564" name="Google Shape;564;p7"/>
          <p:cNvGrpSpPr/>
          <p:nvPr/>
        </p:nvGrpSpPr>
        <p:grpSpPr>
          <a:xfrm>
            <a:off x="7931217" y="5325715"/>
            <a:ext cx="576064" cy="576064"/>
            <a:chOff x="2363547" y="1405974"/>
            <a:chExt cx="576064" cy="576064"/>
          </a:xfrm>
        </p:grpSpPr>
        <p:sp>
          <p:nvSpPr>
            <p:cNvPr id="565" name="Google Shape;565;p7"/>
            <p:cNvSpPr/>
            <p:nvPr/>
          </p:nvSpPr>
          <p:spPr>
            <a:xfrm>
              <a:off x="2363547" y="1405974"/>
              <a:ext cx="576064" cy="576064"/>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66" name="Google Shape;566;p7"/>
            <p:cNvSpPr/>
            <p:nvPr/>
          </p:nvSpPr>
          <p:spPr>
            <a:xfrm>
              <a:off x="2439747" y="1482174"/>
              <a:ext cx="423664" cy="423664"/>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567" name="Google Shape;567;p7"/>
            <p:cNvSpPr/>
            <p:nvPr/>
          </p:nvSpPr>
          <p:spPr>
            <a:xfrm>
              <a:off x="2515947" y="1558374"/>
              <a:ext cx="271264" cy="271264"/>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grpSp>
      <p:sp>
        <p:nvSpPr>
          <p:cNvPr id="568" name="Google Shape;568;p7"/>
          <p:cNvSpPr txBox="1"/>
          <p:nvPr/>
        </p:nvSpPr>
        <p:spPr>
          <a:xfrm>
            <a:off x="4364957" y="4702227"/>
            <a:ext cx="384189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dk1"/>
                </a:solidFill>
                <a:latin typeface="Calibri"/>
                <a:ea typeface="Calibri"/>
                <a:cs typeface="Calibri"/>
                <a:sym typeface="Calibri"/>
              </a:rPr>
              <a:t>The scraped data contains 31 topics which includes depression, stress, anxiety, military issues etc.</a:t>
            </a:r>
            <a:endParaRPr sz="1400" b="0" i="0" u="none" strike="noStrike" cap="none">
              <a:solidFill>
                <a:srgbClr val="000000"/>
              </a:solidFill>
              <a:latin typeface="Arial"/>
              <a:ea typeface="Arial"/>
              <a:cs typeface="Arial"/>
              <a:sym typeface="Arial"/>
            </a:endParaRPr>
          </a:p>
        </p:txBody>
      </p:sp>
      <p:sp>
        <p:nvSpPr>
          <p:cNvPr id="569" name="Google Shape;569;p7"/>
          <p:cNvSpPr txBox="1"/>
          <p:nvPr/>
        </p:nvSpPr>
        <p:spPr>
          <a:xfrm>
            <a:off x="8814465" y="2469262"/>
            <a:ext cx="284346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dk1"/>
                </a:solidFill>
                <a:latin typeface="Calibri"/>
                <a:ea typeface="Calibri"/>
                <a:cs typeface="Calibri"/>
                <a:sym typeface="Calibri"/>
              </a:rPr>
              <a:t>The data contain responses from 307 therapist </a:t>
            </a:r>
            <a:endParaRPr sz="1400" b="0" i="0" u="none" strike="noStrike" cap="none">
              <a:solidFill>
                <a:srgbClr val="000000"/>
              </a:solidFill>
              <a:latin typeface="Arial"/>
              <a:ea typeface="Arial"/>
              <a:cs typeface="Arial"/>
              <a:sym typeface="Arial"/>
            </a:endParaRPr>
          </a:p>
        </p:txBody>
      </p:sp>
      <p:sp>
        <p:nvSpPr>
          <p:cNvPr id="570" name="Google Shape;570;p7"/>
          <p:cNvSpPr txBox="1"/>
          <p:nvPr/>
        </p:nvSpPr>
        <p:spPr>
          <a:xfrm>
            <a:off x="8896725" y="4625250"/>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a:solidFill>
                  <a:srgbClr val="292929"/>
                </a:solidFill>
                <a:highlight>
                  <a:srgbClr val="FFFFFF"/>
                </a:highlight>
                <a:latin typeface="Calibri"/>
                <a:ea typeface="Calibri"/>
                <a:cs typeface="Calibri"/>
                <a:sym typeface="Calibri"/>
              </a:rPr>
              <a:t>Verified therapists posting the responses</a:t>
            </a:r>
            <a:endParaRPr sz="1800" b="1" i="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0"/>
          <p:cNvSpPr txBox="1">
            <a:spLocks noGrp="1"/>
          </p:cNvSpPr>
          <p:nvPr>
            <p:ph type="title"/>
          </p:nvPr>
        </p:nvSpPr>
        <p:spPr>
          <a:xfrm>
            <a:off x="589625" y="18199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Teko"/>
              <a:buNone/>
            </a:pPr>
            <a:r>
              <a:rPr lang="en-US" sz="6600" b="1">
                <a:latin typeface="Teko"/>
                <a:ea typeface="Teko"/>
                <a:cs typeface="Teko"/>
                <a:sym typeface="Teko"/>
              </a:rPr>
              <a:t>Pre Processing </a:t>
            </a:r>
            <a:endParaRPr sz="6600">
              <a:latin typeface="Teko"/>
              <a:ea typeface="Teko"/>
              <a:cs typeface="Teko"/>
              <a:sym typeface="Teko"/>
            </a:endParaRPr>
          </a:p>
        </p:txBody>
      </p:sp>
      <p:sp>
        <p:nvSpPr>
          <p:cNvPr id="621" name="Google Shape;621;p10"/>
          <p:cNvSpPr txBox="1">
            <a:spLocks noGrp="1"/>
          </p:cNvSpPr>
          <p:nvPr>
            <p:ph idx="1"/>
          </p:nvPr>
        </p:nvSpPr>
        <p:spPr>
          <a:xfrm>
            <a:off x="651769" y="1198486"/>
            <a:ext cx="10515600" cy="547752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000"/>
              <a:buChar char="•"/>
            </a:pPr>
            <a:r>
              <a:rPr lang="en-US" sz="2000" b="1" dirty="0">
                <a:latin typeface="Times New Roman"/>
                <a:ea typeface="Times New Roman"/>
                <a:cs typeface="Times New Roman"/>
                <a:sym typeface="Times New Roman"/>
              </a:rPr>
              <a:t>Special characters &amp; symbols </a:t>
            </a:r>
            <a:r>
              <a:rPr lang="en-US" sz="2000" dirty="0">
                <a:latin typeface="Times New Roman"/>
                <a:ea typeface="Times New Roman"/>
                <a:cs typeface="Times New Roman"/>
                <a:sym typeface="Times New Roman"/>
              </a:rPr>
              <a:t>- are non-alphanumeric characters or even occasionally numeric characters. They add noise to unstructured text data</a:t>
            </a:r>
            <a:endParaRPr sz="2000" b="0" i="0" u="none" strike="noStrike" dirty="0">
              <a:solidFill>
                <a:srgbClr val="000000"/>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000000"/>
              </a:buClr>
              <a:buSzPts val="2000"/>
              <a:buChar char="•"/>
            </a:pPr>
            <a:r>
              <a:rPr lang="en-US" sz="2000" b="1" i="0" u="none" strike="noStrike" dirty="0">
                <a:solidFill>
                  <a:srgbClr val="000000"/>
                </a:solidFill>
                <a:latin typeface="Times New Roman"/>
                <a:ea typeface="Times New Roman"/>
                <a:cs typeface="Times New Roman"/>
                <a:sym typeface="Times New Roman"/>
              </a:rPr>
              <a:t>Contractions</a:t>
            </a:r>
            <a:r>
              <a:rPr lang="en-US" sz="2000" b="0" i="0" u="none" strike="noStrike" dirty="0">
                <a:solidFill>
                  <a:srgbClr val="000000"/>
                </a:solidFill>
                <a:latin typeface="Times New Roman"/>
                <a:ea typeface="Times New Roman"/>
                <a:cs typeface="Times New Roman"/>
                <a:sym typeface="Times New Roman"/>
              </a:rPr>
              <a:t> -  pose a problem for NLP &amp;text analytics. Contractions are shortened versions of words or syllables. Example :  "</a:t>
            </a:r>
            <a:r>
              <a:rPr lang="en-US" sz="2000" b="0" i="0" u="none" strike="noStrike" dirty="0" err="1">
                <a:solidFill>
                  <a:srgbClr val="000000"/>
                </a:solidFill>
                <a:latin typeface="Times New Roman"/>
                <a:ea typeface="Times New Roman"/>
                <a:cs typeface="Times New Roman"/>
                <a:sym typeface="Times New Roman"/>
              </a:rPr>
              <a:t>ain't</a:t>
            </a:r>
            <a:r>
              <a:rPr lang="en-US" sz="2000" b="0" i="0" u="none" strike="noStrike" dirty="0">
                <a:solidFill>
                  <a:srgbClr val="000000"/>
                </a:solidFill>
                <a:latin typeface="Times New Roman"/>
                <a:ea typeface="Times New Roman"/>
                <a:cs typeface="Times New Roman"/>
                <a:sym typeface="Times New Roman"/>
              </a:rPr>
              <a:t>": "is not"</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b="1" dirty="0">
                <a:latin typeface="Times New Roman"/>
                <a:ea typeface="Times New Roman"/>
                <a:cs typeface="Times New Roman"/>
                <a:sym typeface="Times New Roman"/>
              </a:rPr>
              <a:t>Case conversion </a:t>
            </a:r>
            <a:r>
              <a:rPr lang="en-US" sz="2000" dirty="0">
                <a:latin typeface="Times New Roman"/>
                <a:ea typeface="Times New Roman"/>
                <a:cs typeface="Times New Roman"/>
                <a:sym typeface="Times New Roman"/>
              </a:rPr>
              <a:t>-  A body of text is converted completely to lowercase or uppercase. Example : To avoid character &amp; Character to be considered separate items</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000000"/>
              </a:buClr>
              <a:buSzPts val="1800"/>
              <a:buChar char="•"/>
            </a:pPr>
            <a:r>
              <a:rPr lang="en-US" sz="2000" b="1" i="0" u="none" strike="noStrike" dirty="0" err="1">
                <a:solidFill>
                  <a:srgbClr val="000000"/>
                </a:solidFill>
                <a:latin typeface="Times New Roman"/>
                <a:ea typeface="Times New Roman"/>
                <a:cs typeface="Times New Roman"/>
                <a:sym typeface="Times New Roman"/>
              </a:rPr>
              <a:t>Stopwords</a:t>
            </a:r>
            <a:r>
              <a:rPr lang="en-US" sz="2000" b="0" i="0" u="none" strike="noStrike" dirty="0">
                <a:solidFill>
                  <a:srgbClr val="000000"/>
                </a:solidFill>
                <a:latin typeface="Times New Roman"/>
                <a:ea typeface="Times New Roman"/>
                <a:cs typeface="Times New Roman"/>
                <a:sym typeface="Times New Roman"/>
              </a:rPr>
              <a:t> - Stop words or filler words are words that have little or significant value to the analysis.</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b="1" dirty="0">
                <a:latin typeface="Times New Roman"/>
                <a:ea typeface="Times New Roman"/>
                <a:cs typeface="Times New Roman"/>
                <a:sym typeface="Times New Roman"/>
              </a:rPr>
              <a:t>Tokenization</a:t>
            </a:r>
            <a:r>
              <a:rPr lang="en-US" sz="2000" dirty="0">
                <a:latin typeface="Times New Roman"/>
                <a:ea typeface="Times New Roman"/>
                <a:cs typeface="Times New Roman"/>
                <a:sym typeface="Times New Roman"/>
              </a:rPr>
              <a:t> - </a:t>
            </a:r>
            <a:r>
              <a:rPr lang="en-US" sz="2000" b="0" i="0" u="none" strike="noStrike" dirty="0">
                <a:solidFill>
                  <a:srgbClr val="000000"/>
                </a:solidFill>
                <a:latin typeface="Times New Roman"/>
                <a:ea typeface="Times New Roman"/>
                <a:cs typeface="Times New Roman"/>
                <a:sym typeface="Times New Roman"/>
              </a:rPr>
              <a:t>Process of turning corpus into sequences of </a:t>
            </a:r>
            <a:r>
              <a:rPr lang="en-US" sz="2000" b="0" i="1" u="none" strike="noStrike" dirty="0">
                <a:solidFill>
                  <a:srgbClr val="000000"/>
                </a:solidFill>
                <a:latin typeface="Times New Roman"/>
                <a:ea typeface="Times New Roman"/>
                <a:cs typeface="Times New Roman"/>
                <a:sym typeface="Times New Roman"/>
              </a:rPr>
              <a:t>tokens. </a:t>
            </a:r>
            <a:r>
              <a:rPr lang="en-US" sz="2000" dirty="0">
                <a:solidFill>
                  <a:srgbClr val="000000"/>
                </a:solidFill>
                <a:latin typeface="Times New Roman"/>
                <a:ea typeface="Times New Roman"/>
                <a:cs typeface="Times New Roman"/>
                <a:sym typeface="Times New Roman"/>
              </a:rPr>
              <a:t>A</a:t>
            </a:r>
            <a:r>
              <a:rPr lang="en-US" sz="2000" b="0" i="0" u="none" strike="noStrike" dirty="0">
                <a:solidFill>
                  <a:srgbClr val="000000"/>
                </a:solidFill>
                <a:latin typeface="Times New Roman"/>
                <a:ea typeface="Times New Roman"/>
                <a:cs typeface="Times New Roman"/>
                <a:sym typeface="Times New Roman"/>
              </a:rPr>
              <a:t> straightforward &amp; effective tokenization strategy is to use </a:t>
            </a:r>
            <a:r>
              <a:rPr lang="en-US" sz="2000" b="1" i="0" u="none" strike="noStrike" dirty="0">
                <a:solidFill>
                  <a:srgbClr val="000000"/>
                </a:solidFill>
                <a:latin typeface="Times New Roman"/>
                <a:ea typeface="Times New Roman"/>
                <a:cs typeface="Times New Roman"/>
                <a:sym typeface="Times New Roman"/>
              </a:rPr>
              <a:t>white space &amp; punctuation </a:t>
            </a:r>
            <a:r>
              <a:rPr lang="en-US" sz="2000" b="0" i="0" u="none" strike="noStrike" dirty="0">
                <a:solidFill>
                  <a:srgbClr val="000000"/>
                </a:solidFill>
                <a:latin typeface="Times New Roman"/>
                <a:ea typeface="Times New Roman"/>
                <a:cs typeface="Times New Roman"/>
                <a:sym typeface="Times New Roman"/>
              </a:rPr>
              <a:t>as </a:t>
            </a:r>
            <a:r>
              <a:rPr lang="en-US" sz="2000" b="0" i="1" u="none" strike="noStrike" dirty="0">
                <a:solidFill>
                  <a:srgbClr val="000000"/>
                </a:solidFill>
                <a:latin typeface="Times New Roman"/>
                <a:ea typeface="Times New Roman"/>
                <a:cs typeface="Times New Roman"/>
                <a:sym typeface="Times New Roman"/>
              </a:rPr>
              <a:t>token delimiters</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b="1" dirty="0">
                <a:latin typeface="Times New Roman"/>
                <a:ea typeface="Times New Roman"/>
                <a:cs typeface="Times New Roman"/>
                <a:sym typeface="Times New Roman"/>
              </a:rPr>
              <a:t>Stemming</a:t>
            </a:r>
            <a:r>
              <a:rPr lang="en-US" sz="2000" dirty="0">
                <a:latin typeface="Times New Roman"/>
                <a:ea typeface="Times New Roman"/>
                <a:cs typeface="Times New Roman"/>
                <a:sym typeface="Times New Roman"/>
              </a:rPr>
              <a:t> - </a:t>
            </a:r>
            <a:r>
              <a:rPr lang="en-US" sz="2000" b="0" i="0" u="none" strike="noStrike" dirty="0">
                <a:solidFill>
                  <a:srgbClr val="000000"/>
                </a:solidFill>
                <a:latin typeface="Times New Roman"/>
                <a:ea typeface="Times New Roman"/>
                <a:cs typeface="Times New Roman"/>
                <a:sym typeface="Times New Roman"/>
              </a:rPr>
              <a:t>Process of mapping each token generated into its root form. Stemming leads to accuracy improvements by shrinking the number of dimensions used by the algorithms.</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b="1" dirty="0">
                <a:latin typeface="Times New Roman"/>
                <a:ea typeface="Times New Roman"/>
                <a:cs typeface="Times New Roman"/>
                <a:sym typeface="Times New Roman"/>
              </a:rPr>
              <a:t>Post Tagging </a:t>
            </a:r>
            <a:r>
              <a:rPr lang="en-US" sz="2000" dirty="0">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 </a:t>
            </a:r>
            <a:r>
              <a:rPr lang="en-US" sz="2000" b="0" i="0" u="none" strike="noStrike" dirty="0">
                <a:solidFill>
                  <a:srgbClr val="000000"/>
                </a:solidFill>
                <a:latin typeface="Times New Roman"/>
                <a:ea typeface="Times New Roman"/>
                <a:cs typeface="Times New Roman"/>
                <a:sym typeface="Times New Roman"/>
              </a:rPr>
              <a:t>POS are specific </a:t>
            </a:r>
            <a:r>
              <a:rPr lang="en-US" sz="2000" b="0" i="1" u="none" strike="noStrike" dirty="0">
                <a:solidFill>
                  <a:srgbClr val="000000"/>
                </a:solidFill>
                <a:latin typeface="Times New Roman"/>
                <a:ea typeface="Times New Roman"/>
                <a:cs typeface="Times New Roman"/>
                <a:sym typeface="Times New Roman"/>
              </a:rPr>
              <a:t>lexical categories </a:t>
            </a:r>
            <a:r>
              <a:rPr lang="en-US" sz="2000" b="0" i="0" u="none" strike="noStrike" dirty="0">
                <a:solidFill>
                  <a:srgbClr val="000000"/>
                </a:solidFill>
                <a:latin typeface="Times New Roman"/>
                <a:ea typeface="Times New Roman"/>
                <a:cs typeface="Times New Roman"/>
                <a:sym typeface="Times New Roman"/>
              </a:rPr>
              <a:t>to which words are assigned based on their syntactic context &amp; role. </a:t>
            </a:r>
            <a:r>
              <a:rPr lang="en-US" sz="2000" b="1" i="0" u="none" strike="noStrike" dirty="0">
                <a:solidFill>
                  <a:srgbClr val="000000"/>
                </a:solidFill>
                <a:latin typeface="Times New Roman"/>
                <a:ea typeface="Times New Roman"/>
                <a:cs typeface="Times New Roman"/>
                <a:sym typeface="Times New Roman"/>
              </a:rPr>
              <a:t>Main POS: </a:t>
            </a:r>
            <a:r>
              <a:rPr lang="en-US" sz="2000" b="0" i="0" u="none" strike="noStrike" dirty="0">
                <a:solidFill>
                  <a:srgbClr val="000000"/>
                </a:solidFill>
                <a:latin typeface="Times New Roman"/>
                <a:ea typeface="Times New Roman"/>
                <a:cs typeface="Times New Roman"/>
                <a:sym typeface="Times New Roman"/>
              </a:rPr>
              <a:t>Nouns, Verbs, Adjectives &amp; Adverbs</a:t>
            </a:r>
            <a:endParaRPr sz="2000" dirty="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b="0" i="0" u="none" strike="noStrike" dirty="0">
              <a:solidFill>
                <a:srgbClr val="000000"/>
              </a:solidFill>
              <a:latin typeface="Georgia"/>
              <a:ea typeface="Georgia"/>
              <a:cs typeface="Georgia"/>
              <a:sym typeface="Georgia"/>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2"/>
          <p:cNvSpPr txBox="1">
            <a:spLocks noGrp="1"/>
          </p:cNvSpPr>
          <p:nvPr>
            <p:ph type="title"/>
          </p:nvPr>
        </p:nvSpPr>
        <p:spPr>
          <a:xfrm>
            <a:off x="2471692" y="11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600"/>
              <a:buFont typeface="Teko"/>
              <a:buNone/>
            </a:pPr>
            <a:r>
              <a:rPr lang="en-US" sz="6600" b="1">
                <a:latin typeface="Teko"/>
                <a:ea typeface="Teko"/>
                <a:cs typeface="Teko"/>
                <a:sym typeface="Teko"/>
              </a:rPr>
              <a:t>Data Visualization</a:t>
            </a:r>
            <a:endParaRPr sz="6600"/>
          </a:p>
        </p:txBody>
      </p:sp>
      <p:pic>
        <p:nvPicPr>
          <p:cNvPr id="637" name="Google Shape;637;p12"/>
          <p:cNvPicPr preferRelativeResize="0">
            <a:picLocks noGrp="1"/>
          </p:cNvPicPr>
          <p:nvPr>
            <p:ph idx="1"/>
          </p:nvPr>
        </p:nvPicPr>
        <p:blipFill rotWithShape="1">
          <a:blip r:embed="rId3">
            <a:alphaModFix/>
          </a:blip>
          <a:srcRect/>
          <a:stretch/>
        </p:blipFill>
        <p:spPr>
          <a:xfrm>
            <a:off x="1151700" y="1755972"/>
            <a:ext cx="9424386" cy="4701604"/>
          </a:xfrm>
          <a:prstGeom prst="rect">
            <a:avLst/>
          </a:prstGeom>
          <a:noFill/>
          <a:ln>
            <a:noFill/>
          </a:ln>
        </p:spPr>
      </p:pic>
      <p:sp>
        <p:nvSpPr>
          <p:cNvPr id="638" name="Google Shape;638;p12"/>
          <p:cNvSpPr/>
          <p:nvPr/>
        </p:nvSpPr>
        <p:spPr>
          <a:xfrm>
            <a:off x="10660530" y="3075554"/>
            <a:ext cx="995111" cy="3550260"/>
          </a:xfrm>
          <a:custGeom>
            <a:avLst/>
            <a:gdLst/>
            <a:ahLst/>
            <a:cxnLst/>
            <a:rect l="l" t="t" r="r" b="b"/>
            <a:pathLst>
              <a:path w="768" h="2740" extrusionOk="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rgbClr val="F7C7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pic>
        <p:nvPicPr>
          <p:cNvPr id="643" name="Google Shape;643;p13"/>
          <p:cNvPicPr preferRelativeResize="0">
            <a:picLocks noGrp="1"/>
          </p:cNvPicPr>
          <p:nvPr>
            <p:ph idx="1"/>
          </p:nvPr>
        </p:nvPicPr>
        <p:blipFill rotWithShape="1">
          <a:blip r:embed="rId3">
            <a:alphaModFix/>
          </a:blip>
          <a:srcRect/>
          <a:stretch/>
        </p:blipFill>
        <p:spPr>
          <a:xfrm>
            <a:off x="1195310" y="1342012"/>
            <a:ext cx="9741835" cy="4892892"/>
          </a:xfrm>
          <a:prstGeom prst="rect">
            <a:avLst/>
          </a:prstGeom>
          <a:noFill/>
          <a:ln>
            <a:noFill/>
          </a:ln>
        </p:spPr>
      </p:pic>
      <p:sp>
        <p:nvSpPr>
          <p:cNvPr id="644" name="Google Shape;644;p13"/>
          <p:cNvSpPr/>
          <p:nvPr/>
        </p:nvSpPr>
        <p:spPr>
          <a:xfrm>
            <a:off x="11076797" y="3283656"/>
            <a:ext cx="958202" cy="3531714"/>
          </a:xfrm>
          <a:custGeom>
            <a:avLst/>
            <a:gdLst/>
            <a:ahLst/>
            <a:cxnLst/>
            <a:rect l="l" t="t" r="r" b="b"/>
            <a:pathLst>
              <a:path w="862" h="2998" extrusionOk="0">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rgbClr val="30768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pic>
        <p:nvPicPr>
          <p:cNvPr id="649" name="Google Shape;649;p14"/>
          <p:cNvPicPr preferRelativeResize="0">
            <a:picLocks noGrp="1"/>
          </p:cNvPicPr>
          <p:nvPr>
            <p:ph idx="1"/>
          </p:nvPr>
        </p:nvPicPr>
        <p:blipFill rotWithShape="1">
          <a:blip r:embed="rId3">
            <a:alphaModFix/>
          </a:blip>
          <a:srcRect/>
          <a:stretch/>
        </p:blipFill>
        <p:spPr>
          <a:xfrm>
            <a:off x="230820" y="1409700"/>
            <a:ext cx="5044404" cy="4838285"/>
          </a:xfrm>
          <a:prstGeom prst="rect">
            <a:avLst/>
          </a:prstGeom>
          <a:noFill/>
          <a:ln>
            <a:noFill/>
          </a:ln>
        </p:spPr>
      </p:pic>
      <p:pic>
        <p:nvPicPr>
          <p:cNvPr id="650" name="Google Shape;650;p14"/>
          <p:cNvPicPr preferRelativeResize="0"/>
          <p:nvPr/>
        </p:nvPicPr>
        <p:blipFill rotWithShape="1">
          <a:blip r:embed="rId4">
            <a:alphaModFix/>
          </a:blip>
          <a:srcRect/>
          <a:stretch/>
        </p:blipFill>
        <p:spPr>
          <a:xfrm>
            <a:off x="5131585" y="1277938"/>
            <a:ext cx="7060415" cy="49700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gd0b8aa75c9_0_3"/>
          <p:cNvSpPr txBox="1">
            <a:spLocks noGrp="1"/>
          </p:cNvSpPr>
          <p:nvPr>
            <p:ph type="title"/>
          </p:nvPr>
        </p:nvSpPr>
        <p:spPr>
          <a:xfrm>
            <a:off x="2780121" y="85921"/>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6600" b="1" dirty="0">
                <a:latin typeface="Agency FB" panose="020B0503020202020204" pitchFamily="34" charset="0"/>
              </a:rPr>
              <a:t>Questions Vs Response</a:t>
            </a:r>
            <a:endParaRPr sz="6600" b="1" dirty="0">
              <a:latin typeface="Agency FB" panose="020B0503020202020204" pitchFamily="34" charset="0"/>
            </a:endParaRPr>
          </a:p>
        </p:txBody>
      </p:sp>
      <p:pic>
        <p:nvPicPr>
          <p:cNvPr id="656" name="Google Shape;656;gd0b8aa75c9_0_3"/>
          <p:cNvPicPr preferRelativeResize="0"/>
          <p:nvPr/>
        </p:nvPicPr>
        <p:blipFill>
          <a:blip r:embed="rId3">
            <a:alphaModFix/>
          </a:blip>
          <a:stretch>
            <a:fillRect/>
          </a:stretch>
        </p:blipFill>
        <p:spPr>
          <a:xfrm>
            <a:off x="776103" y="1279275"/>
            <a:ext cx="10820400" cy="557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gd08767e05c_0_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6600" b="1">
                <a:latin typeface="Teko"/>
                <a:ea typeface="Teko"/>
                <a:cs typeface="Teko"/>
                <a:sym typeface="Teko"/>
              </a:rPr>
              <a:t>COSINE SIMILARITY</a:t>
            </a:r>
            <a:endParaRPr sz="6600" b="1">
              <a:latin typeface="Teko"/>
              <a:ea typeface="Teko"/>
              <a:cs typeface="Teko"/>
              <a:sym typeface="Teko"/>
            </a:endParaRPr>
          </a:p>
        </p:txBody>
      </p:sp>
      <p:sp>
        <p:nvSpPr>
          <p:cNvPr id="662" name="Google Shape;662;gd08767e05c_0_0"/>
          <p:cNvSpPr txBox="1">
            <a:spLocks noGrp="1"/>
          </p:cNvSpPr>
          <p:nvPr>
            <p:ph idx="1"/>
          </p:nvPr>
        </p:nvSpPr>
        <p:spPr>
          <a:xfrm>
            <a:off x="452487" y="1626595"/>
            <a:ext cx="5702191" cy="442683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200"/>
              </a:spcBef>
              <a:spcAft>
                <a:spcPts val="0"/>
              </a:spcAft>
              <a:buSzPts val="275"/>
              <a:buNone/>
            </a:pPr>
            <a:r>
              <a:rPr lang="en-US" sz="2000" dirty="0">
                <a:solidFill>
                  <a:srgbClr val="292929"/>
                </a:solidFill>
                <a:highlight>
                  <a:srgbClr val="FFFFFF"/>
                </a:highlight>
                <a:latin typeface="Times New Roman"/>
                <a:ea typeface="Times New Roman"/>
                <a:cs typeface="Times New Roman"/>
                <a:sym typeface="Times New Roman"/>
              </a:rPr>
              <a:t>Similarity is a metric that compares the similarity of two document vectors, regardless of their size. Many algorithms, such as information retrieval and recommender systems, depend on it. It is fundamentally linked to distance measurements between two documents.</a:t>
            </a:r>
            <a:endParaRPr sz="2000" dirty="0">
              <a:solidFill>
                <a:srgbClr val="292929"/>
              </a:solidFill>
              <a:highlight>
                <a:srgbClr val="FFFFFF"/>
              </a:highlight>
              <a:latin typeface="Times New Roman"/>
              <a:ea typeface="Times New Roman"/>
              <a:cs typeface="Times New Roman"/>
              <a:sym typeface="Times New Roman"/>
            </a:endParaRPr>
          </a:p>
          <a:p>
            <a:pPr marL="0" lvl="0" indent="0" algn="l" rtl="0">
              <a:lnSpc>
                <a:spcPct val="70000"/>
              </a:lnSpc>
              <a:spcBef>
                <a:spcPts val="1000"/>
              </a:spcBef>
              <a:spcAft>
                <a:spcPts val="0"/>
              </a:spcAft>
              <a:buSzPts val="275"/>
              <a:buNone/>
            </a:pPr>
            <a:endParaRPr sz="200" dirty="0"/>
          </a:p>
        </p:txBody>
      </p:sp>
      <p:grpSp>
        <p:nvGrpSpPr>
          <p:cNvPr id="4" name="Google Shape;353;p5">
            <a:extLst>
              <a:ext uri="{FF2B5EF4-FFF2-40B4-BE49-F238E27FC236}">
                <a16:creationId xmlns:a16="http://schemas.microsoft.com/office/drawing/2014/main" id="{D7BDC008-A754-4779-A5FD-98E08EBD3239}"/>
              </a:ext>
            </a:extLst>
          </p:cNvPr>
          <p:cNvGrpSpPr/>
          <p:nvPr/>
        </p:nvGrpSpPr>
        <p:grpSpPr>
          <a:xfrm>
            <a:off x="5935745" y="1027975"/>
            <a:ext cx="6108435" cy="5375343"/>
            <a:chOff x="367754" y="-58579"/>
            <a:chExt cx="8072375" cy="6570791"/>
          </a:xfrm>
        </p:grpSpPr>
        <p:sp>
          <p:nvSpPr>
            <p:cNvPr id="5" name="Google Shape;354;p5">
              <a:extLst>
                <a:ext uri="{FF2B5EF4-FFF2-40B4-BE49-F238E27FC236}">
                  <a16:creationId xmlns:a16="http://schemas.microsoft.com/office/drawing/2014/main" id="{22578952-6FBF-4254-AA4A-660C5797B44D}"/>
                </a:ext>
              </a:extLst>
            </p:cNvPr>
            <p:cNvSpPr/>
            <p:nvPr/>
          </p:nvSpPr>
          <p:spPr>
            <a:xfrm rot="10800000">
              <a:off x="2083751" y="-19669"/>
              <a:ext cx="4489373" cy="2801354"/>
            </a:xfrm>
            <a:custGeom>
              <a:avLst/>
              <a:gdLst/>
              <a:ahLst/>
              <a:cxnLst/>
              <a:rect l="l" t="t" r="r" b="b"/>
              <a:pathLst>
                <a:path w="4489372" h="2965169" extrusionOk="0">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6" name="Google Shape;355;p5">
              <a:extLst>
                <a:ext uri="{FF2B5EF4-FFF2-40B4-BE49-F238E27FC236}">
                  <a16:creationId xmlns:a16="http://schemas.microsoft.com/office/drawing/2014/main" id="{FBB128A5-C4FC-4009-95C8-173F06591660}"/>
                </a:ext>
              </a:extLst>
            </p:cNvPr>
            <p:cNvSpPr/>
            <p:nvPr/>
          </p:nvSpPr>
          <p:spPr>
            <a:xfrm rot="10800000">
              <a:off x="3552268" y="4013204"/>
              <a:ext cx="536501" cy="957165"/>
            </a:xfrm>
            <a:custGeom>
              <a:avLst/>
              <a:gdLst/>
              <a:ahLst/>
              <a:cxnLst/>
              <a:rect l="l" t="t" r="r" b="b"/>
              <a:pathLst>
                <a:path w="536501" h="971516" extrusionOk="0">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7" name="Google Shape;356;p5">
              <a:extLst>
                <a:ext uri="{FF2B5EF4-FFF2-40B4-BE49-F238E27FC236}">
                  <a16:creationId xmlns:a16="http://schemas.microsoft.com/office/drawing/2014/main" id="{AFD04A9F-01ED-477D-A6FB-5673F68F9CA3}"/>
                </a:ext>
              </a:extLst>
            </p:cNvPr>
            <p:cNvSpPr/>
            <p:nvPr/>
          </p:nvSpPr>
          <p:spPr>
            <a:xfrm>
              <a:off x="4608492" y="2873809"/>
              <a:ext cx="536501" cy="957165"/>
            </a:xfrm>
            <a:custGeom>
              <a:avLst/>
              <a:gdLst/>
              <a:ahLst/>
              <a:cxnLst/>
              <a:rect l="l" t="t" r="r" b="b"/>
              <a:pathLst>
                <a:path w="536501" h="971516" extrusionOk="0">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8" name="Google Shape;357;p5">
              <a:extLst>
                <a:ext uri="{FF2B5EF4-FFF2-40B4-BE49-F238E27FC236}">
                  <a16:creationId xmlns:a16="http://schemas.microsoft.com/office/drawing/2014/main" id="{750E821E-3588-477E-BC11-454C3891AAB7}"/>
                </a:ext>
              </a:extLst>
            </p:cNvPr>
            <p:cNvSpPr/>
            <p:nvPr/>
          </p:nvSpPr>
          <p:spPr>
            <a:xfrm>
              <a:off x="1039662" y="2877070"/>
              <a:ext cx="2927603" cy="961226"/>
            </a:xfrm>
            <a:prstGeom prst="rect">
              <a:avLst/>
            </a:prstGeom>
            <a:gradFill>
              <a:gsLst>
                <a:gs pos="0">
                  <a:srgbClr val="000000"/>
                </a:gs>
                <a:gs pos="19000">
                  <a:srgbClr val="8AC7D3"/>
                </a:gs>
                <a:gs pos="100000">
                  <a:srgbClr val="8AC7D3"/>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 name="Google Shape;358;p5">
              <a:extLst>
                <a:ext uri="{FF2B5EF4-FFF2-40B4-BE49-F238E27FC236}">
                  <a16:creationId xmlns:a16="http://schemas.microsoft.com/office/drawing/2014/main" id="{E8F04E86-E429-4C5A-83B1-B306306CC30B}"/>
                </a:ext>
              </a:extLst>
            </p:cNvPr>
            <p:cNvSpPr/>
            <p:nvPr/>
          </p:nvSpPr>
          <p:spPr>
            <a:xfrm>
              <a:off x="4623797" y="4013204"/>
              <a:ext cx="3296402" cy="961226"/>
            </a:xfrm>
            <a:prstGeom prst="rect">
              <a:avLst/>
            </a:prstGeom>
            <a:gradFill>
              <a:gsLst>
                <a:gs pos="0">
                  <a:srgbClr val="000000"/>
                </a:gs>
                <a:gs pos="19000">
                  <a:srgbClr val="307689"/>
                </a:gs>
                <a:gs pos="100000">
                  <a:srgbClr val="307689"/>
                </a:gs>
              </a:gsLst>
              <a:lin ang="21593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nvGrpSpPr>
            <p:cNvPr id="10" name="Google Shape;359;p5">
              <a:extLst>
                <a:ext uri="{FF2B5EF4-FFF2-40B4-BE49-F238E27FC236}">
                  <a16:creationId xmlns:a16="http://schemas.microsoft.com/office/drawing/2014/main" id="{D1951889-2AC4-4DC7-9375-C4B361ACDD56}"/>
                </a:ext>
              </a:extLst>
            </p:cNvPr>
            <p:cNvGrpSpPr/>
            <p:nvPr/>
          </p:nvGrpSpPr>
          <p:grpSpPr>
            <a:xfrm>
              <a:off x="3781329" y="2528195"/>
              <a:ext cx="1064571" cy="3722530"/>
              <a:chOff x="4097420" y="3177044"/>
              <a:chExt cx="900000" cy="3147066"/>
            </a:xfrm>
          </p:grpSpPr>
          <p:sp>
            <p:nvSpPr>
              <p:cNvPr id="92" name="Google Shape;360;p5">
                <a:extLst>
                  <a:ext uri="{FF2B5EF4-FFF2-40B4-BE49-F238E27FC236}">
                    <a16:creationId xmlns:a16="http://schemas.microsoft.com/office/drawing/2014/main" id="{CE69ACD2-5BAD-4C62-8F7E-CC6F13AFC659}"/>
                  </a:ext>
                </a:extLst>
              </p:cNvPr>
              <p:cNvSpPr/>
              <p:nvPr/>
            </p:nvSpPr>
            <p:spPr>
              <a:xfrm rot="-2402634">
                <a:off x="4325723" y="5592977"/>
                <a:ext cx="526053" cy="636524"/>
              </a:xfrm>
              <a:prstGeom prst="diagStripe">
                <a:avLst>
                  <a:gd name="adj" fmla="val 86326"/>
                </a:avLst>
              </a:prstGeom>
              <a:solidFill>
                <a:srgbClr val="FFFFF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93" name="Google Shape;361;p5">
                <a:extLst>
                  <a:ext uri="{FF2B5EF4-FFF2-40B4-BE49-F238E27FC236}">
                    <a16:creationId xmlns:a16="http://schemas.microsoft.com/office/drawing/2014/main" id="{10CE105D-3CE0-460E-9D7F-1F49BDD26DB8}"/>
                  </a:ext>
                </a:extLst>
              </p:cNvPr>
              <p:cNvSpPr/>
              <p:nvPr/>
            </p:nvSpPr>
            <p:spPr>
              <a:xfrm>
                <a:off x="4234528" y="3424483"/>
                <a:ext cx="648000" cy="2016000"/>
              </a:xfrm>
              <a:custGeom>
                <a:avLst/>
                <a:gdLst/>
                <a:ahLst/>
                <a:cxnLst/>
                <a:rect l="l" t="t" r="r" b="b"/>
                <a:pathLst>
                  <a:path w="828152" h="1923817" extrusionOk="0">
                    <a:moveTo>
                      <a:pt x="0" y="0"/>
                    </a:moveTo>
                    <a:lnTo>
                      <a:pt x="828152" y="0"/>
                    </a:lnTo>
                    <a:lnTo>
                      <a:pt x="828152" y="1872208"/>
                    </a:lnTo>
                    <a:cubicBezTo>
                      <a:pt x="499246" y="1935634"/>
                      <a:pt x="328906" y="1946205"/>
                      <a:pt x="0" y="1872208"/>
                    </a:cubicBezTo>
                    <a:lnTo>
                      <a:pt x="0" y="0"/>
                    </a:lnTo>
                    <a:close/>
                  </a:path>
                </a:pathLst>
              </a:custGeom>
              <a:solidFill>
                <a:srgbClr val="FFFFF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4" name="Google Shape;362;p5">
                <a:extLst>
                  <a:ext uri="{FF2B5EF4-FFF2-40B4-BE49-F238E27FC236}">
                    <a16:creationId xmlns:a16="http://schemas.microsoft.com/office/drawing/2014/main" id="{D725B691-F30E-4544-9941-B499AD40E215}"/>
                  </a:ext>
                </a:extLst>
              </p:cNvPr>
              <p:cNvSpPr/>
              <p:nvPr/>
            </p:nvSpPr>
            <p:spPr>
              <a:xfrm>
                <a:off x="4488765" y="5407109"/>
                <a:ext cx="139525" cy="135060"/>
              </a:xfrm>
              <a:prstGeom prst="rect">
                <a:avLst/>
              </a:prstGeom>
              <a:solidFill>
                <a:srgbClr val="FFFFF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5" name="Google Shape;363;p5">
                <a:extLst>
                  <a:ext uri="{FF2B5EF4-FFF2-40B4-BE49-F238E27FC236}">
                    <a16:creationId xmlns:a16="http://schemas.microsoft.com/office/drawing/2014/main" id="{080F0E23-B097-4C11-9700-7CC03CCD93C3}"/>
                  </a:ext>
                </a:extLst>
              </p:cNvPr>
              <p:cNvSpPr/>
              <p:nvPr/>
            </p:nvSpPr>
            <p:spPr>
              <a:xfrm rot="10800000">
                <a:off x="4488766" y="5541154"/>
                <a:ext cx="139525" cy="168826"/>
              </a:xfrm>
              <a:prstGeom prst="trapezoid">
                <a:avLst>
                  <a:gd name="adj" fmla="val 25000"/>
                </a:avLst>
              </a:prstGeom>
              <a:solidFill>
                <a:srgbClr val="FFFFF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6" name="Google Shape;364;p5">
                <a:extLst>
                  <a:ext uri="{FF2B5EF4-FFF2-40B4-BE49-F238E27FC236}">
                    <a16:creationId xmlns:a16="http://schemas.microsoft.com/office/drawing/2014/main" id="{12B66AD1-6FFD-4A51-A042-D8F6BCDB3DAC}"/>
                  </a:ext>
                </a:extLst>
              </p:cNvPr>
              <p:cNvSpPr/>
              <p:nvPr/>
            </p:nvSpPr>
            <p:spPr>
              <a:xfrm>
                <a:off x="4299234" y="3424483"/>
                <a:ext cx="518588" cy="1873624"/>
              </a:xfrm>
              <a:custGeom>
                <a:avLst/>
                <a:gdLst/>
                <a:ahLst/>
                <a:cxnLst/>
                <a:rect l="l" t="t" r="r" b="b"/>
                <a:pathLst>
                  <a:path w="669024" h="1662748" extrusionOk="0">
                    <a:moveTo>
                      <a:pt x="0" y="0"/>
                    </a:moveTo>
                    <a:lnTo>
                      <a:pt x="669024" y="0"/>
                    </a:lnTo>
                    <a:lnTo>
                      <a:pt x="669024" y="1662748"/>
                    </a:lnTo>
                    <a:cubicBezTo>
                      <a:pt x="440730" y="1715603"/>
                      <a:pt x="260007" y="1715603"/>
                      <a:pt x="0" y="1662748"/>
                    </a:cubicBezTo>
                    <a:lnTo>
                      <a:pt x="0"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7" name="Google Shape;365;p5">
                <a:extLst>
                  <a:ext uri="{FF2B5EF4-FFF2-40B4-BE49-F238E27FC236}">
                    <a16:creationId xmlns:a16="http://schemas.microsoft.com/office/drawing/2014/main" id="{583C9368-FC76-4074-BF9A-5A148E910445}"/>
                  </a:ext>
                </a:extLst>
              </p:cNvPr>
              <p:cNvSpPr/>
              <p:nvPr/>
            </p:nvSpPr>
            <p:spPr>
              <a:xfrm>
                <a:off x="4530604" y="3471987"/>
                <a:ext cx="279051"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8" name="Google Shape;366;p5">
                <a:extLst>
                  <a:ext uri="{FF2B5EF4-FFF2-40B4-BE49-F238E27FC236}">
                    <a16:creationId xmlns:a16="http://schemas.microsoft.com/office/drawing/2014/main" id="{2FF77DAA-C1DD-4EC1-B570-9BDD893384DC}"/>
                  </a:ext>
                </a:extLst>
              </p:cNvPr>
              <p:cNvSpPr/>
              <p:nvPr/>
            </p:nvSpPr>
            <p:spPr>
              <a:xfrm>
                <a:off x="4530604" y="4955923"/>
                <a:ext cx="279051"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9" name="Google Shape;367;p5">
                <a:extLst>
                  <a:ext uri="{FF2B5EF4-FFF2-40B4-BE49-F238E27FC236}">
                    <a16:creationId xmlns:a16="http://schemas.microsoft.com/office/drawing/2014/main" id="{F2D7F583-3345-402C-B51C-D22D78F593E0}"/>
                  </a:ext>
                </a:extLst>
              </p:cNvPr>
              <p:cNvSpPr/>
              <p:nvPr/>
            </p:nvSpPr>
            <p:spPr>
              <a:xfrm>
                <a:off x="4530604" y="4213955"/>
                <a:ext cx="279051"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0" name="Google Shape;368;p5">
                <a:extLst>
                  <a:ext uri="{FF2B5EF4-FFF2-40B4-BE49-F238E27FC236}">
                    <a16:creationId xmlns:a16="http://schemas.microsoft.com/office/drawing/2014/main" id="{8D573AAF-2C2C-462A-A544-6A4A40E317CA}"/>
                  </a:ext>
                </a:extLst>
              </p:cNvPr>
              <p:cNvSpPr/>
              <p:nvPr/>
            </p:nvSpPr>
            <p:spPr>
              <a:xfrm>
                <a:off x="4642225" y="4028463"/>
                <a:ext cx="167430"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1" name="Google Shape;369;p5">
                <a:extLst>
                  <a:ext uri="{FF2B5EF4-FFF2-40B4-BE49-F238E27FC236}">
                    <a16:creationId xmlns:a16="http://schemas.microsoft.com/office/drawing/2014/main" id="{FDBB9B1E-45C4-4C75-8F28-10AC6A538937}"/>
                  </a:ext>
                </a:extLst>
              </p:cNvPr>
              <p:cNvSpPr/>
              <p:nvPr/>
            </p:nvSpPr>
            <p:spPr>
              <a:xfrm>
                <a:off x="4642225" y="4399447"/>
                <a:ext cx="167430"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2" name="Google Shape;370;p5">
                <a:extLst>
                  <a:ext uri="{FF2B5EF4-FFF2-40B4-BE49-F238E27FC236}">
                    <a16:creationId xmlns:a16="http://schemas.microsoft.com/office/drawing/2014/main" id="{FD17D534-778B-44A9-80E5-3A0E46FD7918}"/>
                  </a:ext>
                </a:extLst>
              </p:cNvPr>
              <p:cNvSpPr/>
              <p:nvPr/>
            </p:nvSpPr>
            <p:spPr>
              <a:xfrm>
                <a:off x="4642225" y="4770431"/>
                <a:ext cx="167430"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3" name="Google Shape;371;p5">
                <a:extLst>
                  <a:ext uri="{FF2B5EF4-FFF2-40B4-BE49-F238E27FC236}">
                    <a16:creationId xmlns:a16="http://schemas.microsoft.com/office/drawing/2014/main" id="{FE293933-B91D-4054-BA24-BB16C443C2E8}"/>
                  </a:ext>
                </a:extLst>
              </p:cNvPr>
              <p:cNvSpPr/>
              <p:nvPr/>
            </p:nvSpPr>
            <p:spPr>
              <a:xfrm>
                <a:off x="4530604" y="4584939"/>
                <a:ext cx="279051"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4" name="Google Shape;372;p5">
                <a:extLst>
                  <a:ext uri="{FF2B5EF4-FFF2-40B4-BE49-F238E27FC236}">
                    <a16:creationId xmlns:a16="http://schemas.microsoft.com/office/drawing/2014/main" id="{3D2E4E68-C299-48A2-AB7C-72C167FC97C9}"/>
                  </a:ext>
                </a:extLst>
              </p:cNvPr>
              <p:cNvSpPr/>
              <p:nvPr/>
            </p:nvSpPr>
            <p:spPr>
              <a:xfrm>
                <a:off x="4642225" y="3657479"/>
                <a:ext cx="167430"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5" name="Google Shape;373;p5">
                <a:extLst>
                  <a:ext uri="{FF2B5EF4-FFF2-40B4-BE49-F238E27FC236}">
                    <a16:creationId xmlns:a16="http://schemas.microsoft.com/office/drawing/2014/main" id="{1B231645-8C12-4140-BFB4-8D6A273BBC6D}"/>
                  </a:ext>
                </a:extLst>
              </p:cNvPr>
              <p:cNvSpPr/>
              <p:nvPr/>
            </p:nvSpPr>
            <p:spPr>
              <a:xfrm>
                <a:off x="4530604" y="3842971"/>
                <a:ext cx="279051"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6" name="Google Shape;374;p5">
                <a:extLst>
                  <a:ext uri="{FF2B5EF4-FFF2-40B4-BE49-F238E27FC236}">
                    <a16:creationId xmlns:a16="http://schemas.microsoft.com/office/drawing/2014/main" id="{C96B739F-1EF8-4AB5-9178-C4F25B6FD091}"/>
                  </a:ext>
                </a:extLst>
              </p:cNvPr>
              <p:cNvSpPr/>
              <p:nvPr/>
            </p:nvSpPr>
            <p:spPr>
              <a:xfrm>
                <a:off x="4642225" y="5141417"/>
                <a:ext cx="167430" cy="675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07" name="Google Shape;375;p5">
                <a:extLst>
                  <a:ext uri="{FF2B5EF4-FFF2-40B4-BE49-F238E27FC236}">
                    <a16:creationId xmlns:a16="http://schemas.microsoft.com/office/drawing/2014/main" id="{E2BC7B52-9887-40AD-829B-79F1E6DF0DAD}"/>
                  </a:ext>
                </a:extLst>
              </p:cNvPr>
              <p:cNvSpPr/>
              <p:nvPr/>
            </p:nvSpPr>
            <p:spPr>
              <a:xfrm>
                <a:off x="4097420" y="3177044"/>
                <a:ext cx="900000" cy="216000"/>
              </a:xfrm>
              <a:prstGeom prst="roundRect">
                <a:avLst>
                  <a:gd name="adj" fmla="val 50000"/>
                </a:avLst>
              </a:prstGeom>
              <a:solidFill>
                <a:srgbClr val="FFFFF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sp>
          <p:nvSpPr>
            <p:cNvPr id="11" name="Google Shape;376;p5">
              <a:extLst>
                <a:ext uri="{FF2B5EF4-FFF2-40B4-BE49-F238E27FC236}">
                  <a16:creationId xmlns:a16="http://schemas.microsoft.com/office/drawing/2014/main" id="{AFF0B8FD-5B51-4D68-AE9C-5FA252C90F95}"/>
                </a:ext>
              </a:extLst>
            </p:cNvPr>
            <p:cNvSpPr/>
            <p:nvPr/>
          </p:nvSpPr>
          <p:spPr>
            <a:xfrm rot="-5400000" flipH="1">
              <a:off x="3321610" y="3124248"/>
              <a:ext cx="2074198" cy="1611075"/>
            </a:xfrm>
            <a:custGeom>
              <a:avLst/>
              <a:gdLst/>
              <a:ahLst/>
              <a:cxnLst/>
              <a:rect l="l" t="t" r="r" b="b"/>
              <a:pathLst>
                <a:path w="2074198" h="1611075" extrusionOk="0">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rgbClr val="000000"/>
                </a:gs>
                <a:gs pos="50418">
                  <a:srgbClr val="8AC7D3"/>
                </a:gs>
                <a:gs pos="100000">
                  <a:srgbClr val="000000"/>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2" name="Google Shape;377;p5">
              <a:extLst>
                <a:ext uri="{FF2B5EF4-FFF2-40B4-BE49-F238E27FC236}">
                  <a16:creationId xmlns:a16="http://schemas.microsoft.com/office/drawing/2014/main" id="{FD95F70F-E0B0-453B-89D2-C81AC810EEDF}"/>
                </a:ext>
              </a:extLst>
            </p:cNvPr>
            <p:cNvSpPr/>
            <p:nvPr/>
          </p:nvSpPr>
          <p:spPr>
            <a:xfrm rot="5400000">
              <a:off x="7417950" y="4142598"/>
              <a:ext cx="1372450" cy="671909"/>
            </a:xfrm>
            <a:prstGeom prst="triangle">
              <a:avLst>
                <a:gd name="adj" fmla="val 50000"/>
              </a:avLst>
            </a:prstGeom>
            <a:solidFill>
              <a:srgbClr val="3076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13" name="Google Shape;378;p5">
              <a:extLst>
                <a:ext uri="{FF2B5EF4-FFF2-40B4-BE49-F238E27FC236}">
                  <a16:creationId xmlns:a16="http://schemas.microsoft.com/office/drawing/2014/main" id="{F660B181-7569-407B-8C5E-B4D9FFBB9D22}"/>
                </a:ext>
              </a:extLst>
            </p:cNvPr>
            <p:cNvSpPr/>
            <p:nvPr/>
          </p:nvSpPr>
          <p:spPr>
            <a:xfrm rot="-5400000">
              <a:off x="17484" y="3021726"/>
              <a:ext cx="1372450" cy="671909"/>
            </a:xfrm>
            <a:prstGeom prst="triangle">
              <a:avLst>
                <a:gd name="adj" fmla="val 50000"/>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nvGrpSpPr>
            <p:cNvPr id="14" name="Google Shape;379;p5">
              <a:extLst>
                <a:ext uri="{FF2B5EF4-FFF2-40B4-BE49-F238E27FC236}">
                  <a16:creationId xmlns:a16="http://schemas.microsoft.com/office/drawing/2014/main" id="{40BAFA7F-8287-4801-8AFE-6E7FADABCDD5}"/>
                </a:ext>
              </a:extLst>
            </p:cNvPr>
            <p:cNvGrpSpPr/>
            <p:nvPr/>
          </p:nvGrpSpPr>
          <p:grpSpPr>
            <a:xfrm>
              <a:off x="2550553" y="-58579"/>
              <a:ext cx="3618584" cy="2529706"/>
              <a:chOff x="2794115" y="-38910"/>
              <a:chExt cx="3618584" cy="2529706"/>
            </a:xfrm>
          </p:grpSpPr>
          <p:sp>
            <p:nvSpPr>
              <p:cNvPr id="16" name="Google Shape;380;p5">
                <a:extLst>
                  <a:ext uri="{FF2B5EF4-FFF2-40B4-BE49-F238E27FC236}">
                    <a16:creationId xmlns:a16="http://schemas.microsoft.com/office/drawing/2014/main" id="{F07217D7-DFDF-4EDB-9687-EA728D3890D5}"/>
                  </a:ext>
                </a:extLst>
              </p:cNvPr>
              <p:cNvSpPr/>
              <p:nvPr/>
            </p:nvSpPr>
            <p:spPr>
              <a:xfrm>
                <a:off x="3925124" y="2176247"/>
                <a:ext cx="286470" cy="291957"/>
              </a:xfrm>
              <a:custGeom>
                <a:avLst/>
                <a:gdLst/>
                <a:ahLst/>
                <a:cxnLst/>
                <a:rect l="l" t="t" r="r" b="b"/>
                <a:pathLst>
                  <a:path w="1776" h="1881" extrusionOk="0">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17" name="Google Shape;381;p5">
                <a:extLst>
                  <a:ext uri="{FF2B5EF4-FFF2-40B4-BE49-F238E27FC236}">
                    <a16:creationId xmlns:a16="http://schemas.microsoft.com/office/drawing/2014/main" id="{510DB76D-ACAC-43F1-A023-F584E9B59D0F}"/>
                  </a:ext>
                </a:extLst>
              </p:cNvPr>
              <p:cNvSpPr/>
              <p:nvPr/>
            </p:nvSpPr>
            <p:spPr>
              <a:xfrm>
                <a:off x="3771793" y="1896737"/>
                <a:ext cx="346432" cy="256088"/>
              </a:xfrm>
              <a:custGeom>
                <a:avLst/>
                <a:gdLst/>
                <a:ahLst/>
                <a:cxnLst/>
                <a:rect l="l" t="t" r="r" b="b"/>
                <a:pathLst>
                  <a:path w="3501" h="2588" extrusionOk="0">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18" name="Google Shape;382;p5">
                <a:extLst>
                  <a:ext uri="{FF2B5EF4-FFF2-40B4-BE49-F238E27FC236}">
                    <a16:creationId xmlns:a16="http://schemas.microsoft.com/office/drawing/2014/main" id="{E070ECCF-011C-42A0-BA9C-7B08E39E6E6F}"/>
                  </a:ext>
                </a:extLst>
              </p:cNvPr>
              <p:cNvSpPr/>
              <p:nvPr/>
            </p:nvSpPr>
            <p:spPr>
              <a:xfrm>
                <a:off x="4006545" y="1566097"/>
                <a:ext cx="277876" cy="316802"/>
              </a:xfrm>
              <a:custGeom>
                <a:avLst/>
                <a:gdLst/>
                <a:ahLst/>
                <a:cxnLst/>
                <a:rect l="l" t="t" r="r" b="b"/>
                <a:pathLst>
                  <a:path w="2942" h="3247" extrusionOk="0">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19" name="Google Shape;383;p5">
                <a:extLst>
                  <a:ext uri="{FF2B5EF4-FFF2-40B4-BE49-F238E27FC236}">
                    <a16:creationId xmlns:a16="http://schemas.microsoft.com/office/drawing/2014/main" id="{366EDFA8-B8F6-4C0A-93DD-3614306763D1}"/>
                  </a:ext>
                </a:extLst>
              </p:cNvPr>
              <p:cNvSpPr/>
              <p:nvPr/>
            </p:nvSpPr>
            <p:spPr>
              <a:xfrm>
                <a:off x="5087393" y="242967"/>
                <a:ext cx="279395" cy="318533"/>
              </a:xfrm>
              <a:custGeom>
                <a:avLst/>
                <a:gdLst/>
                <a:ahLst/>
                <a:cxnLst/>
                <a:rect l="l" t="t" r="r" b="b"/>
                <a:pathLst>
                  <a:path w="3384376" h="3858469" extrusionOk="0">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20" name="Google Shape;384;p5">
                <a:extLst>
                  <a:ext uri="{FF2B5EF4-FFF2-40B4-BE49-F238E27FC236}">
                    <a16:creationId xmlns:a16="http://schemas.microsoft.com/office/drawing/2014/main" id="{328FC5B6-53A8-47B2-8C2C-4E32A18F29F2}"/>
                  </a:ext>
                </a:extLst>
              </p:cNvPr>
              <p:cNvSpPr/>
              <p:nvPr/>
            </p:nvSpPr>
            <p:spPr>
              <a:xfrm>
                <a:off x="4367146" y="1451291"/>
                <a:ext cx="213534" cy="300406"/>
              </a:xfrm>
              <a:custGeom>
                <a:avLst/>
                <a:gdLst/>
                <a:ahLst/>
                <a:cxnLst/>
                <a:rect l="l" t="t" r="r" b="b"/>
                <a:pathLst>
                  <a:path w="2753" h="3873" extrusionOk="0">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21" name="Google Shape;385;p5">
                <a:extLst>
                  <a:ext uri="{FF2B5EF4-FFF2-40B4-BE49-F238E27FC236}">
                    <a16:creationId xmlns:a16="http://schemas.microsoft.com/office/drawing/2014/main" id="{C5F0F56B-C99C-4FDC-8A83-EA26D881BC78}"/>
                  </a:ext>
                </a:extLst>
              </p:cNvPr>
              <p:cNvSpPr/>
              <p:nvPr/>
            </p:nvSpPr>
            <p:spPr>
              <a:xfrm>
                <a:off x="3419872" y="1175323"/>
                <a:ext cx="388063" cy="272151"/>
              </a:xfrm>
              <a:custGeom>
                <a:avLst/>
                <a:gdLst/>
                <a:ahLst/>
                <a:cxnLst/>
                <a:rect l="l" t="t" r="r" b="b"/>
                <a:pathLst>
                  <a:path w="4436" h="3111" extrusionOk="0">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22" name="Google Shape;386;p5">
                <a:extLst>
                  <a:ext uri="{FF2B5EF4-FFF2-40B4-BE49-F238E27FC236}">
                    <a16:creationId xmlns:a16="http://schemas.microsoft.com/office/drawing/2014/main" id="{F6A953E9-E846-400D-A124-0C15761BE112}"/>
                  </a:ext>
                </a:extLst>
              </p:cNvPr>
              <p:cNvSpPr/>
              <p:nvPr/>
            </p:nvSpPr>
            <p:spPr>
              <a:xfrm>
                <a:off x="4142302" y="692696"/>
                <a:ext cx="273901" cy="333043"/>
              </a:xfrm>
              <a:custGeom>
                <a:avLst/>
                <a:gdLst/>
                <a:ahLst/>
                <a:cxnLst/>
                <a:rect l="l" t="t" r="r" b="b"/>
                <a:pathLst>
                  <a:path w="2487" h="3024" extrusionOk="0">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23" name="Google Shape;387;p5">
                <a:extLst>
                  <a:ext uri="{FF2B5EF4-FFF2-40B4-BE49-F238E27FC236}">
                    <a16:creationId xmlns:a16="http://schemas.microsoft.com/office/drawing/2014/main" id="{A3BFF6E6-0D28-4AD9-AE16-ED2E9F9C30D0}"/>
                  </a:ext>
                </a:extLst>
              </p:cNvPr>
              <p:cNvSpPr/>
              <p:nvPr/>
            </p:nvSpPr>
            <p:spPr>
              <a:xfrm>
                <a:off x="4221676" y="1214411"/>
                <a:ext cx="280270" cy="313148"/>
              </a:xfrm>
              <a:custGeom>
                <a:avLst/>
                <a:gdLst/>
                <a:ahLst/>
                <a:cxnLst/>
                <a:rect l="l" t="t" r="r" b="b"/>
                <a:pathLst>
                  <a:path w="3657" h="4086" extrusionOk="0">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24" name="Google Shape;388;p5">
                <a:extLst>
                  <a:ext uri="{FF2B5EF4-FFF2-40B4-BE49-F238E27FC236}">
                    <a16:creationId xmlns:a16="http://schemas.microsoft.com/office/drawing/2014/main" id="{76A8CC63-3395-4016-895A-56A5B692514F}"/>
                  </a:ext>
                </a:extLst>
              </p:cNvPr>
              <p:cNvSpPr/>
              <p:nvPr/>
            </p:nvSpPr>
            <p:spPr>
              <a:xfrm>
                <a:off x="4871289" y="2163115"/>
                <a:ext cx="284572" cy="306011"/>
              </a:xfrm>
              <a:custGeom>
                <a:avLst/>
                <a:gdLst/>
                <a:ahLst/>
                <a:cxnLst/>
                <a:rect l="l" t="t" r="r" b="b"/>
                <a:pathLst>
                  <a:path w="4669637" h="5021437" extrusionOk="0">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25" name="Google Shape;389;p5">
                <a:extLst>
                  <a:ext uri="{FF2B5EF4-FFF2-40B4-BE49-F238E27FC236}">
                    <a16:creationId xmlns:a16="http://schemas.microsoft.com/office/drawing/2014/main" id="{AF643247-6762-46A1-9269-BA8B01348F5A}"/>
                  </a:ext>
                </a:extLst>
              </p:cNvPr>
              <p:cNvSpPr/>
              <p:nvPr/>
            </p:nvSpPr>
            <p:spPr>
              <a:xfrm>
                <a:off x="4246861" y="1796567"/>
                <a:ext cx="265718" cy="292583"/>
              </a:xfrm>
              <a:custGeom>
                <a:avLst/>
                <a:gdLst/>
                <a:ahLst/>
                <a:cxnLst/>
                <a:rect l="l" t="t" r="r" b="b"/>
                <a:pathLst>
                  <a:path w="3596792" h="3960440" extrusionOk="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26" name="Google Shape;390;p5">
                <a:extLst>
                  <a:ext uri="{FF2B5EF4-FFF2-40B4-BE49-F238E27FC236}">
                    <a16:creationId xmlns:a16="http://schemas.microsoft.com/office/drawing/2014/main" id="{71D9D8E0-E9C6-4BBB-9523-3EF9A1FDB355}"/>
                  </a:ext>
                </a:extLst>
              </p:cNvPr>
              <p:cNvSpPr/>
              <p:nvPr/>
            </p:nvSpPr>
            <p:spPr>
              <a:xfrm>
                <a:off x="4948431" y="1460681"/>
                <a:ext cx="217252" cy="281966"/>
              </a:xfrm>
              <a:custGeom>
                <a:avLst/>
                <a:gdLst/>
                <a:ahLst/>
                <a:cxnLst/>
                <a:rect l="l" t="t" r="r" b="b"/>
                <a:pathLst>
                  <a:path w="1882" h="2443" extrusionOk="0">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27" name="Google Shape;391;p5">
                <a:extLst>
                  <a:ext uri="{FF2B5EF4-FFF2-40B4-BE49-F238E27FC236}">
                    <a16:creationId xmlns:a16="http://schemas.microsoft.com/office/drawing/2014/main" id="{8BE91999-B620-4A35-AAEF-D1BE92D8A6A3}"/>
                  </a:ext>
                </a:extLst>
              </p:cNvPr>
              <p:cNvSpPr/>
              <p:nvPr/>
            </p:nvSpPr>
            <p:spPr>
              <a:xfrm>
                <a:off x="4478310" y="2174359"/>
                <a:ext cx="309009" cy="316438"/>
              </a:xfrm>
              <a:custGeom>
                <a:avLst/>
                <a:gdLst/>
                <a:ahLst/>
                <a:cxnLst/>
                <a:rect l="l" t="t" r="r" b="b"/>
                <a:pathLst>
                  <a:path w="3785" h="3876" extrusionOk="0">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28" name="Google Shape;392;p5">
                <a:extLst>
                  <a:ext uri="{FF2B5EF4-FFF2-40B4-BE49-F238E27FC236}">
                    <a16:creationId xmlns:a16="http://schemas.microsoft.com/office/drawing/2014/main" id="{6EBB502A-E852-4690-8908-670C2DCCCB4B}"/>
                  </a:ext>
                </a:extLst>
              </p:cNvPr>
              <p:cNvSpPr/>
              <p:nvPr/>
            </p:nvSpPr>
            <p:spPr>
              <a:xfrm>
                <a:off x="4487050" y="76423"/>
                <a:ext cx="278849" cy="277149"/>
              </a:xfrm>
              <a:custGeom>
                <a:avLst/>
                <a:gdLst/>
                <a:ahLst/>
                <a:cxnLst/>
                <a:rect l="l" t="t" r="r" b="b"/>
                <a:pathLst>
                  <a:path w="3984740" h="3960440" extrusionOk="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29" name="Google Shape;393;p5">
                <a:extLst>
                  <a:ext uri="{FF2B5EF4-FFF2-40B4-BE49-F238E27FC236}">
                    <a16:creationId xmlns:a16="http://schemas.microsoft.com/office/drawing/2014/main" id="{9FEF4D2F-D37B-4B95-9F7E-95E81391CF95}"/>
                  </a:ext>
                </a:extLst>
              </p:cNvPr>
              <p:cNvSpPr/>
              <p:nvPr/>
            </p:nvSpPr>
            <p:spPr>
              <a:xfrm>
                <a:off x="4840369" y="1208505"/>
                <a:ext cx="313419" cy="205786"/>
              </a:xfrm>
              <a:custGeom>
                <a:avLst/>
                <a:gdLst/>
                <a:ahLst/>
                <a:cxnLst/>
                <a:rect l="l" t="t" r="r" b="b"/>
                <a:pathLst>
                  <a:path w="3948136" h="2592287" extrusionOk="0">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30" name="Google Shape;394;p5">
                <a:extLst>
                  <a:ext uri="{FF2B5EF4-FFF2-40B4-BE49-F238E27FC236}">
                    <a16:creationId xmlns:a16="http://schemas.microsoft.com/office/drawing/2014/main" id="{576315BF-34E5-4D22-AA2D-8F08286CD1B8}"/>
                  </a:ext>
                </a:extLst>
              </p:cNvPr>
              <p:cNvSpPr/>
              <p:nvPr/>
            </p:nvSpPr>
            <p:spPr>
              <a:xfrm rot="-2700000">
                <a:off x="4931367" y="696684"/>
                <a:ext cx="326741" cy="325067"/>
              </a:xfrm>
              <a:custGeom>
                <a:avLst/>
                <a:gdLst/>
                <a:ahLst/>
                <a:cxnLst/>
                <a:rect l="l" t="t" r="r" b="b"/>
                <a:pathLst>
                  <a:path w="5013893" h="4988198" extrusionOk="0">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31" name="Google Shape;395;p5">
                <a:extLst>
                  <a:ext uri="{FF2B5EF4-FFF2-40B4-BE49-F238E27FC236}">
                    <a16:creationId xmlns:a16="http://schemas.microsoft.com/office/drawing/2014/main" id="{220E7104-1FBC-44BE-AD17-03B5B8268966}"/>
                  </a:ext>
                </a:extLst>
              </p:cNvPr>
              <p:cNvSpPr/>
              <p:nvPr/>
            </p:nvSpPr>
            <p:spPr>
              <a:xfrm>
                <a:off x="3783039" y="765645"/>
                <a:ext cx="279267" cy="309475"/>
              </a:xfrm>
              <a:custGeom>
                <a:avLst/>
                <a:gdLst/>
                <a:ahLst/>
                <a:cxnLst/>
                <a:rect l="l" t="t" r="r" b="b"/>
                <a:pathLst>
                  <a:path w="3573863" h="3960440" extrusionOk="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32" name="Google Shape;396;p5">
                <a:extLst>
                  <a:ext uri="{FF2B5EF4-FFF2-40B4-BE49-F238E27FC236}">
                    <a16:creationId xmlns:a16="http://schemas.microsoft.com/office/drawing/2014/main" id="{CDB392FF-FC8C-4F9A-B4A0-D5E920CDB2ED}"/>
                  </a:ext>
                </a:extLst>
              </p:cNvPr>
              <p:cNvSpPr/>
              <p:nvPr/>
            </p:nvSpPr>
            <p:spPr>
              <a:xfrm>
                <a:off x="5193697" y="1768607"/>
                <a:ext cx="262796" cy="256174"/>
              </a:xfrm>
              <a:custGeom>
                <a:avLst/>
                <a:gdLst/>
                <a:ahLst/>
                <a:cxnLst/>
                <a:rect l="l" t="t" r="r" b="b"/>
                <a:pathLst>
                  <a:path w="3578696" h="3488520" extrusionOk="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33" name="Google Shape;397;p5">
                <a:extLst>
                  <a:ext uri="{FF2B5EF4-FFF2-40B4-BE49-F238E27FC236}">
                    <a16:creationId xmlns:a16="http://schemas.microsoft.com/office/drawing/2014/main" id="{E4F7A64D-DAAB-42C8-B4AF-21641F6B1EE5}"/>
                  </a:ext>
                </a:extLst>
              </p:cNvPr>
              <p:cNvSpPr/>
              <p:nvPr/>
            </p:nvSpPr>
            <p:spPr>
              <a:xfrm>
                <a:off x="4664106" y="1446924"/>
                <a:ext cx="196879" cy="277574"/>
              </a:xfrm>
              <a:custGeom>
                <a:avLst/>
                <a:gdLst/>
                <a:ahLst/>
                <a:cxnLst/>
                <a:rect l="l" t="t" r="r" b="b"/>
                <a:pathLst>
                  <a:path w="2808312" h="3959361" extrusionOk="0">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34" name="Google Shape;398;p5">
                <a:extLst>
                  <a:ext uri="{FF2B5EF4-FFF2-40B4-BE49-F238E27FC236}">
                    <a16:creationId xmlns:a16="http://schemas.microsoft.com/office/drawing/2014/main" id="{20C734C7-F12A-4121-B2D1-D9E7AA5A647C}"/>
                  </a:ext>
                </a:extLst>
              </p:cNvPr>
              <p:cNvSpPr/>
              <p:nvPr/>
            </p:nvSpPr>
            <p:spPr>
              <a:xfrm>
                <a:off x="4642667" y="1811576"/>
                <a:ext cx="176275" cy="277574"/>
              </a:xfrm>
              <a:custGeom>
                <a:avLst/>
                <a:gdLst/>
                <a:ahLst/>
                <a:cxnLst/>
                <a:rect l="l" t="t" r="r" b="b"/>
                <a:pathLst>
                  <a:path w="2518668" h="3966044" extrusionOk="0">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35" name="Google Shape;399;p5">
                <a:extLst>
                  <a:ext uri="{FF2B5EF4-FFF2-40B4-BE49-F238E27FC236}">
                    <a16:creationId xmlns:a16="http://schemas.microsoft.com/office/drawing/2014/main" id="{C45C47B5-935C-45B4-A7F7-A5BE1A4EEDC8}"/>
                  </a:ext>
                </a:extLst>
              </p:cNvPr>
              <p:cNvSpPr/>
              <p:nvPr/>
            </p:nvSpPr>
            <p:spPr>
              <a:xfrm>
                <a:off x="5521965" y="903118"/>
                <a:ext cx="305387" cy="305387"/>
              </a:xfrm>
              <a:custGeom>
                <a:avLst/>
                <a:gdLst/>
                <a:ahLst/>
                <a:cxnLst/>
                <a:rect l="l" t="t" r="r" b="b"/>
                <a:pathLst>
                  <a:path w="3888432" h="3888432" extrusionOk="0">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nvGrpSpPr>
              <p:cNvPr id="36" name="Google Shape;400;p5">
                <a:extLst>
                  <a:ext uri="{FF2B5EF4-FFF2-40B4-BE49-F238E27FC236}">
                    <a16:creationId xmlns:a16="http://schemas.microsoft.com/office/drawing/2014/main" id="{A74441CD-EBD4-4B77-AD9F-7E9698D0B23C}"/>
                  </a:ext>
                </a:extLst>
              </p:cNvPr>
              <p:cNvGrpSpPr/>
              <p:nvPr/>
            </p:nvGrpSpPr>
            <p:grpSpPr>
              <a:xfrm>
                <a:off x="3333206" y="857594"/>
                <a:ext cx="343300" cy="201330"/>
                <a:chOff x="2627784" y="3959226"/>
                <a:chExt cx="3888432" cy="2280393"/>
              </a:xfrm>
            </p:grpSpPr>
            <p:sp>
              <p:nvSpPr>
                <p:cNvPr id="82" name="Google Shape;401;p5">
                  <a:extLst>
                    <a:ext uri="{FF2B5EF4-FFF2-40B4-BE49-F238E27FC236}">
                      <a16:creationId xmlns:a16="http://schemas.microsoft.com/office/drawing/2014/main" id="{1FAE6EF6-E6C2-4BF2-84D1-BB37F5D33DBD}"/>
                    </a:ext>
                  </a:extLst>
                </p:cNvPr>
                <p:cNvSpPr/>
                <p:nvPr/>
              </p:nvSpPr>
              <p:spPr>
                <a:xfrm>
                  <a:off x="2627784" y="5591547"/>
                  <a:ext cx="648072" cy="648072"/>
                </a:xfrm>
                <a:prstGeom prst="donut">
                  <a:avLst>
                    <a:gd name="adj" fmla="val 25000"/>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83" name="Google Shape;402;p5">
                  <a:extLst>
                    <a:ext uri="{FF2B5EF4-FFF2-40B4-BE49-F238E27FC236}">
                      <a16:creationId xmlns:a16="http://schemas.microsoft.com/office/drawing/2014/main" id="{00A98E06-DB27-4891-9071-771833140974}"/>
                    </a:ext>
                  </a:extLst>
                </p:cNvPr>
                <p:cNvSpPr/>
                <p:nvPr/>
              </p:nvSpPr>
              <p:spPr>
                <a:xfrm>
                  <a:off x="5868144" y="5591547"/>
                  <a:ext cx="648072" cy="648072"/>
                </a:xfrm>
                <a:prstGeom prst="donut">
                  <a:avLst>
                    <a:gd name="adj" fmla="val 25000"/>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84" name="Google Shape;403;p5">
                  <a:extLst>
                    <a:ext uri="{FF2B5EF4-FFF2-40B4-BE49-F238E27FC236}">
                      <a16:creationId xmlns:a16="http://schemas.microsoft.com/office/drawing/2014/main" id="{7D928EFE-9B37-466B-9810-7FDC0DCC1F0E}"/>
                    </a:ext>
                  </a:extLst>
                </p:cNvPr>
                <p:cNvSpPr/>
                <p:nvPr/>
              </p:nvSpPr>
              <p:spPr>
                <a:xfrm>
                  <a:off x="2883221" y="5472334"/>
                  <a:ext cx="162018" cy="420204"/>
                </a:xfrm>
                <a:prstGeom prst="roundRect">
                  <a:avLst>
                    <a:gd name="adj" fmla="val 44102"/>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85" name="Google Shape;404;p5">
                  <a:extLst>
                    <a:ext uri="{FF2B5EF4-FFF2-40B4-BE49-F238E27FC236}">
                      <a16:creationId xmlns:a16="http://schemas.microsoft.com/office/drawing/2014/main" id="{AD6407FE-5DFA-439B-B218-B5855E46C1E5}"/>
                    </a:ext>
                  </a:extLst>
                </p:cNvPr>
                <p:cNvSpPr/>
                <p:nvPr/>
              </p:nvSpPr>
              <p:spPr>
                <a:xfrm>
                  <a:off x="6112101" y="5473128"/>
                  <a:ext cx="162018" cy="398351"/>
                </a:xfrm>
                <a:prstGeom prst="roundRect">
                  <a:avLst>
                    <a:gd name="adj" fmla="val 44102"/>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86" name="Google Shape;405;p5">
                  <a:extLst>
                    <a:ext uri="{FF2B5EF4-FFF2-40B4-BE49-F238E27FC236}">
                      <a16:creationId xmlns:a16="http://schemas.microsoft.com/office/drawing/2014/main" id="{31C195C4-9C78-4C25-8A6E-6B570FF9A45C}"/>
                    </a:ext>
                  </a:extLst>
                </p:cNvPr>
                <p:cNvSpPr/>
                <p:nvPr/>
              </p:nvSpPr>
              <p:spPr>
                <a:xfrm rot="-3400400">
                  <a:off x="3368262" y="3899876"/>
                  <a:ext cx="288032" cy="1875445"/>
                </a:xfrm>
                <a:prstGeom prst="roundRect">
                  <a:avLst>
                    <a:gd name="adj" fmla="val 36068"/>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87" name="Google Shape;406;p5">
                  <a:extLst>
                    <a:ext uri="{FF2B5EF4-FFF2-40B4-BE49-F238E27FC236}">
                      <a16:creationId xmlns:a16="http://schemas.microsoft.com/office/drawing/2014/main" id="{0675AFDB-7FB4-4320-ADBA-E352D58A5B7E}"/>
                    </a:ext>
                  </a:extLst>
                </p:cNvPr>
                <p:cNvSpPr/>
                <p:nvPr/>
              </p:nvSpPr>
              <p:spPr>
                <a:xfrm>
                  <a:off x="6156176" y="4765811"/>
                  <a:ext cx="288032" cy="755600"/>
                </a:xfrm>
                <a:prstGeom prst="roundRect">
                  <a:avLst>
                    <a:gd name="adj" fmla="val 36068"/>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88" name="Google Shape;407;p5">
                  <a:extLst>
                    <a:ext uri="{FF2B5EF4-FFF2-40B4-BE49-F238E27FC236}">
                      <a16:creationId xmlns:a16="http://schemas.microsoft.com/office/drawing/2014/main" id="{D4E8F960-550C-42BF-A6DD-3ADFCBA027B7}"/>
                    </a:ext>
                  </a:extLst>
                </p:cNvPr>
                <p:cNvSpPr/>
                <p:nvPr/>
              </p:nvSpPr>
              <p:spPr>
                <a:xfrm>
                  <a:off x="2699792" y="5161371"/>
                  <a:ext cx="3744416" cy="360040"/>
                </a:xfrm>
                <a:prstGeom prst="roundRect">
                  <a:avLst>
                    <a:gd name="adj" fmla="val 16667"/>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89" name="Google Shape;408;p5">
                  <a:extLst>
                    <a:ext uri="{FF2B5EF4-FFF2-40B4-BE49-F238E27FC236}">
                      <a16:creationId xmlns:a16="http://schemas.microsoft.com/office/drawing/2014/main" id="{F0DB40A9-232F-4AC6-9129-8020EE29368E}"/>
                    </a:ext>
                  </a:extLst>
                </p:cNvPr>
                <p:cNvSpPr/>
                <p:nvPr/>
              </p:nvSpPr>
              <p:spPr>
                <a:xfrm>
                  <a:off x="4294882" y="4509120"/>
                  <a:ext cx="1801319" cy="552747"/>
                </a:xfrm>
                <a:custGeom>
                  <a:avLst/>
                  <a:gdLst/>
                  <a:ahLst/>
                  <a:cxnLst/>
                  <a:rect l="l" t="t" r="r" b="b"/>
                  <a:pathLst>
                    <a:path w="1467163" h="377555" extrusionOk="0">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0" name="Google Shape;409;p5">
                  <a:extLst>
                    <a:ext uri="{FF2B5EF4-FFF2-40B4-BE49-F238E27FC236}">
                      <a16:creationId xmlns:a16="http://schemas.microsoft.com/office/drawing/2014/main" id="{03E82EC9-2B89-446D-80EF-848A18F63812}"/>
                    </a:ext>
                  </a:extLst>
                </p:cNvPr>
                <p:cNvSpPr/>
                <p:nvPr/>
              </p:nvSpPr>
              <p:spPr>
                <a:xfrm>
                  <a:off x="3110319" y="3959226"/>
                  <a:ext cx="457200" cy="457200"/>
                </a:xfrm>
                <a:prstGeom prst="ellipse">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91" name="Google Shape;410;p5">
                  <a:extLst>
                    <a:ext uri="{FF2B5EF4-FFF2-40B4-BE49-F238E27FC236}">
                      <a16:creationId xmlns:a16="http://schemas.microsoft.com/office/drawing/2014/main" id="{1475D243-2042-4CD1-AC3F-B8FAAED44029}"/>
                    </a:ext>
                  </a:extLst>
                </p:cNvPr>
                <p:cNvSpPr/>
                <p:nvPr/>
              </p:nvSpPr>
              <p:spPr>
                <a:xfrm rot="1961904">
                  <a:off x="3453236" y="4426052"/>
                  <a:ext cx="946970" cy="401316"/>
                </a:xfrm>
                <a:custGeom>
                  <a:avLst/>
                  <a:gdLst/>
                  <a:ahLst/>
                  <a:cxnLst/>
                  <a:rect l="l" t="t" r="r" b="b"/>
                  <a:pathLst>
                    <a:path w="946970" h="401316" extrusionOk="0">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sp>
            <p:nvSpPr>
              <p:cNvPr id="37" name="Google Shape;411;p5">
                <a:extLst>
                  <a:ext uri="{FF2B5EF4-FFF2-40B4-BE49-F238E27FC236}">
                    <a16:creationId xmlns:a16="http://schemas.microsoft.com/office/drawing/2014/main" id="{F042722D-409F-4E01-AA21-1DC4D8BFA2DD}"/>
                  </a:ext>
                </a:extLst>
              </p:cNvPr>
              <p:cNvSpPr/>
              <p:nvPr/>
            </p:nvSpPr>
            <p:spPr>
              <a:xfrm>
                <a:off x="4156011" y="263026"/>
                <a:ext cx="223709" cy="305860"/>
              </a:xfrm>
              <a:custGeom>
                <a:avLst/>
                <a:gdLst/>
                <a:ahLst/>
                <a:cxnLst/>
                <a:rect l="l" t="t" r="r" b="b"/>
                <a:pathLst>
                  <a:path w="2568" h="3758" extrusionOk="0">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38" name="Google Shape;412;p5">
                <a:extLst>
                  <a:ext uri="{FF2B5EF4-FFF2-40B4-BE49-F238E27FC236}">
                    <a16:creationId xmlns:a16="http://schemas.microsoft.com/office/drawing/2014/main" id="{246CAC10-8153-41EE-B7CF-9D740552322F}"/>
                  </a:ext>
                </a:extLst>
              </p:cNvPr>
              <p:cNvSpPr/>
              <p:nvPr/>
            </p:nvSpPr>
            <p:spPr>
              <a:xfrm>
                <a:off x="4490582" y="1030315"/>
                <a:ext cx="296737" cy="296736"/>
              </a:xfrm>
              <a:custGeom>
                <a:avLst/>
                <a:gdLst/>
                <a:ahLst/>
                <a:cxnLst/>
                <a:rect l="l" t="t" r="r" b="b"/>
                <a:pathLst>
                  <a:path w="3848188" h="3848188" extrusionOk="0">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39" name="Google Shape;413;p5">
                <a:extLst>
                  <a:ext uri="{FF2B5EF4-FFF2-40B4-BE49-F238E27FC236}">
                    <a16:creationId xmlns:a16="http://schemas.microsoft.com/office/drawing/2014/main" id="{D412572A-B796-488E-9ED1-A9E68DEAE8FB}"/>
                  </a:ext>
                </a:extLst>
              </p:cNvPr>
              <p:cNvSpPr/>
              <p:nvPr/>
            </p:nvSpPr>
            <p:spPr>
              <a:xfrm rot="2542585">
                <a:off x="4516666" y="365237"/>
                <a:ext cx="186287" cy="354842"/>
              </a:xfrm>
              <a:custGeom>
                <a:avLst/>
                <a:gdLst/>
                <a:ahLst/>
                <a:cxnLst/>
                <a:rect l="l" t="t" r="r" b="b"/>
                <a:pathLst>
                  <a:path w="2073250" h="3949150" extrusionOk="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grpSp>
            <p:nvGrpSpPr>
              <p:cNvPr id="40" name="Google Shape;414;p5">
                <a:extLst>
                  <a:ext uri="{FF2B5EF4-FFF2-40B4-BE49-F238E27FC236}">
                    <a16:creationId xmlns:a16="http://schemas.microsoft.com/office/drawing/2014/main" id="{B739115A-DBDB-494C-A554-D0CBDAF589E7}"/>
                  </a:ext>
                </a:extLst>
              </p:cNvPr>
              <p:cNvGrpSpPr/>
              <p:nvPr/>
            </p:nvGrpSpPr>
            <p:grpSpPr>
              <a:xfrm>
                <a:off x="3783054" y="1518900"/>
                <a:ext cx="323876" cy="330677"/>
                <a:chOff x="2062550" y="1001048"/>
                <a:chExt cx="5068291" cy="5174720"/>
              </a:xfrm>
            </p:grpSpPr>
            <p:sp>
              <p:nvSpPr>
                <p:cNvPr id="77" name="Google Shape;415;p5">
                  <a:extLst>
                    <a:ext uri="{FF2B5EF4-FFF2-40B4-BE49-F238E27FC236}">
                      <a16:creationId xmlns:a16="http://schemas.microsoft.com/office/drawing/2014/main" id="{9DB115CB-FE76-4478-855E-1F946CD29345}"/>
                    </a:ext>
                  </a:extLst>
                </p:cNvPr>
                <p:cNvSpPr/>
                <p:nvPr/>
              </p:nvSpPr>
              <p:spPr>
                <a:xfrm>
                  <a:off x="4767053" y="1142826"/>
                  <a:ext cx="2363788" cy="985838"/>
                </a:xfrm>
                <a:custGeom>
                  <a:avLst/>
                  <a:gdLst/>
                  <a:ahLst/>
                  <a:cxnLst/>
                  <a:rect l="l" t="t" r="r" b="b"/>
                  <a:pathLst>
                    <a:path w="1489" h="621" extrusionOk="0">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78" name="Google Shape;416;p5">
                  <a:extLst>
                    <a:ext uri="{FF2B5EF4-FFF2-40B4-BE49-F238E27FC236}">
                      <a16:creationId xmlns:a16="http://schemas.microsoft.com/office/drawing/2014/main" id="{AD381F2B-B7AE-4D7A-9E49-209D3E2A9DDE}"/>
                    </a:ext>
                  </a:extLst>
                </p:cNvPr>
                <p:cNvSpPr/>
                <p:nvPr/>
              </p:nvSpPr>
              <p:spPr>
                <a:xfrm>
                  <a:off x="3419872" y="2274221"/>
                  <a:ext cx="1925638" cy="3692538"/>
                </a:xfrm>
                <a:custGeom>
                  <a:avLst/>
                  <a:gdLst/>
                  <a:ahLst/>
                  <a:cxnLst/>
                  <a:rect l="l" t="t" r="r" b="b"/>
                  <a:pathLst>
                    <a:path w="1213" h="2416" extrusionOk="0">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79" name="Google Shape;417;p5">
                  <a:extLst>
                    <a:ext uri="{FF2B5EF4-FFF2-40B4-BE49-F238E27FC236}">
                      <a16:creationId xmlns:a16="http://schemas.microsoft.com/office/drawing/2014/main" id="{65926FC1-A82B-4772-94FE-83F11A7372B2}"/>
                    </a:ext>
                  </a:extLst>
                </p:cNvPr>
                <p:cNvSpPr/>
                <p:nvPr/>
              </p:nvSpPr>
              <p:spPr>
                <a:xfrm>
                  <a:off x="3841671" y="2252358"/>
                  <a:ext cx="1951038" cy="3489266"/>
                </a:xfrm>
                <a:custGeom>
                  <a:avLst/>
                  <a:gdLst/>
                  <a:ahLst/>
                  <a:cxnLst/>
                  <a:rect l="l" t="t" r="r" b="b"/>
                  <a:pathLst>
                    <a:path w="1229" h="2283" extrusionOk="0">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80" name="Google Shape;418;p5">
                  <a:extLst>
                    <a:ext uri="{FF2B5EF4-FFF2-40B4-BE49-F238E27FC236}">
                      <a16:creationId xmlns:a16="http://schemas.microsoft.com/office/drawing/2014/main" id="{567EB2B6-1D3A-4463-8367-8B1452190D6F}"/>
                    </a:ext>
                  </a:extLst>
                </p:cNvPr>
                <p:cNvSpPr/>
                <p:nvPr/>
              </p:nvSpPr>
              <p:spPr>
                <a:xfrm flipH="1">
                  <a:off x="2062550" y="1142826"/>
                  <a:ext cx="2363788" cy="985838"/>
                </a:xfrm>
                <a:custGeom>
                  <a:avLst/>
                  <a:gdLst/>
                  <a:ahLst/>
                  <a:cxnLst/>
                  <a:rect l="l" t="t" r="r" b="b"/>
                  <a:pathLst>
                    <a:path w="1489" h="621" extrusionOk="0">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81" name="Google Shape;419;p5">
                  <a:extLst>
                    <a:ext uri="{FF2B5EF4-FFF2-40B4-BE49-F238E27FC236}">
                      <a16:creationId xmlns:a16="http://schemas.microsoft.com/office/drawing/2014/main" id="{EA1E4D5B-8F6D-40BD-9ABC-976F90CF1C5C}"/>
                    </a:ext>
                  </a:extLst>
                </p:cNvPr>
                <p:cNvSpPr/>
                <p:nvPr/>
              </p:nvSpPr>
              <p:spPr>
                <a:xfrm>
                  <a:off x="4366556" y="1001048"/>
                  <a:ext cx="460794" cy="5174720"/>
                </a:xfrm>
                <a:custGeom>
                  <a:avLst/>
                  <a:gdLst/>
                  <a:ahLst/>
                  <a:cxnLst/>
                  <a:rect l="l" t="t" r="r" b="b"/>
                  <a:pathLst>
                    <a:path w="300" h="3369" extrusionOk="0">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grpSp>
          <p:sp>
            <p:nvSpPr>
              <p:cNvPr id="41" name="Google Shape;420;p5">
                <a:extLst>
                  <a:ext uri="{FF2B5EF4-FFF2-40B4-BE49-F238E27FC236}">
                    <a16:creationId xmlns:a16="http://schemas.microsoft.com/office/drawing/2014/main" id="{7C6A2192-74E2-4824-8A59-E30F9890B2C8}"/>
                  </a:ext>
                </a:extLst>
              </p:cNvPr>
              <p:cNvSpPr/>
              <p:nvPr/>
            </p:nvSpPr>
            <p:spPr>
              <a:xfrm>
                <a:off x="3485700" y="593822"/>
                <a:ext cx="262075" cy="197747"/>
              </a:xfrm>
              <a:custGeom>
                <a:avLst/>
                <a:gdLst/>
                <a:ahLst/>
                <a:cxnLst/>
                <a:rect l="l" t="t" r="r" b="b"/>
                <a:pathLst>
                  <a:path w="3960440" h="2988329" extrusionOk="0">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42" name="Google Shape;421;p5">
                <a:extLst>
                  <a:ext uri="{FF2B5EF4-FFF2-40B4-BE49-F238E27FC236}">
                    <a16:creationId xmlns:a16="http://schemas.microsoft.com/office/drawing/2014/main" id="{1D96E919-F089-4BA0-B2C3-7EE333ACD491}"/>
                  </a:ext>
                </a:extLst>
              </p:cNvPr>
              <p:cNvSpPr/>
              <p:nvPr/>
            </p:nvSpPr>
            <p:spPr>
              <a:xfrm>
                <a:off x="2925107" y="324353"/>
                <a:ext cx="262046" cy="237147"/>
              </a:xfrm>
              <a:custGeom>
                <a:avLst/>
                <a:gdLst/>
                <a:ahLst/>
                <a:cxnLst/>
                <a:rect l="l" t="t" r="r" b="b"/>
                <a:pathLst>
                  <a:path w="3971393" h="3594045" extrusionOk="0">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43" name="Google Shape;422;p5">
                <a:extLst>
                  <a:ext uri="{FF2B5EF4-FFF2-40B4-BE49-F238E27FC236}">
                    <a16:creationId xmlns:a16="http://schemas.microsoft.com/office/drawing/2014/main" id="{214968BD-9D8F-4C67-B8D2-F11DEBE36ADA}"/>
                  </a:ext>
                </a:extLst>
              </p:cNvPr>
              <p:cNvSpPr/>
              <p:nvPr/>
            </p:nvSpPr>
            <p:spPr>
              <a:xfrm rot="7840081">
                <a:off x="5210693" y="1474854"/>
                <a:ext cx="262540" cy="223955"/>
              </a:xfrm>
              <a:custGeom>
                <a:avLst/>
                <a:gdLst/>
                <a:ahLst/>
                <a:cxnLst/>
                <a:rect l="l" t="t" r="r" b="b"/>
                <a:pathLst>
                  <a:path w="4290840" h="3660228" extrusionOk="0">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44" name="Google Shape;423;p5">
                <a:extLst>
                  <a:ext uri="{FF2B5EF4-FFF2-40B4-BE49-F238E27FC236}">
                    <a16:creationId xmlns:a16="http://schemas.microsoft.com/office/drawing/2014/main" id="{DE990C04-24C3-4C38-9393-A2BCC1F526C2}"/>
                  </a:ext>
                </a:extLst>
              </p:cNvPr>
              <p:cNvSpPr/>
              <p:nvPr/>
            </p:nvSpPr>
            <p:spPr>
              <a:xfrm>
                <a:off x="4864288" y="443057"/>
                <a:ext cx="254332" cy="236887"/>
              </a:xfrm>
              <a:custGeom>
                <a:avLst/>
                <a:gdLst/>
                <a:ahLst/>
                <a:cxnLst/>
                <a:rect l="l" t="t" r="r" b="b"/>
                <a:pathLst>
                  <a:path w="3990386" h="3716676" extrusionOk="0">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45" name="Google Shape;424;p5">
                <a:extLst>
                  <a:ext uri="{FF2B5EF4-FFF2-40B4-BE49-F238E27FC236}">
                    <a16:creationId xmlns:a16="http://schemas.microsoft.com/office/drawing/2014/main" id="{4C8C8197-EC19-4E7A-9228-62CEB6E5D0B3}"/>
                  </a:ext>
                </a:extLst>
              </p:cNvPr>
              <p:cNvSpPr/>
              <p:nvPr/>
            </p:nvSpPr>
            <p:spPr>
              <a:xfrm>
                <a:off x="3825094" y="1043782"/>
                <a:ext cx="271140" cy="292344"/>
              </a:xfrm>
              <a:custGeom>
                <a:avLst/>
                <a:gdLst/>
                <a:ahLst/>
                <a:cxnLst/>
                <a:rect l="l" t="t" r="r" b="b"/>
                <a:pathLst>
                  <a:path w="3363" h="3626" extrusionOk="0">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46" name="Google Shape;425;p5">
                <a:extLst>
                  <a:ext uri="{FF2B5EF4-FFF2-40B4-BE49-F238E27FC236}">
                    <a16:creationId xmlns:a16="http://schemas.microsoft.com/office/drawing/2014/main" id="{682E2766-75E6-48CC-9896-24030BA45892}"/>
                  </a:ext>
                </a:extLst>
              </p:cNvPr>
              <p:cNvSpPr/>
              <p:nvPr/>
            </p:nvSpPr>
            <p:spPr>
              <a:xfrm>
                <a:off x="5325187" y="519003"/>
                <a:ext cx="267185" cy="286545"/>
              </a:xfrm>
              <a:custGeom>
                <a:avLst/>
                <a:gdLst/>
                <a:ahLst/>
                <a:cxnLst/>
                <a:rect l="l" t="t" r="r" b="b"/>
                <a:pathLst>
                  <a:path w="3381" h="3626" extrusionOk="0">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47" name="Google Shape;426;p5">
                <a:extLst>
                  <a:ext uri="{FF2B5EF4-FFF2-40B4-BE49-F238E27FC236}">
                    <a16:creationId xmlns:a16="http://schemas.microsoft.com/office/drawing/2014/main" id="{15BBB75E-F51F-409E-98BA-67B85E51BF22}"/>
                  </a:ext>
                </a:extLst>
              </p:cNvPr>
              <p:cNvSpPr/>
              <p:nvPr/>
            </p:nvSpPr>
            <p:spPr>
              <a:xfrm>
                <a:off x="5235611" y="1064229"/>
                <a:ext cx="251451" cy="251451"/>
              </a:xfrm>
              <a:custGeom>
                <a:avLst/>
                <a:gdLst/>
                <a:ahLst/>
                <a:cxnLst/>
                <a:rect l="l" t="t" r="r" b="b"/>
                <a:pathLst>
                  <a:path w="3816424" h="3816424" extrusionOk="0">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48" name="Google Shape;427;p5">
                <a:extLst>
                  <a:ext uri="{FF2B5EF4-FFF2-40B4-BE49-F238E27FC236}">
                    <a16:creationId xmlns:a16="http://schemas.microsoft.com/office/drawing/2014/main" id="{ECDBBF02-2D49-4D45-939C-85DC57291C61}"/>
                  </a:ext>
                </a:extLst>
              </p:cNvPr>
              <p:cNvSpPr/>
              <p:nvPr/>
            </p:nvSpPr>
            <p:spPr>
              <a:xfrm rot="-5400000">
                <a:off x="5434155" y="1230709"/>
                <a:ext cx="272228" cy="272559"/>
              </a:xfrm>
              <a:custGeom>
                <a:avLst/>
                <a:gdLst/>
                <a:ahLst/>
                <a:cxnLst/>
                <a:rect l="l" t="t" r="r" b="b"/>
                <a:pathLst>
                  <a:path w="3967137" h="3971952" extrusionOk="0">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49" name="Google Shape;428;p5">
                <a:extLst>
                  <a:ext uri="{FF2B5EF4-FFF2-40B4-BE49-F238E27FC236}">
                    <a16:creationId xmlns:a16="http://schemas.microsoft.com/office/drawing/2014/main" id="{558826EF-91E8-4F54-9850-2974AD35DD65}"/>
                  </a:ext>
                </a:extLst>
              </p:cNvPr>
              <p:cNvSpPr/>
              <p:nvPr/>
            </p:nvSpPr>
            <p:spPr>
              <a:xfrm>
                <a:off x="3262532" y="335827"/>
                <a:ext cx="305482" cy="214459"/>
              </a:xfrm>
              <a:custGeom>
                <a:avLst/>
                <a:gdLst/>
                <a:ahLst/>
                <a:cxnLst/>
                <a:rect l="l" t="t" r="r" b="b"/>
                <a:pathLst>
                  <a:path w="3934890" h="3325069" extrusionOk="0">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50" name="Google Shape;429;p5">
                <a:extLst>
                  <a:ext uri="{FF2B5EF4-FFF2-40B4-BE49-F238E27FC236}">
                    <a16:creationId xmlns:a16="http://schemas.microsoft.com/office/drawing/2014/main" id="{E3BCD7CF-8734-4149-B33A-9C31B954BCE5}"/>
                  </a:ext>
                </a:extLst>
              </p:cNvPr>
              <p:cNvSpPr/>
              <p:nvPr/>
            </p:nvSpPr>
            <p:spPr>
              <a:xfrm>
                <a:off x="4863131" y="1826407"/>
                <a:ext cx="330566" cy="201637"/>
              </a:xfrm>
              <a:custGeom>
                <a:avLst/>
                <a:gdLst/>
                <a:ahLst/>
                <a:cxnLst/>
                <a:rect l="l" t="t" r="r" b="b"/>
                <a:pathLst>
                  <a:path w="3990895" h="3087182" extrusionOk="0">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51" name="Google Shape;430;p5">
                <a:extLst>
                  <a:ext uri="{FF2B5EF4-FFF2-40B4-BE49-F238E27FC236}">
                    <a16:creationId xmlns:a16="http://schemas.microsoft.com/office/drawing/2014/main" id="{8DB0F438-F24E-4F67-A17D-A0B65864DE44}"/>
                  </a:ext>
                </a:extLst>
              </p:cNvPr>
              <p:cNvSpPr/>
              <p:nvPr/>
            </p:nvSpPr>
            <p:spPr>
              <a:xfrm rot="-346324">
                <a:off x="3149259" y="539297"/>
                <a:ext cx="226547" cy="281295"/>
              </a:xfrm>
              <a:custGeom>
                <a:avLst/>
                <a:gdLst/>
                <a:ahLst/>
                <a:cxnLst/>
                <a:rect l="l" t="t" r="r" b="b"/>
                <a:pathLst>
                  <a:path w="1949" h="2420" extrusionOk="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52" name="Google Shape;431;p5">
                <a:extLst>
                  <a:ext uri="{FF2B5EF4-FFF2-40B4-BE49-F238E27FC236}">
                    <a16:creationId xmlns:a16="http://schemas.microsoft.com/office/drawing/2014/main" id="{ADBB7FE0-5592-444F-9B59-35F11DC23C9E}"/>
                  </a:ext>
                </a:extLst>
              </p:cNvPr>
              <p:cNvSpPr/>
              <p:nvPr/>
            </p:nvSpPr>
            <p:spPr>
              <a:xfrm>
                <a:off x="5652196" y="464392"/>
                <a:ext cx="272557" cy="272111"/>
              </a:xfrm>
              <a:custGeom>
                <a:avLst/>
                <a:gdLst/>
                <a:ahLst/>
                <a:cxnLst/>
                <a:rect l="l" t="t" r="r" b="b"/>
                <a:pathLst>
                  <a:path w="3788345" h="3782142" extrusionOk="0">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53" name="Google Shape;432;p5">
                <a:extLst>
                  <a:ext uri="{FF2B5EF4-FFF2-40B4-BE49-F238E27FC236}">
                    <a16:creationId xmlns:a16="http://schemas.microsoft.com/office/drawing/2014/main" id="{966724BB-9B78-413A-908A-A6047DAE6444}"/>
                  </a:ext>
                </a:extLst>
              </p:cNvPr>
              <p:cNvSpPr/>
              <p:nvPr/>
            </p:nvSpPr>
            <p:spPr>
              <a:xfrm>
                <a:off x="3843077" y="415956"/>
                <a:ext cx="282062" cy="281027"/>
              </a:xfrm>
              <a:custGeom>
                <a:avLst/>
                <a:gdLst/>
                <a:ahLst/>
                <a:cxnLst/>
                <a:rect l="l" t="t" r="r" b="b"/>
                <a:pathLst>
                  <a:path w="3960440" h="3945921" extrusionOk="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54" name="Google Shape;433;p5">
                <a:extLst>
                  <a:ext uri="{FF2B5EF4-FFF2-40B4-BE49-F238E27FC236}">
                    <a16:creationId xmlns:a16="http://schemas.microsoft.com/office/drawing/2014/main" id="{7F4A5521-C3AE-4C0B-A1EF-CFB4B0CD3FD4}"/>
                  </a:ext>
                </a:extLst>
              </p:cNvPr>
              <p:cNvSpPr/>
              <p:nvPr/>
            </p:nvSpPr>
            <p:spPr>
              <a:xfrm>
                <a:off x="4612312" y="708937"/>
                <a:ext cx="277876" cy="316802"/>
              </a:xfrm>
              <a:custGeom>
                <a:avLst/>
                <a:gdLst/>
                <a:ahLst/>
                <a:cxnLst/>
                <a:rect l="l" t="t" r="r" b="b"/>
                <a:pathLst>
                  <a:path w="2942" h="3247" extrusionOk="0">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55" name="Google Shape;434;p5">
                <a:extLst>
                  <a:ext uri="{FF2B5EF4-FFF2-40B4-BE49-F238E27FC236}">
                    <a16:creationId xmlns:a16="http://schemas.microsoft.com/office/drawing/2014/main" id="{3F7583DD-5E78-4D2D-9E7B-090EC0D981D1}"/>
                  </a:ext>
                </a:extLst>
              </p:cNvPr>
              <p:cNvSpPr/>
              <p:nvPr/>
            </p:nvSpPr>
            <p:spPr>
              <a:xfrm>
                <a:off x="4838792" y="48540"/>
                <a:ext cx="213534" cy="300406"/>
              </a:xfrm>
              <a:custGeom>
                <a:avLst/>
                <a:gdLst/>
                <a:ahLst/>
                <a:cxnLst/>
                <a:rect l="l" t="t" r="r" b="b"/>
                <a:pathLst>
                  <a:path w="2753" h="3873" extrusionOk="0">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56" name="Google Shape;435;p5">
                <a:extLst>
                  <a:ext uri="{FF2B5EF4-FFF2-40B4-BE49-F238E27FC236}">
                    <a16:creationId xmlns:a16="http://schemas.microsoft.com/office/drawing/2014/main" id="{675D27C0-0D89-4EBE-9BB9-1A4E357F1466}"/>
                  </a:ext>
                </a:extLst>
              </p:cNvPr>
              <p:cNvSpPr/>
              <p:nvPr/>
            </p:nvSpPr>
            <p:spPr>
              <a:xfrm>
                <a:off x="5793258" y="43425"/>
                <a:ext cx="273901" cy="333043"/>
              </a:xfrm>
              <a:custGeom>
                <a:avLst/>
                <a:gdLst/>
                <a:ahLst/>
                <a:cxnLst/>
                <a:rect l="l" t="t" r="r" b="b"/>
                <a:pathLst>
                  <a:path w="2487" h="3024" extrusionOk="0">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57" name="Google Shape;436;p5">
                <a:extLst>
                  <a:ext uri="{FF2B5EF4-FFF2-40B4-BE49-F238E27FC236}">
                    <a16:creationId xmlns:a16="http://schemas.microsoft.com/office/drawing/2014/main" id="{6DB36FEA-6304-4D27-86A9-C611D45944E8}"/>
                  </a:ext>
                </a:extLst>
              </p:cNvPr>
              <p:cNvSpPr/>
              <p:nvPr/>
            </p:nvSpPr>
            <p:spPr>
              <a:xfrm>
                <a:off x="5415764" y="147954"/>
                <a:ext cx="309009" cy="316438"/>
              </a:xfrm>
              <a:custGeom>
                <a:avLst/>
                <a:gdLst/>
                <a:ahLst/>
                <a:cxnLst/>
                <a:rect l="l" t="t" r="r" b="b"/>
                <a:pathLst>
                  <a:path w="3785" h="3876" extrusionOk="0">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58" name="Google Shape;437;p5">
                <a:extLst>
                  <a:ext uri="{FF2B5EF4-FFF2-40B4-BE49-F238E27FC236}">
                    <a16:creationId xmlns:a16="http://schemas.microsoft.com/office/drawing/2014/main" id="{345A65AE-B776-49E1-A6C2-E282F2506D9D}"/>
                  </a:ext>
                </a:extLst>
              </p:cNvPr>
              <p:cNvSpPr/>
              <p:nvPr/>
            </p:nvSpPr>
            <p:spPr>
              <a:xfrm>
                <a:off x="5325086" y="675294"/>
                <a:ext cx="196879" cy="277574"/>
              </a:xfrm>
              <a:custGeom>
                <a:avLst/>
                <a:gdLst/>
                <a:ahLst/>
                <a:cxnLst/>
                <a:rect l="l" t="t" r="r" b="b"/>
                <a:pathLst>
                  <a:path w="2808312" h="3959361" extrusionOk="0">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59" name="Google Shape;438;p5">
                <a:extLst>
                  <a:ext uri="{FF2B5EF4-FFF2-40B4-BE49-F238E27FC236}">
                    <a16:creationId xmlns:a16="http://schemas.microsoft.com/office/drawing/2014/main" id="{F8C33FBC-D31A-4AC7-8844-B6D62C90C84E}"/>
                  </a:ext>
                </a:extLst>
              </p:cNvPr>
              <p:cNvSpPr/>
              <p:nvPr/>
            </p:nvSpPr>
            <p:spPr>
              <a:xfrm>
                <a:off x="6107312" y="43425"/>
                <a:ext cx="305387" cy="305387"/>
              </a:xfrm>
              <a:custGeom>
                <a:avLst/>
                <a:gdLst/>
                <a:ahLst/>
                <a:cxnLst/>
                <a:rect l="l" t="t" r="r" b="b"/>
                <a:pathLst>
                  <a:path w="3888432" h="3888432" extrusionOk="0">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60" name="Google Shape;439;p5">
                <a:extLst>
                  <a:ext uri="{FF2B5EF4-FFF2-40B4-BE49-F238E27FC236}">
                    <a16:creationId xmlns:a16="http://schemas.microsoft.com/office/drawing/2014/main" id="{B233BB18-298F-4982-8A80-16574678F14C}"/>
                  </a:ext>
                </a:extLst>
              </p:cNvPr>
              <p:cNvSpPr/>
              <p:nvPr/>
            </p:nvSpPr>
            <p:spPr>
              <a:xfrm>
                <a:off x="2794115" y="14216"/>
                <a:ext cx="286470" cy="291957"/>
              </a:xfrm>
              <a:custGeom>
                <a:avLst/>
                <a:gdLst/>
                <a:ahLst/>
                <a:cxnLst/>
                <a:rect l="l" t="t" r="r" b="b"/>
                <a:pathLst>
                  <a:path w="1776" h="1881" extrusionOk="0">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61" name="Google Shape;440;p5">
                <a:extLst>
                  <a:ext uri="{FF2B5EF4-FFF2-40B4-BE49-F238E27FC236}">
                    <a16:creationId xmlns:a16="http://schemas.microsoft.com/office/drawing/2014/main" id="{275E5BEB-32C3-4AB2-9D73-29ABF5997201}"/>
                  </a:ext>
                </a:extLst>
              </p:cNvPr>
              <p:cNvSpPr/>
              <p:nvPr/>
            </p:nvSpPr>
            <p:spPr>
              <a:xfrm>
                <a:off x="3380997" y="166898"/>
                <a:ext cx="295509" cy="149725"/>
              </a:xfrm>
              <a:custGeom>
                <a:avLst/>
                <a:gdLst/>
                <a:ahLst/>
                <a:cxnLst/>
                <a:rect l="l" t="t" r="r" b="b"/>
                <a:pathLst>
                  <a:path w="3600" h="1824" extrusionOk="0">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62" name="Google Shape;441;p5">
                <a:extLst>
                  <a:ext uri="{FF2B5EF4-FFF2-40B4-BE49-F238E27FC236}">
                    <a16:creationId xmlns:a16="http://schemas.microsoft.com/office/drawing/2014/main" id="{0D84AF16-F355-4C5A-B097-5A7DEFD6EC56}"/>
                  </a:ext>
                </a:extLst>
              </p:cNvPr>
              <p:cNvSpPr/>
              <p:nvPr/>
            </p:nvSpPr>
            <p:spPr>
              <a:xfrm>
                <a:off x="3725628" y="94418"/>
                <a:ext cx="284572" cy="306011"/>
              </a:xfrm>
              <a:custGeom>
                <a:avLst/>
                <a:gdLst/>
                <a:ahLst/>
                <a:cxnLst/>
                <a:rect l="l" t="t" r="r" b="b"/>
                <a:pathLst>
                  <a:path w="4669637" h="5021437" extrusionOk="0">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nvGrpSpPr>
              <p:cNvPr id="63" name="Google Shape;442;p5">
                <a:extLst>
                  <a:ext uri="{FF2B5EF4-FFF2-40B4-BE49-F238E27FC236}">
                    <a16:creationId xmlns:a16="http://schemas.microsoft.com/office/drawing/2014/main" id="{3FF8F41F-AE3F-4BAA-989E-93135429AC09}"/>
                  </a:ext>
                </a:extLst>
              </p:cNvPr>
              <p:cNvGrpSpPr/>
              <p:nvPr/>
            </p:nvGrpSpPr>
            <p:grpSpPr>
              <a:xfrm>
                <a:off x="3100246" y="76423"/>
                <a:ext cx="323876" cy="330677"/>
                <a:chOff x="2062550" y="1001048"/>
                <a:chExt cx="5068291" cy="5174720"/>
              </a:xfrm>
            </p:grpSpPr>
            <p:sp>
              <p:nvSpPr>
                <p:cNvPr id="72" name="Google Shape;443;p5">
                  <a:extLst>
                    <a:ext uri="{FF2B5EF4-FFF2-40B4-BE49-F238E27FC236}">
                      <a16:creationId xmlns:a16="http://schemas.microsoft.com/office/drawing/2014/main" id="{449CDBE5-16CF-4EB2-A07E-59CFD82741DF}"/>
                    </a:ext>
                  </a:extLst>
                </p:cNvPr>
                <p:cNvSpPr/>
                <p:nvPr/>
              </p:nvSpPr>
              <p:spPr>
                <a:xfrm>
                  <a:off x="4767053" y="1142826"/>
                  <a:ext cx="2363788" cy="985838"/>
                </a:xfrm>
                <a:custGeom>
                  <a:avLst/>
                  <a:gdLst/>
                  <a:ahLst/>
                  <a:cxnLst/>
                  <a:rect l="l" t="t" r="r" b="b"/>
                  <a:pathLst>
                    <a:path w="1489" h="621" extrusionOk="0">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73" name="Google Shape;444;p5">
                  <a:extLst>
                    <a:ext uri="{FF2B5EF4-FFF2-40B4-BE49-F238E27FC236}">
                      <a16:creationId xmlns:a16="http://schemas.microsoft.com/office/drawing/2014/main" id="{B25DD7B6-E5ED-4D81-B186-26532C7E8110}"/>
                    </a:ext>
                  </a:extLst>
                </p:cNvPr>
                <p:cNvSpPr/>
                <p:nvPr/>
              </p:nvSpPr>
              <p:spPr>
                <a:xfrm>
                  <a:off x="3419872" y="2274221"/>
                  <a:ext cx="1925638" cy="3692538"/>
                </a:xfrm>
                <a:custGeom>
                  <a:avLst/>
                  <a:gdLst/>
                  <a:ahLst/>
                  <a:cxnLst/>
                  <a:rect l="l" t="t" r="r" b="b"/>
                  <a:pathLst>
                    <a:path w="1213" h="2416" extrusionOk="0">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74" name="Google Shape;445;p5">
                  <a:extLst>
                    <a:ext uri="{FF2B5EF4-FFF2-40B4-BE49-F238E27FC236}">
                      <a16:creationId xmlns:a16="http://schemas.microsoft.com/office/drawing/2014/main" id="{34ECE1CD-85C6-446E-93A5-416956203CBA}"/>
                    </a:ext>
                  </a:extLst>
                </p:cNvPr>
                <p:cNvSpPr/>
                <p:nvPr/>
              </p:nvSpPr>
              <p:spPr>
                <a:xfrm>
                  <a:off x="3841671" y="2252358"/>
                  <a:ext cx="1951038" cy="3489266"/>
                </a:xfrm>
                <a:custGeom>
                  <a:avLst/>
                  <a:gdLst/>
                  <a:ahLst/>
                  <a:cxnLst/>
                  <a:rect l="l" t="t" r="r" b="b"/>
                  <a:pathLst>
                    <a:path w="1229" h="2283" extrusionOk="0">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75" name="Google Shape;446;p5">
                  <a:extLst>
                    <a:ext uri="{FF2B5EF4-FFF2-40B4-BE49-F238E27FC236}">
                      <a16:creationId xmlns:a16="http://schemas.microsoft.com/office/drawing/2014/main" id="{79764338-49C4-4A3F-A3F7-BBDCADA84D8B}"/>
                    </a:ext>
                  </a:extLst>
                </p:cNvPr>
                <p:cNvSpPr/>
                <p:nvPr/>
              </p:nvSpPr>
              <p:spPr>
                <a:xfrm flipH="1">
                  <a:off x="2062550" y="1142826"/>
                  <a:ext cx="2363788" cy="985838"/>
                </a:xfrm>
                <a:custGeom>
                  <a:avLst/>
                  <a:gdLst/>
                  <a:ahLst/>
                  <a:cxnLst/>
                  <a:rect l="l" t="t" r="r" b="b"/>
                  <a:pathLst>
                    <a:path w="1489" h="621" extrusionOk="0">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76" name="Google Shape;447;p5">
                  <a:extLst>
                    <a:ext uri="{FF2B5EF4-FFF2-40B4-BE49-F238E27FC236}">
                      <a16:creationId xmlns:a16="http://schemas.microsoft.com/office/drawing/2014/main" id="{1F0E4D85-A353-4408-B669-7567BF7E4C29}"/>
                    </a:ext>
                  </a:extLst>
                </p:cNvPr>
                <p:cNvSpPr/>
                <p:nvPr/>
              </p:nvSpPr>
              <p:spPr>
                <a:xfrm>
                  <a:off x="4366556" y="1001048"/>
                  <a:ext cx="460794" cy="5174720"/>
                </a:xfrm>
                <a:custGeom>
                  <a:avLst/>
                  <a:gdLst/>
                  <a:ahLst/>
                  <a:cxnLst/>
                  <a:rect l="l" t="t" r="r" b="b"/>
                  <a:pathLst>
                    <a:path w="300" h="3369" extrusionOk="0">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grpSp>
          <p:sp>
            <p:nvSpPr>
              <p:cNvPr id="64" name="Google Shape;448;p5">
                <a:extLst>
                  <a:ext uri="{FF2B5EF4-FFF2-40B4-BE49-F238E27FC236}">
                    <a16:creationId xmlns:a16="http://schemas.microsoft.com/office/drawing/2014/main" id="{454A9C1F-E052-4B4D-B5BB-78BBCEFF0237}"/>
                  </a:ext>
                </a:extLst>
              </p:cNvPr>
              <p:cNvSpPr/>
              <p:nvPr/>
            </p:nvSpPr>
            <p:spPr>
              <a:xfrm rot="7840081">
                <a:off x="5220968" y="21654"/>
                <a:ext cx="262540" cy="223955"/>
              </a:xfrm>
              <a:custGeom>
                <a:avLst/>
                <a:gdLst/>
                <a:ahLst/>
                <a:cxnLst/>
                <a:rect l="l" t="t" r="r" b="b"/>
                <a:pathLst>
                  <a:path w="4290840" h="3660228" extrusionOk="0">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65" name="Google Shape;449;p5">
                <a:extLst>
                  <a:ext uri="{FF2B5EF4-FFF2-40B4-BE49-F238E27FC236}">
                    <a16:creationId xmlns:a16="http://schemas.microsoft.com/office/drawing/2014/main" id="{A22AFCEA-BA04-4380-822D-E25365800A7D}"/>
                  </a:ext>
                </a:extLst>
              </p:cNvPr>
              <p:cNvSpPr/>
              <p:nvPr/>
            </p:nvSpPr>
            <p:spPr>
              <a:xfrm>
                <a:off x="4099789" y="53492"/>
                <a:ext cx="313419" cy="205786"/>
              </a:xfrm>
              <a:custGeom>
                <a:avLst/>
                <a:gdLst/>
                <a:ahLst/>
                <a:cxnLst/>
                <a:rect l="l" t="t" r="r" b="b"/>
                <a:pathLst>
                  <a:path w="3948136" h="2592287" extrusionOk="0">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66" name="Google Shape;450;p5">
                <a:extLst>
                  <a:ext uri="{FF2B5EF4-FFF2-40B4-BE49-F238E27FC236}">
                    <a16:creationId xmlns:a16="http://schemas.microsoft.com/office/drawing/2014/main" id="{8A73BC21-28ED-4E79-BA2B-B2307CC53B17}"/>
                  </a:ext>
                </a:extLst>
              </p:cNvPr>
              <p:cNvSpPr/>
              <p:nvPr/>
            </p:nvSpPr>
            <p:spPr>
              <a:xfrm>
                <a:off x="5836172" y="550811"/>
                <a:ext cx="271140" cy="292344"/>
              </a:xfrm>
              <a:custGeom>
                <a:avLst/>
                <a:gdLst/>
                <a:ahLst/>
                <a:cxnLst/>
                <a:rect l="l" t="t" r="r" b="b"/>
                <a:pathLst>
                  <a:path w="3363" h="3626" extrusionOk="0">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rgbClr val="E93A0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01"/>
                  <a:buFont typeface="Calibri"/>
                  <a:buNone/>
                </a:pPr>
                <a:endParaRPr sz="2701" b="0" i="0" u="none" strike="noStrike" cap="none">
                  <a:solidFill>
                    <a:srgbClr val="000000"/>
                  </a:solidFill>
                  <a:latin typeface="Arial"/>
                  <a:ea typeface="Arial"/>
                  <a:cs typeface="Arial"/>
                  <a:sym typeface="Arial"/>
                </a:endParaRPr>
              </a:p>
            </p:txBody>
          </p:sp>
          <p:sp>
            <p:nvSpPr>
              <p:cNvPr id="67" name="Google Shape;451;p5">
                <a:extLst>
                  <a:ext uri="{FF2B5EF4-FFF2-40B4-BE49-F238E27FC236}">
                    <a16:creationId xmlns:a16="http://schemas.microsoft.com/office/drawing/2014/main" id="{0684CBE8-1A09-499A-BA17-87B14C308EE0}"/>
                  </a:ext>
                </a:extLst>
              </p:cNvPr>
              <p:cNvSpPr/>
              <p:nvPr/>
            </p:nvSpPr>
            <p:spPr>
              <a:xfrm rot="7840081">
                <a:off x="3586804" y="1467179"/>
                <a:ext cx="262540" cy="223955"/>
              </a:xfrm>
              <a:custGeom>
                <a:avLst/>
                <a:gdLst/>
                <a:ahLst/>
                <a:cxnLst/>
                <a:rect l="l" t="t" r="r" b="b"/>
                <a:pathLst>
                  <a:path w="4290840" h="3660228" extrusionOk="0">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68" name="Google Shape;452;p5">
                <a:extLst>
                  <a:ext uri="{FF2B5EF4-FFF2-40B4-BE49-F238E27FC236}">
                    <a16:creationId xmlns:a16="http://schemas.microsoft.com/office/drawing/2014/main" id="{9010B7FC-93AA-46B1-9B8D-D16C59FF23F6}"/>
                  </a:ext>
                </a:extLst>
              </p:cNvPr>
              <p:cNvSpPr/>
              <p:nvPr/>
            </p:nvSpPr>
            <p:spPr>
              <a:xfrm>
                <a:off x="4229581" y="2162779"/>
                <a:ext cx="282062" cy="281027"/>
              </a:xfrm>
              <a:custGeom>
                <a:avLst/>
                <a:gdLst/>
                <a:ahLst/>
                <a:cxnLst/>
                <a:rect l="l" t="t" r="r" b="b"/>
                <a:pathLst>
                  <a:path w="3960440" h="3945921" extrusionOk="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69" name="Google Shape;453;p5">
                <a:extLst>
                  <a:ext uri="{FF2B5EF4-FFF2-40B4-BE49-F238E27FC236}">
                    <a16:creationId xmlns:a16="http://schemas.microsoft.com/office/drawing/2014/main" id="{87B44B99-F9C6-47E2-9D56-4F787054A009}"/>
                  </a:ext>
                </a:extLst>
              </p:cNvPr>
              <p:cNvSpPr/>
              <p:nvPr/>
            </p:nvSpPr>
            <p:spPr>
              <a:xfrm>
                <a:off x="4912032" y="1041811"/>
                <a:ext cx="273280" cy="166694"/>
              </a:xfrm>
              <a:custGeom>
                <a:avLst/>
                <a:gdLst/>
                <a:ahLst/>
                <a:cxnLst/>
                <a:rect l="l" t="t" r="r" b="b"/>
                <a:pathLst>
                  <a:path w="3990895" h="3087182" extrusionOk="0">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70" name="Google Shape;454;p5">
                <a:extLst>
                  <a:ext uri="{FF2B5EF4-FFF2-40B4-BE49-F238E27FC236}">
                    <a16:creationId xmlns:a16="http://schemas.microsoft.com/office/drawing/2014/main" id="{3A6C3E83-1F41-40B6-8FDA-66EBAFCC926B}"/>
                  </a:ext>
                </a:extLst>
              </p:cNvPr>
              <p:cNvSpPr/>
              <p:nvPr/>
            </p:nvSpPr>
            <p:spPr>
              <a:xfrm>
                <a:off x="4118225" y="1037486"/>
                <a:ext cx="273280" cy="166694"/>
              </a:xfrm>
              <a:custGeom>
                <a:avLst/>
                <a:gdLst/>
                <a:ahLst/>
                <a:cxnLst/>
                <a:rect l="l" t="t" r="r" b="b"/>
                <a:pathLst>
                  <a:path w="3990895" h="3087182" extrusionOk="0">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sp>
            <p:nvSpPr>
              <p:cNvPr id="71" name="Google Shape;455;p5">
                <a:extLst>
                  <a:ext uri="{FF2B5EF4-FFF2-40B4-BE49-F238E27FC236}">
                    <a16:creationId xmlns:a16="http://schemas.microsoft.com/office/drawing/2014/main" id="{288179F7-E8BD-4D09-BD9E-CB0BF5E487AE}"/>
                  </a:ext>
                </a:extLst>
              </p:cNvPr>
              <p:cNvSpPr/>
              <p:nvPr/>
            </p:nvSpPr>
            <p:spPr>
              <a:xfrm>
                <a:off x="3935401" y="1256727"/>
                <a:ext cx="262075" cy="197747"/>
              </a:xfrm>
              <a:custGeom>
                <a:avLst/>
                <a:gdLst/>
                <a:ahLst/>
                <a:cxnLst/>
                <a:rect l="l" t="t" r="r" b="b"/>
                <a:pathLst>
                  <a:path w="3960440" h="2988329" extrusionOk="0">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sp>
          <p:nvSpPr>
            <p:cNvPr id="15" name="Google Shape;456;p5">
              <a:extLst>
                <a:ext uri="{FF2B5EF4-FFF2-40B4-BE49-F238E27FC236}">
                  <a16:creationId xmlns:a16="http://schemas.microsoft.com/office/drawing/2014/main" id="{EB92312B-523E-4A0F-96DE-43748CFD433E}"/>
                </a:ext>
              </a:extLst>
            </p:cNvPr>
            <p:cNvSpPr/>
            <p:nvPr/>
          </p:nvSpPr>
          <p:spPr>
            <a:xfrm>
              <a:off x="3862363" y="6201888"/>
              <a:ext cx="948541" cy="310325"/>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1"/>
                <a:buFont typeface="Calibri"/>
                <a:buNone/>
              </a:pPr>
              <a:endParaRPr sz="2701" b="0" i="0" u="none" strike="noStrike" cap="none">
                <a:solidFill>
                  <a:srgbClr val="FFFFFF"/>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672"/>
        <p:cNvGrpSpPr/>
        <p:nvPr/>
      </p:nvGrpSpPr>
      <p:grpSpPr>
        <a:xfrm>
          <a:off x="0" y="0"/>
          <a:ext cx="0" cy="0"/>
          <a:chOff x="0" y="0"/>
          <a:chExt cx="0" cy="0"/>
        </a:xfrm>
      </p:grpSpPr>
      <p:grpSp>
        <p:nvGrpSpPr>
          <p:cNvPr id="104" name="Group 103">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5" name="Picture 104">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6" name="Rectangle 105">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7" name="Picture 106">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8" name="Picture 107">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110" name="Rectangle 109">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grpSp>
        <p:nvGrpSpPr>
          <p:cNvPr id="114" name="Group 113">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15"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16" name="Picture 115">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17"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18" name="Picture 117">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grpSp>
        <p:nvGrpSpPr>
          <p:cNvPr id="673" name="Google Shape;673;p59"/>
          <p:cNvGrpSpPr/>
          <p:nvPr/>
        </p:nvGrpSpPr>
        <p:grpSpPr>
          <a:xfrm>
            <a:off x="1133780" y="1555367"/>
            <a:ext cx="9905528" cy="3803352"/>
            <a:chOff x="2179065" y="3512686"/>
            <a:chExt cx="9722963" cy="3733255"/>
          </a:xfrm>
        </p:grpSpPr>
        <p:sp>
          <p:nvSpPr>
            <p:cNvPr id="674" name="Google Shape;674;p59"/>
            <p:cNvSpPr txBox="1"/>
            <p:nvPr/>
          </p:nvSpPr>
          <p:spPr>
            <a:xfrm>
              <a:off x="2179065" y="4198993"/>
              <a:ext cx="9722963" cy="3046948"/>
            </a:xfrm>
            <a:prstGeom prst="rect">
              <a:avLst/>
            </a:prstGeom>
            <a:noFill/>
            <a:ln>
              <a:noFill/>
            </a:ln>
          </p:spPr>
          <p:txBody>
            <a:bodyPr spcFirstLastPara="1" wrap="square" lIns="91425" tIns="45700" rIns="91425" bIns="45700" anchor="ctr" anchorCtr="0">
              <a:normAutofit/>
            </a:bodyPr>
            <a:lstStyle/>
            <a:p>
              <a:pPr>
                <a:spcAft>
                  <a:spcPts val="600"/>
                </a:spcAft>
                <a:buSzPts val="9600"/>
              </a:pPr>
              <a:r>
                <a:rPr lang="en-US" sz="5000" b="1">
                  <a:latin typeface="Teko"/>
                  <a:ea typeface="Teko"/>
                  <a:cs typeface="Teko"/>
                </a:rPr>
                <a:t>Development Tools &amp; Techniques</a:t>
              </a:r>
              <a:endParaRPr sz="5000" b="1" i="0" u="none" strike="noStrike" cap="none">
                <a:solidFill>
                  <a:srgbClr val="000000"/>
                </a:solidFill>
                <a:latin typeface="Teko"/>
                <a:ea typeface="Teko"/>
                <a:cs typeface="Teko"/>
                <a:sym typeface="Teko"/>
              </a:endParaRPr>
            </a:p>
          </p:txBody>
        </p:sp>
        <p:sp>
          <p:nvSpPr>
            <p:cNvPr id="675" name="Google Shape;675;p59"/>
            <p:cNvSpPr txBox="1"/>
            <p:nvPr/>
          </p:nvSpPr>
          <p:spPr>
            <a:xfrm>
              <a:off x="6685691" y="3512686"/>
              <a:ext cx="4777096" cy="37965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679"/>
        <p:cNvGrpSpPr/>
        <p:nvPr/>
      </p:nvGrpSpPr>
      <p:grpSpPr>
        <a:xfrm>
          <a:off x="0" y="0"/>
          <a:ext cx="0" cy="0"/>
          <a:chOff x="0" y="0"/>
          <a:chExt cx="0" cy="0"/>
        </a:xfrm>
      </p:grpSpPr>
      <p:sp useBgFill="1">
        <p:nvSpPr>
          <p:cNvPr id="683" name="Rectangle 109">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4" name="Group 111">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3" name="Picture 112">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4" name="Rectangle 113">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5" name="Picture 114">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6" name="Picture 115">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85" name="Rectangle 117">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E00C5E1-495E-4FD9-95B7-98711765BD18}"/>
              </a:ext>
            </a:extLst>
          </p:cNvPr>
          <p:cNvPicPr>
            <a:picLocks noChangeAspect="1"/>
          </p:cNvPicPr>
          <p:nvPr/>
        </p:nvPicPr>
        <p:blipFill rotWithShape="1">
          <a:blip r:embed="rId6"/>
          <a:srcRect t="560" b="2619"/>
          <a:stretch/>
        </p:blipFill>
        <p:spPr>
          <a:xfrm>
            <a:off x="823211" y="1093906"/>
            <a:ext cx="5278777" cy="3858780"/>
          </a:xfrm>
          <a:prstGeom prst="rect">
            <a:avLst/>
          </a:prstGeom>
        </p:spPr>
      </p:pic>
      <p:cxnSp>
        <p:nvCxnSpPr>
          <p:cNvPr id="686" name="Straight Connector 119">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681" name="Google Shape;681;gd0b8aa75c9_0_181"/>
          <p:cNvSpPr txBox="1">
            <a:spLocks noGrp="1"/>
          </p:cNvSpPr>
          <p:nvPr>
            <p:ph idx="1"/>
          </p:nvPr>
        </p:nvSpPr>
        <p:spPr>
          <a:xfrm>
            <a:off x="6975108" y="946668"/>
            <a:ext cx="4467826" cy="4929200"/>
          </a:xfrm>
          <a:prstGeom prst="rect">
            <a:avLst/>
          </a:prstGeom>
        </p:spPr>
        <p:txBody>
          <a:bodyPr spcFirstLastPara="1" vert="horz" lIns="91425" tIns="45700" rIns="91425" bIns="45700" rtlCol="0" anchor="t" anchorCtr="0">
            <a:noAutofit/>
          </a:bodyPr>
          <a:lstStyle/>
          <a:p>
            <a:pPr marL="177800" lvl="0" indent="0" rtl="0">
              <a:lnSpc>
                <a:spcPct val="90000"/>
              </a:lnSpc>
              <a:spcBef>
                <a:spcPts val="0"/>
              </a:spcBef>
              <a:buClr>
                <a:schemeClr val="dk1"/>
              </a:buClr>
              <a:buSzPts val="2800"/>
              <a:buNone/>
            </a:pPr>
            <a:r>
              <a:rPr lang="en-US" sz="1400" b="1" dirty="0">
                <a:highlight>
                  <a:srgbClr val="FFFFFF"/>
                </a:highlight>
                <a:latin typeface="Agency FB"/>
                <a:ea typeface="Georgia"/>
                <a:cs typeface="Times New Roman"/>
                <a:sym typeface="Georgia"/>
              </a:rPr>
              <a:t>SVM Classifier :</a:t>
            </a:r>
            <a:endParaRPr lang="en-US" sz="1400" dirty="0"/>
          </a:p>
          <a:p>
            <a:pPr marL="177800" lvl="0" indent="0" rtl="0">
              <a:lnSpc>
                <a:spcPct val="90000"/>
              </a:lnSpc>
              <a:spcBef>
                <a:spcPts val="0"/>
              </a:spcBef>
              <a:buClr>
                <a:schemeClr val="dk1"/>
              </a:buClr>
              <a:buSzPts val="2800"/>
              <a:buNone/>
            </a:pPr>
            <a:endParaRPr lang="en-US" sz="1400" dirty="0">
              <a:highlight>
                <a:srgbClr val="FFFFFF"/>
              </a:highlight>
              <a:latin typeface="Georgia"/>
              <a:ea typeface="Georgia"/>
              <a:cs typeface="Times New Roman" panose="02020603050405020304" pitchFamily="18" charset="0"/>
            </a:endParaRPr>
          </a:p>
          <a:p>
            <a:pPr marL="520700" lvl="0" rtl="0">
              <a:lnSpc>
                <a:spcPct val="90000"/>
              </a:lnSpc>
              <a:spcBef>
                <a:spcPts val="0"/>
              </a:spcBef>
              <a:buClr>
                <a:schemeClr val="dk1"/>
              </a:buClr>
              <a:buSzPts val="2800"/>
              <a:buFont typeface="Wingdings" panose="05000000000000000000" pitchFamily="2" charset="2"/>
              <a:buChar char="Ø"/>
            </a:pPr>
            <a:r>
              <a:rPr lang="en-US" sz="1400" dirty="0">
                <a:highlight>
                  <a:srgbClr val="FFFFFF"/>
                </a:highlight>
                <a:latin typeface="Times New Roman"/>
                <a:ea typeface="Georgia"/>
                <a:cs typeface="Times New Roman"/>
                <a:sym typeface="Georgia"/>
              </a:rPr>
              <a:t>TF-IDF is an abbreviation for Term Frequency Inverse Document Frequency. This is very common algorithm to transform text into a meaningful representation of numbers which is used to fit machine algorithm for prediction.</a:t>
            </a:r>
            <a:endParaRPr lang="en-US" sz="1400" dirty="0">
              <a:highlight>
                <a:srgbClr val="FFFFFF"/>
              </a:highlight>
              <a:latin typeface="Times New Roman"/>
              <a:ea typeface="Georgia"/>
              <a:cs typeface="Times New Roman"/>
            </a:endParaRPr>
          </a:p>
          <a:p>
            <a:pPr marL="520700" lvl="0" rtl="0">
              <a:lnSpc>
                <a:spcPct val="90000"/>
              </a:lnSpc>
              <a:spcBef>
                <a:spcPts val="0"/>
              </a:spcBef>
              <a:buClr>
                <a:schemeClr val="dk1"/>
              </a:buClr>
              <a:buSzPts val="2800"/>
              <a:buFont typeface="Wingdings" panose="05000000000000000000" pitchFamily="2" charset="2"/>
              <a:buChar char="Ø"/>
            </a:pPr>
            <a:endParaRPr lang="en-US" sz="1400" dirty="0">
              <a:highlight>
                <a:srgbClr val="FFFFFF"/>
              </a:highlight>
              <a:latin typeface="Times New Roman" panose="02020603050405020304" pitchFamily="18" charset="0"/>
              <a:ea typeface="Georgia"/>
              <a:cs typeface="Times New Roman" panose="02020603050405020304" pitchFamily="18" charset="0"/>
            </a:endParaRPr>
          </a:p>
          <a:p>
            <a:pPr marL="520700" lvl="0" rtl="0">
              <a:lnSpc>
                <a:spcPct val="90000"/>
              </a:lnSpc>
              <a:spcBef>
                <a:spcPts val="0"/>
              </a:spcBef>
              <a:buClr>
                <a:schemeClr val="dk1"/>
              </a:buClr>
              <a:buSzPts val="2800"/>
              <a:buFont typeface="Wingdings" panose="05000000000000000000" pitchFamily="2" charset="2"/>
              <a:buChar char="Ø"/>
            </a:pPr>
            <a:r>
              <a:rPr lang="en-US" sz="1400" dirty="0">
                <a:highlight>
                  <a:srgbClr val="FFFFFF"/>
                </a:highlight>
                <a:latin typeface="Times New Roman"/>
                <a:ea typeface="Georgia"/>
                <a:cs typeface="Times New Roman"/>
                <a:sym typeface="Georgia"/>
              </a:rPr>
              <a:t>SVM offers very high accuracy compared to other classifiers such as Logistic regression and decision tree.</a:t>
            </a:r>
            <a:endParaRPr lang="en-US" sz="1400" dirty="0">
              <a:highlight>
                <a:srgbClr val="FFFFFF"/>
              </a:highlight>
              <a:latin typeface="Times New Roman"/>
              <a:ea typeface="Georgia"/>
              <a:cs typeface="Times New Roman"/>
            </a:endParaRPr>
          </a:p>
          <a:p>
            <a:pPr marL="177800" lvl="0" indent="0" rtl="0">
              <a:lnSpc>
                <a:spcPct val="90000"/>
              </a:lnSpc>
              <a:spcBef>
                <a:spcPts val="0"/>
              </a:spcBef>
              <a:buClr>
                <a:schemeClr val="dk1"/>
              </a:buClr>
              <a:buSzPts val="2800"/>
              <a:buNone/>
            </a:pPr>
            <a:endParaRPr lang="en-US" sz="1400" dirty="0">
              <a:highlight>
                <a:srgbClr val="FFFFFF"/>
              </a:highlight>
              <a:latin typeface="Times New Roman" panose="02020603050405020304" pitchFamily="18" charset="0"/>
              <a:ea typeface="Georgia"/>
              <a:cs typeface="Times New Roman" panose="02020603050405020304" pitchFamily="18" charset="0"/>
            </a:endParaRPr>
          </a:p>
          <a:p>
            <a:pPr marL="520700" lvl="0" rtl="0">
              <a:lnSpc>
                <a:spcPct val="90000"/>
              </a:lnSpc>
              <a:spcBef>
                <a:spcPts val="0"/>
              </a:spcBef>
              <a:buClr>
                <a:schemeClr val="dk1"/>
              </a:buClr>
              <a:buSzPts val="2800"/>
              <a:buFont typeface="Wingdings" panose="05000000000000000000" pitchFamily="2" charset="2"/>
              <a:buChar char="Ø"/>
            </a:pPr>
            <a:r>
              <a:rPr lang="en-US" sz="1400" dirty="0">
                <a:highlight>
                  <a:srgbClr val="FFFFFF"/>
                </a:highlight>
                <a:latin typeface="Times New Roman"/>
                <a:ea typeface="Georgia"/>
                <a:cs typeface="Times New Roman"/>
                <a:sym typeface="Georgia"/>
              </a:rPr>
              <a:t>SVM classifier separates data points using a hyperplane with largest amount of margin and hence known as discriminative classifier.</a:t>
            </a:r>
            <a:endParaRPr lang="en-US" sz="1400" dirty="0">
              <a:highlight>
                <a:srgbClr val="FFFFFF"/>
              </a:highlight>
              <a:latin typeface="Times New Roman"/>
              <a:ea typeface="Georgia"/>
              <a:cs typeface="Times New Roman"/>
            </a:endParaRPr>
          </a:p>
          <a:p>
            <a:pPr marL="463550" lvl="0" indent="-285750" rtl="0">
              <a:lnSpc>
                <a:spcPct val="90000"/>
              </a:lnSpc>
              <a:spcBef>
                <a:spcPts val="0"/>
              </a:spcBef>
              <a:buClr>
                <a:schemeClr val="dk1"/>
              </a:buClr>
              <a:buSzPts val="2800"/>
              <a:buFont typeface="Wingdings" panose="05000000000000000000" pitchFamily="2" charset="2"/>
              <a:buChar char="Ø"/>
            </a:pPr>
            <a:r>
              <a:rPr lang="en-US" sz="1400" dirty="0">
                <a:highlight>
                  <a:srgbClr val="FFFFFF"/>
                </a:highlight>
                <a:latin typeface="Times New Roman"/>
                <a:ea typeface="Georgia"/>
                <a:cs typeface="Times New Roman"/>
                <a:sym typeface="Georgia"/>
              </a:rPr>
              <a:t>SVM constructs hyperplane in multidimensional space.</a:t>
            </a:r>
            <a:endParaRPr lang="en-US" sz="1400" dirty="0">
              <a:highlight>
                <a:srgbClr val="FFFFFF"/>
              </a:highlight>
              <a:latin typeface="Times New Roman"/>
              <a:ea typeface="Georgia"/>
              <a:cs typeface="Times New Roman"/>
            </a:endParaRPr>
          </a:p>
          <a:p>
            <a:pPr marL="463550" lvl="0" indent="-285750" rtl="0">
              <a:lnSpc>
                <a:spcPct val="90000"/>
              </a:lnSpc>
              <a:spcBef>
                <a:spcPts val="0"/>
              </a:spcBef>
              <a:buClr>
                <a:schemeClr val="dk1"/>
              </a:buClr>
              <a:buSzPts val="2800"/>
              <a:buFont typeface="Wingdings" panose="05000000000000000000" pitchFamily="2" charset="2"/>
              <a:buChar char="Ø"/>
            </a:pPr>
            <a:endParaRPr lang="en-US" sz="1400" dirty="0">
              <a:highlight>
                <a:srgbClr val="FFFFFF"/>
              </a:highlight>
              <a:latin typeface="Times New Roman" panose="02020603050405020304" pitchFamily="18" charset="0"/>
              <a:ea typeface="Georgia"/>
              <a:cs typeface="Times New Roman" panose="02020603050405020304" pitchFamily="18" charset="0"/>
            </a:endParaRPr>
          </a:p>
          <a:p>
            <a:pPr marL="177800" lvl="0" indent="0" rtl="0">
              <a:lnSpc>
                <a:spcPct val="90000"/>
              </a:lnSpc>
              <a:spcBef>
                <a:spcPts val="0"/>
              </a:spcBef>
              <a:buClr>
                <a:schemeClr val="dk1"/>
              </a:buClr>
              <a:buSzPts val="2800"/>
              <a:buNone/>
            </a:pPr>
            <a:endParaRPr lang="en-US" sz="1400" dirty="0">
              <a:highlight>
                <a:srgbClr val="FFFFFF"/>
              </a:highlight>
              <a:latin typeface="Times New Roman" panose="02020603050405020304" pitchFamily="18" charset="0"/>
              <a:ea typeface="Georgia"/>
              <a:cs typeface="Times New Roman" panose="02020603050405020304" pitchFamily="18" charset="0"/>
            </a:endParaRPr>
          </a:p>
          <a:p>
            <a:pPr marL="463550">
              <a:lnSpc>
                <a:spcPct val="90000"/>
              </a:lnSpc>
              <a:spcBef>
                <a:spcPts val="0"/>
              </a:spcBef>
              <a:buClr>
                <a:schemeClr val="dk1"/>
              </a:buClr>
              <a:buSzPts val="2800"/>
              <a:buFont typeface="Wingdings" panose="05000000000000000000" pitchFamily="2" charset="2"/>
              <a:buChar char="Ø"/>
            </a:pPr>
            <a:r>
              <a:rPr lang="en-US" sz="1400" dirty="0">
                <a:highlight>
                  <a:srgbClr val="FFFFFF"/>
                </a:highlight>
                <a:latin typeface="Times New Roman"/>
                <a:ea typeface="Georgia"/>
                <a:cs typeface="Times New Roman"/>
                <a:sym typeface="Georgia"/>
              </a:rPr>
              <a:t>The core idea is to find a maximum marginal hyperplane(MMH) </a:t>
            </a:r>
            <a:endParaRPr lang="en-US" sz="1400" dirty="0">
              <a:highlight>
                <a:srgbClr val="FFFFFF"/>
              </a:highlight>
              <a:latin typeface="Times New Roman"/>
              <a:ea typeface="Georgia"/>
              <a:cs typeface="Times New Roman"/>
            </a:endParaRPr>
          </a:p>
          <a:p>
            <a:pPr marL="177800" indent="0">
              <a:lnSpc>
                <a:spcPct val="90000"/>
              </a:lnSpc>
              <a:spcBef>
                <a:spcPts val="0"/>
              </a:spcBef>
              <a:buClr>
                <a:schemeClr val="dk1"/>
              </a:buClr>
              <a:buSzPts val="2800"/>
              <a:buNone/>
            </a:pPr>
            <a:r>
              <a:rPr lang="en-US" sz="1400" dirty="0">
                <a:highlight>
                  <a:srgbClr val="FFFFFF"/>
                </a:highlight>
                <a:latin typeface="Times New Roman"/>
                <a:ea typeface="Georgia"/>
                <a:cs typeface="Times New Roman"/>
                <a:sym typeface="Georgia"/>
              </a:rPr>
              <a:t>     that best divides the dataset into classes. </a:t>
            </a:r>
            <a:endParaRPr lang="en-US" sz="1400" dirty="0">
              <a:highlight>
                <a:srgbClr val="FFFFFF"/>
              </a:highlight>
              <a:latin typeface="Times New Roman" panose="02020603050405020304" pitchFamily="18" charset="0"/>
              <a:ea typeface="Georgia"/>
              <a:cs typeface="Times New Roman" panose="02020603050405020304" pitchFamily="18" charset="0"/>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a:p>
            <a:pPr marL="177800" lvl="0" indent="0" rtl="0">
              <a:lnSpc>
                <a:spcPct val="90000"/>
              </a:lnSpc>
              <a:spcBef>
                <a:spcPts val="0"/>
              </a:spcBef>
              <a:buClr>
                <a:schemeClr val="dk1"/>
              </a:buClr>
              <a:buSzPts val="2800"/>
              <a:buNone/>
            </a:pPr>
            <a:endParaRPr lang="en-US" sz="600" dirty="0">
              <a:highlight>
                <a:srgbClr val="FFFFFF"/>
              </a:highlight>
              <a:latin typeface="Georgia"/>
              <a:ea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p:nvPr/>
        </p:nvSpPr>
        <p:spPr>
          <a:xfrm>
            <a:off x="4058131" y="572455"/>
            <a:ext cx="6272864" cy="92333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b="1">
                <a:solidFill>
                  <a:schemeClr val="dk1"/>
                </a:solidFill>
                <a:latin typeface="Teko"/>
                <a:ea typeface="Teko"/>
                <a:cs typeface="Teko"/>
                <a:sym typeface="Teko"/>
              </a:rPr>
              <a:t>Agenda</a:t>
            </a:r>
            <a:endParaRPr sz="5400" b="1">
              <a:solidFill>
                <a:schemeClr val="dk1"/>
              </a:solidFill>
              <a:latin typeface="Teko"/>
              <a:ea typeface="Teko"/>
              <a:cs typeface="Teko"/>
              <a:sym typeface="Teko"/>
            </a:endParaRPr>
          </a:p>
        </p:txBody>
      </p:sp>
      <p:grpSp>
        <p:nvGrpSpPr>
          <p:cNvPr id="158" name="Google Shape;158;p2"/>
          <p:cNvGrpSpPr/>
          <p:nvPr/>
        </p:nvGrpSpPr>
        <p:grpSpPr>
          <a:xfrm>
            <a:off x="6112833" y="2925725"/>
            <a:ext cx="5362436" cy="553998"/>
            <a:chOff x="5710284" y="1556885"/>
            <a:chExt cx="5362436" cy="553998"/>
          </a:xfrm>
        </p:grpSpPr>
        <p:sp>
          <p:nvSpPr>
            <p:cNvPr id="159" name="Google Shape;159;p2"/>
            <p:cNvSpPr txBox="1"/>
            <p:nvPr/>
          </p:nvSpPr>
          <p:spPr>
            <a:xfrm>
              <a:off x="5710284" y="1556885"/>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chemeClr val="accent3"/>
                  </a:solidFill>
                  <a:latin typeface="Calibri"/>
                  <a:ea typeface="Calibri"/>
                  <a:cs typeface="Calibri"/>
                  <a:sym typeface="Calibri"/>
                </a:rPr>
                <a:t>04</a:t>
              </a:r>
              <a:endParaRPr sz="3600" b="1" dirty="0">
                <a:solidFill>
                  <a:schemeClr val="accent3"/>
                </a:solidFill>
                <a:latin typeface="Calibri"/>
                <a:ea typeface="Calibri"/>
                <a:cs typeface="Calibri"/>
                <a:sym typeface="Calibri"/>
              </a:endParaRPr>
            </a:p>
          </p:txBody>
        </p:sp>
        <p:sp>
          <p:nvSpPr>
            <p:cNvPr id="160" name="Google Shape;160;p2"/>
            <p:cNvSpPr txBox="1"/>
            <p:nvPr/>
          </p:nvSpPr>
          <p:spPr>
            <a:xfrm>
              <a:off x="6428319" y="1570111"/>
              <a:ext cx="4644401" cy="523180"/>
            </a:xfrm>
            <a:prstGeom prst="rect">
              <a:avLst/>
            </a:prstGeom>
            <a:noFill/>
            <a:ln>
              <a:noFill/>
            </a:ln>
          </p:spPr>
          <p:txBody>
            <a:bodyPr spcFirstLastPara="1" wrap="square" lIns="108000" tIns="45700" rIns="108000" bIns="45700" anchor="ctr" anchorCtr="0">
              <a:spAutoFit/>
            </a:bodyPr>
            <a:lstStyle/>
            <a:p>
              <a:pPr marL="0" marR="0" lvl="0" indent="0" algn="l" rtl="0">
                <a:spcBef>
                  <a:spcPts val="0"/>
                </a:spcBef>
                <a:spcAft>
                  <a:spcPts val="0"/>
                </a:spcAft>
                <a:buNone/>
              </a:pPr>
              <a:r>
                <a:rPr lang="en-US" sz="2800" b="1" dirty="0">
                  <a:solidFill>
                    <a:schemeClr val="accent3"/>
                  </a:solidFill>
                  <a:latin typeface="Teko"/>
                  <a:ea typeface="Teko"/>
                  <a:cs typeface="Teko"/>
                </a:rPr>
                <a:t>Applications</a:t>
              </a:r>
            </a:p>
          </p:txBody>
        </p:sp>
      </p:grpSp>
      <p:grpSp>
        <p:nvGrpSpPr>
          <p:cNvPr id="161" name="Google Shape;161;p2"/>
          <p:cNvGrpSpPr/>
          <p:nvPr/>
        </p:nvGrpSpPr>
        <p:grpSpPr>
          <a:xfrm>
            <a:off x="6141588" y="1815704"/>
            <a:ext cx="5378198" cy="586447"/>
            <a:chOff x="5726047" y="1660232"/>
            <a:chExt cx="5378198" cy="586447"/>
          </a:xfrm>
        </p:grpSpPr>
        <p:sp>
          <p:nvSpPr>
            <p:cNvPr id="162" name="Google Shape;162;p2"/>
            <p:cNvSpPr txBox="1"/>
            <p:nvPr/>
          </p:nvSpPr>
          <p:spPr>
            <a:xfrm>
              <a:off x="5726047" y="1660232"/>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chemeClr val="accent1"/>
                  </a:solidFill>
                  <a:latin typeface="Calibri"/>
                  <a:ea typeface="Calibri"/>
                  <a:cs typeface="Calibri"/>
                  <a:sym typeface="Calibri"/>
                </a:rPr>
                <a:t>02</a:t>
              </a:r>
              <a:endParaRPr sz="3600" b="1" dirty="0">
                <a:solidFill>
                  <a:schemeClr val="accent1"/>
                </a:solidFill>
                <a:latin typeface="Calibri"/>
                <a:ea typeface="Calibri"/>
                <a:cs typeface="Calibri"/>
                <a:sym typeface="Calibri"/>
              </a:endParaRPr>
            </a:p>
          </p:txBody>
        </p:sp>
        <p:sp>
          <p:nvSpPr>
            <p:cNvPr id="163" name="Google Shape;163;p2"/>
            <p:cNvSpPr txBox="1"/>
            <p:nvPr/>
          </p:nvSpPr>
          <p:spPr>
            <a:xfrm>
              <a:off x="6459844" y="1723459"/>
              <a:ext cx="4644401" cy="523220"/>
            </a:xfrm>
            <a:prstGeom prst="rect">
              <a:avLst/>
            </a:prstGeom>
            <a:noFill/>
            <a:ln>
              <a:noFill/>
            </a:ln>
          </p:spPr>
          <p:txBody>
            <a:bodyPr spcFirstLastPara="1" wrap="square" lIns="108000" tIns="45700" rIns="108000" bIns="45700" anchor="ctr" anchorCtr="0">
              <a:spAutoFit/>
            </a:bodyPr>
            <a:lstStyle/>
            <a:p>
              <a:pPr marL="0" marR="0" lvl="0" indent="0" algn="l" rtl="0">
                <a:spcBef>
                  <a:spcPts val="0"/>
                </a:spcBef>
                <a:spcAft>
                  <a:spcPts val="0"/>
                </a:spcAft>
                <a:buNone/>
              </a:pPr>
              <a:r>
                <a:rPr lang="en-US" sz="2800" b="1" dirty="0">
                  <a:solidFill>
                    <a:schemeClr val="accent1"/>
                  </a:solidFill>
                  <a:latin typeface="Teko"/>
                  <a:ea typeface="Teko"/>
                  <a:cs typeface="Teko"/>
                  <a:sym typeface="Teko"/>
                </a:rPr>
                <a:t>Business Problem</a:t>
              </a:r>
              <a:endParaRPr sz="2800" b="1" dirty="0">
                <a:solidFill>
                  <a:schemeClr val="accent1"/>
                </a:solidFill>
                <a:latin typeface="Teko"/>
                <a:ea typeface="Teko"/>
                <a:cs typeface="Teko"/>
                <a:sym typeface="Teko"/>
              </a:endParaRPr>
            </a:p>
          </p:txBody>
        </p:sp>
      </p:grpSp>
      <p:grpSp>
        <p:nvGrpSpPr>
          <p:cNvPr id="164" name="Google Shape;164;p2"/>
          <p:cNvGrpSpPr/>
          <p:nvPr/>
        </p:nvGrpSpPr>
        <p:grpSpPr>
          <a:xfrm>
            <a:off x="1023248" y="2245813"/>
            <a:ext cx="5437850" cy="615529"/>
            <a:chOff x="5650633" y="1551322"/>
            <a:chExt cx="5437850" cy="615529"/>
          </a:xfrm>
        </p:grpSpPr>
        <p:sp>
          <p:nvSpPr>
            <p:cNvPr id="165" name="Google Shape;165;p2"/>
            <p:cNvSpPr txBox="1"/>
            <p:nvPr/>
          </p:nvSpPr>
          <p:spPr>
            <a:xfrm>
              <a:off x="5650633" y="1612853"/>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chemeClr val="accent2"/>
                  </a:solidFill>
                  <a:latin typeface="Calibri"/>
                  <a:ea typeface="Calibri"/>
                  <a:cs typeface="Calibri"/>
                  <a:sym typeface="Calibri"/>
                </a:rPr>
                <a:t>03</a:t>
              </a:r>
              <a:endParaRPr sz="3600" b="1" dirty="0">
                <a:solidFill>
                  <a:schemeClr val="accent2"/>
                </a:solidFill>
                <a:latin typeface="Calibri"/>
                <a:ea typeface="Calibri"/>
                <a:cs typeface="Calibri"/>
                <a:sym typeface="Calibri"/>
              </a:endParaRPr>
            </a:p>
          </p:txBody>
        </p:sp>
        <p:sp>
          <p:nvSpPr>
            <p:cNvPr id="166" name="Google Shape;166;p2"/>
            <p:cNvSpPr txBox="1"/>
            <p:nvPr/>
          </p:nvSpPr>
          <p:spPr>
            <a:xfrm>
              <a:off x="6444082" y="1551322"/>
              <a:ext cx="4644401" cy="523220"/>
            </a:xfrm>
            <a:prstGeom prst="rect">
              <a:avLst/>
            </a:prstGeom>
            <a:noFill/>
            <a:ln>
              <a:noFill/>
            </a:ln>
          </p:spPr>
          <p:txBody>
            <a:bodyPr spcFirstLastPara="1" wrap="square" lIns="108000" tIns="45700" rIns="108000" bIns="45700" anchor="ctr" anchorCtr="0">
              <a:spAutoFit/>
            </a:bodyPr>
            <a:lstStyle/>
            <a:p>
              <a:r>
                <a:rPr lang="en-US" sz="2800" b="1" dirty="0">
                  <a:solidFill>
                    <a:schemeClr val="accent2"/>
                  </a:solidFill>
                  <a:latin typeface="Teko"/>
                  <a:ea typeface="Teko"/>
                  <a:cs typeface="Teko"/>
                  <a:sym typeface="Teko"/>
                </a:rPr>
                <a:t>Research Goals</a:t>
              </a:r>
              <a:endParaRPr sz="2800" b="1" dirty="0">
                <a:solidFill>
                  <a:schemeClr val="accent2"/>
                </a:solidFill>
                <a:latin typeface="Teko"/>
                <a:ea typeface="Teko"/>
                <a:cs typeface="Teko"/>
                <a:sym typeface="Teko"/>
              </a:endParaRPr>
            </a:p>
          </p:txBody>
        </p:sp>
      </p:grpSp>
      <p:grpSp>
        <p:nvGrpSpPr>
          <p:cNvPr id="167" name="Google Shape;167;p2"/>
          <p:cNvGrpSpPr/>
          <p:nvPr/>
        </p:nvGrpSpPr>
        <p:grpSpPr>
          <a:xfrm>
            <a:off x="1050933" y="3547389"/>
            <a:ext cx="5408024" cy="553998"/>
            <a:chOff x="5680459" y="1490186"/>
            <a:chExt cx="5408024" cy="553998"/>
          </a:xfrm>
        </p:grpSpPr>
        <p:sp>
          <p:nvSpPr>
            <p:cNvPr id="168" name="Google Shape;168;p2"/>
            <p:cNvSpPr txBox="1"/>
            <p:nvPr/>
          </p:nvSpPr>
          <p:spPr>
            <a:xfrm>
              <a:off x="5680459" y="1490186"/>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chemeClr val="accent4"/>
                  </a:solidFill>
                  <a:latin typeface="Calibri"/>
                  <a:ea typeface="Calibri"/>
                  <a:cs typeface="Calibri"/>
                  <a:sym typeface="Calibri"/>
                </a:rPr>
                <a:t>05</a:t>
              </a:r>
              <a:endParaRPr sz="3600" b="1" dirty="0">
                <a:solidFill>
                  <a:schemeClr val="accent4"/>
                </a:solidFill>
                <a:latin typeface="Calibri"/>
                <a:ea typeface="Calibri"/>
                <a:cs typeface="Calibri"/>
                <a:sym typeface="Calibri"/>
              </a:endParaRPr>
            </a:p>
          </p:txBody>
        </p:sp>
        <p:sp>
          <p:nvSpPr>
            <p:cNvPr id="169" name="Google Shape;169;p2"/>
            <p:cNvSpPr txBox="1"/>
            <p:nvPr/>
          </p:nvSpPr>
          <p:spPr>
            <a:xfrm>
              <a:off x="6444082" y="1505575"/>
              <a:ext cx="4644401" cy="523220"/>
            </a:xfrm>
            <a:prstGeom prst="rect">
              <a:avLst/>
            </a:prstGeom>
            <a:noFill/>
            <a:ln>
              <a:noFill/>
            </a:ln>
          </p:spPr>
          <p:txBody>
            <a:bodyPr spcFirstLastPara="1" wrap="square" lIns="108000" tIns="45700" rIns="108000" bIns="45700" anchor="ctr" anchorCtr="0">
              <a:spAutoFit/>
            </a:bodyPr>
            <a:lstStyle/>
            <a:p>
              <a:pPr marL="0" marR="0" lvl="0" indent="0" algn="l" rtl="0">
                <a:spcBef>
                  <a:spcPts val="0"/>
                </a:spcBef>
                <a:spcAft>
                  <a:spcPts val="0"/>
                </a:spcAft>
                <a:buNone/>
              </a:pPr>
              <a:r>
                <a:rPr lang="en-US" sz="2800" b="1" dirty="0">
                  <a:solidFill>
                    <a:schemeClr val="accent4"/>
                  </a:solidFill>
                  <a:latin typeface="Teko"/>
                  <a:ea typeface="Teko"/>
                  <a:cs typeface="Teko"/>
                  <a:sym typeface="Teko"/>
                </a:rPr>
                <a:t>Data Collection</a:t>
              </a:r>
              <a:endParaRPr sz="2800" b="1" dirty="0">
                <a:solidFill>
                  <a:schemeClr val="accent4"/>
                </a:solidFill>
                <a:latin typeface="Teko"/>
                <a:ea typeface="Teko"/>
                <a:cs typeface="Teko"/>
                <a:sym typeface="Teko"/>
              </a:endParaRPr>
            </a:p>
          </p:txBody>
        </p:sp>
      </p:grpSp>
      <p:grpSp>
        <p:nvGrpSpPr>
          <p:cNvPr id="170" name="Google Shape;170;p2"/>
          <p:cNvGrpSpPr/>
          <p:nvPr/>
        </p:nvGrpSpPr>
        <p:grpSpPr>
          <a:xfrm>
            <a:off x="6067245" y="4220427"/>
            <a:ext cx="5408024" cy="553998"/>
            <a:chOff x="5680459" y="1490186"/>
            <a:chExt cx="5408024" cy="553998"/>
          </a:xfrm>
        </p:grpSpPr>
        <p:sp>
          <p:nvSpPr>
            <p:cNvPr id="171" name="Google Shape;171;p2"/>
            <p:cNvSpPr txBox="1"/>
            <p:nvPr/>
          </p:nvSpPr>
          <p:spPr>
            <a:xfrm>
              <a:off x="5680459" y="1490186"/>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rgbClr val="92D050"/>
                  </a:solidFill>
                  <a:latin typeface="Calibri"/>
                  <a:ea typeface="Calibri"/>
                  <a:cs typeface="Calibri"/>
                  <a:sym typeface="Calibri"/>
                </a:rPr>
                <a:t>06</a:t>
              </a:r>
              <a:endParaRPr sz="3600" b="1" dirty="0">
                <a:solidFill>
                  <a:srgbClr val="92D050"/>
                </a:solidFill>
                <a:latin typeface="Calibri"/>
                <a:ea typeface="Calibri"/>
                <a:cs typeface="Calibri"/>
                <a:sym typeface="Calibri"/>
              </a:endParaRPr>
            </a:p>
          </p:txBody>
        </p:sp>
        <p:sp>
          <p:nvSpPr>
            <p:cNvPr id="172" name="Google Shape;172;p2"/>
            <p:cNvSpPr txBox="1"/>
            <p:nvPr/>
          </p:nvSpPr>
          <p:spPr>
            <a:xfrm>
              <a:off x="6444082" y="1505575"/>
              <a:ext cx="4644401" cy="523220"/>
            </a:xfrm>
            <a:prstGeom prst="rect">
              <a:avLst/>
            </a:prstGeom>
            <a:noFill/>
            <a:ln>
              <a:noFill/>
            </a:ln>
          </p:spPr>
          <p:txBody>
            <a:bodyPr spcFirstLastPara="1" wrap="square" lIns="108000" tIns="45700" rIns="108000" bIns="45700" anchor="ctr" anchorCtr="0">
              <a:spAutoFit/>
            </a:bodyPr>
            <a:lstStyle/>
            <a:p>
              <a:pPr marL="0" marR="0" lvl="0" indent="0" algn="l" rtl="0">
                <a:spcBef>
                  <a:spcPts val="0"/>
                </a:spcBef>
                <a:spcAft>
                  <a:spcPts val="0"/>
                </a:spcAft>
                <a:buNone/>
              </a:pPr>
              <a:r>
                <a:rPr lang="en-US" sz="2800" b="1" dirty="0">
                  <a:solidFill>
                    <a:srgbClr val="92D050"/>
                  </a:solidFill>
                  <a:latin typeface="Teko"/>
                  <a:ea typeface="Teko"/>
                  <a:cs typeface="Teko"/>
                  <a:sym typeface="Teko"/>
                </a:rPr>
                <a:t>Data Pre-Processing</a:t>
              </a:r>
              <a:endParaRPr sz="2800" b="1" dirty="0">
                <a:solidFill>
                  <a:srgbClr val="92D050"/>
                </a:solidFill>
                <a:latin typeface="Teko"/>
                <a:ea typeface="Teko"/>
                <a:cs typeface="Teko"/>
                <a:sym typeface="Teko"/>
              </a:endParaRPr>
            </a:p>
          </p:txBody>
        </p:sp>
      </p:grpSp>
      <p:grpSp>
        <p:nvGrpSpPr>
          <p:cNvPr id="173" name="Google Shape;173;p2"/>
          <p:cNvGrpSpPr/>
          <p:nvPr/>
        </p:nvGrpSpPr>
        <p:grpSpPr>
          <a:xfrm>
            <a:off x="618226" y="4885733"/>
            <a:ext cx="5408024" cy="954067"/>
            <a:chOff x="5680459" y="1290152"/>
            <a:chExt cx="5408024" cy="954067"/>
          </a:xfrm>
        </p:grpSpPr>
        <p:sp>
          <p:nvSpPr>
            <p:cNvPr id="174" name="Google Shape;174;p2"/>
            <p:cNvSpPr txBox="1"/>
            <p:nvPr/>
          </p:nvSpPr>
          <p:spPr>
            <a:xfrm>
              <a:off x="5680459" y="1490186"/>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rgbClr val="00B0F0"/>
                  </a:solidFill>
                  <a:latin typeface="Calibri"/>
                  <a:ea typeface="Calibri"/>
                  <a:cs typeface="Calibri"/>
                  <a:sym typeface="Calibri"/>
                </a:rPr>
                <a:t>07</a:t>
              </a:r>
              <a:endParaRPr sz="3600" b="1" dirty="0">
                <a:solidFill>
                  <a:srgbClr val="00B0F0"/>
                </a:solidFill>
                <a:latin typeface="Calibri"/>
                <a:ea typeface="Calibri"/>
                <a:cs typeface="Calibri"/>
                <a:sym typeface="Calibri"/>
              </a:endParaRPr>
            </a:p>
          </p:txBody>
        </p:sp>
        <p:sp>
          <p:nvSpPr>
            <p:cNvPr id="175" name="Google Shape;175;p2"/>
            <p:cNvSpPr txBox="1"/>
            <p:nvPr/>
          </p:nvSpPr>
          <p:spPr>
            <a:xfrm>
              <a:off x="6444082" y="1290152"/>
              <a:ext cx="4644401" cy="954067"/>
            </a:xfrm>
            <a:prstGeom prst="rect">
              <a:avLst/>
            </a:prstGeom>
            <a:noFill/>
            <a:ln>
              <a:noFill/>
            </a:ln>
          </p:spPr>
          <p:txBody>
            <a:bodyPr spcFirstLastPara="1" wrap="square" lIns="108000" tIns="45700" rIns="108000" bIns="45700" anchor="ctr" anchorCtr="0">
              <a:spAutoFit/>
            </a:bodyPr>
            <a:lstStyle/>
            <a:p>
              <a:r>
                <a:rPr lang="en-US" sz="2800" b="1" dirty="0">
                  <a:solidFill>
                    <a:srgbClr val="00B0F0"/>
                  </a:solidFill>
                  <a:latin typeface="Teko"/>
                  <a:ea typeface="Teko"/>
                  <a:cs typeface="Teko"/>
                </a:rPr>
                <a:t>Development tools and techniques</a:t>
              </a:r>
              <a:endParaRPr sz="2800" b="1" dirty="0">
                <a:solidFill>
                  <a:srgbClr val="00B0F0"/>
                </a:solidFill>
                <a:latin typeface="Teko"/>
                <a:ea typeface="Teko"/>
                <a:cs typeface="Teko"/>
                <a:sym typeface="Teko"/>
              </a:endParaRPr>
            </a:p>
          </p:txBody>
        </p:sp>
      </p:grpSp>
      <p:grpSp>
        <p:nvGrpSpPr>
          <p:cNvPr id="176" name="Google Shape;176;p2"/>
          <p:cNvGrpSpPr/>
          <p:nvPr/>
        </p:nvGrpSpPr>
        <p:grpSpPr>
          <a:xfrm>
            <a:off x="6038490" y="5433428"/>
            <a:ext cx="5436779" cy="638891"/>
            <a:chOff x="5651704" y="1432677"/>
            <a:chExt cx="5436779" cy="638891"/>
          </a:xfrm>
        </p:grpSpPr>
        <p:sp>
          <p:nvSpPr>
            <p:cNvPr id="177" name="Google Shape;177;p2"/>
            <p:cNvSpPr txBox="1"/>
            <p:nvPr/>
          </p:nvSpPr>
          <p:spPr>
            <a:xfrm>
              <a:off x="5651704" y="1432677"/>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rgbClr val="FF0000"/>
                  </a:solidFill>
                  <a:latin typeface="Calibri"/>
                  <a:ea typeface="Calibri"/>
                  <a:cs typeface="Calibri"/>
                  <a:sym typeface="Calibri"/>
                </a:rPr>
                <a:t>08</a:t>
              </a:r>
              <a:endParaRPr sz="3600" b="1" dirty="0">
                <a:solidFill>
                  <a:srgbClr val="FF0000"/>
                </a:solidFill>
                <a:latin typeface="Calibri"/>
                <a:ea typeface="Calibri"/>
                <a:cs typeface="Calibri"/>
                <a:sym typeface="Calibri"/>
              </a:endParaRPr>
            </a:p>
          </p:txBody>
        </p:sp>
        <p:sp>
          <p:nvSpPr>
            <p:cNvPr id="178" name="Google Shape;178;p2"/>
            <p:cNvSpPr txBox="1"/>
            <p:nvPr/>
          </p:nvSpPr>
          <p:spPr>
            <a:xfrm>
              <a:off x="6444082" y="1548348"/>
              <a:ext cx="4644401" cy="523220"/>
            </a:xfrm>
            <a:prstGeom prst="rect">
              <a:avLst/>
            </a:prstGeom>
            <a:noFill/>
            <a:ln>
              <a:noFill/>
            </a:ln>
          </p:spPr>
          <p:txBody>
            <a:bodyPr spcFirstLastPara="1" wrap="square" lIns="108000" tIns="45700" rIns="108000" bIns="45700" anchor="ctr" anchorCtr="0">
              <a:spAutoFit/>
            </a:bodyPr>
            <a:lstStyle/>
            <a:p>
              <a:r>
                <a:rPr lang="en-US" sz="2800" b="1" dirty="0">
                  <a:solidFill>
                    <a:srgbClr val="FF0000"/>
                  </a:solidFill>
                  <a:latin typeface="Teko"/>
                  <a:ea typeface="Teko"/>
                  <a:cs typeface="Teko"/>
                  <a:sym typeface="Teko"/>
                </a:rPr>
                <a:t>Result and future work</a:t>
              </a:r>
              <a:endParaRPr sz="2800" b="1" dirty="0">
                <a:solidFill>
                  <a:srgbClr val="FF0000"/>
                </a:solidFill>
                <a:latin typeface="Teko"/>
                <a:ea typeface="Teko"/>
                <a:cs typeface="Teko"/>
                <a:sym typeface="Teko"/>
              </a:endParaRPr>
            </a:p>
          </p:txBody>
        </p:sp>
      </p:grpSp>
      <p:grpSp>
        <p:nvGrpSpPr>
          <p:cNvPr id="27" name="Google Shape;161;p2">
            <a:extLst>
              <a:ext uri="{FF2B5EF4-FFF2-40B4-BE49-F238E27FC236}">
                <a16:creationId xmlns:a16="http://schemas.microsoft.com/office/drawing/2014/main" id="{C85EF0F0-CBD4-463D-83E1-8000BCA27C94}"/>
              </a:ext>
            </a:extLst>
          </p:cNvPr>
          <p:cNvGrpSpPr/>
          <p:nvPr/>
        </p:nvGrpSpPr>
        <p:grpSpPr>
          <a:xfrm>
            <a:off x="892467" y="1281859"/>
            <a:ext cx="5378198" cy="586447"/>
            <a:chOff x="5726047" y="1660232"/>
            <a:chExt cx="5378198" cy="586447"/>
          </a:xfrm>
        </p:grpSpPr>
        <p:sp>
          <p:nvSpPr>
            <p:cNvPr id="28" name="Google Shape;162;p2">
              <a:extLst>
                <a:ext uri="{FF2B5EF4-FFF2-40B4-BE49-F238E27FC236}">
                  <a16:creationId xmlns:a16="http://schemas.microsoft.com/office/drawing/2014/main" id="{B608E068-31AE-4EBC-A507-4E00C264D208}"/>
                </a:ext>
              </a:extLst>
            </p:cNvPr>
            <p:cNvSpPr txBox="1"/>
            <p:nvPr/>
          </p:nvSpPr>
          <p:spPr>
            <a:xfrm>
              <a:off x="5726047" y="1660232"/>
              <a:ext cx="763624" cy="55399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600" b="1" dirty="0">
                  <a:solidFill>
                    <a:srgbClr val="00B050"/>
                  </a:solidFill>
                  <a:latin typeface="Calibri"/>
                  <a:ea typeface="Calibri"/>
                  <a:cs typeface="Calibri"/>
                  <a:sym typeface="Calibri"/>
                </a:rPr>
                <a:t>01</a:t>
              </a:r>
              <a:endParaRPr sz="3600" b="1" dirty="0">
                <a:solidFill>
                  <a:srgbClr val="00B050"/>
                </a:solidFill>
                <a:latin typeface="Calibri"/>
                <a:ea typeface="Calibri"/>
                <a:cs typeface="Calibri"/>
                <a:sym typeface="Calibri"/>
              </a:endParaRPr>
            </a:p>
          </p:txBody>
        </p:sp>
        <p:sp>
          <p:nvSpPr>
            <p:cNvPr id="29" name="Google Shape;163;p2">
              <a:extLst>
                <a:ext uri="{FF2B5EF4-FFF2-40B4-BE49-F238E27FC236}">
                  <a16:creationId xmlns:a16="http://schemas.microsoft.com/office/drawing/2014/main" id="{1A8BED44-60C0-4A80-8FD0-D628934E5BC3}"/>
                </a:ext>
              </a:extLst>
            </p:cNvPr>
            <p:cNvSpPr txBox="1"/>
            <p:nvPr/>
          </p:nvSpPr>
          <p:spPr>
            <a:xfrm>
              <a:off x="6459844" y="1723459"/>
              <a:ext cx="4644401" cy="523220"/>
            </a:xfrm>
            <a:prstGeom prst="rect">
              <a:avLst/>
            </a:prstGeom>
            <a:noFill/>
            <a:ln>
              <a:noFill/>
            </a:ln>
          </p:spPr>
          <p:txBody>
            <a:bodyPr spcFirstLastPara="1" wrap="square" lIns="108000" tIns="45700" rIns="108000" bIns="45700" anchor="ctr" anchorCtr="0">
              <a:spAutoFit/>
            </a:bodyPr>
            <a:lstStyle/>
            <a:p>
              <a:pPr marL="0" marR="0" lvl="0" indent="0" algn="l" rtl="0">
                <a:spcBef>
                  <a:spcPts val="0"/>
                </a:spcBef>
                <a:spcAft>
                  <a:spcPts val="0"/>
                </a:spcAft>
                <a:buNone/>
              </a:pPr>
              <a:r>
                <a:rPr lang="en-US" sz="2800" b="1" dirty="0">
                  <a:solidFill>
                    <a:srgbClr val="00B050"/>
                  </a:solidFill>
                  <a:latin typeface="Teko"/>
                  <a:ea typeface="Teko"/>
                  <a:cs typeface="Teko"/>
                  <a:sym typeface="Teko"/>
                </a:rPr>
                <a:t>Introduction</a:t>
              </a:r>
              <a:endParaRPr sz="2800" b="1" dirty="0">
                <a:solidFill>
                  <a:srgbClr val="00B050"/>
                </a:solidFill>
                <a:latin typeface="Teko"/>
                <a:ea typeface="Teko"/>
                <a:cs typeface="Teko"/>
                <a:sym typeface="Tek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4654-DF30-4824-8C1A-F790640C091D}"/>
              </a:ext>
            </a:extLst>
          </p:cNvPr>
          <p:cNvSpPr>
            <a:spLocks noGrp="1"/>
          </p:cNvSpPr>
          <p:nvPr>
            <p:ph type="title"/>
          </p:nvPr>
        </p:nvSpPr>
        <p:spPr/>
        <p:txBody>
          <a:bodyPr>
            <a:noAutofit/>
          </a:bodyPr>
          <a:lstStyle/>
          <a:p>
            <a:pPr>
              <a:buNone/>
            </a:pPr>
            <a:r>
              <a:rPr lang="en-US" sz="4800" b="1" dirty="0">
                <a:solidFill>
                  <a:srgbClr val="292929"/>
                </a:solidFill>
                <a:highlight>
                  <a:srgbClr val="FFFFFF"/>
                </a:highlight>
                <a:latin typeface="Agency FB" panose="020B0503020202020204" pitchFamily="34" charset="0"/>
                <a:ea typeface="Georgia"/>
                <a:cs typeface="Times New Roman" panose="02020603050405020304" pitchFamily="18" charset="0"/>
                <a:sym typeface="Georgia"/>
              </a:rPr>
              <a:t>BERT</a:t>
            </a:r>
            <a:br>
              <a:rPr lang="en-US" sz="6600" b="1" dirty="0">
                <a:solidFill>
                  <a:srgbClr val="292929"/>
                </a:solidFill>
                <a:highlight>
                  <a:srgbClr val="FFFFFF"/>
                </a:highlight>
                <a:latin typeface="Agency FB" panose="020B0503020202020204" pitchFamily="34" charset="0"/>
                <a:ea typeface="Georgia"/>
                <a:cs typeface="Times New Roman" panose="02020603050405020304" pitchFamily="18" charset="0"/>
                <a:sym typeface="Georgia"/>
              </a:rPr>
            </a:br>
            <a:endParaRPr lang="en-CA" sz="6600" b="1" dirty="0">
              <a:latin typeface="Agency FB" panose="020B0503020202020204" pitchFamily="34" charset="0"/>
            </a:endParaRPr>
          </a:p>
        </p:txBody>
      </p:sp>
      <p:sp>
        <p:nvSpPr>
          <p:cNvPr id="3" name="Text Placeholder 2">
            <a:extLst>
              <a:ext uri="{FF2B5EF4-FFF2-40B4-BE49-F238E27FC236}">
                <a16:creationId xmlns:a16="http://schemas.microsoft.com/office/drawing/2014/main" id="{1F4F7866-7536-4C5C-B7C9-0C285C2C9F87}"/>
              </a:ext>
            </a:extLst>
          </p:cNvPr>
          <p:cNvSpPr>
            <a:spLocks noGrp="1"/>
          </p:cNvSpPr>
          <p:nvPr>
            <p:ph idx="1"/>
          </p:nvPr>
        </p:nvSpPr>
        <p:spPr>
          <a:xfrm>
            <a:off x="611378" y="1640797"/>
            <a:ext cx="11231252" cy="5740924"/>
          </a:xfrm>
        </p:spPr>
        <p:txBody>
          <a:bodyPr>
            <a:noAutofit/>
          </a:bodyPr>
          <a:lstStyle/>
          <a:p>
            <a:pPr>
              <a:buFont typeface="Wingdings" panose="05000000000000000000" pitchFamily="2" charset="2"/>
              <a:buChar char="Ø"/>
            </a:pPr>
            <a:r>
              <a:rPr lang="en-CA" sz="1800" dirty="0">
                <a:latin typeface="Times New Roman"/>
                <a:cs typeface="Times New Roman"/>
              </a:rPr>
              <a:t>‘BERT’ stands for Bidirectional Encoder Representations from Transformers.</a:t>
            </a:r>
          </a:p>
          <a:p>
            <a:pPr>
              <a:buFont typeface="Wingdings" panose="05000000000000000000" pitchFamily="2" charset="2"/>
              <a:buChar char="Ø"/>
            </a:pPr>
            <a:r>
              <a:rPr lang="en-CA" sz="1800" dirty="0">
                <a:latin typeface="Times New Roman"/>
                <a:cs typeface="Times New Roman"/>
              </a:rPr>
              <a:t>Designed to pre-train deep bidirectional representations from unlabeled text by joining conditioning on both left and right context</a:t>
            </a:r>
          </a:p>
          <a:p>
            <a:pPr>
              <a:buFont typeface="Wingdings" panose="05000000000000000000" pitchFamily="2" charset="2"/>
              <a:buChar char="Ø"/>
            </a:pPr>
            <a:r>
              <a:rPr lang="en-US" sz="1800" dirty="0">
                <a:solidFill>
                  <a:srgbClr val="333333"/>
                </a:solidFill>
                <a:latin typeface="Times New Roman"/>
                <a:cs typeface="Times New Roman"/>
              </a:rPr>
              <a:t> P</a:t>
            </a:r>
            <a:r>
              <a:rPr lang="en-US" sz="1800" b="0" dirty="0">
                <a:solidFill>
                  <a:srgbClr val="333333"/>
                </a:solidFill>
                <a:effectLst/>
                <a:latin typeface="Times New Roman"/>
                <a:cs typeface="Times New Roman"/>
              </a:rPr>
              <a:t>re-trained BERT model can be fine-tuned with just one additional output layer to create state-of-the-art models for a wide range of NLP tasks</a:t>
            </a:r>
          </a:p>
          <a:p>
            <a:pPr>
              <a:buFont typeface="Wingdings" panose="05000000000000000000" pitchFamily="2" charset="2"/>
              <a:buChar char="Ø"/>
            </a:pPr>
            <a:r>
              <a:rPr lang="en-US" sz="1800" dirty="0" err="1">
                <a:solidFill>
                  <a:srgbClr val="333333"/>
                </a:solidFill>
                <a:latin typeface="Times New Roman"/>
                <a:cs typeface="Times New Roman"/>
              </a:rPr>
              <a:t>BERT_large</a:t>
            </a:r>
            <a:r>
              <a:rPr lang="en-US" sz="1800" dirty="0">
                <a:solidFill>
                  <a:srgbClr val="333333"/>
                </a:solidFill>
                <a:latin typeface="Times New Roman"/>
                <a:cs typeface="Times New Roman"/>
              </a:rPr>
              <a:t>, with 345 million parameters, is the largest model of its kind.</a:t>
            </a:r>
          </a:p>
          <a:p>
            <a:pPr>
              <a:buFont typeface="Wingdings" panose="05000000000000000000" pitchFamily="2" charset="2"/>
              <a:buChar char="Ø"/>
            </a:pPr>
            <a:r>
              <a:rPr lang="en-US" sz="1800" dirty="0">
                <a:solidFill>
                  <a:srgbClr val="333333"/>
                </a:solidFill>
                <a:latin typeface="Times New Roman" panose="02020603050405020304" pitchFamily="18" charset="0"/>
                <a:cs typeface="Times New Roman" panose="02020603050405020304" pitchFamily="18" charset="0"/>
              </a:rPr>
              <a:t>It combines Mask Language Model (MLM) and Next Sentence Prediction (NSP).</a:t>
            </a:r>
          </a:p>
          <a:p>
            <a:pPr marL="114300" indent="0">
              <a:buNone/>
            </a:pPr>
            <a:endParaRPr lang="en-US" sz="1800" dirty="0">
              <a:solidFill>
                <a:srgbClr val="333333"/>
              </a:solidFill>
              <a:latin typeface="Times New Roman" panose="02020603050405020304" pitchFamily="18" charset="0"/>
              <a:cs typeface="Times New Roman" panose="02020603050405020304" pitchFamily="18" charset="0"/>
            </a:endParaRPr>
          </a:p>
          <a:p>
            <a:pPr marL="114300" indent="0">
              <a:buNone/>
            </a:pPr>
            <a:r>
              <a:rPr lang="en-CA" sz="2400" b="1" dirty="0">
                <a:latin typeface="Agency FB" panose="020B0503020202020204" pitchFamily="34" charset="0"/>
                <a:cs typeface="Times New Roman" panose="02020603050405020304" pitchFamily="18" charset="0"/>
              </a:rPr>
              <a:t>COMBINED</a:t>
            </a:r>
          </a:p>
          <a:p>
            <a:pPr marL="114300" indent="0">
              <a:buNone/>
            </a:pPr>
            <a:r>
              <a:rPr lang="en-CA" sz="2400" b="1" dirty="0">
                <a:latin typeface="Agency FB" panose="020B0503020202020204" pitchFamily="34" charset="0"/>
                <a:cs typeface="Times New Roman" panose="02020603050405020304" pitchFamily="18" charset="0"/>
              </a:rPr>
              <a:t> </a:t>
            </a:r>
            <a:r>
              <a:rPr lang="en-CA" sz="1800" b="1" dirty="0">
                <a:latin typeface="Times New Roman" panose="02020603050405020304" pitchFamily="18" charset="0"/>
                <a:cs typeface="Times New Roman" panose="02020603050405020304" pitchFamily="18" charset="0"/>
              </a:rPr>
              <a:t>TF-IFD + SVM + BERT</a:t>
            </a:r>
          </a:p>
        </p:txBody>
      </p:sp>
    </p:spTree>
    <p:extLst>
      <p:ext uri="{BB962C8B-B14F-4D97-AF65-F5344CB8AC3E}">
        <p14:creationId xmlns:p14="http://schemas.microsoft.com/office/powerpoint/2010/main" val="21767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685"/>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0" name="Picture 119">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1" name="Rectangle 120">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2" name="Picture 121">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3" name="Picture 122">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86" name="Google Shape;686;gd0b8aa75c9_0_186"/>
          <p:cNvSpPr txBox="1">
            <a:spLocks noGrp="1"/>
          </p:cNvSpPr>
          <p:nvPr>
            <p:ph type="title"/>
          </p:nvPr>
        </p:nvSpPr>
        <p:spPr>
          <a:xfrm>
            <a:off x="7535825" y="982132"/>
            <a:ext cx="3360772" cy="1303867"/>
          </a:xfrm>
          <a:prstGeom prst="rect">
            <a:avLst/>
          </a:prstGeom>
        </p:spPr>
        <p:txBody>
          <a:bodyPr spcFirstLastPara="1" lIns="91425" tIns="45700" rIns="91425" bIns="45700" anchorCtr="0">
            <a:normAutofit/>
          </a:bodyPr>
          <a:lstStyle/>
          <a:p>
            <a:pPr marL="0" lvl="0" indent="0" rtl="0">
              <a:lnSpc>
                <a:spcPct val="90000"/>
              </a:lnSpc>
              <a:spcBef>
                <a:spcPts val="0"/>
              </a:spcBef>
              <a:spcAft>
                <a:spcPts val="0"/>
              </a:spcAft>
              <a:buNone/>
            </a:pPr>
            <a:r>
              <a:rPr lang="en-US" b="1">
                <a:latin typeface="Agency FB" panose="020B0503020202020204" pitchFamily="34" charset="0"/>
              </a:rPr>
              <a:t>TF-IDF vs BERT vs Combined</a:t>
            </a:r>
          </a:p>
        </p:txBody>
      </p:sp>
      <p:sp>
        <p:nvSpPr>
          <p:cNvPr id="125" name="Rectangle 124">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8" name="Google Shape;688;gd0b8aa75c9_0_186"/>
          <p:cNvPicPr preferRelativeResize="0"/>
          <p:nvPr/>
        </p:nvPicPr>
        <p:blipFill rotWithShape="1">
          <a:blip r:embed="rId6"/>
          <a:srcRect l="16084" r="21330" b="-1"/>
          <a:stretch/>
        </p:blipFill>
        <p:spPr>
          <a:xfrm>
            <a:off x="1412683" y="1410208"/>
            <a:ext cx="5278777" cy="3858780"/>
          </a:xfrm>
          <a:prstGeom prst="rect">
            <a:avLst/>
          </a:prstGeom>
          <a:noFill/>
        </p:spPr>
      </p:pic>
      <p:cxnSp>
        <p:nvCxnSpPr>
          <p:cNvPr id="127" name="Straight Connector 126">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687" name="Google Shape;687;gd0b8aa75c9_0_186"/>
          <p:cNvSpPr txBox="1">
            <a:spLocks noGrp="1"/>
          </p:cNvSpPr>
          <p:nvPr>
            <p:ph idx="1"/>
          </p:nvPr>
        </p:nvSpPr>
        <p:spPr>
          <a:xfrm>
            <a:off x="7535824" y="2556932"/>
            <a:ext cx="3360771" cy="3318936"/>
          </a:xfrm>
          <a:prstGeom prst="rect">
            <a:avLst/>
          </a:prstGeom>
        </p:spPr>
        <p:txBody>
          <a:bodyPr spcFirstLastPara="1" lIns="91425" tIns="45700" rIns="91425" bIns="45700" anchorCtr="0">
            <a:normAutofit/>
          </a:bodyPr>
          <a:lstStyle/>
          <a:p>
            <a:pPr marL="0" lvl="0" indent="0" rtl="0">
              <a:spcBef>
                <a:spcPts val="1000"/>
              </a:spcBef>
              <a:spcAft>
                <a:spcPts val="0"/>
              </a:spcAft>
              <a:buNone/>
            </a:pPr>
            <a:endParaRPr lang="en-US">
              <a:latin typeface="Times New Roman"/>
              <a:ea typeface="Times New Roman"/>
              <a:cs typeface="Times New Roman"/>
              <a:sym typeface="Times New Roman"/>
            </a:endParaRPr>
          </a:p>
          <a:p>
            <a:pPr marL="0" lvl="0" indent="0" rtl="0">
              <a:spcBef>
                <a:spcPts val="1000"/>
              </a:spcBef>
              <a:spcAft>
                <a:spcPts val="0"/>
              </a:spcAft>
              <a:buNone/>
            </a:pPr>
            <a:endParaRPr lang="en-US">
              <a:latin typeface="Times New Roman"/>
              <a:ea typeface="Times New Roman"/>
              <a:cs typeface="Times New Roman"/>
              <a:sym typeface="Times New Roman"/>
            </a:endParaRPr>
          </a:p>
          <a:p>
            <a:pPr marL="0" lvl="0" indent="0" rtl="0">
              <a:spcBef>
                <a:spcPts val="1000"/>
              </a:spcBef>
              <a:spcAft>
                <a:spcPts val="0"/>
              </a:spcAft>
              <a:buNone/>
            </a:pPr>
            <a:endParaRPr lang="en-US">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692"/>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7" name="Picture 12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8" name="Rectangle 127">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9" name="Picture 12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0" name="Picture 129">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94" name="Google Shape;694;gd0b8aa75c9_0_192"/>
          <p:cNvSpPr txBox="1">
            <a:spLocks noGrp="1"/>
          </p:cNvSpPr>
          <p:nvPr>
            <p:ph type="title"/>
          </p:nvPr>
        </p:nvSpPr>
        <p:spPr>
          <a:xfrm>
            <a:off x="7535825" y="982132"/>
            <a:ext cx="3360772" cy="1303867"/>
          </a:xfrm>
          <a:prstGeom prst="rect">
            <a:avLst/>
          </a:prstGeom>
        </p:spPr>
        <p:txBody>
          <a:bodyPr spcFirstLastPara="1" lIns="91425" tIns="45700" rIns="91425" bIns="45700" anchorCtr="0">
            <a:normAutofit/>
          </a:bodyPr>
          <a:lstStyle/>
          <a:p>
            <a:pPr marL="0" lvl="0" indent="0" rtl="0">
              <a:lnSpc>
                <a:spcPct val="90000"/>
              </a:lnSpc>
              <a:spcBef>
                <a:spcPts val="0"/>
              </a:spcBef>
              <a:spcAft>
                <a:spcPts val="0"/>
              </a:spcAft>
              <a:buNone/>
            </a:pPr>
            <a:r>
              <a:rPr lang="en-US" sz="3700" b="1">
                <a:latin typeface="Agency FB" panose="020B0503020202020204" pitchFamily="34" charset="0"/>
              </a:rPr>
              <a:t>Accuracy Vs </a:t>
            </a:r>
            <a:r>
              <a:rPr lang="en-US" sz="3700" b="1" err="1">
                <a:latin typeface="Agency FB" panose="020B0503020202020204" pitchFamily="34" charset="0"/>
              </a:rPr>
              <a:t>F_Score</a:t>
            </a:r>
            <a:r>
              <a:rPr lang="en-US" sz="3700" b="1">
                <a:latin typeface="Agency FB" panose="020B0503020202020204" pitchFamily="34" charset="0"/>
              </a:rPr>
              <a:t> Vs Recall</a:t>
            </a:r>
          </a:p>
        </p:txBody>
      </p:sp>
      <p:sp>
        <p:nvSpPr>
          <p:cNvPr id="132" name="Rectangle 13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5" name="Google Shape;695;gd0b8aa75c9_0_192"/>
          <p:cNvPicPr preferRelativeResize="0"/>
          <p:nvPr/>
        </p:nvPicPr>
        <p:blipFill rotWithShape="1">
          <a:blip r:embed="rId6"/>
          <a:srcRect l="2545" r="42395" b="2"/>
          <a:stretch/>
        </p:blipFill>
        <p:spPr>
          <a:xfrm>
            <a:off x="1412683" y="1410208"/>
            <a:ext cx="5278777" cy="3858780"/>
          </a:xfrm>
          <a:prstGeom prst="rect">
            <a:avLst/>
          </a:prstGeom>
          <a:noFill/>
        </p:spPr>
      </p:pic>
      <p:cxnSp>
        <p:nvCxnSpPr>
          <p:cNvPr id="134" name="Straight Connector 13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16"/>
          <p:cNvSpPr txBox="1"/>
          <p:nvPr/>
        </p:nvSpPr>
        <p:spPr>
          <a:xfrm>
            <a:off x="4009796" y="905832"/>
            <a:ext cx="3179901" cy="1107996"/>
          </a:xfrm>
          <a:prstGeom prst="rect">
            <a:avLst/>
          </a:prstGeom>
          <a:noFill/>
          <a:ln>
            <a:noFill/>
          </a:ln>
        </p:spPr>
        <p:txBody>
          <a:bodyPr spcFirstLastPara="1" wrap="square" lIns="36000" tIns="0" rIns="36000" bIns="0" anchor="t" anchorCtr="0">
            <a:spAutoFit/>
          </a:bodyPr>
          <a:lstStyle/>
          <a:p>
            <a:pPr marL="0" marR="0" lvl="0" indent="0" algn="l"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We Create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Quality Professional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400"/>
              <a:buFont typeface="Arial"/>
              <a:buNone/>
            </a:pPr>
            <a:r>
              <a:rPr lang="en-US" sz="2400" b="1" i="0" u="none" strike="noStrike" cap="none">
                <a:solidFill>
                  <a:srgbClr val="FFFFFF"/>
                </a:solidFill>
                <a:latin typeface="Arial"/>
                <a:ea typeface="Arial"/>
                <a:cs typeface="Arial"/>
                <a:sym typeface="Arial"/>
              </a:rPr>
              <a:t>PPT Presentation</a:t>
            </a:r>
            <a:endParaRPr sz="2400" b="1" i="0" u="none" strike="noStrike" cap="none">
              <a:solidFill>
                <a:srgbClr val="FFFFFF"/>
              </a:solidFill>
              <a:latin typeface="Arial"/>
              <a:ea typeface="Arial"/>
              <a:cs typeface="Arial"/>
              <a:sym typeface="Arial"/>
            </a:endParaRPr>
          </a:p>
        </p:txBody>
      </p:sp>
      <p:sp>
        <p:nvSpPr>
          <p:cNvPr id="719" name="Google Shape;719;p16"/>
          <p:cNvSpPr txBox="1"/>
          <p:nvPr/>
        </p:nvSpPr>
        <p:spPr>
          <a:xfrm>
            <a:off x="4025378" y="2417962"/>
            <a:ext cx="3148736" cy="36009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Get a modern PowerPoint  Presentation that is beautifully designed. I hope and I believe that this Template will your Time, Money and Reputation. You can simply impress your audience and add a unique zing and appeal to your Presentations. Get a modern PowerPoint  Presentation that is beautifully designed. 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I hope and I believe that this Template will your Time, Money and Reputation.</a:t>
            </a:r>
            <a:endParaRPr sz="1200" b="0" i="0" u="none" strike="noStrike" cap="none">
              <a:solidFill>
                <a:srgbClr val="FFFFFF"/>
              </a:solidFill>
              <a:latin typeface="Arial"/>
              <a:ea typeface="Arial"/>
              <a:cs typeface="Arial"/>
              <a:sym typeface="Arial"/>
            </a:endParaRPr>
          </a:p>
        </p:txBody>
      </p:sp>
      <p:sp>
        <p:nvSpPr>
          <p:cNvPr id="720" name="Google Shape;720;p16"/>
          <p:cNvSpPr txBox="1"/>
          <p:nvPr/>
        </p:nvSpPr>
        <p:spPr>
          <a:xfrm>
            <a:off x="8245189" y="905832"/>
            <a:ext cx="3148736"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Example Text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Get a modern PowerPoint  Presentation that is beautifully designed. 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I hope and I believe that this Template will your Time, Money and Reputation.</a:t>
            </a:r>
            <a:endParaRPr sz="1200" b="0" i="0" u="none" strike="noStrike" cap="none">
              <a:solidFill>
                <a:srgbClr val="FFFFFF"/>
              </a:solidFill>
              <a:latin typeface="Arial"/>
              <a:ea typeface="Arial"/>
              <a:cs typeface="Arial"/>
              <a:sym typeface="Arial"/>
            </a:endParaRPr>
          </a:p>
        </p:txBody>
      </p:sp>
      <p:sp>
        <p:nvSpPr>
          <p:cNvPr id="721" name="Google Shape;721;p16"/>
          <p:cNvSpPr txBox="1"/>
          <p:nvPr/>
        </p:nvSpPr>
        <p:spPr>
          <a:xfrm>
            <a:off x="8245189" y="3600761"/>
            <a:ext cx="3148736"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Example Text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Get a modern PowerPoint  Presentation that is beautifully designed. 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I hope and I believe that this Template will your Time, Money and Reputation.</a:t>
            </a:r>
            <a:endParaRPr sz="1200" b="0" i="0" u="none" strike="noStrike" cap="none">
              <a:solidFill>
                <a:srgbClr val="FFFFFF"/>
              </a:solidFill>
              <a:latin typeface="Arial"/>
              <a:ea typeface="Arial"/>
              <a:cs typeface="Arial"/>
              <a:sym typeface="Arial"/>
            </a:endParaRPr>
          </a:p>
        </p:txBody>
      </p:sp>
      <p:sp>
        <p:nvSpPr>
          <p:cNvPr id="722" name="Google Shape;722;p16"/>
          <p:cNvSpPr txBox="1"/>
          <p:nvPr/>
        </p:nvSpPr>
        <p:spPr>
          <a:xfrm>
            <a:off x="1232133" y="349713"/>
            <a:ext cx="8584342"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Teko"/>
              <a:buNone/>
            </a:pPr>
            <a:r>
              <a:rPr lang="en-US" sz="6600" b="1" i="0" u="none" strike="noStrike" cap="none">
                <a:solidFill>
                  <a:srgbClr val="000000"/>
                </a:solidFill>
                <a:latin typeface="Teko"/>
                <a:ea typeface="Teko"/>
                <a:cs typeface="Teko"/>
                <a:sym typeface="Teko"/>
              </a:rPr>
              <a:t>GUI using Tkinter </a:t>
            </a:r>
            <a:endParaRPr sz="6600" b="1" i="0" u="none" strike="noStrike" cap="none">
              <a:solidFill>
                <a:srgbClr val="000000"/>
              </a:solidFill>
              <a:latin typeface="Teko"/>
              <a:ea typeface="Teko"/>
              <a:cs typeface="Teko"/>
              <a:sym typeface="Teko"/>
            </a:endParaRPr>
          </a:p>
        </p:txBody>
      </p:sp>
      <p:pic>
        <p:nvPicPr>
          <p:cNvPr id="723" name="Google Shape;723;p16"/>
          <p:cNvPicPr preferRelativeResize="0"/>
          <p:nvPr/>
        </p:nvPicPr>
        <p:blipFill rotWithShape="1">
          <a:blip r:embed="rId3">
            <a:alphaModFix/>
          </a:blip>
          <a:srcRect/>
          <a:stretch/>
        </p:blipFill>
        <p:spPr>
          <a:xfrm>
            <a:off x="2036514" y="3467096"/>
            <a:ext cx="7439487" cy="2380636"/>
          </a:xfrm>
          <a:prstGeom prst="rect">
            <a:avLst/>
          </a:prstGeom>
          <a:noFill/>
          <a:ln>
            <a:noFill/>
          </a:ln>
        </p:spPr>
      </p:pic>
      <p:sp>
        <p:nvSpPr>
          <p:cNvPr id="724" name="Google Shape;724;p16"/>
          <p:cNvSpPr txBox="1"/>
          <p:nvPr/>
        </p:nvSpPr>
        <p:spPr>
          <a:xfrm>
            <a:off x="1032817" y="1484526"/>
            <a:ext cx="10129960"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Tkinter comes bundled with Python</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Tk is Python’s standard GUI framework</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It is open source and is known for its simplicity and graphical user interface</a:t>
            </a:r>
            <a:endParaRPr sz="2400" b="0" i="0" u="none" strike="noStrike" cap="none">
              <a:solidFill>
                <a:srgbClr val="000000"/>
              </a:solidFill>
              <a:latin typeface="Times New Roman"/>
              <a:ea typeface="Times New Roman"/>
              <a:cs typeface="Times New Roman"/>
              <a:sym typeface="Times New Roman"/>
            </a:endParaRPr>
          </a:p>
        </p:txBody>
      </p:sp>
      <p:sp>
        <p:nvSpPr>
          <p:cNvPr id="725" name="Google Shape;725;p16"/>
          <p:cNvSpPr txBox="1"/>
          <p:nvPr/>
        </p:nvSpPr>
        <p:spPr>
          <a:xfrm>
            <a:off x="5917174" y="6143049"/>
            <a:ext cx="588795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chemeClr val="dk1"/>
                </a:solidFill>
                <a:latin typeface="Arial"/>
                <a:ea typeface="Arial"/>
                <a:cs typeface="Arial"/>
                <a:sym typeface="Arial"/>
              </a:rPr>
              <a:t>Fig : Flow diagram for building GUI using Tk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9"/>
          <p:cNvSpPr txBox="1"/>
          <p:nvPr/>
        </p:nvSpPr>
        <p:spPr>
          <a:xfrm>
            <a:off x="-190876" y="525195"/>
            <a:ext cx="12191999" cy="1200288"/>
          </a:xfrm>
          <a:prstGeom prst="rect">
            <a:avLst/>
          </a:prstGeom>
          <a:noFill/>
          <a:ln>
            <a:noFill/>
          </a:ln>
        </p:spPr>
        <p:txBody>
          <a:bodyPr spcFirstLastPara="1" wrap="square" lIns="91425" tIns="45700" rIns="91425"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7200" b="1" dirty="0">
                <a:latin typeface="Agency FB"/>
                <a:ea typeface="Calibri"/>
                <a:cs typeface="Calibri"/>
                <a:sym typeface="Calibri"/>
              </a:rPr>
              <a:t>Result</a:t>
            </a:r>
            <a:r>
              <a:rPr kumimoji="0" lang="en-US" sz="7200" b="1" i="0" u="none" strike="noStrike" kern="0" cap="none" spc="0" normalizeH="0" baseline="0" noProof="0" dirty="0">
                <a:ln>
                  <a:noFill/>
                </a:ln>
                <a:solidFill>
                  <a:srgbClr val="000000"/>
                </a:solidFill>
                <a:effectLst/>
                <a:uLnTx/>
                <a:uFillTx/>
                <a:latin typeface="Agency FB"/>
                <a:ea typeface="Calibri"/>
                <a:cs typeface="Calibri"/>
                <a:sym typeface="Calibri"/>
              </a:rPr>
              <a:t>…</a:t>
            </a:r>
            <a:endParaRPr kumimoji="0" sz="7200" b="1" i="0" u="none" strike="noStrike" kern="0" cap="none" spc="0" normalizeH="0" baseline="0" noProof="0" dirty="0">
              <a:ln>
                <a:noFill/>
              </a:ln>
              <a:solidFill>
                <a:srgbClr val="000000"/>
              </a:solidFill>
              <a:effectLst/>
              <a:uLnTx/>
              <a:uFillTx/>
              <a:latin typeface="Agency FB"/>
              <a:ea typeface="Calibri"/>
              <a:cs typeface="Calibri"/>
              <a:sym typeface="Calibri"/>
            </a:endParaRPr>
          </a:p>
        </p:txBody>
      </p:sp>
      <p:sp>
        <p:nvSpPr>
          <p:cNvPr id="4" name="TextBox 3">
            <a:extLst>
              <a:ext uri="{FF2B5EF4-FFF2-40B4-BE49-F238E27FC236}">
                <a16:creationId xmlns:a16="http://schemas.microsoft.com/office/drawing/2014/main" id="{8CD8C37B-6E52-42B6-BD6B-EF292DE5722C}"/>
              </a:ext>
            </a:extLst>
          </p:cNvPr>
          <p:cNvSpPr txBox="1"/>
          <p:nvPr/>
        </p:nvSpPr>
        <p:spPr>
          <a:xfrm>
            <a:off x="0" y="512096"/>
            <a:ext cx="1181178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CA"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 name="Picture 2" descr="Text&#10;&#10;Description automatically generated">
            <a:extLst>
              <a:ext uri="{FF2B5EF4-FFF2-40B4-BE49-F238E27FC236}">
                <a16:creationId xmlns:a16="http://schemas.microsoft.com/office/drawing/2014/main" id="{E01BE42A-EB2A-46A8-AD1A-2450A1361AF3}"/>
              </a:ext>
            </a:extLst>
          </p:cNvPr>
          <p:cNvPicPr>
            <a:picLocks noChangeAspect="1"/>
          </p:cNvPicPr>
          <p:nvPr/>
        </p:nvPicPr>
        <p:blipFill>
          <a:blip r:embed="rId3"/>
          <a:stretch>
            <a:fillRect/>
          </a:stretch>
        </p:blipFill>
        <p:spPr>
          <a:xfrm>
            <a:off x="3272287" y="1819503"/>
            <a:ext cx="5129841" cy="365031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5"/>
        <p:cNvGrpSpPr/>
        <p:nvPr/>
      </p:nvGrpSpPr>
      <p:grpSpPr>
        <a:xfrm>
          <a:off x="0" y="0"/>
          <a:ext cx="0" cy="0"/>
          <a:chOff x="0" y="0"/>
          <a:chExt cx="0" cy="0"/>
        </a:xfrm>
      </p:grpSpPr>
      <p:sp>
        <p:nvSpPr>
          <p:cNvPr id="25" name="Rectangle 24">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98D7B0FA-C005-4E40-95DA-D65CFAE2DBDF}"/>
              </a:ext>
            </a:extLst>
          </p:cNvPr>
          <p:cNvSpPr txBox="1"/>
          <p:nvPr/>
        </p:nvSpPr>
        <p:spPr>
          <a:xfrm>
            <a:off x="1055599" y="1055077"/>
            <a:ext cx="2532909" cy="4794578"/>
          </a:xfrm>
          <a:prstGeom prst="rect">
            <a:avLst/>
          </a:prstGeom>
        </p:spPr>
        <p:txBody>
          <a:bodyPr vert="horz" lIns="91440" tIns="45720" rIns="91440" bIns="45720" rtlCol="0" anchor="ctr">
            <a:normAutofit/>
          </a:bodyPr>
          <a:lstStyle/>
          <a:p>
            <a:pPr algn="ctr" defTabSz="457200">
              <a:spcBef>
                <a:spcPct val="0"/>
              </a:spcBef>
              <a:spcAft>
                <a:spcPts val="600"/>
              </a:spcAft>
            </a:pPr>
            <a:r>
              <a:rPr lang="en-US" sz="4400" b="1" kern="1200">
                <a:ln w="3175" cmpd="sng">
                  <a:noFill/>
                </a:ln>
                <a:solidFill>
                  <a:srgbClr val="262626"/>
                </a:solidFill>
                <a:latin typeface="+mj-lt"/>
                <a:ea typeface="+mj-ea"/>
                <a:cs typeface="+mj-cs"/>
              </a:rPr>
              <a:t>Therapist Bot</a:t>
            </a:r>
          </a:p>
        </p:txBody>
      </p:sp>
      <p:sp useBgFill="1">
        <p:nvSpPr>
          <p:cNvPr id="31" name="Rectangle 30">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18">
            <a:extLst>
              <a:ext uri="{FF2B5EF4-FFF2-40B4-BE49-F238E27FC236}">
                <a16:creationId xmlns:a16="http://schemas.microsoft.com/office/drawing/2014/main" id="{C51D0EE8-4ECB-4DD5-8999-B1BFD001DC9B}"/>
              </a:ext>
            </a:extLst>
          </p:cNvPr>
          <p:cNvGraphicFramePr/>
          <p:nvPr>
            <p:extLst>
              <p:ext uri="{D42A27DB-BD31-4B8C-83A1-F6EECF244321}">
                <p14:modId xmlns:p14="http://schemas.microsoft.com/office/powerpoint/2010/main" val="3178072427"/>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8"/>
          <p:cNvSpPr txBox="1">
            <a:spLocks noGrp="1"/>
          </p:cNvSpPr>
          <p:nvPr>
            <p:ph type="title"/>
          </p:nvPr>
        </p:nvSpPr>
        <p:spPr>
          <a:xfrm>
            <a:off x="1295402" y="234509"/>
            <a:ext cx="9601196" cy="13038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eko"/>
              <a:buNone/>
            </a:pPr>
            <a:r>
              <a:rPr lang="en-US" sz="6600" b="1">
                <a:latin typeface="Teko"/>
                <a:ea typeface="Teko"/>
                <a:cs typeface="Teko"/>
                <a:sym typeface="Teko"/>
              </a:rPr>
              <a:t>References:</a:t>
            </a:r>
            <a:endParaRPr sz="6600"/>
          </a:p>
        </p:txBody>
      </p:sp>
      <p:sp>
        <p:nvSpPr>
          <p:cNvPr id="748" name="Google Shape;748;p18"/>
          <p:cNvSpPr txBox="1">
            <a:spLocks noGrp="1"/>
          </p:cNvSpPr>
          <p:nvPr>
            <p:ph idx="1"/>
          </p:nvPr>
        </p:nvSpPr>
        <p:spPr>
          <a:xfrm>
            <a:off x="838200" y="1127423"/>
            <a:ext cx="10515600" cy="504954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endParaRPr lang="en-CA" sz="1600" dirty="0"/>
          </a:p>
          <a:p>
            <a:pPr marL="0" indent="0">
              <a:lnSpc>
                <a:spcPct val="90000"/>
              </a:lnSpc>
              <a:spcBef>
                <a:spcPts val="0"/>
              </a:spcBef>
              <a:spcAft>
                <a:spcPts val="0"/>
              </a:spcAft>
              <a:buNone/>
            </a:pPr>
            <a:r>
              <a:rPr lang="en-CA" sz="1600" dirty="0" err="1">
                <a:ea typeface="+mn-lt"/>
                <a:cs typeface="+mn-lt"/>
              </a:rPr>
              <a:t>Ghandeharioun</a:t>
            </a:r>
            <a:r>
              <a:rPr lang="en-CA" sz="1600" dirty="0">
                <a:ea typeface="+mn-lt"/>
                <a:cs typeface="+mn-lt"/>
              </a:rPr>
              <a:t>, A., McDuff, D., Czerwinski, M., &amp; Rowan, K. (2019). EMMA: An Emotion-Aware Wellbeing Chatbot. 2019 8th International Conference on Affective Computing and Intelligent Interaction, ACII 2019, 15–21. https://doi.org/10.1109/ACII.2019.8925455</a:t>
            </a:r>
            <a:endParaRPr lang="en-CA" dirty="0"/>
          </a:p>
          <a:p>
            <a:pPr marL="0" lvl="0" indent="0" algn="l" rtl="0">
              <a:lnSpc>
                <a:spcPct val="90000"/>
              </a:lnSpc>
              <a:spcBef>
                <a:spcPts val="0"/>
              </a:spcBef>
              <a:spcAft>
                <a:spcPts val="0"/>
              </a:spcAft>
              <a:buClr>
                <a:schemeClr val="dk1"/>
              </a:buClr>
              <a:buSzPts val="2800"/>
              <a:buNone/>
            </a:pPr>
            <a:r>
              <a:rPr lang="en-CA" sz="1600" u="sng" dirty="0"/>
              <a:t>https://towardsdatascience.com/counsel-chat-bootstrapping-high-quality-therapy-data-971b419f33da</a:t>
            </a:r>
          </a:p>
          <a:p>
            <a:pPr marL="0" indent="0">
              <a:lnSpc>
                <a:spcPct val="90000"/>
              </a:lnSpc>
              <a:spcBef>
                <a:spcPts val="0"/>
              </a:spcBef>
              <a:spcAft>
                <a:spcPts val="0"/>
              </a:spcAft>
              <a:buClr>
                <a:schemeClr val="dk1"/>
              </a:buClr>
              <a:buSzPts val="2800"/>
              <a:buNone/>
            </a:pPr>
            <a:r>
              <a:rPr lang="en-CA" sz="1600" u="sng" dirty="0"/>
              <a:t>https://www-sciencedirect-com.proxy.bib.uottawa.ca/science/article/pii/S0022395620311602?via%3Dihub </a:t>
            </a:r>
          </a:p>
          <a:p>
            <a:pPr marL="0" lvl="0" indent="0" algn="l" rtl="0">
              <a:lnSpc>
                <a:spcPct val="90000"/>
              </a:lnSpc>
              <a:spcBef>
                <a:spcPts val="0"/>
              </a:spcBef>
              <a:spcAft>
                <a:spcPts val="0"/>
              </a:spcAft>
              <a:buClr>
                <a:schemeClr val="dk1"/>
              </a:buClr>
              <a:buSzPts val="2800"/>
              <a:buNone/>
            </a:pPr>
            <a:r>
              <a:rPr lang="en-CA" sz="1600" u="sng" dirty="0"/>
              <a:t>https://journals.sagepub.com/doi/full/10.1177/0840470420933911 </a:t>
            </a:r>
          </a:p>
          <a:p>
            <a:pPr marL="0" lvl="0" indent="0" algn="l" rtl="0">
              <a:lnSpc>
                <a:spcPct val="90000"/>
              </a:lnSpc>
              <a:spcBef>
                <a:spcPts val="0"/>
              </a:spcBef>
              <a:spcAft>
                <a:spcPts val="0"/>
              </a:spcAft>
              <a:buClr>
                <a:schemeClr val="dk1"/>
              </a:buClr>
              <a:buSzPts val="2800"/>
              <a:buNone/>
            </a:pPr>
            <a:r>
              <a:rPr lang="en-CA" sz="1600" u="sng" dirty="0"/>
              <a:t>https://www.datacamp.com/community/tutorials/svm-classification-scikit-learn-python</a:t>
            </a:r>
          </a:p>
          <a:p>
            <a:pPr marL="0" lvl="0" indent="0" algn="l" rtl="0">
              <a:lnSpc>
                <a:spcPct val="90000"/>
              </a:lnSpc>
              <a:spcBef>
                <a:spcPts val="0"/>
              </a:spcBef>
              <a:spcAft>
                <a:spcPts val="0"/>
              </a:spcAft>
              <a:buClr>
                <a:schemeClr val="dk1"/>
              </a:buClr>
              <a:buSzPts val="2800"/>
              <a:buNone/>
            </a:pPr>
            <a:r>
              <a:rPr lang="en-CA" sz="1600" u="sng" dirty="0">
                <a:hlinkClick r:id="rId3"/>
              </a:rPr>
              <a:t>https://www.analyticsvidhya.com/blog/2019/09/demystifying-bert-groundbreaking-nlp-framework/</a:t>
            </a:r>
            <a:endParaRPr lang="en-CA" sz="1600" u="sng" dirty="0"/>
          </a:p>
          <a:p>
            <a:pPr marL="0" indent="0">
              <a:lnSpc>
                <a:spcPct val="90000"/>
              </a:lnSpc>
              <a:spcBef>
                <a:spcPts val="0"/>
              </a:spcBef>
              <a:spcAft>
                <a:spcPts val="0"/>
              </a:spcAft>
              <a:buNone/>
            </a:pPr>
            <a:r>
              <a:rPr lang="en-CA" sz="1600" dirty="0">
                <a:ea typeface="+mn-lt"/>
                <a:cs typeface="+mn-lt"/>
              </a:rPr>
              <a:t>Laranjo, L., Dunn, A. G., Tong, H. L., </a:t>
            </a:r>
            <a:r>
              <a:rPr lang="en-CA" sz="1600" dirty="0" err="1">
                <a:ea typeface="+mn-lt"/>
                <a:cs typeface="+mn-lt"/>
              </a:rPr>
              <a:t>Kocaballi</a:t>
            </a:r>
            <a:r>
              <a:rPr lang="en-CA" sz="1600" dirty="0">
                <a:ea typeface="+mn-lt"/>
                <a:cs typeface="+mn-lt"/>
              </a:rPr>
              <a:t>, A. B., Chen, J., Bashir, R., Surian, D., Gallego, B., </a:t>
            </a:r>
            <a:r>
              <a:rPr lang="en-CA" sz="1600" dirty="0" err="1">
                <a:ea typeface="+mn-lt"/>
                <a:cs typeface="+mn-lt"/>
              </a:rPr>
              <a:t>Magrabi</a:t>
            </a:r>
            <a:r>
              <a:rPr lang="en-CA" sz="1600" dirty="0">
                <a:ea typeface="+mn-lt"/>
                <a:cs typeface="+mn-lt"/>
              </a:rPr>
              <a:t>, F., Lau, A. Y. S., &amp; </a:t>
            </a:r>
            <a:r>
              <a:rPr lang="en-CA" sz="1600" dirty="0" err="1">
                <a:ea typeface="+mn-lt"/>
                <a:cs typeface="+mn-lt"/>
              </a:rPr>
              <a:t>Coiera</a:t>
            </a:r>
            <a:r>
              <a:rPr lang="en-CA" sz="1600" dirty="0">
                <a:ea typeface="+mn-lt"/>
                <a:cs typeface="+mn-lt"/>
              </a:rPr>
              <a:t>, E. (2018). Conversational agents in healthcare: a systematic review. Journal of the American Medical Informatics Association, 25(7), 248–258. </a:t>
            </a:r>
            <a:r>
              <a:rPr lang="en-CA" sz="1600" dirty="0">
                <a:ea typeface="+mn-lt"/>
                <a:cs typeface="+mn-lt"/>
                <a:hlinkClick r:id="rId4"/>
              </a:rPr>
              <a:t>https://doi.org/10.1093/jamia/ocy072</a:t>
            </a:r>
            <a:endParaRPr lang="en-CA" sz="1600" dirty="0"/>
          </a:p>
          <a:p>
            <a:pPr marL="0" indent="0">
              <a:lnSpc>
                <a:spcPct val="90000"/>
              </a:lnSpc>
              <a:spcBef>
                <a:spcPts val="0"/>
              </a:spcBef>
              <a:spcAft>
                <a:spcPts val="0"/>
              </a:spcAft>
              <a:buNone/>
            </a:pPr>
            <a:r>
              <a:rPr lang="en-CA" sz="1600" dirty="0">
                <a:ea typeface="+mn-lt"/>
                <a:cs typeface="+mn-lt"/>
              </a:rPr>
              <a:t>Abd-</a:t>
            </a:r>
            <a:r>
              <a:rPr lang="en-CA" sz="1600" dirty="0" err="1">
                <a:ea typeface="+mn-lt"/>
                <a:cs typeface="+mn-lt"/>
              </a:rPr>
              <a:t>alrazaq</a:t>
            </a:r>
            <a:r>
              <a:rPr lang="en-CA" sz="1600" dirty="0">
                <a:ea typeface="+mn-lt"/>
                <a:cs typeface="+mn-lt"/>
              </a:rPr>
              <a:t>, A. A., </a:t>
            </a:r>
            <a:r>
              <a:rPr lang="en-CA" sz="1600" dirty="0" err="1">
                <a:ea typeface="+mn-lt"/>
                <a:cs typeface="+mn-lt"/>
              </a:rPr>
              <a:t>Alajlani</a:t>
            </a:r>
            <a:r>
              <a:rPr lang="en-CA" sz="1600" dirty="0">
                <a:ea typeface="+mn-lt"/>
                <a:cs typeface="+mn-lt"/>
              </a:rPr>
              <a:t>, M., </a:t>
            </a:r>
            <a:r>
              <a:rPr lang="en-CA" sz="1600" dirty="0" err="1">
                <a:ea typeface="+mn-lt"/>
                <a:cs typeface="+mn-lt"/>
              </a:rPr>
              <a:t>Alalwan</a:t>
            </a:r>
            <a:r>
              <a:rPr lang="en-CA" sz="1600" dirty="0">
                <a:ea typeface="+mn-lt"/>
                <a:cs typeface="+mn-lt"/>
              </a:rPr>
              <a:t>, A. A., </a:t>
            </a:r>
            <a:r>
              <a:rPr lang="en-CA" sz="1600" dirty="0" err="1">
                <a:ea typeface="+mn-lt"/>
                <a:cs typeface="+mn-lt"/>
              </a:rPr>
              <a:t>Bewick</a:t>
            </a:r>
            <a:r>
              <a:rPr lang="en-CA" sz="1600" dirty="0">
                <a:ea typeface="+mn-lt"/>
                <a:cs typeface="+mn-lt"/>
              </a:rPr>
              <a:t>, B. M., Gardner, P., &amp; </a:t>
            </a:r>
            <a:r>
              <a:rPr lang="en-CA" sz="1600" dirty="0" err="1">
                <a:ea typeface="+mn-lt"/>
                <a:cs typeface="+mn-lt"/>
              </a:rPr>
              <a:t>Househ</a:t>
            </a:r>
            <a:r>
              <a:rPr lang="en-CA" sz="1600" dirty="0">
                <a:ea typeface="+mn-lt"/>
                <a:cs typeface="+mn-lt"/>
              </a:rPr>
              <a:t>, M. (2019). An overview of the features of chatbots in mental health: A scoping review. International Journal of Medical Informatics, 132(11), 180–232. </a:t>
            </a:r>
            <a:r>
              <a:rPr lang="en-CA" sz="1600" dirty="0">
                <a:ea typeface="+mn-lt"/>
                <a:cs typeface="+mn-lt"/>
                <a:hlinkClick r:id="rId5"/>
              </a:rPr>
              <a:t>https://doi.org/10.1016/j.ijmedinf.2019.103978</a:t>
            </a:r>
            <a:endParaRPr lang="en-CA" dirty="0"/>
          </a:p>
          <a:p>
            <a:pPr marL="0" indent="0">
              <a:lnSpc>
                <a:spcPct val="90000"/>
              </a:lnSpc>
              <a:spcBef>
                <a:spcPts val="0"/>
              </a:spcBef>
              <a:spcAft>
                <a:spcPts val="0"/>
              </a:spcAft>
              <a:buNone/>
            </a:pPr>
            <a:r>
              <a:rPr lang="en-CA" sz="1600" dirty="0" err="1">
                <a:ea typeface="+mn-lt"/>
                <a:cs typeface="+mn-lt"/>
              </a:rPr>
              <a:t>Skjuve</a:t>
            </a:r>
            <a:r>
              <a:rPr lang="en-CA" sz="1600" dirty="0">
                <a:ea typeface="+mn-lt"/>
                <a:cs typeface="+mn-lt"/>
              </a:rPr>
              <a:t>, M., Følstad, A., Fostervold, K. I., &amp; </a:t>
            </a:r>
            <a:r>
              <a:rPr lang="en-CA" sz="1600" dirty="0" err="1">
                <a:ea typeface="+mn-lt"/>
                <a:cs typeface="+mn-lt"/>
              </a:rPr>
              <a:t>Brandtzaeg</a:t>
            </a:r>
            <a:r>
              <a:rPr lang="en-CA" sz="1600" dirty="0">
                <a:ea typeface="+mn-lt"/>
                <a:cs typeface="+mn-lt"/>
              </a:rPr>
              <a:t>, P. B. (2021). My Chatbot Companion - a Study of Human-Chatbot Relationships. International Journal of Human-Computer Studies, 149(4), 34–50. </a:t>
            </a:r>
            <a:r>
              <a:rPr lang="en-CA" sz="1600" dirty="0">
                <a:ea typeface="+mn-lt"/>
                <a:cs typeface="+mn-lt"/>
                <a:hlinkClick r:id="rId6"/>
              </a:rPr>
              <a:t>https://doi.org/10.1016/j.ijhcs.2021.102601</a:t>
            </a:r>
            <a:endParaRPr lang="en-CA"/>
          </a:p>
          <a:p>
            <a:pPr marL="0" indent="0">
              <a:lnSpc>
                <a:spcPct val="90000"/>
              </a:lnSpc>
              <a:spcBef>
                <a:spcPts val="0"/>
              </a:spcBef>
              <a:spcAft>
                <a:spcPts val="0"/>
              </a:spcAft>
              <a:buNone/>
            </a:pPr>
            <a:r>
              <a:rPr lang="en-CA" sz="1600" dirty="0">
                <a:ea typeface="+mn-lt"/>
                <a:cs typeface="+mn-lt"/>
              </a:rPr>
              <a:t>Oh, J., Jang, S., Kim, H., &amp; Kim, J.-J. (2020). Efficacy of mobile app-based interactive cognitive behavioral therapy using a chatbot for panic disorder. International Journal of Medical Informatics, 140(9), 67–95. </a:t>
            </a:r>
            <a:r>
              <a:rPr lang="en-CA" sz="1600" dirty="0">
                <a:ea typeface="+mn-lt"/>
                <a:cs typeface="+mn-lt"/>
                <a:hlinkClick r:id="rId7"/>
              </a:rPr>
              <a:t>https://doi.org/10.1016/j.ijmedinf.2020.104171</a:t>
            </a:r>
            <a:endParaRPr lang="en-CA" dirty="0"/>
          </a:p>
          <a:p>
            <a:pPr marL="0" indent="0">
              <a:lnSpc>
                <a:spcPct val="90000"/>
              </a:lnSpc>
              <a:spcBef>
                <a:spcPts val="0"/>
              </a:spcBef>
              <a:spcAft>
                <a:spcPts val="0"/>
              </a:spcAft>
              <a:buNone/>
            </a:pPr>
            <a:r>
              <a:rPr lang="en-CA" sz="1600" dirty="0">
                <a:ea typeface="+mn-lt"/>
                <a:cs typeface="+mn-lt"/>
              </a:rPr>
              <a:t>Inkster, B., Sarda, S., &amp; Subramanian, V. (2018). An Empathy-Driven, Conversational Artificial Intelligence Agent (</a:t>
            </a:r>
            <a:r>
              <a:rPr lang="en-CA" sz="1600" dirty="0" err="1">
                <a:ea typeface="+mn-lt"/>
                <a:cs typeface="+mn-lt"/>
              </a:rPr>
              <a:t>Wysa</a:t>
            </a:r>
            <a:r>
              <a:rPr lang="en-CA" sz="1600" dirty="0">
                <a:ea typeface="+mn-lt"/>
                <a:cs typeface="+mn-lt"/>
              </a:rPr>
              <a:t>) for Digital Mental Well-Being: Real-World Data Evaluation Mixed-Methods Study. JMIR MHealth and </a:t>
            </a:r>
            <a:r>
              <a:rPr lang="en-CA" sz="1600" dirty="0" err="1">
                <a:ea typeface="+mn-lt"/>
                <a:cs typeface="+mn-lt"/>
              </a:rPr>
              <a:t>UHealth</a:t>
            </a:r>
            <a:r>
              <a:rPr lang="en-CA" sz="1600" dirty="0">
                <a:ea typeface="+mn-lt"/>
                <a:cs typeface="+mn-lt"/>
              </a:rPr>
              <a:t>, 6(11), 112–132. </a:t>
            </a:r>
            <a:r>
              <a:rPr lang="en-CA" sz="1600" dirty="0">
                <a:ea typeface="+mn-lt"/>
                <a:cs typeface="+mn-lt"/>
                <a:hlinkClick r:id="rId8"/>
              </a:rPr>
              <a:t>https://doi.org/10.2196/12106</a:t>
            </a:r>
            <a:endParaRPr lang="en-CA"/>
          </a:p>
          <a:p>
            <a:pPr marL="0" indent="0">
              <a:lnSpc>
                <a:spcPct val="90000"/>
              </a:lnSpc>
              <a:spcBef>
                <a:spcPts val="0"/>
              </a:spcBef>
              <a:spcAft>
                <a:spcPts val="0"/>
              </a:spcAft>
              <a:buNone/>
            </a:pPr>
            <a:r>
              <a:rPr lang="en-CA" sz="1600" dirty="0">
                <a:ea typeface="+mn-lt"/>
                <a:cs typeface="+mn-lt"/>
              </a:rPr>
              <a:t>Ly, K. H., Ly, A.-M., &amp; Andersson, G. (2017). A fully automated conversational agent for promoting mental well-being: A pilot RCT using mixed methods. Internet Interventions, 10(7), 39–46. https://doi.org/10.1016/j.invent.2017.10.002</a:t>
            </a:r>
            <a:endParaRPr lang="en-CA" dirty="0"/>
          </a:p>
          <a:p>
            <a:pPr marL="0" indent="0">
              <a:lnSpc>
                <a:spcPct val="90000"/>
              </a:lnSpc>
              <a:spcBef>
                <a:spcPts val="0"/>
              </a:spcBef>
              <a:spcAft>
                <a:spcPts val="0"/>
              </a:spcAft>
              <a:buClr>
                <a:srgbClr val="83992A"/>
              </a:buClr>
              <a:buNone/>
            </a:pPr>
            <a:endParaRPr lang="en-CA" sz="1600" dirty="0"/>
          </a:p>
          <a:p>
            <a:pPr marL="0" indent="0">
              <a:lnSpc>
                <a:spcPct val="90000"/>
              </a:lnSpc>
              <a:spcBef>
                <a:spcPts val="0"/>
              </a:spcBef>
              <a:spcAft>
                <a:spcPts val="0"/>
              </a:spcAft>
              <a:buClr>
                <a:schemeClr val="dk1"/>
              </a:buClr>
              <a:buSzPts val="2800"/>
              <a:buNone/>
            </a:pPr>
            <a:endParaRPr lang="en-CA" sz="1600" dirty="0"/>
          </a:p>
          <a:p>
            <a:pPr marL="0" indent="0">
              <a:lnSpc>
                <a:spcPct val="90000"/>
              </a:lnSpc>
              <a:spcBef>
                <a:spcPts val="0"/>
              </a:spcBef>
              <a:spcAft>
                <a:spcPts val="0"/>
              </a:spcAft>
              <a:buClr>
                <a:schemeClr val="dk1"/>
              </a:buClr>
              <a:buSzPts val="2800"/>
              <a:buNone/>
            </a:pP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60"/>
          <p:cNvSpPr txBox="1"/>
          <p:nvPr/>
        </p:nvSpPr>
        <p:spPr>
          <a:xfrm>
            <a:off x="6096000" y="2857630"/>
            <a:ext cx="4777152" cy="83099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000000"/>
              </a:solidFill>
              <a:latin typeface="Arial"/>
              <a:ea typeface="Arial"/>
              <a:cs typeface="Arial"/>
              <a:sym typeface="Arial"/>
            </a:endParaRPr>
          </a:p>
        </p:txBody>
      </p:sp>
      <p:sp>
        <p:nvSpPr>
          <p:cNvPr id="754" name="Google Shape;754;p60"/>
          <p:cNvSpPr txBox="1"/>
          <p:nvPr/>
        </p:nvSpPr>
        <p:spPr>
          <a:xfrm>
            <a:off x="4968600" y="2727575"/>
            <a:ext cx="72234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600" b="1" i="1" u="none" strike="noStrike" cap="none">
                <a:solidFill>
                  <a:srgbClr val="3C4955"/>
                </a:solidFill>
                <a:latin typeface="Angsana New"/>
                <a:ea typeface="Angsana New"/>
                <a:cs typeface="Angsana New"/>
                <a:sym typeface="Angsana New"/>
              </a:rPr>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0"/>
        <p:cNvGrpSpPr/>
        <p:nvPr/>
      </p:nvGrpSpPr>
      <p:grpSpPr>
        <a:xfrm>
          <a:off x="0" y="0"/>
          <a:ext cx="0" cy="0"/>
          <a:chOff x="0" y="0"/>
          <a:chExt cx="0" cy="0"/>
        </a:xfrm>
      </p:grpSpPr>
      <p:grpSp>
        <p:nvGrpSpPr>
          <p:cNvPr id="198" name="Group 197">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9" name="Picture 198">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0" name="Rectangle 199">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1" name="Picture 200">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2" name="Picture 201">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04" name="Straight Connector 203">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91" name="Google Shape;191;p3"/>
          <p:cNvSpPr txBox="1"/>
          <p:nvPr/>
        </p:nvSpPr>
        <p:spPr>
          <a:xfrm>
            <a:off x="796807" y="1055077"/>
            <a:ext cx="3294907" cy="4794578"/>
          </a:xfrm>
          <a:prstGeom prst="rect">
            <a:avLst/>
          </a:prstGeom>
        </p:spPr>
        <p:txBody>
          <a:bodyPr spcFirstLastPara="1" vert="horz" lIns="91440" tIns="45720" rIns="91440" bIns="45720" rtlCol="0" anchor="ctr" anchorCtr="0">
            <a:normAutofit/>
          </a:bodyPr>
          <a:lstStyle/>
          <a:p>
            <a:pPr marL="0" marR="0" lvl="0" indent="0" algn="ctr" defTabSz="457200">
              <a:spcBef>
                <a:spcPct val="0"/>
              </a:spcBef>
              <a:spcAft>
                <a:spcPts val="600"/>
              </a:spcAft>
              <a:buClr>
                <a:srgbClr val="000000"/>
              </a:buClr>
              <a:buSzPts val="6600"/>
            </a:pPr>
            <a:r>
              <a:rPr lang="en-US" sz="4400" b="1" i="0" u="none" strike="noStrike" kern="1200">
                <a:ln w="3175" cmpd="sng">
                  <a:noFill/>
                </a:ln>
                <a:solidFill>
                  <a:srgbClr val="262626"/>
                </a:solidFill>
                <a:latin typeface="+mj-lt"/>
                <a:ea typeface="+mj-ea"/>
                <a:cs typeface="+mj-cs"/>
                <a:sym typeface="Teko"/>
              </a:rPr>
              <a:t>Introduction</a:t>
            </a:r>
          </a:p>
        </p:txBody>
      </p:sp>
      <p:sp useBgFill="1">
        <p:nvSpPr>
          <p:cNvPr id="212" name="Rectangle 211">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4" name="Google Shape;192;p3">
            <a:extLst>
              <a:ext uri="{FF2B5EF4-FFF2-40B4-BE49-F238E27FC236}">
                <a16:creationId xmlns:a16="http://schemas.microsoft.com/office/drawing/2014/main" id="{88A59950-B24A-4066-9F21-59DEA214D192}"/>
              </a:ext>
            </a:extLst>
          </p:cNvPr>
          <p:cNvGraphicFramePr/>
          <p:nvPr>
            <p:extLst>
              <p:ext uri="{D42A27DB-BD31-4B8C-83A1-F6EECF244321}">
                <p14:modId xmlns:p14="http://schemas.microsoft.com/office/powerpoint/2010/main" val="1628204393"/>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ctrTitle"/>
          </p:nvPr>
        </p:nvSpPr>
        <p:spPr>
          <a:xfrm>
            <a:off x="234831" y="350084"/>
            <a:ext cx="6594591" cy="84848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Teko"/>
              <a:buNone/>
            </a:pPr>
            <a:r>
              <a:rPr lang="en-US" sz="6600" b="1">
                <a:latin typeface="Teko"/>
                <a:ea typeface="Teko"/>
                <a:cs typeface="Teko"/>
                <a:sym typeface="Teko"/>
              </a:rPr>
              <a:t>Business Problem </a:t>
            </a:r>
            <a:endParaRPr sz="6600">
              <a:latin typeface="Teko"/>
              <a:ea typeface="Teko"/>
              <a:cs typeface="Teko"/>
              <a:sym typeface="Teko"/>
            </a:endParaRPr>
          </a:p>
        </p:txBody>
      </p:sp>
      <p:sp>
        <p:nvSpPr>
          <p:cNvPr id="198" name="Google Shape;198;p4"/>
          <p:cNvSpPr txBox="1">
            <a:spLocks noGrp="1"/>
          </p:cNvSpPr>
          <p:nvPr>
            <p:ph type="subTitle" idx="1"/>
          </p:nvPr>
        </p:nvSpPr>
        <p:spPr>
          <a:xfrm>
            <a:off x="291630" y="867840"/>
            <a:ext cx="11425560" cy="5640075"/>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457200" lvl="0" indent="-369570" algn="just" rtl="0">
              <a:lnSpc>
                <a:spcPct val="90000"/>
              </a:lnSpc>
              <a:spcBef>
                <a:spcPts val="1000"/>
              </a:spcBef>
              <a:spcAft>
                <a:spcPts val="0"/>
              </a:spcAft>
              <a:buSzPts val="2000"/>
              <a:buChar char="➢"/>
            </a:pPr>
            <a:r>
              <a:rPr lang="en-US" sz="2000" dirty="0">
                <a:latin typeface="Times New Roman"/>
                <a:ea typeface="Times New Roman"/>
                <a:cs typeface="Times New Roman"/>
                <a:sym typeface="Times New Roman"/>
              </a:rPr>
              <a:t>Access to mental health services is limited by long wait times, not knowing where to go for help, </a:t>
            </a:r>
          </a:p>
          <a:p>
            <a:pPr marL="87630" lvl="0" indent="0" algn="just" rtl="0">
              <a:lnSpc>
                <a:spcPct val="90000"/>
              </a:lnSpc>
              <a:spcBef>
                <a:spcPts val="1000"/>
              </a:spcBef>
              <a:spcAft>
                <a:spcPts val="0"/>
              </a:spcAft>
              <a:buSzPts val="2000"/>
            </a:pPr>
            <a:r>
              <a:rPr lang="en-US" sz="2000" dirty="0">
                <a:latin typeface="Times New Roman"/>
                <a:ea typeface="Times New Roman"/>
                <a:cs typeface="Times New Roman"/>
                <a:sym typeface="Times New Roman"/>
              </a:rPr>
              <a:t>     shortage of accessible mental health professionals, and culture and language barriers</a:t>
            </a:r>
          </a:p>
          <a:p>
            <a:pPr marL="87630" lvl="0" indent="0" algn="just" rtl="0">
              <a:lnSpc>
                <a:spcPct val="90000"/>
              </a:lnSpc>
              <a:spcBef>
                <a:spcPts val="1000"/>
              </a:spcBef>
              <a:spcAft>
                <a:spcPts val="0"/>
              </a:spcAft>
              <a:buSzPts val="2000"/>
            </a:pPr>
            <a:endParaRPr sz="2000" dirty="0">
              <a:latin typeface="Times New Roman"/>
              <a:ea typeface="Times New Roman"/>
              <a:cs typeface="Times New Roman"/>
              <a:sym typeface="Times New Roman"/>
            </a:endParaRPr>
          </a:p>
          <a:p>
            <a:pPr marL="457200" lvl="0" indent="-369570" algn="just" rtl="0">
              <a:lnSpc>
                <a:spcPct val="90000"/>
              </a:lnSpc>
              <a:spcBef>
                <a:spcPts val="1000"/>
              </a:spcBef>
              <a:spcAft>
                <a:spcPts val="0"/>
              </a:spcAft>
              <a:buSzPts val="2000"/>
              <a:buChar char="➢"/>
            </a:pPr>
            <a:r>
              <a:rPr lang="en-US" sz="2000" dirty="0">
                <a:latin typeface="Times New Roman"/>
                <a:ea typeface="Times New Roman"/>
                <a:cs typeface="Times New Roman"/>
                <a:sym typeface="Times New Roman"/>
              </a:rPr>
              <a:t>High cost of service which is usually not covered by private</a:t>
            </a:r>
            <a:endParaRPr sz="2000" dirty="0">
              <a:latin typeface="Times New Roman"/>
              <a:ea typeface="Times New Roman"/>
              <a:cs typeface="Times New Roman"/>
              <a:sym typeface="Times New Roman"/>
            </a:endParaRPr>
          </a:p>
          <a:p>
            <a:pPr marL="457200" lvl="0" indent="0" algn="just" rtl="0">
              <a:lnSpc>
                <a:spcPct val="90000"/>
              </a:lnSpc>
              <a:spcBef>
                <a:spcPts val="1000"/>
              </a:spcBef>
              <a:spcAft>
                <a:spcPts val="0"/>
              </a:spcAft>
              <a:buSzPts val="2400"/>
              <a:buNone/>
            </a:pPr>
            <a:r>
              <a:rPr lang="en-US" sz="2000" dirty="0">
                <a:latin typeface="Times New Roman"/>
                <a:ea typeface="Times New Roman"/>
                <a:cs typeface="Times New Roman"/>
                <a:sym typeface="Times New Roman"/>
              </a:rPr>
              <a:t> insurance plans</a:t>
            </a:r>
          </a:p>
          <a:p>
            <a:pPr marL="457200" lvl="0" indent="0" algn="just" rtl="0">
              <a:lnSpc>
                <a:spcPct val="90000"/>
              </a:lnSpc>
              <a:spcBef>
                <a:spcPts val="1000"/>
              </a:spcBef>
              <a:spcAft>
                <a:spcPts val="0"/>
              </a:spcAft>
              <a:buSzPts val="2400"/>
              <a:buNone/>
            </a:pPr>
            <a:endParaRPr lang="en-US" sz="2000" dirty="0">
              <a:latin typeface="Times New Roman"/>
              <a:ea typeface="Times New Roman"/>
              <a:cs typeface="Times New Roman"/>
              <a:sym typeface="Times New Roman"/>
            </a:endParaRPr>
          </a:p>
          <a:p>
            <a:pPr marL="430530" indent="-342900" algn="just">
              <a:buSzPts val="2000"/>
              <a:buFont typeface="Wingdings" panose="05000000000000000000" pitchFamily="2" charset="2"/>
              <a:buChar char="Ø"/>
            </a:pPr>
            <a:r>
              <a:rPr lang="en-US" sz="2000" b="0" i="0" u="none" strike="noStrike" cap="none" dirty="0">
                <a:solidFill>
                  <a:schemeClr val="dk1"/>
                </a:solidFill>
                <a:latin typeface="Times New Roman"/>
                <a:ea typeface="Times New Roman"/>
                <a:cs typeface="Times New Roman"/>
                <a:sym typeface="Times New Roman"/>
              </a:rPr>
              <a:t>People with Mental Health  are reluctant to seek treatment, as the illness is often stigmatized.</a:t>
            </a:r>
          </a:p>
          <a:p>
            <a:pPr marL="87630" indent="0" algn="just">
              <a:buSzPts val="2000"/>
            </a:pPr>
            <a:endParaRPr lang="en-US" sz="2000" b="0" i="0" u="none" strike="noStrike" cap="none" dirty="0">
              <a:solidFill>
                <a:schemeClr val="dk1"/>
              </a:solidFill>
              <a:latin typeface="Times New Roman"/>
              <a:ea typeface="Times New Roman"/>
              <a:cs typeface="Times New Roman"/>
              <a:sym typeface="Times New Roman"/>
            </a:endParaRPr>
          </a:p>
          <a:p>
            <a:pPr marL="430530" indent="-342900" algn="just">
              <a:buSzPts val="2000"/>
              <a:buFont typeface="Wingdings" panose="05000000000000000000" pitchFamily="2" charset="2"/>
              <a:buChar char="Ø"/>
            </a:pPr>
            <a:r>
              <a:rPr lang="en-US" sz="2000" b="0" i="0" u="none" strike="noStrike" cap="none" dirty="0">
                <a:solidFill>
                  <a:schemeClr val="dk1"/>
                </a:solidFill>
                <a:latin typeface="Times New Roman"/>
                <a:ea typeface="Times New Roman"/>
                <a:cs typeface="Times New Roman"/>
                <a:sym typeface="Times New Roman"/>
              </a:rPr>
              <a:t>In order to help such individuals various AI – powered health chatbots are introduced. </a:t>
            </a:r>
          </a:p>
          <a:p>
            <a:pPr marL="430530" indent="-342900" algn="just">
              <a:buSzPts val="2000"/>
              <a:buFont typeface="Wingdings" panose="05000000000000000000" pitchFamily="2" charset="2"/>
              <a:buChar char="Ø"/>
            </a:pPr>
            <a:endParaRPr sz="2000" dirty="0">
              <a:latin typeface="Times New Roman"/>
              <a:ea typeface="Times New Roman"/>
              <a:cs typeface="Times New Roman"/>
              <a:sym typeface="Times New Roman"/>
            </a:endParaRPr>
          </a:p>
          <a:p>
            <a:pPr marL="457200" lvl="0" indent="-369570" algn="just" rtl="0">
              <a:lnSpc>
                <a:spcPct val="90000"/>
              </a:lnSpc>
              <a:spcBef>
                <a:spcPts val="1000"/>
              </a:spcBef>
              <a:spcAft>
                <a:spcPts val="0"/>
              </a:spcAft>
              <a:buSzPts val="2000"/>
              <a:buChar char="➢"/>
            </a:pPr>
            <a:r>
              <a:rPr lang="en-US" sz="2000" dirty="0">
                <a:latin typeface="Times New Roman"/>
                <a:ea typeface="Times New Roman"/>
                <a:cs typeface="Times New Roman"/>
                <a:sym typeface="Times New Roman"/>
              </a:rPr>
              <a:t>In 2018, an estimated </a:t>
            </a:r>
            <a:r>
              <a:rPr lang="en-US" sz="2000" b="1" dirty="0">
                <a:latin typeface="Times New Roman"/>
                <a:ea typeface="Times New Roman"/>
                <a:cs typeface="Times New Roman"/>
                <a:sym typeface="Times New Roman"/>
              </a:rPr>
              <a:t>5.3 million </a:t>
            </a:r>
            <a:r>
              <a:rPr lang="en-US" sz="2000" dirty="0">
                <a:latin typeface="Times New Roman"/>
                <a:ea typeface="Times New Roman"/>
                <a:cs typeface="Times New Roman"/>
                <a:sym typeface="Times New Roman"/>
              </a:rPr>
              <a:t>of Canadians reported they needed help for their mental </a:t>
            </a:r>
            <a:endParaRPr dirty="0"/>
          </a:p>
          <a:p>
            <a:pPr marL="87630" lvl="0" indent="0" algn="just" rtl="0">
              <a:lnSpc>
                <a:spcPct val="90000"/>
              </a:lnSpc>
              <a:spcBef>
                <a:spcPts val="1000"/>
              </a:spcBef>
              <a:spcAft>
                <a:spcPts val="0"/>
              </a:spcAft>
              <a:buSzPts val="2000"/>
              <a:buNone/>
            </a:pPr>
            <a:r>
              <a:rPr lang="en-US" sz="2000" dirty="0">
                <a:latin typeface="Times New Roman"/>
                <a:ea typeface="Times New Roman"/>
                <a:cs typeface="Times New Roman"/>
                <a:sym typeface="Times New Roman"/>
              </a:rPr>
              <a:t>      health in the previous year. Of the 5.3 million  people, 1.2 million had their need met</a:t>
            </a:r>
            <a:endParaRPr dirty="0"/>
          </a:p>
          <a:p>
            <a:pPr marL="87630" lvl="0" indent="0" algn="just" rtl="0">
              <a:lnSpc>
                <a:spcPct val="90000"/>
              </a:lnSpc>
              <a:spcBef>
                <a:spcPts val="1000"/>
              </a:spcBef>
              <a:spcAft>
                <a:spcPts val="0"/>
              </a:spcAft>
              <a:buSzPts val="2000"/>
              <a:buNone/>
            </a:pPr>
            <a:r>
              <a:rPr lang="en-US" sz="2000" dirty="0">
                <a:latin typeface="Times New Roman"/>
                <a:ea typeface="Times New Roman"/>
                <a:cs typeface="Times New Roman"/>
                <a:sym typeface="Times New Roman"/>
              </a:rPr>
              <a:t>      partially (22%) while 1.1 million had their need fully unmet (21%)</a:t>
            </a:r>
            <a:endParaRPr sz="20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endParaRPr dirty="0"/>
          </a:p>
        </p:txBody>
      </p:sp>
      <p:grpSp>
        <p:nvGrpSpPr>
          <p:cNvPr id="199" name="Google Shape;199;p4"/>
          <p:cNvGrpSpPr/>
          <p:nvPr/>
        </p:nvGrpSpPr>
        <p:grpSpPr>
          <a:xfrm>
            <a:off x="10225175" y="2564345"/>
            <a:ext cx="2331328" cy="3222268"/>
            <a:chOff x="8809523" y="2660659"/>
            <a:chExt cx="3223588" cy="3832409"/>
          </a:xfrm>
        </p:grpSpPr>
        <p:grpSp>
          <p:nvGrpSpPr>
            <p:cNvPr id="200" name="Google Shape;200;p4"/>
            <p:cNvGrpSpPr/>
            <p:nvPr/>
          </p:nvGrpSpPr>
          <p:grpSpPr>
            <a:xfrm>
              <a:off x="8809523" y="2660659"/>
              <a:ext cx="1015597" cy="3749724"/>
              <a:chOff x="1010193" y="1627872"/>
              <a:chExt cx="1232787" cy="4551619"/>
            </a:xfrm>
          </p:grpSpPr>
          <p:sp>
            <p:nvSpPr>
              <p:cNvPr id="201" name="Google Shape;201;p4"/>
              <p:cNvSpPr/>
              <p:nvPr/>
            </p:nvSpPr>
            <p:spPr>
              <a:xfrm>
                <a:off x="1010193" y="1627872"/>
                <a:ext cx="1232787" cy="362117"/>
              </a:xfrm>
              <a:prstGeom prst="roundRect">
                <a:avLst>
                  <a:gd name="adj" fmla="val 16667"/>
                </a:avLst>
              </a:prstGeom>
              <a:solidFill>
                <a:srgbClr val="3076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2" name="Google Shape;202;p4"/>
              <p:cNvSpPr/>
              <p:nvPr/>
            </p:nvSpPr>
            <p:spPr>
              <a:xfrm>
                <a:off x="1081093" y="1989991"/>
                <a:ext cx="1099831" cy="4189500"/>
              </a:xfrm>
              <a:custGeom>
                <a:avLst/>
                <a:gdLst/>
                <a:ahLst/>
                <a:cxnLst/>
                <a:rect l="l" t="t" r="r" b="b"/>
                <a:pathLst>
                  <a:path w="1442024" h="5492991" extrusionOk="0">
                    <a:moveTo>
                      <a:pt x="0" y="0"/>
                    </a:moveTo>
                    <a:lnTo>
                      <a:pt x="1442024" y="0"/>
                    </a:lnTo>
                    <a:lnTo>
                      <a:pt x="1442024" y="4771979"/>
                    </a:lnTo>
                    <a:cubicBezTo>
                      <a:pt x="1442024" y="5170183"/>
                      <a:pt x="1119215" y="5492991"/>
                      <a:pt x="721012" y="5492991"/>
                    </a:cubicBezTo>
                    <a:cubicBezTo>
                      <a:pt x="322809" y="5492991"/>
                      <a:pt x="0" y="5170183"/>
                      <a:pt x="0" y="4771979"/>
                    </a:cubicBezTo>
                    <a:close/>
                  </a:path>
                </a:pathLst>
              </a:custGeom>
              <a:solidFill>
                <a:srgbClr val="B8DD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3" name="Google Shape;203;p4"/>
              <p:cNvSpPr/>
              <p:nvPr/>
            </p:nvSpPr>
            <p:spPr>
              <a:xfrm>
                <a:off x="1145854" y="1989990"/>
                <a:ext cx="964170" cy="4093977"/>
              </a:xfrm>
              <a:custGeom>
                <a:avLst/>
                <a:gdLst/>
                <a:ahLst/>
                <a:cxnLst/>
                <a:rect l="l" t="t" r="r" b="b"/>
                <a:pathLst>
                  <a:path w="1264155" h="5367748" extrusionOk="0">
                    <a:moveTo>
                      <a:pt x="0" y="0"/>
                    </a:moveTo>
                    <a:lnTo>
                      <a:pt x="136213" y="0"/>
                    </a:lnTo>
                    <a:lnTo>
                      <a:pt x="136213" y="4762572"/>
                    </a:lnTo>
                    <a:cubicBezTo>
                      <a:pt x="136213" y="5031125"/>
                      <a:pt x="353917" y="5248829"/>
                      <a:pt x="622471" y="5248829"/>
                    </a:cubicBezTo>
                    <a:cubicBezTo>
                      <a:pt x="891024" y="5248829"/>
                      <a:pt x="1108728" y="5031125"/>
                      <a:pt x="1108728" y="4762572"/>
                    </a:cubicBezTo>
                    <a:lnTo>
                      <a:pt x="1108728" y="0"/>
                    </a:lnTo>
                    <a:lnTo>
                      <a:pt x="1264155" y="0"/>
                    </a:lnTo>
                    <a:lnTo>
                      <a:pt x="1264155" y="4735671"/>
                    </a:lnTo>
                    <a:cubicBezTo>
                      <a:pt x="1264155" y="5084756"/>
                      <a:pt x="981163" y="5367748"/>
                      <a:pt x="632077" y="5367748"/>
                    </a:cubicBezTo>
                    <a:cubicBezTo>
                      <a:pt x="282992" y="5367748"/>
                      <a:pt x="0" y="5084756"/>
                      <a:pt x="0" y="4735671"/>
                    </a:cubicBezTo>
                    <a:close/>
                  </a:path>
                </a:pathLst>
              </a:cu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4" name="Google Shape;204;p4"/>
              <p:cNvSpPr/>
              <p:nvPr/>
            </p:nvSpPr>
            <p:spPr>
              <a:xfrm>
                <a:off x="1312863" y="2680545"/>
                <a:ext cx="614984" cy="3241417"/>
              </a:xfrm>
              <a:prstGeom prst="round2SameRect">
                <a:avLst>
                  <a:gd name="adj1" fmla="val 0"/>
                  <a:gd name="adj2" fmla="val 50000"/>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5" name="Google Shape;205;p4"/>
              <p:cNvSpPr/>
              <p:nvPr/>
            </p:nvSpPr>
            <p:spPr>
              <a:xfrm>
                <a:off x="1427089" y="2786957"/>
                <a:ext cx="46001" cy="1991231"/>
              </a:xfrm>
              <a:prstGeom prst="roundRect">
                <a:avLst>
                  <a:gd name="adj" fmla="val 5000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6" name="Google Shape;206;p4"/>
              <p:cNvSpPr/>
              <p:nvPr/>
            </p:nvSpPr>
            <p:spPr>
              <a:xfrm>
                <a:off x="1308626" y="2680543"/>
                <a:ext cx="617068" cy="3232325"/>
              </a:xfrm>
              <a:custGeom>
                <a:avLst/>
                <a:gdLst/>
                <a:ahLst/>
                <a:cxnLst/>
                <a:rect l="l" t="t" r="r" b="b"/>
                <a:pathLst>
                  <a:path w="563880" h="2953707" extrusionOk="0">
                    <a:moveTo>
                      <a:pt x="563880" y="0"/>
                    </a:moveTo>
                    <a:cubicBezTo>
                      <a:pt x="555307" y="25718"/>
                      <a:pt x="532448" y="18098"/>
                      <a:pt x="515302" y="18098"/>
                    </a:cubicBezTo>
                    <a:lnTo>
                      <a:pt x="129540" y="18098"/>
                    </a:lnTo>
                    <a:cubicBezTo>
                      <a:pt x="91440" y="17145"/>
                      <a:pt x="77152" y="27623"/>
                      <a:pt x="77152" y="68580"/>
                    </a:cubicBezTo>
                    <a:cubicBezTo>
                      <a:pt x="78105" y="955358"/>
                      <a:pt x="65004" y="2246865"/>
                      <a:pt x="78105" y="2727960"/>
                    </a:cubicBezTo>
                    <a:cubicBezTo>
                      <a:pt x="81896" y="2867178"/>
                      <a:pt x="217636" y="2960468"/>
                      <a:pt x="206365" y="2953324"/>
                    </a:cubicBezTo>
                    <a:cubicBezTo>
                      <a:pt x="75247" y="2906053"/>
                      <a:pt x="13818" y="2853333"/>
                      <a:pt x="10477" y="2685098"/>
                    </a:cubicBezTo>
                    <a:cubicBezTo>
                      <a:pt x="683" y="2191933"/>
                      <a:pt x="3492" y="895668"/>
                      <a:pt x="0" y="953"/>
                    </a:cubicBezTo>
                    <a:lnTo>
                      <a:pt x="563880"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07" name="Google Shape;207;p4"/>
              <p:cNvGrpSpPr/>
              <p:nvPr/>
            </p:nvGrpSpPr>
            <p:grpSpPr>
              <a:xfrm>
                <a:off x="1047053" y="1667374"/>
                <a:ext cx="1161833" cy="278965"/>
                <a:chOff x="1773058" y="851892"/>
                <a:chExt cx="1523317" cy="365760"/>
              </a:xfrm>
            </p:grpSpPr>
            <p:sp>
              <p:nvSpPr>
                <p:cNvPr id="208" name="Google Shape;208;p4"/>
                <p:cNvSpPr/>
                <p:nvPr/>
              </p:nvSpPr>
              <p:spPr>
                <a:xfrm>
                  <a:off x="177305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9" name="Google Shape;209;p4"/>
                <p:cNvSpPr/>
                <p:nvPr/>
              </p:nvSpPr>
              <p:spPr>
                <a:xfrm>
                  <a:off x="187860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0" name="Google Shape;210;p4"/>
                <p:cNvSpPr/>
                <p:nvPr/>
              </p:nvSpPr>
              <p:spPr>
                <a:xfrm>
                  <a:off x="198414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1" name="Google Shape;211;p4"/>
                <p:cNvSpPr/>
                <p:nvPr/>
              </p:nvSpPr>
              <p:spPr>
                <a:xfrm>
                  <a:off x="208968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2" name="Google Shape;212;p4"/>
                <p:cNvSpPr/>
                <p:nvPr/>
              </p:nvSpPr>
              <p:spPr>
                <a:xfrm>
                  <a:off x="2195230"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3" name="Google Shape;213;p4"/>
                <p:cNvSpPr/>
                <p:nvPr/>
              </p:nvSpPr>
              <p:spPr>
                <a:xfrm>
                  <a:off x="2300773"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4" name="Google Shape;214;p4"/>
                <p:cNvSpPr/>
                <p:nvPr/>
              </p:nvSpPr>
              <p:spPr>
                <a:xfrm>
                  <a:off x="240631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5" name="Google Shape;215;p4"/>
                <p:cNvSpPr/>
                <p:nvPr/>
              </p:nvSpPr>
              <p:spPr>
                <a:xfrm>
                  <a:off x="2511859"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6" name="Google Shape;216;p4"/>
                <p:cNvSpPr/>
                <p:nvPr/>
              </p:nvSpPr>
              <p:spPr>
                <a:xfrm>
                  <a:off x="2617402"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7" name="Google Shape;217;p4"/>
                <p:cNvSpPr/>
                <p:nvPr/>
              </p:nvSpPr>
              <p:spPr>
                <a:xfrm>
                  <a:off x="2722945"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8" name="Google Shape;218;p4"/>
                <p:cNvSpPr/>
                <p:nvPr/>
              </p:nvSpPr>
              <p:spPr>
                <a:xfrm>
                  <a:off x="282848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9" name="Google Shape;219;p4"/>
                <p:cNvSpPr/>
                <p:nvPr/>
              </p:nvSpPr>
              <p:spPr>
                <a:xfrm>
                  <a:off x="293403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0" name="Google Shape;220;p4"/>
                <p:cNvSpPr/>
                <p:nvPr/>
              </p:nvSpPr>
              <p:spPr>
                <a:xfrm>
                  <a:off x="303957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1" name="Google Shape;221;p4"/>
                <p:cNvSpPr/>
                <p:nvPr/>
              </p:nvSpPr>
              <p:spPr>
                <a:xfrm>
                  <a:off x="314511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2" name="Google Shape;222;p4"/>
                <p:cNvSpPr/>
                <p:nvPr/>
              </p:nvSpPr>
              <p:spPr>
                <a:xfrm>
                  <a:off x="325065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grpSp>
          <p:grpSp>
            <p:nvGrpSpPr>
              <p:cNvPr id="223" name="Google Shape;223;p4"/>
              <p:cNvGrpSpPr/>
              <p:nvPr/>
            </p:nvGrpSpPr>
            <p:grpSpPr>
              <a:xfrm rot="5400000">
                <a:off x="360960" y="4152164"/>
                <a:ext cx="2607410" cy="235005"/>
                <a:chOff x="8295572" y="3401217"/>
                <a:chExt cx="2607410" cy="235005"/>
              </a:xfrm>
            </p:grpSpPr>
            <p:sp>
              <p:nvSpPr>
                <p:cNvPr id="224" name="Google Shape;224;p4"/>
                <p:cNvSpPr/>
                <p:nvPr/>
              </p:nvSpPr>
              <p:spPr>
                <a:xfrm>
                  <a:off x="8295572" y="3465853"/>
                  <a:ext cx="1211009" cy="148066"/>
                </a:xfrm>
                <a:custGeom>
                  <a:avLst/>
                  <a:gdLst/>
                  <a:ahLst/>
                  <a:cxnLst/>
                  <a:rect l="l" t="t" r="r" b="b"/>
                  <a:pathLst>
                    <a:path w="1211009" h="148066" extrusionOk="0">
                      <a:moveTo>
                        <a:pt x="258084" y="39556"/>
                      </a:moveTo>
                      <a:lnTo>
                        <a:pt x="242445" y="91027"/>
                      </a:lnTo>
                      <a:lnTo>
                        <a:pt x="273888" y="91027"/>
                      </a:lnTo>
                      <a:close/>
                      <a:moveTo>
                        <a:pt x="1090291" y="2442"/>
                      </a:moveTo>
                      <a:lnTo>
                        <a:pt x="1208860" y="2442"/>
                      </a:lnTo>
                      <a:lnTo>
                        <a:pt x="1208860" y="33012"/>
                      </a:lnTo>
                      <a:lnTo>
                        <a:pt x="1134632" y="33012"/>
                      </a:lnTo>
                      <a:lnTo>
                        <a:pt x="1134632" y="55769"/>
                      </a:lnTo>
                      <a:lnTo>
                        <a:pt x="1203489" y="55769"/>
                      </a:lnTo>
                      <a:lnTo>
                        <a:pt x="1203489" y="84972"/>
                      </a:lnTo>
                      <a:lnTo>
                        <a:pt x="1134632" y="84972"/>
                      </a:lnTo>
                      <a:lnTo>
                        <a:pt x="1134632" y="113198"/>
                      </a:lnTo>
                      <a:lnTo>
                        <a:pt x="1211009" y="113198"/>
                      </a:lnTo>
                      <a:lnTo>
                        <a:pt x="1211009" y="145624"/>
                      </a:lnTo>
                      <a:lnTo>
                        <a:pt x="1090291" y="145624"/>
                      </a:lnTo>
                      <a:close/>
                      <a:moveTo>
                        <a:pt x="881132" y="2442"/>
                      </a:moveTo>
                      <a:lnTo>
                        <a:pt x="922446" y="2442"/>
                      </a:lnTo>
                      <a:lnTo>
                        <a:pt x="976358" y="81657"/>
                      </a:lnTo>
                      <a:lnTo>
                        <a:pt x="976358" y="2442"/>
                      </a:lnTo>
                      <a:lnTo>
                        <a:pt x="1018063" y="2442"/>
                      </a:lnTo>
                      <a:lnTo>
                        <a:pt x="1018063" y="145624"/>
                      </a:lnTo>
                      <a:lnTo>
                        <a:pt x="976358" y="145624"/>
                      </a:lnTo>
                      <a:lnTo>
                        <a:pt x="922738" y="67007"/>
                      </a:lnTo>
                      <a:lnTo>
                        <a:pt x="922738" y="145624"/>
                      </a:lnTo>
                      <a:lnTo>
                        <a:pt x="881132" y="145624"/>
                      </a:lnTo>
                      <a:close/>
                      <a:moveTo>
                        <a:pt x="768297" y="2442"/>
                      </a:moveTo>
                      <a:lnTo>
                        <a:pt x="812638" y="2442"/>
                      </a:lnTo>
                      <a:lnTo>
                        <a:pt x="812638" y="145624"/>
                      </a:lnTo>
                      <a:lnTo>
                        <a:pt x="768297" y="145624"/>
                      </a:lnTo>
                      <a:close/>
                      <a:moveTo>
                        <a:pt x="234497" y="2442"/>
                      </a:moveTo>
                      <a:lnTo>
                        <a:pt x="282757" y="2442"/>
                      </a:lnTo>
                      <a:lnTo>
                        <a:pt x="336560" y="145624"/>
                      </a:lnTo>
                      <a:lnTo>
                        <a:pt x="290229" y="145624"/>
                      </a:lnTo>
                      <a:lnTo>
                        <a:pt x="283066" y="121988"/>
                      </a:lnTo>
                      <a:lnTo>
                        <a:pt x="232835" y="121988"/>
                      </a:lnTo>
                      <a:lnTo>
                        <a:pt x="225856" y="145624"/>
                      </a:lnTo>
                      <a:lnTo>
                        <a:pt x="180682" y="145624"/>
                      </a:lnTo>
                      <a:close/>
                      <a:moveTo>
                        <a:pt x="0" y="2442"/>
                      </a:moveTo>
                      <a:lnTo>
                        <a:pt x="46250" y="2442"/>
                      </a:lnTo>
                      <a:lnTo>
                        <a:pt x="78476" y="105482"/>
                      </a:lnTo>
                      <a:lnTo>
                        <a:pt x="110290" y="2442"/>
                      </a:lnTo>
                      <a:lnTo>
                        <a:pt x="155195" y="2442"/>
                      </a:lnTo>
                      <a:lnTo>
                        <a:pt x="102029" y="145624"/>
                      </a:lnTo>
                      <a:lnTo>
                        <a:pt x="54075" y="145624"/>
                      </a:lnTo>
                      <a:close/>
                      <a:moveTo>
                        <a:pt x="643235" y="0"/>
                      </a:moveTo>
                      <a:cubicBezTo>
                        <a:pt x="661271" y="0"/>
                        <a:pt x="675449" y="3647"/>
                        <a:pt x="685769" y="10939"/>
                      </a:cubicBezTo>
                      <a:cubicBezTo>
                        <a:pt x="696090" y="18232"/>
                        <a:pt x="703757" y="29431"/>
                        <a:pt x="708770" y="44537"/>
                      </a:cubicBezTo>
                      <a:lnTo>
                        <a:pt x="669703" y="53230"/>
                      </a:lnTo>
                      <a:cubicBezTo>
                        <a:pt x="668335" y="48867"/>
                        <a:pt x="666903" y="45677"/>
                        <a:pt x="665405" y="43658"/>
                      </a:cubicBezTo>
                      <a:cubicBezTo>
                        <a:pt x="662931" y="40272"/>
                        <a:pt x="659903" y="37668"/>
                        <a:pt x="656322" y="35845"/>
                      </a:cubicBezTo>
                      <a:cubicBezTo>
                        <a:pt x="652741" y="34022"/>
                        <a:pt x="648737" y="33110"/>
                        <a:pt x="644309" y="33110"/>
                      </a:cubicBezTo>
                      <a:cubicBezTo>
                        <a:pt x="634282" y="33110"/>
                        <a:pt x="626598" y="37142"/>
                        <a:pt x="621259" y="45207"/>
                      </a:cubicBezTo>
                      <a:cubicBezTo>
                        <a:pt x="617222" y="51190"/>
                        <a:pt x="615204" y="60587"/>
                        <a:pt x="615204" y="73398"/>
                      </a:cubicBezTo>
                      <a:cubicBezTo>
                        <a:pt x="615204" y="89267"/>
                        <a:pt x="617613" y="100145"/>
                        <a:pt x="622431" y="106030"/>
                      </a:cubicBezTo>
                      <a:cubicBezTo>
                        <a:pt x="627250" y="111916"/>
                        <a:pt x="634021" y="114859"/>
                        <a:pt x="642746" y="114859"/>
                      </a:cubicBezTo>
                      <a:cubicBezTo>
                        <a:pt x="651211" y="114859"/>
                        <a:pt x="657608" y="112482"/>
                        <a:pt x="661938" y="107729"/>
                      </a:cubicBezTo>
                      <a:cubicBezTo>
                        <a:pt x="666268" y="102976"/>
                        <a:pt x="669410" y="96074"/>
                        <a:pt x="671363" y="87023"/>
                      </a:cubicBezTo>
                      <a:lnTo>
                        <a:pt x="710138" y="98743"/>
                      </a:lnTo>
                      <a:cubicBezTo>
                        <a:pt x="707533" y="109617"/>
                        <a:pt x="703431" y="118700"/>
                        <a:pt x="697831" y="125993"/>
                      </a:cubicBezTo>
                      <a:cubicBezTo>
                        <a:pt x="692232" y="133285"/>
                        <a:pt x="685281" y="138787"/>
                        <a:pt x="676979" y="142499"/>
                      </a:cubicBezTo>
                      <a:cubicBezTo>
                        <a:pt x="668677" y="146210"/>
                        <a:pt x="658113" y="148066"/>
                        <a:pt x="645286" y="148066"/>
                      </a:cubicBezTo>
                      <a:cubicBezTo>
                        <a:pt x="629724" y="148066"/>
                        <a:pt x="617011" y="145805"/>
                        <a:pt x="607146" y="141282"/>
                      </a:cubicBezTo>
                      <a:cubicBezTo>
                        <a:pt x="597282" y="136760"/>
                        <a:pt x="588768" y="128806"/>
                        <a:pt x="581606" y="117419"/>
                      </a:cubicBezTo>
                      <a:cubicBezTo>
                        <a:pt x="574444" y="106032"/>
                        <a:pt x="570862" y="91456"/>
                        <a:pt x="570862" y="73691"/>
                      </a:cubicBezTo>
                      <a:cubicBezTo>
                        <a:pt x="570862" y="50007"/>
                        <a:pt x="577162" y="31804"/>
                        <a:pt x="589761" y="19082"/>
                      </a:cubicBezTo>
                      <a:cubicBezTo>
                        <a:pt x="602360" y="6361"/>
                        <a:pt x="620185" y="0"/>
                        <a:pt x="643235" y="0"/>
                      </a:cubicBezTo>
                      <a:close/>
                      <a:moveTo>
                        <a:pt x="452735" y="0"/>
                      </a:moveTo>
                      <a:cubicBezTo>
                        <a:pt x="470771" y="0"/>
                        <a:pt x="484949" y="3647"/>
                        <a:pt x="495269" y="10939"/>
                      </a:cubicBezTo>
                      <a:cubicBezTo>
                        <a:pt x="505590" y="18232"/>
                        <a:pt x="513257" y="29431"/>
                        <a:pt x="518270" y="44537"/>
                      </a:cubicBezTo>
                      <a:lnTo>
                        <a:pt x="479203" y="53230"/>
                      </a:lnTo>
                      <a:cubicBezTo>
                        <a:pt x="477835" y="48867"/>
                        <a:pt x="476403" y="45677"/>
                        <a:pt x="474905" y="43658"/>
                      </a:cubicBezTo>
                      <a:cubicBezTo>
                        <a:pt x="472431" y="40272"/>
                        <a:pt x="469403" y="37668"/>
                        <a:pt x="465822" y="35845"/>
                      </a:cubicBezTo>
                      <a:cubicBezTo>
                        <a:pt x="462241" y="34022"/>
                        <a:pt x="458237" y="33110"/>
                        <a:pt x="453809" y="33110"/>
                      </a:cubicBezTo>
                      <a:cubicBezTo>
                        <a:pt x="443782" y="33110"/>
                        <a:pt x="436098" y="37142"/>
                        <a:pt x="430759" y="45207"/>
                      </a:cubicBezTo>
                      <a:cubicBezTo>
                        <a:pt x="426722" y="51190"/>
                        <a:pt x="424704" y="60587"/>
                        <a:pt x="424704" y="73398"/>
                      </a:cubicBezTo>
                      <a:cubicBezTo>
                        <a:pt x="424704" y="89267"/>
                        <a:pt x="427113" y="100145"/>
                        <a:pt x="431931" y="106030"/>
                      </a:cubicBezTo>
                      <a:cubicBezTo>
                        <a:pt x="436750" y="111916"/>
                        <a:pt x="443521" y="114859"/>
                        <a:pt x="452246" y="114859"/>
                      </a:cubicBezTo>
                      <a:cubicBezTo>
                        <a:pt x="460711" y="114859"/>
                        <a:pt x="467108" y="112482"/>
                        <a:pt x="471438" y="107729"/>
                      </a:cubicBezTo>
                      <a:cubicBezTo>
                        <a:pt x="475768" y="102976"/>
                        <a:pt x="478910" y="96074"/>
                        <a:pt x="480863" y="87023"/>
                      </a:cubicBezTo>
                      <a:lnTo>
                        <a:pt x="519638" y="98743"/>
                      </a:lnTo>
                      <a:cubicBezTo>
                        <a:pt x="517033" y="109617"/>
                        <a:pt x="512931" y="118700"/>
                        <a:pt x="507331" y="125993"/>
                      </a:cubicBezTo>
                      <a:cubicBezTo>
                        <a:pt x="501732" y="133285"/>
                        <a:pt x="494781" y="138787"/>
                        <a:pt x="486479" y="142499"/>
                      </a:cubicBezTo>
                      <a:cubicBezTo>
                        <a:pt x="478177" y="146210"/>
                        <a:pt x="467613" y="148066"/>
                        <a:pt x="454786" y="148066"/>
                      </a:cubicBezTo>
                      <a:cubicBezTo>
                        <a:pt x="439224" y="148066"/>
                        <a:pt x="426511" y="145805"/>
                        <a:pt x="416646" y="141282"/>
                      </a:cubicBezTo>
                      <a:cubicBezTo>
                        <a:pt x="406782" y="136760"/>
                        <a:pt x="398268" y="128806"/>
                        <a:pt x="391106" y="117419"/>
                      </a:cubicBezTo>
                      <a:cubicBezTo>
                        <a:pt x="383944" y="106032"/>
                        <a:pt x="380362" y="91456"/>
                        <a:pt x="380362" y="73691"/>
                      </a:cubicBezTo>
                      <a:cubicBezTo>
                        <a:pt x="380362" y="50007"/>
                        <a:pt x="386662" y="31804"/>
                        <a:pt x="399261" y="19082"/>
                      </a:cubicBezTo>
                      <a:cubicBezTo>
                        <a:pt x="411860" y="6361"/>
                        <a:pt x="429685" y="0"/>
                        <a:pt x="45273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5" name="Google Shape;225;p4"/>
                <p:cNvSpPr/>
                <p:nvPr/>
              </p:nvSpPr>
              <p:spPr>
                <a:xfrm>
                  <a:off x="9697445" y="3558078"/>
                  <a:ext cx="55995" cy="48749"/>
                </a:xfrm>
                <a:custGeom>
                  <a:avLst/>
                  <a:gdLst/>
                  <a:ahLst/>
                  <a:cxnLst/>
                  <a:rect l="l" t="t" r="r" b="b"/>
                  <a:pathLst>
                    <a:path w="107623" h="93697" extrusionOk="0">
                      <a:moveTo>
                        <a:pt x="102227" y="26958"/>
                      </a:moveTo>
                      <a:cubicBezTo>
                        <a:pt x="114095" y="48867"/>
                        <a:pt x="105879" y="73970"/>
                        <a:pt x="82601" y="86294"/>
                      </a:cubicBezTo>
                      <a:cubicBezTo>
                        <a:pt x="54759" y="101356"/>
                        <a:pt x="18702" y="92684"/>
                        <a:pt x="5009" y="67124"/>
                      </a:cubicBezTo>
                      <a:cubicBezTo>
                        <a:pt x="-6858" y="45672"/>
                        <a:pt x="3183" y="17830"/>
                        <a:pt x="26461" y="5963"/>
                      </a:cubicBezTo>
                      <a:cubicBezTo>
                        <a:pt x="53390" y="-7274"/>
                        <a:pt x="88991" y="2311"/>
                        <a:pt x="102227" y="2695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6" name="Google Shape;226;p4"/>
                <p:cNvSpPr/>
                <p:nvPr/>
              </p:nvSpPr>
              <p:spPr>
                <a:xfrm>
                  <a:off x="9697620" y="3478559"/>
                  <a:ext cx="55736" cy="48638"/>
                </a:xfrm>
                <a:custGeom>
                  <a:avLst/>
                  <a:gdLst/>
                  <a:ahLst/>
                  <a:cxnLst/>
                  <a:rect l="l" t="t" r="r" b="b"/>
                  <a:pathLst>
                    <a:path w="107126" h="93483" extrusionOk="0">
                      <a:moveTo>
                        <a:pt x="80895" y="86684"/>
                      </a:moveTo>
                      <a:cubicBezTo>
                        <a:pt x="53510" y="100833"/>
                        <a:pt x="18822" y="92161"/>
                        <a:pt x="5585" y="67514"/>
                      </a:cubicBezTo>
                      <a:cubicBezTo>
                        <a:pt x="-6738" y="45149"/>
                        <a:pt x="1934" y="18677"/>
                        <a:pt x="25668" y="6353"/>
                      </a:cubicBezTo>
                      <a:cubicBezTo>
                        <a:pt x="52597" y="-7796"/>
                        <a:pt x="90480" y="2702"/>
                        <a:pt x="102804" y="27805"/>
                      </a:cubicBezTo>
                      <a:cubicBezTo>
                        <a:pt x="113302" y="48801"/>
                        <a:pt x="104173" y="74361"/>
                        <a:pt x="80895" y="8668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7" name="Google Shape;227;p4"/>
                <p:cNvSpPr/>
                <p:nvPr/>
              </p:nvSpPr>
              <p:spPr>
                <a:xfrm>
                  <a:off x="10128422"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8" name="Google Shape;228;p4"/>
                <p:cNvSpPr/>
                <p:nvPr/>
              </p:nvSpPr>
              <p:spPr>
                <a:xfrm>
                  <a:off x="10692601"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9" name="Google Shape;229;p4"/>
                <p:cNvSpPr/>
                <p:nvPr/>
              </p:nvSpPr>
              <p:spPr>
                <a:xfrm>
                  <a:off x="10469979" y="3418169"/>
                  <a:ext cx="218053" cy="218053"/>
                </a:xfrm>
                <a:prstGeom prst="mathPl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0" name="Google Shape;230;p4"/>
                <p:cNvSpPr/>
                <p:nvPr/>
              </p:nvSpPr>
              <p:spPr>
                <a:xfrm>
                  <a:off x="9905801" y="3420807"/>
                  <a:ext cx="199332" cy="199332"/>
                </a:xfrm>
                <a:prstGeom prst="mathMin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1" name="Google Shape;231;p4"/>
                <p:cNvSpPr/>
                <p:nvPr/>
              </p:nvSpPr>
              <p:spPr>
                <a:xfrm>
                  <a:off x="10695953" y="3401217"/>
                  <a:ext cx="207029" cy="195198"/>
                </a:xfrm>
                <a:custGeom>
                  <a:avLst/>
                  <a:gdLst/>
                  <a:ahLst/>
                  <a:cxnLst/>
                  <a:rect l="l" t="t" r="r" b="b"/>
                  <a:pathLst>
                    <a:path w="364817" h="343969" extrusionOk="0">
                      <a:moveTo>
                        <a:pt x="281041" y="0"/>
                      </a:moveTo>
                      <a:lnTo>
                        <a:pt x="364817" y="0"/>
                      </a:lnTo>
                      <a:lnTo>
                        <a:pt x="364817" y="767"/>
                      </a:lnTo>
                      <a:lnTo>
                        <a:pt x="314290" y="80279"/>
                      </a:lnTo>
                      <a:cubicBezTo>
                        <a:pt x="280839" y="137703"/>
                        <a:pt x="248768" y="201557"/>
                        <a:pt x="219632" y="263563"/>
                      </a:cubicBezTo>
                      <a:lnTo>
                        <a:pt x="182970" y="343969"/>
                      </a:lnTo>
                      <a:lnTo>
                        <a:pt x="164804" y="343969"/>
                      </a:lnTo>
                      <a:lnTo>
                        <a:pt x="138845" y="298221"/>
                      </a:lnTo>
                      <a:cubicBezTo>
                        <a:pt x="111049" y="248486"/>
                        <a:pt x="78433" y="195762"/>
                        <a:pt x="30110" y="176218"/>
                      </a:cubicBezTo>
                      <a:lnTo>
                        <a:pt x="0" y="168968"/>
                      </a:lnTo>
                      <a:lnTo>
                        <a:pt x="0" y="166221"/>
                      </a:lnTo>
                      <a:lnTo>
                        <a:pt x="24900" y="92306"/>
                      </a:lnTo>
                      <a:cubicBezTo>
                        <a:pt x="108424" y="119668"/>
                        <a:pt x="131327" y="149668"/>
                        <a:pt x="173032" y="208180"/>
                      </a:cubicBezTo>
                      <a:cubicBezTo>
                        <a:pt x="211413" y="122778"/>
                        <a:pt x="233000" y="77184"/>
                        <a:pt x="281041" y="0"/>
                      </a:cubicBezTo>
                      <a:close/>
                    </a:path>
                  </a:pathLst>
                </a:custGeom>
                <a:solidFill>
                  <a:srgbClr val="2831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grpSp>
        </p:grpSp>
        <p:grpSp>
          <p:nvGrpSpPr>
            <p:cNvPr id="232" name="Google Shape;232;p4"/>
            <p:cNvGrpSpPr/>
            <p:nvPr/>
          </p:nvGrpSpPr>
          <p:grpSpPr>
            <a:xfrm>
              <a:off x="9431397" y="2729632"/>
              <a:ext cx="2601715" cy="3763436"/>
              <a:chOff x="1809206" y="1720086"/>
              <a:chExt cx="3158104" cy="4568264"/>
            </a:xfrm>
          </p:grpSpPr>
          <p:sp>
            <p:nvSpPr>
              <p:cNvPr id="233" name="Google Shape;233;p4"/>
              <p:cNvSpPr/>
              <p:nvPr/>
            </p:nvSpPr>
            <p:spPr>
              <a:xfrm rot="-1667687">
                <a:off x="1822517" y="1986624"/>
                <a:ext cx="1232787" cy="362117"/>
              </a:xfrm>
              <a:prstGeom prst="roundRect">
                <a:avLst>
                  <a:gd name="adj" fmla="val 16667"/>
                </a:avLst>
              </a:prstGeom>
              <a:solidFill>
                <a:srgbClr val="3076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4" name="Google Shape;234;p4"/>
              <p:cNvSpPr/>
              <p:nvPr/>
            </p:nvSpPr>
            <p:spPr>
              <a:xfrm rot="-1667687">
                <a:off x="2954131" y="2084106"/>
                <a:ext cx="1099831" cy="4189500"/>
              </a:xfrm>
              <a:custGeom>
                <a:avLst/>
                <a:gdLst/>
                <a:ahLst/>
                <a:cxnLst/>
                <a:rect l="l" t="t" r="r" b="b"/>
                <a:pathLst>
                  <a:path w="1442024" h="5492991" extrusionOk="0">
                    <a:moveTo>
                      <a:pt x="0" y="0"/>
                    </a:moveTo>
                    <a:lnTo>
                      <a:pt x="1442024" y="0"/>
                    </a:lnTo>
                    <a:lnTo>
                      <a:pt x="1442024" y="4771979"/>
                    </a:lnTo>
                    <a:cubicBezTo>
                      <a:pt x="1442024" y="5170183"/>
                      <a:pt x="1119215" y="5492991"/>
                      <a:pt x="721012" y="5492991"/>
                    </a:cubicBezTo>
                    <a:cubicBezTo>
                      <a:pt x="322809" y="5492991"/>
                      <a:pt x="0" y="5170183"/>
                      <a:pt x="0" y="4771979"/>
                    </a:cubicBezTo>
                    <a:close/>
                  </a:path>
                </a:pathLst>
              </a:custGeom>
              <a:solidFill>
                <a:srgbClr val="B8DD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5" name="Google Shape;235;p4"/>
              <p:cNvSpPr/>
              <p:nvPr/>
            </p:nvSpPr>
            <p:spPr>
              <a:xfrm rot="-1667687">
                <a:off x="2996974" y="2091047"/>
                <a:ext cx="964171" cy="4093977"/>
              </a:xfrm>
              <a:custGeom>
                <a:avLst/>
                <a:gdLst/>
                <a:ahLst/>
                <a:cxnLst/>
                <a:rect l="l" t="t" r="r" b="b"/>
                <a:pathLst>
                  <a:path w="1264155" h="5367748" extrusionOk="0">
                    <a:moveTo>
                      <a:pt x="0" y="0"/>
                    </a:moveTo>
                    <a:lnTo>
                      <a:pt x="136213" y="0"/>
                    </a:lnTo>
                    <a:lnTo>
                      <a:pt x="136213" y="4762572"/>
                    </a:lnTo>
                    <a:cubicBezTo>
                      <a:pt x="136213" y="5031125"/>
                      <a:pt x="353917" y="5248829"/>
                      <a:pt x="622471" y="5248829"/>
                    </a:cubicBezTo>
                    <a:cubicBezTo>
                      <a:pt x="891024" y="5248829"/>
                      <a:pt x="1108728" y="5031125"/>
                      <a:pt x="1108728" y="4762572"/>
                    </a:cubicBezTo>
                    <a:lnTo>
                      <a:pt x="1108728" y="0"/>
                    </a:lnTo>
                    <a:lnTo>
                      <a:pt x="1264155" y="0"/>
                    </a:lnTo>
                    <a:lnTo>
                      <a:pt x="1264155" y="4735671"/>
                    </a:lnTo>
                    <a:cubicBezTo>
                      <a:pt x="1264155" y="5084756"/>
                      <a:pt x="981163" y="5367748"/>
                      <a:pt x="632077" y="5367748"/>
                    </a:cubicBezTo>
                    <a:cubicBezTo>
                      <a:pt x="282992" y="5367748"/>
                      <a:pt x="0" y="5084756"/>
                      <a:pt x="0" y="4735671"/>
                    </a:cubicBezTo>
                    <a:close/>
                  </a:path>
                </a:pathLst>
              </a:cu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6" name="Google Shape;236;p4"/>
              <p:cNvSpPr/>
              <p:nvPr/>
            </p:nvSpPr>
            <p:spPr>
              <a:xfrm rot="-1667687">
                <a:off x="3294133" y="2779064"/>
                <a:ext cx="614984" cy="3215506"/>
              </a:xfrm>
              <a:custGeom>
                <a:avLst/>
                <a:gdLst/>
                <a:ahLst/>
                <a:cxnLst/>
                <a:rect l="l" t="t" r="r" b="b"/>
                <a:pathLst>
                  <a:path w="701351" h="3667084" extrusionOk="0">
                    <a:moveTo>
                      <a:pt x="0" y="0"/>
                    </a:moveTo>
                    <a:lnTo>
                      <a:pt x="701351" y="369699"/>
                    </a:lnTo>
                    <a:lnTo>
                      <a:pt x="701351" y="3316408"/>
                    </a:lnTo>
                    <a:cubicBezTo>
                      <a:pt x="701351" y="3510081"/>
                      <a:pt x="544348" y="3667084"/>
                      <a:pt x="350675" y="3667084"/>
                    </a:cubicBezTo>
                    <a:lnTo>
                      <a:pt x="350676" y="3667083"/>
                    </a:lnTo>
                    <a:cubicBezTo>
                      <a:pt x="157003" y="3667083"/>
                      <a:pt x="0" y="3510080"/>
                      <a:pt x="0" y="3316407"/>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7" name="Google Shape;237;p4"/>
              <p:cNvSpPr/>
              <p:nvPr/>
            </p:nvSpPr>
            <p:spPr>
              <a:xfrm rot="-1667687">
                <a:off x="3180098" y="3000299"/>
                <a:ext cx="46001" cy="1991231"/>
              </a:xfrm>
              <a:prstGeom prst="roundRect">
                <a:avLst>
                  <a:gd name="adj" fmla="val 5000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8" name="Google Shape;238;p4"/>
              <p:cNvSpPr/>
              <p:nvPr/>
            </p:nvSpPr>
            <p:spPr>
              <a:xfrm rot="-1667687">
                <a:off x="3310234" y="2870043"/>
                <a:ext cx="226480" cy="3208605"/>
              </a:xfrm>
              <a:custGeom>
                <a:avLst/>
                <a:gdLst/>
                <a:ahLst/>
                <a:cxnLst/>
                <a:rect l="l" t="t" r="r" b="b"/>
                <a:pathLst>
                  <a:path w="258286" h="3659213" extrusionOk="0">
                    <a:moveTo>
                      <a:pt x="0" y="0"/>
                    </a:moveTo>
                    <a:lnTo>
                      <a:pt x="97025" y="51144"/>
                    </a:lnTo>
                    <a:lnTo>
                      <a:pt x="96198" y="58538"/>
                    </a:lnTo>
                    <a:cubicBezTo>
                      <a:pt x="97388" y="1165248"/>
                      <a:pt x="81038" y="2777065"/>
                      <a:pt x="97388" y="3377478"/>
                    </a:cubicBezTo>
                    <a:cubicBezTo>
                      <a:pt x="102119" y="3551224"/>
                      <a:pt x="271524" y="3667651"/>
                      <a:pt x="257457" y="3658735"/>
                    </a:cubicBezTo>
                    <a:cubicBezTo>
                      <a:pt x="93821" y="3599740"/>
                      <a:pt x="17157" y="3533945"/>
                      <a:pt x="12987" y="3323985"/>
                    </a:cubicBezTo>
                    <a:cubicBezTo>
                      <a:pt x="1528" y="2746977"/>
                      <a:pt x="3893" y="1289058"/>
                      <a:pt x="643" y="1890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39" name="Google Shape;239;p4"/>
              <p:cNvGrpSpPr/>
              <p:nvPr/>
            </p:nvGrpSpPr>
            <p:grpSpPr>
              <a:xfrm rot="-1667687">
                <a:off x="1858250" y="2025720"/>
                <a:ext cx="1161833" cy="278965"/>
                <a:chOff x="1773058" y="851892"/>
                <a:chExt cx="1523317" cy="365760"/>
              </a:xfrm>
            </p:grpSpPr>
            <p:sp>
              <p:nvSpPr>
                <p:cNvPr id="240" name="Google Shape;240;p4"/>
                <p:cNvSpPr/>
                <p:nvPr/>
              </p:nvSpPr>
              <p:spPr>
                <a:xfrm>
                  <a:off x="177305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1" name="Google Shape;241;p4"/>
                <p:cNvSpPr/>
                <p:nvPr/>
              </p:nvSpPr>
              <p:spPr>
                <a:xfrm>
                  <a:off x="187860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2" name="Google Shape;242;p4"/>
                <p:cNvSpPr/>
                <p:nvPr/>
              </p:nvSpPr>
              <p:spPr>
                <a:xfrm>
                  <a:off x="198414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3" name="Google Shape;243;p4"/>
                <p:cNvSpPr/>
                <p:nvPr/>
              </p:nvSpPr>
              <p:spPr>
                <a:xfrm>
                  <a:off x="208968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4" name="Google Shape;244;p4"/>
                <p:cNvSpPr/>
                <p:nvPr/>
              </p:nvSpPr>
              <p:spPr>
                <a:xfrm>
                  <a:off x="2195230"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5" name="Google Shape;245;p4"/>
                <p:cNvSpPr/>
                <p:nvPr/>
              </p:nvSpPr>
              <p:spPr>
                <a:xfrm>
                  <a:off x="2300773"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6" name="Google Shape;246;p4"/>
                <p:cNvSpPr/>
                <p:nvPr/>
              </p:nvSpPr>
              <p:spPr>
                <a:xfrm>
                  <a:off x="240631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7" name="Google Shape;247;p4"/>
                <p:cNvSpPr/>
                <p:nvPr/>
              </p:nvSpPr>
              <p:spPr>
                <a:xfrm>
                  <a:off x="2511859"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8" name="Google Shape;248;p4"/>
                <p:cNvSpPr/>
                <p:nvPr/>
              </p:nvSpPr>
              <p:spPr>
                <a:xfrm>
                  <a:off x="2617402"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9" name="Google Shape;249;p4"/>
                <p:cNvSpPr/>
                <p:nvPr/>
              </p:nvSpPr>
              <p:spPr>
                <a:xfrm>
                  <a:off x="2722945"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0" name="Google Shape;250;p4"/>
                <p:cNvSpPr/>
                <p:nvPr/>
              </p:nvSpPr>
              <p:spPr>
                <a:xfrm>
                  <a:off x="282848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1" name="Google Shape;251;p4"/>
                <p:cNvSpPr/>
                <p:nvPr/>
              </p:nvSpPr>
              <p:spPr>
                <a:xfrm>
                  <a:off x="293403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2" name="Google Shape;252;p4"/>
                <p:cNvSpPr/>
                <p:nvPr/>
              </p:nvSpPr>
              <p:spPr>
                <a:xfrm>
                  <a:off x="303957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3" name="Google Shape;253;p4"/>
                <p:cNvSpPr/>
                <p:nvPr/>
              </p:nvSpPr>
              <p:spPr>
                <a:xfrm>
                  <a:off x="314511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4" name="Google Shape;254;p4"/>
                <p:cNvSpPr/>
                <p:nvPr/>
              </p:nvSpPr>
              <p:spPr>
                <a:xfrm>
                  <a:off x="325065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grpSp>
          <p:grpSp>
            <p:nvGrpSpPr>
              <p:cNvPr id="255" name="Google Shape;255;p4"/>
              <p:cNvGrpSpPr/>
              <p:nvPr/>
            </p:nvGrpSpPr>
            <p:grpSpPr>
              <a:xfrm rot="3759289">
                <a:off x="2360094" y="4280838"/>
                <a:ext cx="2607410" cy="235005"/>
                <a:chOff x="8295572" y="3401217"/>
                <a:chExt cx="2607410" cy="235005"/>
              </a:xfrm>
            </p:grpSpPr>
            <p:sp>
              <p:nvSpPr>
                <p:cNvPr id="256" name="Google Shape;256;p4"/>
                <p:cNvSpPr/>
                <p:nvPr/>
              </p:nvSpPr>
              <p:spPr>
                <a:xfrm>
                  <a:off x="8295572" y="3465853"/>
                  <a:ext cx="1211009" cy="148066"/>
                </a:xfrm>
                <a:custGeom>
                  <a:avLst/>
                  <a:gdLst/>
                  <a:ahLst/>
                  <a:cxnLst/>
                  <a:rect l="l" t="t" r="r" b="b"/>
                  <a:pathLst>
                    <a:path w="1211009" h="148066" extrusionOk="0">
                      <a:moveTo>
                        <a:pt x="258084" y="39556"/>
                      </a:moveTo>
                      <a:lnTo>
                        <a:pt x="242445" y="91027"/>
                      </a:lnTo>
                      <a:lnTo>
                        <a:pt x="273888" y="91027"/>
                      </a:lnTo>
                      <a:close/>
                      <a:moveTo>
                        <a:pt x="1090291" y="2442"/>
                      </a:moveTo>
                      <a:lnTo>
                        <a:pt x="1208860" y="2442"/>
                      </a:lnTo>
                      <a:lnTo>
                        <a:pt x="1208860" y="33012"/>
                      </a:lnTo>
                      <a:lnTo>
                        <a:pt x="1134632" y="33012"/>
                      </a:lnTo>
                      <a:lnTo>
                        <a:pt x="1134632" y="55769"/>
                      </a:lnTo>
                      <a:lnTo>
                        <a:pt x="1203489" y="55769"/>
                      </a:lnTo>
                      <a:lnTo>
                        <a:pt x="1203489" y="84972"/>
                      </a:lnTo>
                      <a:lnTo>
                        <a:pt x="1134632" y="84972"/>
                      </a:lnTo>
                      <a:lnTo>
                        <a:pt x="1134632" y="113198"/>
                      </a:lnTo>
                      <a:lnTo>
                        <a:pt x="1211009" y="113198"/>
                      </a:lnTo>
                      <a:lnTo>
                        <a:pt x="1211009" y="145624"/>
                      </a:lnTo>
                      <a:lnTo>
                        <a:pt x="1090291" y="145624"/>
                      </a:lnTo>
                      <a:close/>
                      <a:moveTo>
                        <a:pt x="881132" y="2442"/>
                      </a:moveTo>
                      <a:lnTo>
                        <a:pt x="922446" y="2442"/>
                      </a:lnTo>
                      <a:lnTo>
                        <a:pt x="976358" y="81657"/>
                      </a:lnTo>
                      <a:lnTo>
                        <a:pt x="976358" y="2442"/>
                      </a:lnTo>
                      <a:lnTo>
                        <a:pt x="1018063" y="2442"/>
                      </a:lnTo>
                      <a:lnTo>
                        <a:pt x="1018063" y="145624"/>
                      </a:lnTo>
                      <a:lnTo>
                        <a:pt x="976358" y="145624"/>
                      </a:lnTo>
                      <a:lnTo>
                        <a:pt x="922738" y="67007"/>
                      </a:lnTo>
                      <a:lnTo>
                        <a:pt x="922738" y="145624"/>
                      </a:lnTo>
                      <a:lnTo>
                        <a:pt x="881132" y="145624"/>
                      </a:lnTo>
                      <a:close/>
                      <a:moveTo>
                        <a:pt x="768297" y="2442"/>
                      </a:moveTo>
                      <a:lnTo>
                        <a:pt x="812638" y="2442"/>
                      </a:lnTo>
                      <a:lnTo>
                        <a:pt x="812638" y="145624"/>
                      </a:lnTo>
                      <a:lnTo>
                        <a:pt x="768297" y="145624"/>
                      </a:lnTo>
                      <a:close/>
                      <a:moveTo>
                        <a:pt x="234497" y="2442"/>
                      </a:moveTo>
                      <a:lnTo>
                        <a:pt x="282757" y="2442"/>
                      </a:lnTo>
                      <a:lnTo>
                        <a:pt x="336560" y="145624"/>
                      </a:lnTo>
                      <a:lnTo>
                        <a:pt x="290229" y="145624"/>
                      </a:lnTo>
                      <a:lnTo>
                        <a:pt x="283066" y="121988"/>
                      </a:lnTo>
                      <a:lnTo>
                        <a:pt x="232835" y="121988"/>
                      </a:lnTo>
                      <a:lnTo>
                        <a:pt x="225856" y="145624"/>
                      </a:lnTo>
                      <a:lnTo>
                        <a:pt x="180682" y="145624"/>
                      </a:lnTo>
                      <a:close/>
                      <a:moveTo>
                        <a:pt x="0" y="2442"/>
                      </a:moveTo>
                      <a:lnTo>
                        <a:pt x="46250" y="2442"/>
                      </a:lnTo>
                      <a:lnTo>
                        <a:pt x="78476" y="105482"/>
                      </a:lnTo>
                      <a:lnTo>
                        <a:pt x="110290" y="2442"/>
                      </a:lnTo>
                      <a:lnTo>
                        <a:pt x="155195" y="2442"/>
                      </a:lnTo>
                      <a:lnTo>
                        <a:pt x="102029" y="145624"/>
                      </a:lnTo>
                      <a:lnTo>
                        <a:pt x="54075" y="145624"/>
                      </a:lnTo>
                      <a:close/>
                      <a:moveTo>
                        <a:pt x="643235" y="0"/>
                      </a:moveTo>
                      <a:cubicBezTo>
                        <a:pt x="661271" y="0"/>
                        <a:pt x="675449" y="3647"/>
                        <a:pt x="685769" y="10939"/>
                      </a:cubicBezTo>
                      <a:cubicBezTo>
                        <a:pt x="696090" y="18232"/>
                        <a:pt x="703757" y="29431"/>
                        <a:pt x="708770" y="44537"/>
                      </a:cubicBezTo>
                      <a:lnTo>
                        <a:pt x="669703" y="53230"/>
                      </a:lnTo>
                      <a:cubicBezTo>
                        <a:pt x="668335" y="48867"/>
                        <a:pt x="666903" y="45677"/>
                        <a:pt x="665405" y="43658"/>
                      </a:cubicBezTo>
                      <a:cubicBezTo>
                        <a:pt x="662931" y="40272"/>
                        <a:pt x="659903" y="37668"/>
                        <a:pt x="656322" y="35845"/>
                      </a:cubicBezTo>
                      <a:cubicBezTo>
                        <a:pt x="652741" y="34022"/>
                        <a:pt x="648737" y="33110"/>
                        <a:pt x="644309" y="33110"/>
                      </a:cubicBezTo>
                      <a:cubicBezTo>
                        <a:pt x="634282" y="33110"/>
                        <a:pt x="626598" y="37142"/>
                        <a:pt x="621259" y="45207"/>
                      </a:cubicBezTo>
                      <a:cubicBezTo>
                        <a:pt x="617222" y="51190"/>
                        <a:pt x="615204" y="60587"/>
                        <a:pt x="615204" y="73398"/>
                      </a:cubicBezTo>
                      <a:cubicBezTo>
                        <a:pt x="615204" y="89267"/>
                        <a:pt x="617613" y="100145"/>
                        <a:pt x="622431" y="106030"/>
                      </a:cubicBezTo>
                      <a:cubicBezTo>
                        <a:pt x="627250" y="111916"/>
                        <a:pt x="634021" y="114859"/>
                        <a:pt x="642746" y="114859"/>
                      </a:cubicBezTo>
                      <a:cubicBezTo>
                        <a:pt x="651211" y="114859"/>
                        <a:pt x="657608" y="112482"/>
                        <a:pt x="661938" y="107729"/>
                      </a:cubicBezTo>
                      <a:cubicBezTo>
                        <a:pt x="666268" y="102976"/>
                        <a:pt x="669410" y="96074"/>
                        <a:pt x="671363" y="87023"/>
                      </a:cubicBezTo>
                      <a:lnTo>
                        <a:pt x="710138" y="98743"/>
                      </a:lnTo>
                      <a:cubicBezTo>
                        <a:pt x="707533" y="109617"/>
                        <a:pt x="703431" y="118700"/>
                        <a:pt x="697831" y="125993"/>
                      </a:cubicBezTo>
                      <a:cubicBezTo>
                        <a:pt x="692232" y="133285"/>
                        <a:pt x="685281" y="138787"/>
                        <a:pt x="676979" y="142499"/>
                      </a:cubicBezTo>
                      <a:cubicBezTo>
                        <a:pt x="668677" y="146210"/>
                        <a:pt x="658113" y="148066"/>
                        <a:pt x="645286" y="148066"/>
                      </a:cubicBezTo>
                      <a:cubicBezTo>
                        <a:pt x="629724" y="148066"/>
                        <a:pt x="617011" y="145805"/>
                        <a:pt x="607146" y="141282"/>
                      </a:cubicBezTo>
                      <a:cubicBezTo>
                        <a:pt x="597282" y="136760"/>
                        <a:pt x="588768" y="128806"/>
                        <a:pt x="581606" y="117419"/>
                      </a:cubicBezTo>
                      <a:cubicBezTo>
                        <a:pt x="574444" y="106032"/>
                        <a:pt x="570862" y="91456"/>
                        <a:pt x="570862" y="73691"/>
                      </a:cubicBezTo>
                      <a:cubicBezTo>
                        <a:pt x="570862" y="50007"/>
                        <a:pt x="577162" y="31804"/>
                        <a:pt x="589761" y="19082"/>
                      </a:cubicBezTo>
                      <a:cubicBezTo>
                        <a:pt x="602360" y="6361"/>
                        <a:pt x="620185" y="0"/>
                        <a:pt x="643235" y="0"/>
                      </a:cubicBezTo>
                      <a:close/>
                      <a:moveTo>
                        <a:pt x="452735" y="0"/>
                      </a:moveTo>
                      <a:cubicBezTo>
                        <a:pt x="470771" y="0"/>
                        <a:pt x="484949" y="3647"/>
                        <a:pt x="495269" y="10939"/>
                      </a:cubicBezTo>
                      <a:cubicBezTo>
                        <a:pt x="505590" y="18232"/>
                        <a:pt x="513257" y="29431"/>
                        <a:pt x="518270" y="44537"/>
                      </a:cubicBezTo>
                      <a:lnTo>
                        <a:pt x="479203" y="53230"/>
                      </a:lnTo>
                      <a:cubicBezTo>
                        <a:pt x="477835" y="48867"/>
                        <a:pt x="476403" y="45677"/>
                        <a:pt x="474905" y="43658"/>
                      </a:cubicBezTo>
                      <a:cubicBezTo>
                        <a:pt x="472431" y="40272"/>
                        <a:pt x="469403" y="37668"/>
                        <a:pt x="465822" y="35845"/>
                      </a:cubicBezTo>
                      <a:cubicBezTo>
                        <a:pt x="462241" y="34022"/>
                        <a:pt x="458237" y="33110"/>
                        <a:pt x="453809" y="33110"/>
                      </a:cubicBezTo>
                      <a:cubicBezTo>
                        <a:pt x="443782" y="33110"/>
                        <a:pt x="436098" y="37142"/>
                        <a:pt x="430759" y="45207"/>
                      </a:cubicBezTo>
                      <a:cubicBezTo>
                        <a:pt x="426722" y="51190"/>
                        <a:pt x="424704" y="60587"/>
                        <a:pt x="424704" y="73398"/>
                      </a:cubicBezTo>
                      <a:cubicBezTo>
                        <a:pt x="424704" y="89267"/>
                        <a:pt x="427113" y="100145"/>
                        <a:pt x="431931" y="106030"/>
                      </a:cubicBezTo>
                      <a:cubicBezTo>
                        <a:pt x="436750" y="111916"/>
                        <a:pt x="443521" y="114859"/>
                        <a:pt x="452246" y="114859"/>
                      </a:cubicBezTo>
                      <a:cubicBezTo>
                        <a:pt x="460711" y="114859"/>
                        <a:pt x="467108" y="112482"/>
                        <a:pt x="471438" y="107729"/>
                      </a:cubicBezTo>
                      <a:cubicBezTo>
                        <a:pt x="475768" y="102976"/>
                        <a:pt x="478910" y="96074"/>
                        <a:pt x="480863" y="87023"/>
                      </a:cubicBezTo>
                      <a:lnTo>
                        <a:pt x="519638" y="98743"/>
                      </a:lnTo>
                      <a:cubicBezTo>
                        <a:pt x="517033" y="109617"/>
                        <a:pt x="512931" y="118700"/>
                        <a:pt x="507331" y="125993"/>
                      </a:cubicBezTo>
                      <a:cubicBezTo>
                        <a:pt x="501732" y="133285"/>
                        <a:pt x="494781" y="138787"/>
                        <a:pt x="486479" y="142499"/>
                      </a:cubicBezTo>
                      <a:cubicBezTo>
                        <a:pt x="478177" y="146210"/>
                        <a:pt x="467613" y="148066"/>
                        <a:pt x="454786" y="148066"/>
                      </a:cubicBezTo>
                      <a:cubicBezTo>
                        <a:pt x="439224" y="148066"/>
                        <a:pt x="426511" y="145805"/>
                        <a:pt x="416646" y="141282"/>
                      </a:cubicBezTo>
                      <a:cubicBezTo>
                        <a:pt x="406782" y="136760"/>
                        <a:pt x="398268" y="128806"/>
                        <a:pt x="391106" y="117419"/>
                      </a:cubicBezTo>
                      <a:cubicBezTo>
                        <a:pt x="383944" y="106032"/>
                        <a:pt x="380362" y="91456"/>
                        <a:pt x="380362" y="73691"/>
                      </a:cubicBezTo>
                      <a:cubicBezTo>
                        <a:pt x="380362" y="50007"/>
                        <a:pt x="386662" y="31804"/>
                        <a:pt x="399261" y="19082"/>
                      </a:cubicBezTo>
                      <a:cubicBezTo>
                        <a:pt x="411860" y="6361"/>
                        <a:pt x="429685" y="0"/>
                        <a:pt x="45273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7" name="Google Shape;257;p4"/>
                <p:cNvSpPr/>
                <p:nvPr/>
              </p:nvSpPr>
              <p:spPr>
                <a:xfrm>
                  <a:off x="9697445" y="3558078"/>
                  <a:ext cx="55995" cy="48749"/>
                </a:xfrm>
                <a:custGeom>
                  <a:avLst/>
                  <a:gdLst/>
                  <a:ahLst/>
                  <a:cxnLst/>
                  <a:rect l="l" t="t" r="r" b="b"/>
                  <a:pathLst>
                    <a:path w="107623" h="93697" extrusionOk="0">
                      <a:moveTo>
                        <a:pt x="102227" y="26958"/>
                      </a:moveTo>
                      <a:cubicBezTo>
                        <a:pt x="114095" y="48867"/>
                        <a:pt x="105879" y="73970"/>
                        <a:pt x="82601" y="86294"/>
                      </a:cubicBezTo>
                      <a:cubicBezTo>
                        <a:pt x="54759" y="101356"/>
                        <a:pt x="18702" y="92684"/>
                        <a:pt x="5009" y="67124"/>
                      </a:cubicBezTo>
                      <a:cubicBezTo>
                        <a:pt x="-6858" y="45672"/>
                        <a:pt x="3183" y="17830"/>
                        <a:pt x="26461" y="5963"/>
                      </a:cubicBezTo>
                      <a:cubicBezTo>
                        <a:pt x="53390" y="-7274"/>
                        <a:pt x="88991" y="2311"/>
                        <a:pt x="102227" y="2695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 name="Google Shape;258;p4"/>
                <p:cNvSpPr/>
                <p:nvPr/>
              </p:nvSpPr>
              <p:spPr>
                <a:xfrm>
                  <a:off x="9697620" y="3478559"/>
                  <a:ext cx="55736" cy="48638"/>
                </a:xfrm>
                <a:custGeom>
                  <a:avLst/>
                  <a:gdLst/>
                  <a:ahLst/>
                  <a:cxnLst/>
                  <a:rect l="l" t="t" r="r" b="b"/>
                  <a:pathLst>
                    <a:path w="107126" h="93483" extrusionOk="0">
                      <a:moveTo>
                        <a:pt x="80895" y="86684"/>
                      </a:moveTo>
                      <a:cubicBezTo>
                        <a:pt x="53510" y="100833"/>
                        <a:pt x="18822" y="92161"/>
                        <a:pt x="5585" y="67514"/>
                      </a:cubicBezTo>
                      <a:cubicBezTo>
                        <a:pt x="-6738" y="45149"/>
                        <a:pt x="1934" y="18677"/>
                        <a:pt x="25668" y="6353"/>
                      </a:cubicBezTo>
                      <a:cubicBezTo>
                        <a:pt x="52597" y="-7796"/>
                        <a:pt x="90480" y="2702"/>
                        <a:pt x="102804" y="27805"/>
                      </a:cubicBezTo>
                      <a:cubicBezTo>
                        <a:pt x="113302" y="48801"/>
                        <a:pt x="104173" y="74361"/>
                        <a:pt x="80895" y="8668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 name="Google Shape;259;p4"/>
                <p:cNvSpPr/>
                <p:nvPr/>
              </p:nvSpPr>
              <p:spPr>
                <a:xfrm>
                  <a:off x="10128422"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0" name="Google Shape;260;p4"/>
                <p:cNvSpPr/>
                <p:nvPr/>
              </p:nvSpPr>
              <p:spPr>
                <a:xfrm>
                  <a:off x="10692601"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1" name="Google Shape;261;p4"/>
                <p:cNvSpPr/>
                <p:nvPr/>
              </p:nvSpPr>
              <p:spPr>
                <a:xfrm>
                  <a:off x="10469979" y="3418169"/>
                  <a:ext cx="218053" cy="218053"/>
                </a:xfrm>
                <a:prstGeom prst="mathPl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62" name="Google Shape;262;p4"/>
                <p:cNvSpPr/>
                <p:nvPr/>
              </p:nvSpPr>
              <p:spPr>
                <a:xfrm>
                  <a:off x="9905801" y="3420807"/>
                  <a:ext cx="199332" cy="199332"/>
                </a:xfrm>
                <a:prstGeom prst="mathMin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63" name="Google Shape;263;p4"/>
                <p:cNvSpPr/>
                <p:nvPr/>
              </p:nvSpPr>
              <p:spPr>
                <a:xfrm>
                  <a:off x="10695953" y="3401217"/>
                  <a:ext cx="207029" cy="195198"/>
                </a:xfrm>
                <a:custGeom>
                  <a:avLst/>
                  <a:gdLst/>
                  <a:ahLst/>
                  <a:cxnLst/>
                  <a:rect l="l" t="t" r="r" b="b"/>
                  <a:pathLst>
                    <a:path w="364817" h="343969" extrusionOk="0">
                      <a:moveTo>
                        <a:pt x="281041" y="0"/>
                      </a:moveTo>
                      <a:lnTo>
                        <a:pt x="364817" y="0"/>
                      </a:lnTo>
                      <a:lnTo>
                        <a:pt x="364817" y="767"/>
                      </a:lnTo>
                      <a:lnTo>
                        <a:pt x="314290" y="80279"/>
                      </a:lnTo>
                      <a:cubicBezTo>
                        <a:pt x="280839" y="137703"/>
                        <a:pt x="248768" y="201557"/>
                        <a:pt x="219632" y="263563"/>
                      </a:cubicBezTo>
                      <a:lnTo>
                        <a:pt x="182970" y="343969"/>
                      </a:lnTo>
                      <a:lnTo>
                        <a:pt x="164804" y="343969"/>
                      </a:lnTo>
                      <a:lnTo>
                        <a:pt x="138845" y="298221"/>
                      </a:lnTo>
                      <a:cubicBezTo>
                        <a:pt x="111049" y="248486"/>
                        <a:pt x="78433" y="195762"/>
                        <a:pt x="30110" y="176218"/>
                      </a:cubicBezTo>
                      <a:lnTo>
                        <a:pt x="0" y="168968"/>
                      </a:lnTo>
                      <a:lnTo>
                        <a:pt x="0" y="166221"/>
                      </a:lnTo>
                      <a:lnTo>
                        <a:pt x="24900" y="92306"/>
                      </a:lnTo>
                      <a:cubicBezTo>
                        <a:pt x="108424" y="119668"/>
                        <a:pt x="131327" y="149668"/>
                        <a:pt x="173032" y="208180"/>
                      </a:cubicBezTo>
                      <a:cubicBezTo>
                        <a:pt x="211413" y="122778"/>
                        <a:pt x="233000" y="77184"/>
                        <a:pt x="281041" y="0"/>
                      </a:cubicBezTo>
                      <a:close/>
                    </a:path>
                  </a:pathLst>
                </a:custGeom>
                <a:solidFill>
                  <a:srgbClr val="2831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grpSp>
        </p:grpSp>
      </p:grpSp>
      <p:sp>
        <p:nvSpPr>
          <p:cNvPr id="264" name="Google Shape;264;p4"/>
          <p:cNvSpPr txBox="1"/>
          <p:nvPr/>
        </p:nvSpPr>
        <p:spPr>
          <a:xfrm>
            <a:off x="3047215" y="3277468"/>
            <a:ext cx="60944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5" name="Google Shape;265;p4"/>
          <p:cNvSpPr txBox="1"/>
          <p:nvPr/>
        </p:nvSpPr>
        <p:spPr>
          <a:xfrm>
            <a:off x="3047215" y="3277468"/>
            <a:ext cx="60944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6" name="Google Shape;266;p4"/>
          <p:cNvSpPr txBox="1"/>
          <p:nvPr/>
        </p:nvSpPr>
        <p:spPr>
          <a:xfrm>
            <a:off x="3047215" y="3277468"/>
            <a:ext cx="60944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ctrTitle"/>
          </p:nvPr>
        </p:nvSpPr>
        <p:spPr>
          <a:xfrm>
            <a:off x="234831" y="350084"/>
            <a:ext cx="6594591" cy="848480"/>
          </a:xfrm>
          <a:prstGeom prst="rect">
            <a:avLst/>
          </a:prstGeom>
          <a:noFill/>
          <a:ln>
            <a:noFill/>
          </a:ln>
        </p:spPr>
        <p:txBody>
          <a:bodyPr spcFirstLastPara="1" wrap="square" lIns="91425" tIns="45700" rIns="91425" bIns="45700" anchor="b" anchorCtr="0">
            <a:noAutofit/>
          </a:bodyPr>
          <a:lstStyle/>
          <a:p>
            <a:pPr>
              <a:buSzPts val="6600"/>
            </a:pPr>
            <a:r>
              <a:rPr lang="en-US" sz="6600" b="1" dirty="0">
                <a:latin typeface="Teko"/>
                <a:ea typeface="Teko"/>
                <a:cs typeface="Teko"/>
                <a:sym typeface="Teko"/>
              </a:rPr>
              <a:t>Research Goals</a:t>
            </a:r>
            <a:endParaRPr lang="en-US" sz="6600" b="1" dirty="0">
              <a:latin typeface="Teko"/>
              <a:ea typeface="Teko"/>
              <a:cs typeface="Teko"/>
            </a:endParaRPr>
          </a:p>
        </p:txBody>
      </p:sp>
      <p:sp>
        <p:nvSpPr>
          <p:cNvPr id="198" name="Google Shape;198;p4"/>
          <p:cNvSpPr txBox="1">
            <a:spLocks noGrp="1"/>
          </p:cNvSpPr>
          <p:nvPr>
            <p:ph type="subTitle" idx="1"/>
          </p:nvPr>
        </p:nvSpPr>
        <p:spPr>
          <a:xfrm>
            <a:off x="291630" y="867840"/>
            <a:ext cx="11425560" cy="5640075"/>
          </a:xfrm>
          <a:prstGeom prst="rect">
            <a:avLst/>
          </a:prstGeom>
          <a:noFill/>
          <a:ln>
            <a:noFill/>
          </a:ln>
        </p:spPr>
        <p:txBody>
          <a:bodyPr spcFirstLastPara="1" wrap="square" lIns="91425" tIns="45700" rIns="91425" bIns="45700" anchor="t" anchorCtr="0">
            <a:normAutofit/>
          </a:bodyPr>
          <a:lstStyle/>
          <a:p>
            <a:pPr marL="0" indent="0" algn="just">
              <a:buSzPts val="1800"/>
            </a:pPr>
            <a:endParaRPr lang="en-US" dirty="0">
              <a:latin typeface="Times New Roman"/>
              <a:ea typeface="Times New Roman"/>
              <a:cs typeface="Times New Roman"/>
            </a:endParaRPr>
          </a:p>
          <a:p>
            <a:pPr marL="0" indent="0" algn="just">
              <a:buSzPts val="1800"/>
            </a:pPr>
            <a:r>
              <a:rPr lang="en-US" dirty="0">
                <a:latin typeface="Times New Roman"/>
                <a:ea typeface="Times New Roman"/>
                <a:cs typeface="Times New Roman"/>
              </a:rPr>
              <a:t>1. </a:t>
            </a:r>
            <a:r>
              <a:rPr lang="en-US" dirty="0">
                <a:ea typeface="Times New Roman"/>
              </a:rPr>
              <a:t>How effectively AI driven bots work in mental well-being?</a:t>
            </a:r>
            <a:endParaRPr lang="en-US" dirty="0">
              <a:latin typeface="Times New Roman"/>
              <a:ea typeface="Times New Roman"/>
              <a:cs typeface="Times New Roman"/>
            </a:endParaRPr>
          </a:p>
          <a:p>
            <a:pPr marL="0" indent="0" algn="just">
              <a:buSzPts val="1800"/>
            </a:pPr>
            <a:r>
              <a:rPr lang="en-US" dirty="0">
                <a:ea typeface="Times New Roman"/>
              </a:rPr>
              <a:t>2. How chatbots can serve as a high quality, cost-effective and accessible therapeutic agent?</a:t>
            </a:r>
          </a:p>
          <a:p>
            <a:pPr marL="0" indent="0" algn="just">
              <a:buSzPts val="1800"/>
            </a:pPr>
            <a:r>
              <a:rPr lang="en-US" dirty="0">
                <a:ea typeface="Times New Roman"/>
              </a:rPr>
              <a:t>3. How computational and artificial intelligence (AI) methods to be employed to supplement the support provided by moderators/clinicians?</a:t>
            </a:r>
          </a:p>
          <a:p>
            <a:pPr algn="just">
              <a:buSzPts val="1800"/>
            </a:pPr>
            <a:endParaRPr lang="en-US" dirty="0">
              <a:ea typeface="Times New Roman"/>
            </a:endParaRPr>
          </a:p>
          <a:p>
            <a:pPr algn="just">
              <a:buSzPts val="1800"/>
            </a:pPr>
            <a:endParaRPr lang="en-US" dirty="0">
              <a:ea typeface="Times New Roman"/>
            </a:endParaRPr>
          </a:p>
          <a:p>
            <a:pPr marL="0" indent="0" algn="just">
              <a:buSzPts val="1800"/>
            </a:pPr>
            <a:r>
              <a:rPr lang="en-US" dirty="0">
                <a:ea typeface="Times New Roman"/>
              </a:rPr>
              <a:t>4. Laws and regulations for use of chatbots do not exist and results in lack of privacy in users’ information.</a:t>
            </a:r>
          </a:p>
          <a:p>
            <a:pPr marL="0" indent="0" algn="just">
              <a:buSzPts val="1800"/>
            </a:pPr>
            <a:endParaRPr lang="en-US" dirty="0">
              <a:ea typeface="Times New Roman"/>
            </a:endParaRPr>
          </a:p>
          <a:p>
            <a:pPr marL="0" indent="0" algn="just">
              <a:buSzPts val="1800"/>
            </a:pPr>
            <a:endParaRPr lang="en-US" dirty="0">
              <a:latin typeface="Times New Roman"/>
              <a:ea typeface="Times New Roman"/>
              <a:cs typeface="Times New Roman"/>
            </a:endParaRPr>
          </a:p>
        </p:txBody>
      </p:sp>
      <p:grpSp>
        <p:nvGrpSpPr>
          <p:cNvPr id="199" name="Google Shape;199;p4"/>
          <p:cNvGrpSpPr/>
          <p:nvPr/>
        </p:nvGrpSpPr>
        <p:grpSpPr>
          <a:xfrm>
            <a:off x="8629288" y="4390269"/>
            <a:ext cx="2086913" cy="2532155"/>
            <a:chOff x="8809523" y="2660659"/>
            <a:chExt cx="3223588" cy="3832409"/>
          </a:xfrm>
        </p:grpSpPr>
        <p:grpSp>
          <p:nvGrpSpPr>
            <p:cNvPr id="200" name="Google Shape;200;p4"/>
            <p:cNvGrpSpPr/>
            <p:nvPr/>
          </p:nvGrpSpPr>
          <p:grpSpPr>
            <a:xfrm>
              <a:off x="8809523" y="2660659"/>
              <a:ext cx="1015597" cy="3749724"/>
              <a:chOff x="1010193" y="1627872"/>
              <a:chExt cx="1232787" cy="4551619"/>
            </a:xfrm>
          </p:grpSpPr>
          <p:sp>
            <p:nvSpPr>
              <p:cNvPr id="201" name="Google Shape;201;p4"/>
              <p:cNvSpPr/>
              <p:nvPr/>
            </p:nvSpPr>
            <p:spPr>
              <a:xfrm>
                <a:off x="1010193" y="1627872"/>
                <a:ext cx="1232787" cy="362117"/>
              </a:xfrm>
              <a:prstGeom prst="roundRect">
                <a:avLst>
                  <a:gd name="adj" fmla="val 16667"/>
                </a:avLst>
              </a:prstGeom>
              <a:solidFill>
                <a:srgbClr val="3076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2" name="Google Shape;202;p4"/>
              <p:cNvSpPr/>
              <p:nvPr/>
            </p:nvSpPr>
            <p:spPr>
              <a:xfrm>
                <a:off x="1081093" y="1989991"/>
                <a:ext cx="1099831" cy="4189500"/>
              </a:xfrm>
              <a:custGeom>
                <a:avLst/>
                <a:gdLst/>
                <a:ahLst/>
                <a:cxnLst/>
                <a:rect l="l" t="t" r="r" b="b"/>
                <a:pathLst>
                  <a:path w="1442024" h="5492991" extrusionOk="0">
                    <a:moveTo>
                      <a:pt x="0" y="0"/>
                    </a:moveTo>
                    <a:lnTo>
                      <a:pt x="1442024" y="0"/>
                    </a:lnTo>
                    <a:lnTo>
                      <a:pt x="1442024" y="4771979"/>
                    </a:lnTo>
                    <a:cubicBezTo>
                      <a:pt x="1442024" y="5170183"/>
                      <a:pt x="1119215" y="5492991"/>
                      <a:pt x="721012" y="5492991"/>
                    </a:cubicBezTo>
                    <a:cubicBezTo>
                      <a:pt x="322809" y="5492991"/>
                      <a:pt x="0" y="5170183"/>
                      <a:pt x="0" y="4771979"/>
                    </a:cubicBezTo>
                    <a:close/>
                  </a:path>
                </a:pathLst>
              </a:custGeom>
              <a:solidFill>
                <a:srgbClr val="B8DD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3" name="Google Shape;203;p4"/>
              <p:cNvSpPr/>
              <p:nvPr/>
            </p:nvSpPr>
            <p:spPr>
              <a:xfrm>
                <a:off x="1145854" y="1989990"/>
                <a:ext cx="964170" cy="4093977"/>
              </a:xfrm>
              <a:custGeom>
                <a:avLst/>
                <a:gdLst/>
                <a:ahLst/>
                <a:cxnLst/>
                <a:rect l="l" t="t" r="r" b="b"/>
                <a:pathLst>
                  <a:path w="1264155" h="5367748" extrusionOk="0">
                    <a:moveTo>
                      <a:pt x="0" y="0"/>
                    </a:moveTo>
                    <a:lnTo>
                      <a:pt x="136213" y="0"/>
                    </a:lnTo>
                    <a:lnTo>
                      <a:pt x="136213" y="4762572"/>
                    </a:lnTo>
                    <a:cubicBezTo>
                      <a:pt x="136213" y="5031125"/>
                      <a:pt x="353917" y="5248829"/>
                      <a:pt x="622471" y="5248829"/>
                    </a:cubicBezTo>
                    <a:cubicBezTo>
                      <a:pt x="891024" y="5248829"/>
                      <a:pt x="1108728" y="5031125"/>
                      <a:pt x="1108728" y="4762572"/>
                    </a:cubicBezTo>
                    <a:lnTo>
                      <a:pt x="1108728" y="0"/>
                    </a:lnTo>
                    <a:lnTo>
                      <a:pt x="1264155" y="0"/>
                    </a:lnTo>
                    <a:lnTo>
                      <a:pt x="1264155" y="4735671"/>
                    </a:lnTo>
                    <a:cubicBezTo>
                      <a:pt x="1264155" y="5084756"/>
                      <a:pt x="981163" y="5367748"/>
                      <a:pt x="632077" y="5367748"/>
                    </a:cubicBezTo>
                    <a:cubicBezTo>
                      <a:pt x="282992" y="5367748"/>
                      <a:pt x="0" y="5084756"/>
                      <a:pt x="0" y="4735671"/>
                    </a:cubicBezTo>
                    <a:close/>
                  </a:path>
                </a:pathLst>
              </a:cu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4" name="Google Shape;204;p4"/>
              <p:cNvSpPr/>
              <p:nvPr/>
            </p:nvSpPr>
            <p:spPr>
              <a:xfrm>
                <a:off x="1312863" y="2680545"/>
                <a:ext cx="614984" cy="3241417"/>
              </a:xfrm>
              <a:prstGeom prst="round2SameRect">
                <a:avLst>
                  <a:gd name="adj1" fmla="val 0"/>
                  <a:gd name="adj2" fmla="val 50000"/>
                </a:avLst>
              </a:pr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5" name="Google Shape;205;p4"/>
              <p:cNvSpPr/>
              <p:nvPr/>
            </p:nvSpPr>
            <p:spPr>
              <a:xfrm>
                <a:off x="1427089" y="2786957"/>
                <a:ext cx="46001" cy="1991231"/>
              </a:xfrm>
              <a:prstGeom prst="roundRect">
                <a:avLst>
                  <a:gd name="adj" fmla="val 5000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6" name="Google Shape;206;p4"/>
              <p:cNvSpPr/>
              <p:nvPr/>
            </p:nvSpPr>
            <p:spPr>
              <a:xfrm>
                <a:off x="1308626" y="2680543"/>
                <a:ext cx="617068" cy="3232325"/>
              </a:xfrm>
              <a:custGeom>
                <a:avLst/>
                <a:gdLst/>
                <a:ahLst/>
                <a:cxnLst/>
                <a:rect l="l" t="t" r="r" b="b"/>
                <a:pathLst>
                  <a:path w="563880" h="2953707" extrusionOk="0">
                    <a:moveTo>
                      <a:pt x="563880" y="0"/>
                    </a:moveTo>
                    <a:cubicBezTo>
                      <a:pt x="555307" y="25718"/>
                      <a:pt x="532448" y="18098"/>
                      <a:pt x="515302" y="18098"/>
                    </a:cubicBezTo>
                    <a:lnTo>
                      <a:pt x="129540" y="18098"/>
                    </a:lnTo>
                    <a:cubicBezTo>
                      <a:pt x="91440" y="17145"/>
                      <a:pt x="77152" y="27623"/>
                      <a:pt x="77152" y="68580"/>
                    </a:cubicBezTo>
                    <a:cubicBezTo>
                      <a:pt x="78105" y="955358"/>
                      <a:pt x="65004" y="2246865"/>
                      <a:pt x="78105" y="2727960"/>
                    </a:cubicBezTo>
                    <a:cubicBezTo>
                      <a:pt x="81896" y="2867178"/>
                      <a:pt x="217636" y="2960468"/>
                      <a:pt x="206365" y="2953324"/>
                    </a:cubicBezTo>
                    <a:cubicBezTo>
                      <a:pt x="75247" y="2906053"/>
                      <a:pt x="13818" y="2853333"/>
                      <a:pt x="10477" y="2685098"/>
                    </a:cubicBezTo>
                    <a:cubicBezTo>
                      <a:pt x="683" y="2191933"/>
                      <a:pt x="3492" y="895668"/>
                      <a:pt x="0" y="953"/>
                    </a:cubicBezTo>
                    <a:lnTo>
                      <a:pt x="563880"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07" name="Google Shape;207;p4"/>
              <p:cNvGrpSpPr/>
              <p:nvPr/>
            </p:nvGrpSpPr>
            <p:grpSpPr>
              <a:xfrm>
                <a:off x="1047053" y="1667374"/>
                <a:ext cx="1161833" cy="278965"/>
                <a:chOff x="1773058" y="851892"/>
                <a:chExt cx="1523317" cy="365760"/>
              </a:xfrm>
            </p:grpSpPr>
            <p:sp>
              <p:nvSpPr>
                <p:cNvPr id="208" name="Google Shape;208;p4"/>
                <p:cNvSpPr/>
                <p:nvPr/>
              </p:nvSpPr>
              <p:spPr>
                <a:xfrm>
                  <a:off x="177305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09" name="Google Shape;209;p4"/>
                <p:cNvSpPr/>
                <p:nvPr/>
              </p:nvSpPr>
              <p:spPr>
                <a:xfrm>
                  <a:off x="187860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0" name="Google Shape;210;p4"/>
                <p:cNvSpPr/>
                <p:nvPr/>
              </p:nvSpPr>
              <p:spPr>
                <a:xfrm>
                  <a:off x="198414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1" name="Google Shape;211;p4"/>
                <p:cNvSpPr/>
                <p:nvPr/>
              </p:nvSpPr>
              <p:spPr>
                <a:xfrm>
                  <a:off x="208968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2" name="Google Shape;212;p4"/>
                <p:cNvSpPr/>
                <p:nvPr/>
              </p:nvSpPr>
              <p:spPr>
                <a:xfrm>
                  <a:off x="2195230"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3" name="Google Shape;213;p4"/>
                <p:cNvSpPr/>
                <p:nvPr/>
              </p:nvSpPr>
              <p:spPr>
                <a:xfrm>
                  <a:off x="2300773"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4" name="Google Shape;214;p4"/>
                <p:cNvSpPr/>
                <p:nvPr/>
              </p:nvSpPr>
              <p:spPr>
                <a:xfrm>
                  <a:off x="240631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5" name="Google Shape;215;p4"/>
                <p:cNvSpPr/>
                <p:nvPr/>
              </p:nvSpPr>
              <p:spPr>
                <a:xfrm>
                  <a:off x="2511859"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6" name="Google Shape;216;p4"/>
                <p:cNvSpPr/>
                <p:nvPr/>
              </p:nvSpPr>
              <p:spPr>
                <a:xfrm>
                  <a:off x="2617402"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7" name="Google Shape;217;p4"/>
                <p:cNvSpPr/>
                <p:nvPr/>
              </p:nvSpPr>
              <p:spPr>
                <a:xfrm>
                  <a:off x="2722945"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8" name="Google Shape;218;p4"/>
                <p:cNvSpPr/>
                <p:nvPr/>
              </p:nvSpPr>
              <p:spPr>
                <a:xfrm>
                  <a:off x="282848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19" name="Google Shape;219;p4"/>
                <p:cNvSpPr/>
                <p:nvPr/>
              </p:nvSpPr>
              <p:spPr>
                <a:xfrm>
                  <a:off x="293403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0" name="Google Shape;220;p4"/>
                <p:cNvSpPr/>
                <p:nvPr/>
              </p:nvSpPr>
              <p:spPr>
                <a:xfrm>
                  <a:off x="303957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1" name="Google Shape;221;p4"/>
                <p:cNvSpPr/>
                <p:nvPr/>
              </p:nvSpPr>
              <p:spPr>
                <a:xfrm>
                  <a:off x="314511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2" name="Google Shape;222;p4"/>
                <p:cNvSpPr/>
                <p:nvPr/>
              </p:nvSpPr>
              <p:spPr>
                <a:xfrm>
                  <a:off x="325065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grpSp>
          <p:grpSp>
            <p:nvGrpSpPr>
              <p:cNvPr id="223" name="Google Shape;223;p4"/>
              <p:cNvGrpSpPr/>
              <p:nvPr/>
            </p:nvGrpSpPr>
            <p:grpSpPr>
              <a:xfrm rot="5400000">
                <a:off x="360960" y="4152164"/>
                <a:ext cx="2607410" cy="235005"/>
                <a:chOff x="8295572" y="3401217"/>
                <a:chExt cx="2607410" cy="235005"/>
              </a:xfrm>
            </p:grpSpPr>
            <p:sp>
              <p:nvSpPr>
                <p:cNvPr id="224" name="Google Shape;224;p4"/>
                <p:cNvSpPr/>
                <p:nvPr/>
              </p:nvSpPr>
              <p:spPr>
                <a:xfrm>
                  <a:off x="8295572" y="3465853"/>
                  <a:ext cx="1211009" cy="148066"/>
                </a:xfrm>
                <a:custGeom>
                  <a:avLst/>
                  <a:gdLst/>
                  <a:ahLst/>
                  <a:cxnLst/>
                  <a:rect l="l" t="t" r="r" b="b"/>
                  <a:pathLst>
                    <a:path w="1211009" h="148066" extrusionOk="0">
                      <a:moveTo>
                        <a:pt x="258084" y="39556"/>
                      </a:moveTo>
                      <a:lnTo>
                        <a:pt x="242445" y="91027"/>
                      </a:lnTo>
                      <a:lnTo>
                        <a:pt x="273888" y="91027"/>
                      </a:lnTo>
                      <a:close/>
                      <a:moveTo>
                        <a:pt x="1090291" y="2442"/>
                      </a:moveTo>
                      <a:lnTo>
                        <a:pt x="1208860" y="2442"/>
                      </a:lnTo>
                      <a:lnTo>
                        <a:pt x="1208860" y="33012"/>
                      </a:lnTo>
                      <a:lnTo>
                        <a:pt x="1134632" y="33012"/>
                      </a:lnTo>
                      <a:lnTo>
                        <a:pt x="1134632" y="55769"/>
                      </a:lnTo>
                      <a:lnTo>
                        <a:pt x="1203489" y="55769"/>
                      </a:lnTo>
                      <a:lnTo>
                        <a:pt x="1203489" y="84972"/>
                      </a:lnTo>
                      <a:lnTo>
                        <a:pt x="1134632" y="84972"/>
                      </a:lnTo>
                      <a:lnTo>
                        <a:pt x="1134632" y="113198"/>
                      </a:lnTo>
                      <a:lnTo>
                        <a:pt x="1211009" y="113198"/>
                      </a:lnTo>
                      <a:lnTo>
                        <a:pt x="1211009" y="145624"/>
                      </a:lnTo>
                      <a:lnTo>
                        <a:pt x="1090291" y="145624"/>
                      </a:lnTo>
                      <a:close/>
                      <a:moveTo>
                        <a:pt x="881132" y="2442"/>
                      </a:moveTo>
                      <a:lnTo>
                        <a:pt x="922446" y="2442"/>
                      </a:lnTo>
                      <a:lnTo>
                        <a:pt x="976358" y="81657"/>
                      </a:lnTo>
                      <a:lnTo>
                        <a:pt x="976358" y="2442"/>
                      </a:lnTo>
                      <a:lnTo>
                        <a:pt x="1018063" y="2442"/>
                      </a:lnTo>
                      <a:lnTo>
                        <a:pt x="1018063" y="145624"/>
                      </a:lnTo>
                      <a:lnTo>
                        <a:pt x="976358" y="145624"/>
                      </a:lnTo>
                      <a:lnTo>
                        <a:pt x="922738" y="67007"/>
                      </a:lnTo>
                      <a:lnTo>
                        <a:pt x="922738" y="145624"/>
                      </a:lnTo>
                      <a:lnTo>
                        <a:pt x="881132" y="145624"/>
                      </a:lnTo>
                      <a:close/>
                      <a:moveTo>
                        <a:pt x="768297" y="2442"/>
                      </a:moveTo>
                      <a:lnTo>
                        <a:pt x="812638" y="2442"/>
                      </a:lnTo>
                      <a:lnTo>
                        <a:pt x="812638" y="145624"/>
                      </a:lnTo>
                      <a:lnTo>
                        <a:pt x="768297" y="145624"/>
                      </a:lnTo>
                      <a:close/>
                      <a:moveTo>
                        <a:pt x="234497" y="2442"/>
                      </a:moveTo>
                      <a:lnTo>
                        <a:pt x="282757" y="2442"/>
                      </a:lnTo>
                      <a:lnTo>
                        <a:pt x="336560" y="145624"/>
                      </a:lnTo>
                      <a:lnTo>
                        <a:pt x="290229" y="145624"/>
                      </a:lnTo>
                      <a:lnTo>
                        <a:pt x="283066" y="121988"/>
                      </a:lnTo>
                      <a:lnTo>
                        <a:pt x="232835" y="121988"/>
                      </a:lnTo>
                      <a:lnTo>
                        <a:pt x="225856" y="145624"/>
                      </a:lnTo>
                      <a:lnTo>
                        <a:pt x="180682" y="145624"/>
                      </a:lnTo>
                      <a:close/>
                      <a:moveTo>
                        <a:pt x="0" y="2442"/>
                      </a:moveTo>
                      <a:lnTo>
                        <a:pt x="46250" y="2442"/>
                      </a:lnTo>
                      <a:lnTo>
                        <a:pt x="78476" y="105482"/>
                      </a:lnTo>
                      <a:lnTo>
                        <a:pt x="110290" y="2442"/>
                      </a:lnTo>
                      <a:lnTo>
                        <a:pt x="155195" y="2442"/>
                      </a:lnTo>
                      <a:lnTo>
                        <a:pt x="102029" y="145624"/>
                      </a:lnTo>
                      <a:lnTo>
                        <a:pt x="54075" y="145624"/>
                      </a:lnTo>
                      <a:close/>
                      <a:moveTo>
                        <a:pt x="643235" y="0"/>
                      </a:moveTo>
                      <a:cubicBezTo>
                        <a:pt x="661271" y="0"/>
                        <a:pt x="675449" y="3647"/>
                        <a:pt x="685769" y="10939"/>
                      </a:cubicBezTo>
                      <a:cubicBezTo>
                        <a:pt x="696090" y="18232"/>
                        <a:pt x="703757" y="29431"/>
                        <a:pt x="708770" y="44537"/>
                      </a:cubicBezTo>
                      <a:lnTo>
                        <a:pt x="669703" y="53230"/>
                      </a:lnTo>
                      <a:cubicBezTo>
                        <a:pt x="668335" y="48867"/>
                        <a:pt x="666903" y="45677"/>
                        <a:pt x="665405" y="43658"/>
                      </a:cubicBezTo>
                      <a:cubicBezTo>
                        <a:pt x="662931" y="40272"/>
                        <a:pt x="659903" y="37668"/>
                        <a:pt x="656322" y="35845"/>
                      </a:cubicBezTo>
                      <a:cubicBezTo>
                        <a:pt x="652741" y="34022"/>
                        <a:pt x="648737" y="33110"/>
                        <a:pt x="644309" y="33110"/>
                      </a:cubicBezTo>
                      <a:cubicBezTo>
                        <a:pt x="634282" y="33110"/>
                        <a:pt x="626598" y="37142"/>
                        <a:pt x="621259" y="45207"/>
                      </a:cubicBezTo>
                      <a:cubicBezTo>
                        <a:pt x="617222" y="51190"/>
                        <a:pt x="615204" y="60587"/>
                        <a:pt x="615204" y="73398"/>
                      </a:cubicBezTo>
                      <a:cubicBezTo>
                        <a:pt x="615204" y="89267"/>
                        <a:pt x="617613" y="100145"/>
                        <a:pt x="622431" y="106030"/>
                      </a:cubicBezTo>
                      <a:cubicBezTo>
                        <a:pt x="627250" y="111916"/>
                        <a:pt x="634021" y="114859"/>
                        <a:pt x="642746" y="114859"/>
                      </a:cubicBezTo>
                      <a:cubicBezTo>
                        <a:pt x="651211" y="114859"/>
                        <a:pt x="657608" y="112482"/>
                        <a:pt x="661938" y="107729"/>
                      </a:cubicBezTo>
                      <a:cubicBezTo>
                        <a:pt x="666268" y="102976"/>
                        <a:pt x="669410" y="96074"/>
                        <a:pt x="671363" y="87023"/>
                      </a:cubicBezTo>
                      <a:lnTo>
                        <a:pt x="710138" y="98743"/>
                      </a:lnTo>
                      <a:cubicBezTo>
                        <a:pt x="707533" y="109617"/>
                        <a:pt x="703431" y="118700"/>
                        <a:pt x="697831" y="125993"/>
                      </a:cubicBezTo>
                      <a:cubicBezTo>
                        <a:pt x="692232" y="133285"/>
                        <a:pt x="685281" y="138787"/>
                        <a:pt x="676979" y="142499"/>
                      </a:cubicBezTo>
                      <a:cubicBezTo>
                        <a:pt x="668677" y="146210"/>
                        <a:pt x="658113" y="148066"/>
                        <a:pt x="645286" y="148066"/>
                      </a:cubicBezTo>
                      <a:cubicBezTo>
                        <a:pt x="629724" y="148066"/>
                        <a:pt x="617011" y="145805"/>
                        <a:pt x="607146" y="141282"/>
                      </a:cubicBezTo>
                      <a:cubicBezTo>
                        <a:pt x="597282" y="136760"/>
                        <a:pt x="588768" y="128806"/>
                        <a:pt x="581606" y="117419"/>
                      </a:cubicBezTo>
                      <a:cubicBezTo>
                        <a:pt x="574444" y="106032"/>
                        <a:pt x="570862" y="91456"/>
                        <a:pt x="570862" y="73691"/>
                      </a:cubicBezTo>
                      <a:cubicBezTo>
                        <a:pt x="570862" y="50007"/>
                        <a:pt x="577162" y="31804"/>
                        <a:pt x="589761" y="19082"/>
                      </a:cubicBezTo>
                      <a:cubicBezTo>
                        <a:pt x="602360" y="6361"/>
                        <a:pt x="620185" y="0"/>
                        <a:pt x="643235" y="0"/>
                      </a:cubicBezTo>
                      <a:close/>
                      <a:moveTo>
                        <a:pt x="452735" y="0"/>
                      </a:moveTo>
                      <a:cubicBezTo>
                        <a:pt x="470771" y="0"/>
                        <a:pt x="484949" y="3647"/>
                        <a:pt x="495269" y="10939"/>
                      </a:cubicBezTo>
                      <a:cubicBezTo>
                        <a:pt x="505590" y="18232"/>
                        <a:pt x="513257" y="29431"/>
                        <a:pt x="518270" y="44537"/>
                      </a:cubicBezTo>
                      <a:lnTo>
                        <a:pt x="479203" y="53230"/>
                      </a:lnTo>
                      <a:cubicBezTo>
                        <a:pt x="477835" y="48867"/>
                        <a:pt x="476403" y="45677"/>
                        <a:pt x="474905" y="43658"/>
                      </a:cubicBezTo>
                      <a:cubicBezTo>
                        <a:pt x="472431" y="40272"/>
                        <a:pt x="469403" y="37668"/>
                        <a:pt x="465822" y="35845"/>
                      </a:cubicBezTo>
                      <a:cubicBezTo>
                        <a:pt x="462241" y="34022"/>
                        <a:pt x="458237" y="33110"/>
                        <a:pt x="453809" y="33110"/>
                      </a:cubicBezTo>
                      <a:cubicBezTo>
                        <a:pt x="443782" y="33110"/>
                        <a:pt x="436098" y="37142"/>
                        <a:pt x="430759" y="45207"/>
                      </a:cubicBezTo>
                      <a:cubicBezTo>
                        <a:pt x="426722" y="51190"/>
                        <a:pt x="424704" y="60587"/>
                        <a:pt x="424704" y="73398"/>
                      </a:cubicBezTo>
                      <a:cubicBezTo>
                        <a:pt x="424704" y="89267"/>
                        <a:pt x="427113" y="100145"/>
                        <a:pt x="431931" y="106030"/>
                      </a:cubicBezTo>
                      <a:cubicBezTo>
                        <a:pt x="436750" y="111916"/>
                        <a:pt x="443521" y="114859"/>
                        <a:pt x="452246" y="114859"/>
                      </a:cubicBezTo>
                      <a:cubicBezTo>
                        <a:pt x="460711" y="114859"/>
                        <a:pt x="467108" y="112482"/>
                        <a:pt x="471438" y="107729"/>
                      </a:cubicBezTo>
                      <a:cubicBezTo>
                        <a:pt x="475768" y="102976"/>
                        <a:pt x="478910" y="96074"/>
                        <a:pt x="480863" y="87023"/>
                      </a:cubicBezTo>
                      <a:lnTo>
                        <a:pt x="519638" y="98743"/>
                      </a:lnTo>
                      <a:cubicBezTo>
                        <a:pt x="517033" y="109617"/>
                        <a:pt x="512931" y="118700"/>
                        <a:pt x="507331" y="125993"/>
                      </a:cubicBezTo>
                      <a:cubicBezTo>
                        <a:pt x="501732" y="133285"/>
                        <a:pt x="494781" y="138787"/>
                        <a:pt x="486479" y="142499"/>
                      </a:cubicBezTo>
                      <a:cubicBezTo>
                        <a:pt x="478177" y="146210"/>
                        <a:pt x="467613" y="148066"/>
                        <a:pt x="454786" y="148066"/>
                      </a:cubicBezTo>
                      <a:cubicBezTo>
                        <a:pt x="439224" y="148066"/>
                        <a:pt x="426511" y="145805"/>
                        <a:pt x="416646" y="141282"/>
                      </a:cubicBezTo>
                      <a:cubicBezTo>
                        <a:pt x="406782" y="136760"/>
                        <a:pt x="398268" y="128806"/>
                        <a:pt x="391106" y="117419"/>
                      </a:cubicBezTo>
                      <a:cubicBezTo>
                        <a:pt x="383944" y="106032"/>
                        <a:pt x="380362" y="91456"/>
                        <a:pt x="380362" y="73691"/>
                      </a:cubicBezTo>
                      <a:cubicBezTo>
                        <a:pt x="380362" y="50007"/>
                        <a:pt x="386662" y="31804"/>
                        <a:pt x="399261" y="19082"/>
                      </a:cubicBezTo>
                      <a:cubicBezTo>
                        <a:pt x="411860" y="6361"/>
                        <a:pt x="429685" y="0"/>
                        <a:pt x="45273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25" name="Google Shape;225;p4"/>
                <p:cNvSpPr/>
                <p:nvPr/>
              </p:nvSpPr>
              <p:spPr>
                <a:xfrm>
                  <a:off x="9697445" y="3558078"/>
                  <a:ext cx="55995" cy="48749"/>
                </a:xfrm>
                <a:custGeom>
                  <a:avLst/>
                  <a:gdLst/>
                  <a:ahLst/>
                  <a:cxnLst/>
                  <a:rect l="l" t="t" r="r" b="b"/>
                  <a:pathLst>
                    <a:path w="107623" h="93697" extrusionOk="0">
                      <a:moveTo>
                        <a:pt x="102227" y="26958"/>
                      </a:moveTo>
                      <a:cubicBezTo>
                        <a:pt x="114095" y="48867"/>
                        <a:pt x="105879" y="73970"/>
                        <a:pt x="82601" y="86294"/>
                      </a:cubicBezTo>
                      <a:cubicBezTo>
                        <a:pt x="54759" y="101356"/>
                        <a:pt x="18702" y="92684"/>
                        <a:pt x="5009" y="67124"/>
                      </a:cubicBezTo>
                      <a:cubicBezTo>
                        <a:pt x="-6858" y="45672"/>
                        <a:pt x="3183" y="17830"/>
                        <a:pt x="26461" y="5963"/>
                      </a:cubicBezTo>
                      <a:cubicBezTo>
                        <a:pt x="53390" y="-7274"/>
                        <a:pt x="88991" y="2311"/>
                        <a:pt x="102227" y="2695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6" name="Google Shape;226;p4"/>
                <p:cNvSpPr/>
                <p:nvPr/>
              </p:nvSpPr>
              <p:spPr>
                <a:xfrm>
                  <a:off x="9697620" y="3478559"/>
                  <a:ext cx="55736" cy="48638"/>
                </a:xfrm>
                <a:custGeom>
                  <a:avLst/>
                  <a:gdLst/>
                  <a:ahLst/>
                  <a:cxnLst/>
                  <a:rect l="l" t="t" r="r" b="b"/>
                  <a:pathLst>
                    <a:path w="107126" h="93483" extrusionOk="0">
                      <a:moveTo>
                        <a:pt x="80895" y="86684"/>
                      </a:moveTo>
                      <a:cubicBezTo>
                        <a:pt x="53510" y="100833"/>
                        <a:pt x="18822" y="92161"/>
                        <a:pt x="5585" y="67514"/>
                      </a:cubicBezTo>
                      <a:cubicBezTo>
                        <a:pt x="-6738" y="45149"/>
                        <a:pt x="1934" y="18677"/>
                        <a:pt x="25668" y="6353"/>
                      </a:cubicBezTo>
                      <a:cubicBezTo>
                        <a:pt x="52597" y="-7796"/>
                        <a:pt x="90480" y="2702"/>
                        <a:pt x="102804" y="27805"/>
                      </a:cubicBezTo>
                      <a:cubicBezTo>
                        <a:pt x="113302" y="48801"/>
                        <a:pt x="104173" y="74361"/>
                        <a:pt x="80895" y="8668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7" name="Google Shape;227;p4"/>
                <p:cNvSpPr/>
                <p:nvPr/>
              </p:nvSpPr>
              <p:spPr>
                <a:xfrm>
                  <a:off x="10128422"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8" name="Google Shape;228;p4"/>
                <p:cNvSpPr/>
                <p:nvPr/>
              </p:nvSpPr>
              <p:spPr>
                <a:xfrm>
                  <a:off x="10692601"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9" name="Google Shape;229;p4"/>
                <p:cNvSpPr/>
                <p:nvPr/>
              </p:nvSpPr>
              <p:spPr>
                <a:xfrm>
                  <a:off x="10469979" y="3418169"/>
                  <a:ext cx="218053" cy="218053"/>
                </a:xfrm>
                <a:prstGeom prst="mathPl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0" name="Google Shape;230;p4"/>
                <p:cNvSpPr/>
                <p:nvPr/>
              </p:nvSpPr>
              <p:spPr>
                <a:xfrm>
                  <a:off x="9905801" y="3420807"/>
                  <a:ext cx="199332" cy="199332"/>
                </a:xfrm>
                <a:prstGeom prst="mathMin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1" name="Google Shape;231;p4"/>
                <p:cNvSpPr/>
                <p:nvPr/>
              </p:nvSpPr>
              <p:spPr>
                <a:xfrm>
                  <a:off x="10695953" y="3401217"/>
                  <a:ext cx="207029" cy="195198"/>
                </a:xfrm>
                <a:custGeom>
                  <a:avLst/>
                  <a:gdLst/>
                  <a:ahLst/>
                  <a:cxnLst/>
                  <a:rect l="l" t="t" r="r" b="b"/>
                  <a:pathLst>
                    <a:path w="364817" h="343969" extrusionOk="0">
                      <a:moveTo>
                        <a:pt x="281041" y="0"/>
                      </a:moveTo>
                      <a:lnTo>
                        <a:pt x="364817" y="0"/>
                      </a:lnTo>
                      <a:lnTo>
                        <a:pt x="364817" y="767"/>
                      </a:lnTo>
                      <a:lnTo>
                        <a:pt x="314290" y="80279"/>
                      </a:lnTo>
                      <a:cubicBezTo>
                        <a:pt x="280839" y="137703"/>
                        <a:pt x="248768" y="201557"/>
                        <a:pt x="219632" y="263563"/>
                      </a:cubicBezTo>
                      <a:lnTo>
                        <a:pt x="182970" y="343969"/>
                      </a:lnTo>
                      <a:lnTo>
                        <a:pt x="164804" y="343969"/>
                      </a:lnTo>
                      <a:lnTo>
                        <a:pt x="138845" y="298221"/>
                      </a:lnTo>
                      <a:cubicBezTo>
                        <a:pt x="111049" y="248486"/>
                        <a:pt x="78433" y="195762"/>
                        <a:pt x="30110" y="176218"/>
                      </a:cubicBezTo>
                      <a:lnTo>
                        <a:pt x="0" y="168968"/>
                      </a:lnTo>
                      <a:lnTo>
                        <a:pt x="0" y="166221"/>
                      </a:lnTo>
                      <a:lnTo>
                        <a:pt x="24900" y="92306"/>
                      </a:lnTo>
                      <a:cubicBezTo>
                        <a:pt x="108424" y="119668"/>
                        <a:pt x="131327" y="149668"/>
                        <a:pt x="173032" y="208180"/>
                      </a:cubicBezTo>
                      <a:cubicBezTo>
                        <a:pt x="211413" y="122778"/>
                        <a:pt x="233000" y="77184"/>
                        <a:pt x="281041" y="0"/>
                      </a:cubicBezTo>
                      <a:close/>
                    </a:path>
                  </a:pathLst>
                </a:custGeom>
                <a:solidFill>
                  <a:srgbClr val="2831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grpSp>
        </p:grpSp>
        <p:grpSp>
          <p:nvGrpSpPr>
            <p:cNvPr id="232" name="Google Shape;232;p4"/>
            <p:cNvGrpSpPr/>
            <p:nvPr/>
          </p:nvGrpSpPr>
          <p:grpSpPr>
            <a:xfrm>
              <a:off x="9431397" y="2729632"/>
              <a:ext cx="2601715" cy="3763436"/>
              <a:chOff x="1809206" y="1720086"/>
              <a:chExt cx="3158104" cy="4568264"/>
            </a:xfrm>
          </p:grpSpPr>
          <p:sp>
            <p:nvSpPr>
              <p:cNvPr id="233" name="Google Shape;233;p4"/>
              <p:cNvSpPr/>
              <p:nvPr/>
            </p:nvSpPr>
            <p:spPr>
              <a:xfrm rot="-1667687">
                <a:off x="1822517" y="1986624"/>
                <a:ext cx="1232787" cy="362117"/>
              </a:xfrm>
              <a:prstGeom prst="roundRect">
                <a:avLst>
                  <a:gd name="adj" fmla="val 16667"/>
                </a:avLst>
              </a:prstGeom>
              <a:solidFill>
                <a:srgbClr val="3076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4" name="Google Shape;234;p4"/>
              <p:cNvSpPr/>
              <p:nvPr/>
            </p:nvSpPr>
            <p:spPr>
              <a:xfrm rot="-1667687">
                <a:off x="2954131" y="2084106"/>
                <a:ext cx="1099831" cy="4189500"/>
              </a:xfrm>
              <a:custGeom>
                <a:avLst/>
                <a:gdLst/>
                <a:ahLst/>
                <a:cxnLst/>
                <a:rect l="l" t="t" r="r" b="b"/>
                <a:pathLst>
                  <a:path w="1442024" h="5492991" extrusionOk="0">
                    <a:moveTo>
                      <a:pt x="0" y="0"/>
                    </a:moveTo>
                    <a:lnTo>
                      <a:pt x="1442024" y="0"/>
                    </a:lnTo>
                    <a:lnTo>
                      <a:pt x="1442024" y="4771979"/>
                    </a:lnTo>
                    <a:cubicBezTo>
                      <a:pt x="1442024" y="5170183"/>
                      <a:pt x="1119215" y="5492991"/>
                      <a:pt x="721012" y="5492991"/>
                    </a:cubicBezTo>
                    <a:cubicBezTo>
                      <a:pt x="322809" y="5492991"/>
                      <a:pt x="0" y="5170183"/>
                      <a:pt x="0" y="4771979"/>
                    </a:cubicBezTo>
                    <a:close/>
                  </a:path>
                </a:pathLst>
              </a:custGeom>
              <a:solidFill>
                <a:srgbClr val="B8DD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5" name="Google Shape;235;p4"/>
              <p:cNvSpPr/>
              <p:nvPr/>
            </p:nvSpPr>
            <p:spPr>
              <a:xfrm rot="-1667687">
                <a:off x="2996974" y="2091047"/>
                <a:ext cx="964171" cy="4093977"/>
              </a:xfrm>
              <a:custGeom>
                <a:avLst/>
                <a:gdLst/>
                <a:ahLst/>
                <a:cxnLst/>
                <a:rect l="l" t="t" r="r" b="b"/>
                <a:pathLst>
                  <a:path w="1264155" h="5367748" extrusionOk="0">
                    <a:moveTo>
                      <a:pt x="0" y="0"/>
                    </a:moveTo>
                    <a:lnTo>
                      <a:pt x="136213" y="0"/>
                    </a:lnTo>
                    <a:lnTo>
                      <a:pt x="136213" y="4762572"/>
                    </a:lnTo>
                    <a:cubicBezTo>
                      <a:pt x="136213" y="5031125"/>
                      <a:pt x="353917" y="5248829"/>
                      <a:pt x="622471" y="5248829"/>
                    </a:cubicBezTo>
                    <a:cubicBezTo>
                      <a:pt x="891024" y="5248829"/>
                      <a:pt x="1108728" y="5031125"/>
                      <a:pt x="1108728" y="4762572"/>
                    </a:cubicBezTo>
                    <a:lnTo>
                      <a:pt x="1108728" y="0"/>
                    </a:lnTo>
                    <a:lnTo>
                      <a:pt x="1264155" y="0"/>
                    </a:lnTo>
                    <a:lnTo>
                      <a:pt x="1264155" y="4735671"/>
                    </a:lnTo>
                    <a:cubicBezTo>
                      <a:pt x="1264155" y="5084756"/>
                      <a:pt x="981163" y="5367748"/>
                      <a:pt x="632077" y="5367748"/>
                    </a:cubicBezTo>
                    <a:cubicBezTo>
                      <a:pt x="282992" y="5367748"/>
                      <a:pt x="0" y="5084756"/>
                      <a:pt x="0" y="4735671"/>
                    </a:cubicBezTo>
                    <a:close/>
                  </a:path>
                </a:pathLst>
              </a:cu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6" name="Google Shape;236;p4"/>
              <p:cNvSpPr/>
              <p:nvPr/>
            </p:nvSpPr>
            <p:spPr>
              <a:xfrm rot="-1667687">
                <a:off x="3294133" y="2779064"/>
                <a:ext cx="614984" cy="3215506"/>
              </a:xfrm>
              <a:custGeom>
                <a:avLst/>
                <a:gdLst/>
                <a:ahLst/>
                <a:cxnLst/>
                <a:rect l="l" t="t" r="r" b="b"/>
                <a:pathLst>
                  <a:path w="701351" h="3667084" extrusionOk="0">
                    <a:moveTo>
                      <a:pt x="0" y="0"/>
                    </a:moveTo>
                    <a:lnTo>
                      <a:pt x="701351" y="369699"/>
                    </a:lnTo>
                    <a:lnTo>
                      <a:pt x="701351" y="3316408"/>
                    </a:lnTo>
                    <a:cubicBezTo>
                      <a:pt x="701351" y="3510081"/>
                      <a:pt x="544348" y="3667084"/>
                      <a:pt x="350675" y="3667084"/>
                    </a:cubicBezTo>
                    <a:lnTo>
                      <a:pt x="350676" y="3667083"/>
                    </a:lnTo>
                    <a:cubicBezTo>
                      <a:pt x="157003" y="3667083"/>
                      <a:pt x="0" y="3510080"/>
                      <a:pt x="0" y="3316407"/>
                    </a:cubicBezTo>
                    <a:close/>
                  </a:path>
                </a:pathLst>
              </a:custGeom>
              <a:solidFill>
                <a:srgbClr val="E93A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7" name="Google Shape;237;p4"/>
              <p:cNvSpPr/>
              <p:nvPr/>
            </p:nvSpPr>
            <p:spPr>
              <a:xfrm rot="-1667687">
                <a:off x="3180098" y="3000299"/>
                <a:ext cx="46001" cy="1991231"/>
              </a:xfrm>
              <a:prstGeom prst="roundRect">
                <a:avLst>
                  <a:gd name="adj" fmla="val 5000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38" name="Google Shape;238;p4"/>
              <p:cNvSpPr/>
              <p:nvPr/>
            </p:nvSpPr>
            <p:spPr>
              <a:xfrm rot="-1667687">
                <a:off x="3310234" y="2870043"/>
                <a:ext cx="226480" cy="3208605"/>
              </a:xfrm>
              <a:custGeom>
                <a:avLst/>
                <a:gdLst/>
                <a:ahLst/>
                <a:cxnLst/>
                <a:rect l="l" t="t" r="r" b="b"/>
                <a:pathLst>
                  <a:path w="258286" h="3659213" extrusionOk="0">
                    <a:moveTo>
                      <a:pt x="0" y="0"/>
                    </a:moveTo>
                    <a:lnTo>
                      <a:pt x="97025" y="51144"/>
                    </a:lnTo>
                    <a:lnTo>
                      <a:pt x="96198" y="58538"/>
                    </a:lnTo>
                    <a:cubicBezTo>
                      <a:pt x="97388" y="1165248"/>
                      <a:pt x="81038" y="2777065"/>
                      <a:pt x="97388" y="3377478"/>
                    </a:cubicBezTo>
                    <a:cubicBezTo>
                      <a:pt x="102119" y="3551224"/>
                      <a:pt x="271524" y="3667651"/>
                      <a:pt x="257457" y="3658735"/>
                    </a:cubicBezTo>
                    <a:cubicBezTo>
                      <a:pt x="93821" y="3599740"/>
                      <a:pt x="17157" y="3533945"/>
                      <a:pt x="12987" y="3323985"/>
                    </a:cubicBezTo>
                    <a:cubicBezTo>
                      <a:pt x="1528" y="2746977"/>
                      <a:pt x="3893" y="1289058"/>
                      <a:pt x="643" y="1890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39" name="Google Shape;239;p4"/>
              <p:cNvGrpSpPr/>
              <p:nvPr/>
            </p:nvGrpSpPr>
            <p:grpSpPr>
              <a:xfrm rot="-1667687">
                <a:off x="1858250" y="2025720"/>
                <a:ext cx="1161833" cy="278965"/>
                <a:chOff x="1773058" y="851892"/>
                <a:chExt cx="1523317" cy="365760"/>
              </a:xfrm>
            </p:grpSpPr>
            <p:sp>
              <p:nvSpPr>
                <p:cNvPr id="240" name="Google Shape;240;p4"/>
                <p:cNvSpPr/>
                <p:nvPr/>
              </p:nvSpPr>
              <p:spPr>
                <a:xfrm>
                  <a:off x="177305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1" name="Google Shape;241;p4"/>
                <p:cNvSpPr/>
                <p:nvPr/>
              </p:nvSpPr>
              <p:spPr>
                <a:xfrm>
                  <a:off x="187860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2" name="Google Shape;242;p4"/>
                <p:cNvSpPr/>
                <p:nvPr/>
              </p:nvSpPr>
              <p:spPr>
                <a:xfrm>
                  <a:off x="198414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3" name="Google Shape;243;p4"/>
                <p:cNvSpPr/>
                <p:nvPr/>
              </p:nvSpPr>
              <p:spPr>
                <a:xfrm>
                  <a:off x="208968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4" name="Google Shape;244;p4"/>
                <p:cNvSpPr/>
                <p:nvPr/>
              </p:nvSpPr>
              <p:spPr>
                <a:xfrm>
                  <a:off x="2195230"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5" name="Google Shape;245;p4"/>
                <p:cNvSpPr/>
                <p:nvPr/>
              </p:nvSpPr>
              <p:spPr>
                <a:xfrm>
                  <a:off x="2300773"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6" name="Google Shape;246;p4"/>
                <p:cNvSpPr/>
                <p:nvPr/>
              </p:nvSpPr>
              <p:spPr>
                <a:xfrm>
                  <a:off x="240631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7" name="Google Shape;247;p4"/>
                <p:cNvSpPr/>
                <p:nvPr/>
              </p:nvSpPr>
              <p:spPr>
                <a:xfrm>
                  <a:off x="2511859"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8" name="Google Shape;248;p4"/>
                <p:cNvSpPr/>
                <p:nvPr/>
              </p:nvSpPr>
              <p:spPr>
                <a:xfrm>
                  <a:off x="2617402"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49" name="Google Shape;249;p4"/>
                <p:cNvSpPr/>
                <p:nvPr/>
              </p:nvSpPr>
              <p:spPr>
                <a:xfrm>
                  <a:off x="2722945"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0" name="Google Shape;250;p4"/>
                <p:cNvSpPr/>
                <p:nvPr/>
              </p:nvSpPr>
              <p:spPr>
                <a:xfrm>
                  <a:off x="2828488"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1" name="Google Shape;251;p4"/>
                <p:cNvSpPr/>
                <p:nvPr/>
              </p:nvSpPr>
              <p:spPr>
                <a:xfrm>
                  <a:off x="2934031"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2" name="Google Shape;252;p4"/>
                <p:cNvSpPr/>
                <p:nvPr/>
              </p:nvSpPr>
              <p:spPr>
                <a:xfrm>
                  <a:off x="3039574"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3" name="Google Shape;253;p4"/>
                <p:cNvSpPr/>
                <p:nvPr/>
              </p:nvSpPr>
              <p:spPr>
                <a:xfrm>
                  <a:off x="3145117"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4" name="Google Shape;254;p4"/>
                <p:cNvSpPr/>
                <p:nvPr/>
              </p:nvSpPr>
              <p:spPr>
                <a:xfrm>
                  <a:off x="3250656" y="851892"/>
                  <a:ext cx="45719" cy="365760"/>
                </a:xfrm>
                <a:prstGeom prst="rect">
                  <a:avLst/>
                </a:prstGeom>
                <a:solidFill>
                  <a:srgbClr val="8AC7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grpSp>
          <p:grpSp>
            <p:nvGrpSpPr>
              <p:cNvPr id="255" name="Google Shape;255;p4"/>
              <p:cNvGrpSpPr/>
              <p:nvPr/>
            </p:nvGrpSpPr>
            <p:grpSpPr>
              <a:xfrm rot="3759289">
                <a:off x="2360094" y="4280838"/>
                <a:ext cx="2607410" cy="235005"/>
                <a:chOff x="8295572" y="3401217"/>
                <a:chExt cx="2607410" cy="235005"/>
              </a:xfrm>
            </p:grpSpPr>
            <p:sp>
              <p:nvSpPr>
                <p:cNvPr id="256" name="Google Shape;256;p4"/>
                <p:cNvSpPr/>
                <p:nvPr/>
              </p:nvSpPr>
              <p:spPr>
                <a:xfrm>
                  <a:off x="8295572" y="3465853"/>
                  <a:ext cx="1211009" cy="148066"/>
                </a:xfrm>
                <a:custGeom>
                  <a:avLst/>
                  <a:gdLst/>
                  <a:ahLst/>
                  <a:cxnLst/>
                  <a:rect l="l" t="t" r="r" b="b"/>
                  <a:pathLst>
                    <a:path w="1211009" h="148066" extrusionOk="0">
                      <a:moveTo>
                        <a:pt x="258084" y="39556"/>
                      </a:moveTo>
                      <a:lnTo>
                        <a:pt x="242445" y="91027"/>
                      </a:lnTo>
                      <a:lnTo>
                        <a:pt x="273888" y="91027"/>
                      </a:lnTo>
                      <a:close/>
                      <a:moveTo>
                        <a:pt x="1090291" y="2442"/>
                      </a:moveTo>
                      <a:lnTo>
                        <a:pt x="1208860" y="2442"/>
                      </a:lnTo>
                      <a:lnTo>
                        <a:pt x="1208860" y="33012"/>
                      </a:lnTo>
                      <a:lnTo>
                        <a:pt x="1134632" y="33012"/>
                      </a:lnTo>
                      <a:lnTo>
                        <a:pt x="1134632" y="55769"/>
                      </a:lnTo>
                      <a:lnTo>
                        <a:pt x="1203489" y="55769"/>
                      </a:lnTo>
                      <a:lnTo>
                        <a:pt x="1203489" y="84972"/>
                      </a:lnTo>
                      <a:lnTo>
                        <a:pt x="1134632" y="84972"/>
                      </a:lnTo>
                      <a:lnTo>
                        <a:pt x="1134632" y="113198"/>
                      </a:lnTo>
                      <a:lnTo>
                        <a:pt x="1211009" y="113198"/>
                      </a:lnTo>
                      <a:lnTo>
                        <a:pt x="1211009" y="145624"/>
                      </a:lnTo>
                      <a:lnTo>
                        <a:pt x="1090291" y="145624"/>
                      </a:lnTo>
                      <a:close/>
                      <a:moveTo>
                        <a:pt x="881132" y="2442"/>
                      </a:moveTo>
                      <a:lnTo>
                        <a:pt x="922446" y="2442"/>
                      </a:lnTo>
                      <a:lnTo>
                        <a:pt x="976358" y="81657"/>
                      </a:lnTo>
                      <a:lnTo>
                        <a:pt x="976358" y="2442"/>
                      </a:lnTo>
                      <a:lnTo>
                        <a:pt x="1018063" y="2442"/>
                      </a:lnTo>
                      <a:lnTo>
                        <a:pt x="1018063" y="145624"/>
                      </a:lnTo>
                      <a:lnTo>
                        <a:pt x="976358" y="145624"/>
                      </a:lnTo>
                      <a:lnTo>
                        <a:pt x="922738" y="67007"/>
                      </a:lnTo>
                      <a:lnTo>
                        <a:pt x="922738" y="145624"/>
                      </a:lnTo>
                      <a:lnTo>
                        <a:pt x="881132" y="145624"/>
                      </a:lnTo>
                      <a:close/>
                      <a:moveTo>
                        <a:pt x="768297" y="2442"/>
                      </a:moveTo>
                      <a:lnTo>
                        <a:pt x="812638" y="2442"/>
                      </a:lnTo>
                      <a:lnTo>
                        <a:pt x="812638" y="145624"/>
                      </a:lnTo>
                      <a:lnTo>
                        <a:pt x="768297" y="145624"/>
                      </a:lnTo>
                      <a:close/>
                      <a:moveTo>
                        <a:pt x="234497" y="2442"/>
                      </a:moveTo>
                      <a:lnTo>
                        <a:pt x="282757" y="2442"/>
                      </a:lnTo>
                      <a:lnTo>
                        <a:pt x="336560" y="145624"/>
                      </a:lnTo>
                      <a:lnTo>
                        <a:pt x="290229" y="145624"/>
                      </a:lnTo>
                      <a:lnTo>
                        <a:pt x="283066" y="121988"/>
                      </a:lnTo>
                      <a:lnTo>
                        <a:pt x="232835" y="121988"/>
                      </a:lnTo>
                      <a:lnTo>
                        <a:pt x="225856" y="145624"/>
                      </a:lnTo>
                      <a:lnTo>
                        <a:pt x="180682" y="145624"/>
                      </a:lnTo>
                      <a:close/>
                      <a:moveTo>
                        <a:pt x="0" y="2442"/>
                      </a:moveTo>
                      <a:lnTo>
                        <a:pt x="46250" y="2442"/>
                      </a:lnTo>
                      <a:lnTo>
                        <a:pt x="78476" y="105482"/>
                      </a:lnTo>
                      <a:lnTo>
                        <a:pt x="110290" y="2442"/>
                      </a:lnTo>
                      <a:lnTo>
                        <a:pt x="155195" y="2442"/>
                      </a:lnTo>
                      <a:lnTo>
                        <a:pt x="102029" y="145624"/>
                      </a:lnTo>
                      <a:lnTo>
                        <a:pt x="54075" y="145624"/>
                      </a:lnTo>
                      <a:close/>
                      <a:moveTo>
                        <a:pt x="643235" y="0"/>
                      </a:moveTo>
                      <a:cubicBezTo>
                        <a:pt x="661271" y="0"/>
                        <a:pt x="675449" y="3647"/>
                        <a:pt x="685769" y="10939"/>
                      </a:cubicBezTo>
                      <a:cubicBezTo>
                        <a:pt x="696090" y="18232"/>
                        <a:pt x="703757" y="29431"/>
                        <a:pt x="708770" y="44537"/>
                      </a:cubicBezTo>
                      <a:lnTo>
                        <a:pt x="669703" y="53230"/>
                      </a:lnTo>
                      <a:cubicBezTo>
                        <a:pt x="668335" y="48867"/>
                        <a:pt x="666903" y="45677"/>
                        <a:pt x="665405" y="43658"/>
                      </a:cubicBezTo>
                      <a:cubicBezTo>
                        <a:pt x="662931" y="40272"/>
                        <a:pt x="659903" y="37668"/>
                        <a:pt x="656322" y="35845"/>
                      </a:cubicBezTo>
                      <a:cubicBezTo>
                        <a:pt x="652741" y="34022"/>
                        <a:pt x="648737" y="33110"/>
                        <a:pt x="644309" y="33110"/>
                      </a:cubicBezTo>
                      <a:cubicBezTo>
                        <a:pt x="634282" y="33110"/>
                        <a:pt x="626598" y="37142"/>
                        <a:pt x="621259" y="45207"/>
                      </a:cubicBezTo>
                      <a:cubicBezTo>
                        <a:pt x="617222" y="51190"/>
                        <a:pt x="615204" y="60587"/>
                        <a:pt x="615204" y="73398"/>
                      </a:cubicBezTo>
                      <a:cubicBezTo>
                        <a:pt x="615204" y="89267"/>
                        <a:pt x="617613" y="100145"/>
                        <a:pt x="622431" y="106030"/>
                      </a:cubicBezTo>
                      <a:cubicBezTo>
                        <a:pt x="627250" y="111916"/>
                        <a:pt x="634021" y="114859"/>
                        <a:pt x="642746" y="114859"/>
                      </a:cubicBezTo>
                      <a:cubicBezTo>
                        <a:pt x="651211" y="114859"/>
                        <a:pt x="657608" y="112482"/>
                        <a:pt x="661938" y="107729"/>
                      </a:cubicBezTo>
                      <a:cubicBezTo>
                        <a:pt x="666268" y="102976"/>
                        <a:pt x="669410" y="96074"/>
                        <a:pt x="671363" y="87023"/>
                      </a:cubicBezTo>
                      <a:lnTo>
                        <a:pt x="710138" y="98743"/>
                      </a:lnTo>
                      <a:cubicBezTo>
                        <a:pt x="707533" y="109617"/>
                        <a:pt x="703431" y="118700"/>
                        <a:pt x="697831" y="125993"/>
                      </a:cubicBezTo>
                      <a:cubicBezTo>
                        <a:pt x="692232" y="133285"/>
                        <a:pt x="685281" y="138787"/>
                        <a:pt x="676979" y="142499"/>
                      </a:cubicBezTo>
                      <a:cubicBezTo>
                        <a:pt x="668677" y="146210"/>
                        <a:pt x="658113" y="148066"/>
                        <a:pt x="645286" y="148066"/>
                      </a:cubicBezTo>
                      <a:cubicBezTo>
                        <a:pt x="629724" y="148066"/>
                        <a:pt x="617011" y="145805"/>
                        <a:pt x="607146" y="141282"/>
                      </a:cubicBezTo>
                      <a:cubicBezTo>
                        <a:pt x="597282" y="136760"/>
                        <a:pt x="588768" y="128806"/>
                        <a:pt x="581606" y="117419"/>
                      </a:cubicBezTo>
                      <a:cubicBezTo>
                        <a:pt x="574444" y="106032"/>
                        <a:pt x="570862" y="91456"/>
                        <a:pt x="570862" y="73691"/>
                      </a:cubicBezTo>
                      <a:cubicBezTo>
                        <a:pt x="570862" y="50007"/>
                        <a:pt x="577162" y="31804"/>
                        <a:pt x="589761" y="19082"/>
                      </a:cubicBezTo>
                      <a:cubicBezTo>
                        <a:pt x="602360" y="6361"/>
                        <a:pt x="620185" y="0"/>
                        <a:pt x="643235" y="0"/>
                      </a:cubicBezTo>
                      <a:close/>
                      <a:moveTo>
                        <a:pt x="452735" y="0"/>
                      </a:moveTo>
                      <a:cubicBezTo>
                        <a:pt x="470771" y="0"/>
                        <a:pt x="484949" y="3647"/>
                        <a:pt x="495269" y="10939"/>
                      </a:cubicBezTo>
                      <a:cubicBezTo>
                        <a:pt x="505590" y="18232"/>
                        <a:pt x="513257" y="29431"/>
                        <a:pt x="518270" y="44537"/>
                      </a:cubicBezTo>
                      <a:lnTo>
                        <a:pt x="479203" y="53230"/>
                      </a:lnTo>
                      <a:cubicBezTo>
                        <a:pt x="477835" y="48867"/>
                        <a:pt x="476403" y="45677"/>
                        <a:pt x="474905" y="43658"/>
                      </a:cubicBezTo>
                      <a:cubicBezTo>
                        <a:pt x="472431" y="40272"/>
                        <a:pt x="469403" y="37668"/>
                        <a:pt x="465822" y="35845"/>
                      </a:cubicBezTo>
                      <a:cubicBezTo>
                        <a:pt x="462241" y="34022"/>
                        <a:pt x="458237" y="33110"/>
                        <a:pt x="453809" y="33110"/>
                      </a:cubicBezTo>
                      <a:cubicBezTo>
                        <a:pt x="443782" y="33110"/>
                        <a:pt x="436098" y="37142"/>
                        <a:pt x="430759" y="45207"/>
                      </a:cubicBezTo>
                      <a:cubicBezTo>
                        <a:pt x="426722" y="51190"/>
                        <a:pt x="424704" y="60587"/>
                        <a:pt x="424704" y="73398"/>
                      </a:cubicBezTo>
                      <a:cubicBezTo>
                        <a:pt x="424704" y="89267"/>
                        <a:pt x="427113" y="100145"/>
                        <a:pt x="431931" y="106030"/>
                      </a:cubicBezTo>
                      <a:cubicBezTo>
                        <a:pt x="436750" y="111916"/>
                        <a:pt x="443521" y="114859"/>
                        <a:pt x="452246" y="114859"/>
                      </a:cubicBezTo>
                      <a:cubicBezTo>
                        <a:pt x="460711" y="114859"/>
                        <a:pt x="467108" y="112482"/>
                        <a:pt x="471438" y="107729"/>
                      </a:cubicBezTo>
                      <a:cubicBezTo>
                        <a:pt x="475768" y="102976"/>
                        <a:pt x="478910" y="96074"/>
                        <a:pt x="480863" y="87023"/>
                      </a:cubicBezTo>
                      <a:lnTo>
                        <a:pt x="519638" y="98743"/>
                      </a:lnTo>
                      <a:cubicBezTo>
                        <a:pt x="517033" y="109617"/>
                        <a:pt x="512931" y="118700"/>
                        <a:pt x="507331" y="125993"/>
                      </a:cubicBezTo>
                      <a:cubicBezTo>
                        <a:pt x="501732" y="133285"/>
                        <a:pt x="494781" y="138787"/>
                        <a:pt x="486479" y="142499"/>
                      </a:cubicBezTo>
                      <a:cubicBezTo>
                        <a:pt x="478177" y="146210"/>
                        <a:pt x="467613" y="148066"/>
                        <a:pt x="454786" y="148066"/>
                      </a:cubicBezTo>
                      <a:cubicBezTo>
                        <a:pt x="439224" y="148066"/>
                        <a:pt x="426511" y="145805"/>
                        <a:pt x="416646" y="141282"/>
                      </a:cubicBezTo>
                      <a:cubicBezTo>
                        <a:pt x="406782" y="136760"/>
                        <a:pt x="398268" y="128806"/>
                        <a:pt x="391106" y="117419"/>
                      </a:cubicBezTo>
                      <a:cubicBezTo>
                        <a:pt x="383944" y="106032"/>
                        <a:pt x="380362" y="91456"/>
                        <a:pt x="380362" y="73691"/>
                      </a:cubicBezTo>
                      <a:cubicBezTo>
                        <a:pt x="380362" y="50007"/>
                        <a:pt x="386662" y="31804"/>
                        <a:pt x="399261" y="19082"/>
                      </a:cubicBezTo>
                      <a:cubicBezTo>
                        <a:pt x="411860" y="6361"/>
                        <a:pt x="429685" y="0"/>
                        <a:pt x="45273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57" name="Google Shape;257;p4"/>
                <p:cNvSpPr/>
                <p:nvPr/>
              </p:nvSpPr>
              <p:spPr>
                <a:xfrm>
                  <a:off x="9697445" y="3558078"/>
                  <a:ext cx="55995" cy="48749"/>
                </a:xfrm>
                <a:custGeom>
                  <a:avLst/>
                  <a:gdLst/>
                  <a:ahLst/>
                  <a:cxnLst/>
                  <a:rect l="l" t="t" r="r" b="b"/>
                  <a:pathLst>
                    <a:path w="107623" h="93697" extrusionOk="0">
                      <a:moveTo>
                        <a:pt x="102227" y="26958"/>
                      </a:moveTo>
                      <a:cubicBezTo>
                        <a:pt x="114095" y="48867"/>
                        <a:pt x="105879" y="73970"/>
                        <a:pt x="82601" y="86294"/>
                      </a:cubicBezTo>
                      <a:cubicBezTo>
                        <a:pt x="54759" y="101356"/>
                        <a:pt x="18702" y="92684"/>
                        <a:pt x="5009" y="67124"/>
                      </a:cubicBezTo>
                      <a:cubicBezTo>
                        <a:pt x="-6858" y="45672"/>
                        <a:pt x="3183" y="17830"/>
                        <a:pt x="26461" y="5963"/>
                      </a:cubicBezTo>
                      <a:cubicBezTo>
                        <a:pt x="53390" y="-7274"/>
                        <a:pt x="88991" y="2311"/>
                        <a:pt x="102227" y="2695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 name="Google Shape;258;p4"/>
                <p:cNvSpPr/>
                <p:nvPr/>
              </p:nvSpPr>
              <p:spPr>
                <a:xfrm>
                  <a:off x="9697620" y="3478559"/>
                  <a:ext cx="55736" cy="48638"/>
                </a:xfrm>
                <a:custGeom>
                  <a:avLst/>
                  <a:gdLst/>
                  <a:ahLst/>
                  <a:cxnLst/>
                  <a:rect l="l" t="t" r="r" b="b"/>
                  <a:pathLst>
                    <a:path w="107126" h="93483" extrusionOk="0">
                      <a:moveTo>
                        <a:pt x="80895" y="86684"/>
                      </a:moveTo>
                      <a:cubicBezTo>
                        <a:pt x="53510" y="100833"/>
                        <a:pt x="18822" y="92161"/>
                        <a:pt x="5585" y="67514"/>
                      </a:cubicBezTo>
                      <a:cubicBezTo>
                        <a:pt x="-6738" y="45149"/>
                        <a:pt x="1934" y="18677"/>
                        <a:pt x="25668" y="6353"/>
                      </a:cubicBezTo>
                      <a:cubicBezTo>
                        <a:pt x="52597" y="-7796"/>
                        <a:pt x="90480" y="2702"/>
                        <a:pt x="102804" y="27805"/>
                      </a:cubicBezTo>
                      <a:cubicBezTo>
                        <a:pt x="113302" y="48801"/>
                        <a:pt x="104173" y="74361"/>
                        <a:pt x="80895" y="8668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 name="Google Shape;259;p4"/>
                <p:cNvSpPr/>
                <p:nvPr/>
              </p:nvSpPr>
              <p:spPr>
                <a:xfrm>
                  <a:off x="10128422"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0" name="Google Shape;260;p4"/>
                <p:cNvSpPr/>
                <p:nvPr/>
              </p:nvSpPr>
              <p:spPr>
                <a:xfrm>
                  <a:off x="10692601" y="3420803"/>
                  <a:ext cx="199332" cy="199332"/>
                </a:xfrm>
                <a:prstGeom prst="frame">
                  <a:avLst>
                    <a:gd name="adj1" fmla="val 14986"/>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1" name="Google Shape;261;p4"/>
                <p:cNvSpPr/>
                <p:nvPr/>
              </p:nvSpPr>
              <p:spPr>
                <a:xfrm>
                  <a:off x="10469979" y="3418169"/>
                  <a:ext cx="218053" cy="218053"/>
                </a:xfrm>
                <a:prstGeom prst="mathPl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62" name="Google Shape;262;p4"/>
                <p:cNvSpPr/>
                <p:nvPr/>
              </p:nvSpPr>
              <p:spPr>
                <a:xfrm>
                  <a:off x="9905801" y="3420807"/>
                  <a:ext cx="199332" cy="199332"/>
                </a:xfrm>
                <a:prstGeom prst="mathMinus">
                  <a:avLst>
                    <a:gd name="adj1" fmla="val 23520"/>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63" name="Google Shape;263;p4"/>
                <p:cNvSpPr/>
                <p:nvPr/>
              </p:nvSpPr>
              <p:spPr>
                <a:xfrm>
                  <a:off x="10695953" y="3401217"/>
                  <a:ext cx="207029" cy="195198"/>
                </a:xfrm>
                <a:custGeom>
                  <a:avLst/>
                  <a:gdLst/>
                  <a:ahLst/>
                  <a:cxnLst/>
                  <a:rect l="l" t="t" r="r" b="b"/>
                  <a:pathLst>
                    <a:path w="364817" h="343969" extrusionOk="0">
                      <a:moveTo>
                        <a:pt x="281041" y="0"/>
                      </a:moveTo>
                      <a:lnTo>
                        <a:pt x="364817" y="0"/>
                      </a:lnTo>
                      <a:lnTo>
                        <a:pt x="364817" y="767"/>
                      </a:lnTo>
                      <a:lnTo>
                        <a:pt x="314290" y="80279"/>
                      </a:lnTo>
                      <a:cubicBezTo>
                        <a:pt x="280839" y="137703"/>
                        <a:pt x="248768" y="201557"/>
                        <a:pt x="219632" y="263563"/>
                      </a:cubicBezTo>
                      <a:lnTo>
                        <a:pt x="182970" y="343969"/>
                      </a:lnTo>
                      <a:lnTo>
                        <a:pt x="164804" y="343969"/>
                      </a:lnTo>
                      <a:lnTo>
                        <a:pt x="138845" y="298221"/>
                      </a:lnTo>
                      <a:cubicBezTo>
                        <a:pt x="111049" y="248486"/>
                        <a:pt x="78433" y="195762"/>
                        <a:pt x="30110" y="176218"/>
                      </a:cubicBezTo>
                      <a:lnTo>
                        <a:pt x="0" y="168968"/>
                      </a:lnTo>
                      <a:lnTo>
                        <a:pt x="0" y="166221"/>
                      </a:lnTo>
                      <a:lnTo>
                        <a:pt x="24900" y="92306"/>
                      </a:lnTo>
                      <a:cubicBezTo>
                        <a:pt x="108424" y="119668"/>
                        <a:pt x="131327" y="149668"/>
                        <a:pt x="173032" y="208180"/>
                      </a:cubicBezTo>
                      <a:cubicBezTo>
                        <a:pt x="211413" y="122778"/>
                        <a:pt x="233000" y="77184"/>
                        <a:pt x="281041" y="0"/>
                      </a:cubicBezTo>
                      <a:close/>
                    </a:path>
                  </a:pathLst>
                </a:custGeom>
                <a:solidFill>
                  <a:srgbClr val="2831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grpSp>
        </p:grpSp>
      </p:grpSp>
      <p:sp>
        <p:nvSpPr>
          <p:cNvPr id="264" name="Google Shape;264;p4"/>
          <p:cNvSpPr txBox="1"/>
          <p:nvPr/>
        </p:nvSpPr>
        <p:spPr>
          <a:xfrm>
            <a:off x="3047215" y="3277468"/>
            <a:ext cx="60944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5" name="Google Shape;265;p4"/>
          <p:cNvSpPr txBox="1"/>
          <p:nvPr/>
        </p:nvSpPr>
        <p:spPr>
          <a:xfrm>
            <a:off x="3047215" y="3277468"/>
            <a:ext cx="60944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66" name="Google Shape;266;p4"/>
          <p:cNvSpPr txBox="1"/>
          <p:nvPr/>
        </p:nvSpPr>
        <p:spPr>
          <a:xfrm>
            <a:off x="3047215" y="3751921"/>
            <a:ext cx="60944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0272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587DDE-EDC8-41E9-B629-5368EFEDFD34}"/>
              </a:ext>
            </a:extLst>
          </p:cNvPr>
          <p:cNvSpPr>
            <a:spLocks noGrp="1"/>
          </p:cNvSpPr>
          <p:nvPr>
            <p:ph type="ctrTitle"/>
          </p:nvPr>
        </p:nvSpPr>
        <p:spPr>
          <a:xfrm>
            <a:off x="952108" y="954756"/>
            <a:ext cx="2730414" cy="4946003"/>
          </a:xfrm>
        </p:spPr>
        <p:txBody>
          <a:bodyPr vert="horz" lIns="91440" tIns="45720" rIns="91440" bIns="45720" rtlCol="0" anchor="ctr">
            <a:normAutofit/>
          </a:bodyPr>
          <a:lstStyle/>
          <a:p>
            <a:pPr>
              <a:lnSpc>
                <a:spcPct val="90000"/>
              </a:lnSpc>
            </a:pPr>
            <a:r>
              <a:rPr lang="en-US" sz="3400">
                <a:solidFill>
                  <a:srgbClr val="FFFFFF"/>
                </a:solidFill>
              </a:rPr>
              <a:t>Research Question 1: </a:t>
            </a:r>
            <a:r>
              <a:rPr lang="en-US" sz="3400" b="1">
                <a:solidFill>
                  <a:srgbClr val="FFFFFF"/>
                </a:solidFill>
              </a:rPr>
              <a:t>How effectively AI driven bots work in mental well-being?</a:t>
            </a:r>
            <a:endParaRPr lang="en-US" sz="3400">
              <a:solidFill>
                <a:srgbClr val="FFFFFF"/>
              </a:solidFill>
            </a:endParaRPr>
          </a:p>
          <a:p>
            <a:pPr>
              <a:lnSpc>
                <a:spcPct val="90000"/>
              </a:lnSpc>
            </a:pPr>
            <a:br>
              <a:rPr lang="en-US" sz="3400">
                <a:solidFill>
                  <a:srgbClr val="FFFFFF"/>
                </a:solidFill>
              </a:rPr>
            </a:br>
            <a:endParaRPr lang="en-US" sz="3400">
              <a:solidFill>
                <a:srgbClr val="FFFFFF"/>
              </a:solidFill>
            </a:endParaRP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0EA5C1E-2509-4DB8-A97A-5D1B6DCE5BBE}"/>
              </a:ext>
            </a:extLst>
          </p:cNvPr>
          <p:cNvSpPr>
            <a:spLocks noGrp="1"/>
          </p:cNvSpPr>
          <p:nvPr>
            <p:ph type="subTitle" idx="1"/>
          </p:nvPr>
        </p:nvSpPr>
        <p:spPr>
          <a:xfrm>
            <a:off x="5140934" y="469900"/>
            <a:ext cx="6571856" cy="5434722"/>
          </a:xfrm>
        </p:spPr>
        <p:txBody>
          <a:bodyPr vert="horz" lIns="91440" tIns="45720" rIns="91440" bIns="45720" rtlCol="0" anchor="ctr">
            <a:noAutofit/>
          </a:bodyPr>
          <a:lstStyle/>
          <a:p>
            <a:pPr algn="l">
              <a:lnSpc>
                <a:spcPct val="90000"/>
              </a:lnSpc>
              <a:buFont typeface="Arial"/>
              <a:buChar char="•"/>
            </a:pPr>
            <a:r>
              <a:rPr lang="en-US" sz="1600" dirty="0">
                <a:solidFill>
                  <a:schemeClr val="tx1">
                    <a:lumMod val="85000"/>
                    <a:lumOff val="15000"/>
                  </a:schemeClr>
                </a:solidFill>
              </a:rPr>
              <a:t>Despite the growing popularity of conversational agents in other sectors, they are still rare in healthcare. (Laranjo et al., 2018)</a:t>
            </a:r>
          </a:p>
          <a:p>
            <a:pPr algn="l">
              <a:lnSpc>
                <a:spcPct val="90000"/>
              </a:lnSpc>
              <a:buFont typeface="Arial"/>
              <a:buChar char="•"/>
            </a:pPr>
            <a:r>
              <a:rPr lang="en-US" sz="1600" dirty="0">
                <a:solidFill>
                  <a:schemeClr val="tx1">
                    <a:lumMod val="85000"/>
                    <a:lumOff val="15000"/>
                  </a:schemeClr>
                </a:solidFill>
              </a:rPr>
              <a:t> Chatbots are artificial intelligence devices that can converse and communicate with humans in spoken, written, and visual languages (Abd-</a:t>
            </a:r>
            <a:r>
              <a:rPr lang="en-US" sz="1600" dirty="0" err="1">
                <a:solidFill>
                  <a:schemeClr val="tx1">
                    <a:lumMod val="85000"/>
                    <a:lumOff val="15000"/>
                  </a:schemeClr>
                </a:solidFill>
              </a:rPr>
              <a:t>alrazaq</a:t>
            </a:r>
            <a:r>
              <a:rPr lang="en-US" sz="1600" dirty="0">
                <a:solidFill>
                  <a:schemeClr val="tx1">
                    <a:lumMod val="85000"/>
                    <a:lumOff val="15000"/>
                  </a:schemeClr>
                </a:solidFill>
              </a:rPr>
              <a:t> et al., 2019).</a:t>
            </a:r>
          </a:p>
          <a:p>
            <a:pPr algn="l">
              <a:lnSpc>
                <a:spcPct val="90000"/>
              </a:lnSpc>
              <a:buFont typeface="Arial"/>
              <a:buChar char="•"/>
            </a:pPr>
            <a:r>
              <a:rPr lang="en-US" sz="1600" dirty="0">
                <a:solidFill>
                  <a:schemeClr val="tx1">
                    <a:lumMod val="85000"/>
                    <a:lumOff val="15000"/>
                  </a:schemeClr>
                </a:solidFill>
              </a:rPr>
              <a:t> (</a:t>
            </a:r>
            <a:r>
              <a:rPr lang="en-US" sz="1600" dirty="0" err="1">
                <a:solidFill>
                  <a:schemeClr val="tx1">
                    <a:lumMod val="85000"/>
                    <a:lumOff val="15000"/>
                  </a:schemeClr>
                </a:solidFill>
              </a:rPr>
              <a:t>Skjuve</a:t>
            </a:r>
            <a:r>
              <a:rPr lang="en-US" sz="1600" dirty="0">
                <a:solidFill>
                  <a:schemeClr val="tx1">
                    <a:lumMod val="85000"/>
                    <a:lumOff val="15000"/>
                  </a:schemeClr>
                </a:solidFill>
              </a:rPr>
              <a:t> et al., 2021) explained how they found </a:t>
            </a:r>
            <a:r>
              <a:rPr lang="en-US" sz="1600" dirty="0" err="1">
                <a:solidFill>
                  <a:schemeClr val="tx1">
                    <a:lumMod val="85000"/>
                    <a:lumOff val="15000"/>
                  </a:schemeClr>
                </a:solidFill>
              </a:rPr>
              <a:t>Replika</a:t>
            </a:r>
            <a:r>
              <a:rPr lang="en-US" sz="1600" dirty="0">
                <a:solidFill>
                  <a:schemeClr val="tx1">
                    <a:lumMod val="85000"/>
                    <a:lumOff val="15000"/>
                  </a:schemeClr>
                </a:solidFill>
              </a:rPr>
              <a:t> Chatbot to impact their mental wellbeing in a positive way.</a:t>
            </a:r>
          </a:p>
          <a:p>
            <a:pPr algn="l">
              <a:lnSpc>
                <a:spcPct val="90000"/>
              </a:lnSpc>
              <a:buFont typeface="Arial"/>
              <a:buChar char="•"/>
            </a:pPr>
            <a:r>
              <a:rPr lang="en-US" sz="1600" dirty="0">
                <a:solidFill>
                  <a:schemeClr val="tx1">
                    <a:lumMod val="85000"/>
                    <a:lumOff val="15000"/>
                  </a:schemeClr>
                </a:solidFill>
              </a:rPr>
              <a:t>(</a:t>
            </a:r>
            <a:r>
              <a:rPr lang="en-US" sz="1600" dirty="0" err="1">
                <a:solidFill>
                  <a:schemeClr val="tx1">
                    <a:lumMod val="85000"/>
                    <a:lumOff val="15000"/>
                  </a:schemeClr>
                </a:solidFill>
              </a:rPr>
              <a:t>Skjuve</a:t>
            </a:r>
            <a:r>
              <a:rPr lang="en-US" sz="1600" dirty="0">
                <a:solidFill>
                  <a:schemeClr val="tx1">
                    <a:lumMod val="85000"/>
                    <a:lumOff val="15000"/>
                  </a:schemeClr>
                </a:solidFill>
              </a:rPr>
              <a:t> et al., 2021) demonstrated that users had started taking better care of themselves, after chatbot </a:t>
            </a:r>
            <a:r>
              <a:rPr lang="en-US" sz="1600" dirty="0" err="1">
                <a:solidFill>
                  <a:schemeClr val="tx1">
                    <a:lumMod val="85000"/>
                    <a:lumOff val="15000"/>
                  </a:schemeClr>
                </a:solidFill>
              </a:rPr>
              <a:t>Replika</a:t>
            </a:r>
            <a:r>
              <a:rPr lang="en-US" sz="1600" dirty="0">
                <a:solidFill>
                  <a:schemeClr val="tx1">
                    <a:lumMod val="85000"/>
                    <a:lumOff val="15000"/>
                  </a:schemeClr>
                </a:solidFill>
              </a:rPr>
              <a:t>, urged them to get more sleep or begin practicing mindfulness strategies. (</a:t>
            </a:r>
            <a:r>
              <a:rPr lang="en-US" sz="1600" dirty="0" err="1">
                <a:solidFill>
                  <a:schemeClr val="tx1">
                    <a:lumMod val="85000"/>
                    <a:lumOff val="15000"/>
                  </a:schemeClr>
                </a:solidFill>
              </a:rPr>
              <a:t>Skjuve</a:t>
            </a:r>
            <a:r>
              <a:rPr lang="en-US" sz="1600" dirty="0">
                <a:solidFill>
                  <a:schemeClr val="tx1">
                    <a:lumMod val="85000"/>
                    <a:lumOff val="15000"/>
                  </a:schemeClr>
                </a:solidFill>
              </a:rPr>
              <a:t> et al., 2021)</a:t>
            </a:r>
          </a:p>
          <a:p>
            <a:pPr algn="l">
              <a:lnSpc>
                <a:spcPct val="90000"/>
              </a:lnSpc>
              <a:buFont typeface="Arial"/>
              <a:buChar char="•"/>
            </a:pPr>
            <a:r>
              <a:rPr lang="en-US" sz="1600" dirty="0">
                <a:solidFill>
                  <a:schemeClr val="tx1">
                    <a:lumMod val="85000"/>
                    <a:lumOff val="15000"/>
                  </a:schemeClr>
                </a:solidFill>
              </a:rPr>
              <a:t>The chatbot would become a therapeutic technology with features, such as easy accessibility, interactivity, and self-management. (Oh et al., 2020)</a:t>
            </a:r>
          </a:p>
          <a:p>
            <a:pPr algn="l">
              <a:lnSpc>
                <a:spcPct val="90000"/>
              </a:lnSpc>
              <a:buFont typeface="Arial"/>
              <a:buChar char="•"/>
            </a:pPr>
            <a:r>
              <a:rPr lang="en-US" sz="1600" dirty="0">
                <a:solidFill>
                  <a:schemeClr val="tx1">
                    <a:lumMod val="85000"/>
                    <a:lumOff val="15000"/>
                  </a:schemeClr>
                </a:solidFill>
              </a:rPr>
              <a:t>(Inkster et al., 2018) demonstrated that when compared with low </a:t>
            </a:r>
            <a:r>
              <a:rPr lang="en-US" sz="1600" dirty="0" err="1">
                <a:solidFill>
                  <a:schemeClr val="tx1">
                    <a:lumMod val="85000"/>
                    <a:lumOff val="15000"/>
                  </a:schemeClr>
                </a:solidFill>
              </a:rPr>
              <a:t>Wysa</a:t>
            </a:r>
            <a:r>
              <a:rPr lang="en-US" sz="1600" dirty="0">
                <a:solidFill>
                  <a:schemeClr val="tx1">
                    <a:lumMod val="85000"/>
                    <a:lumOff val="15000"/>
                  </a:schemeClr>
                </a:solidFill>
              </a:rPr>
              <a:t> users, high </a:t>
            </a:r>
            <a:r>
              <a:rPr lang="en-US" sz="1600" dirty="0" err="1">
                <a:solidFill>
                  <a:schemeClr val="tx1">
                    <a:lumMod val="85000"/>
                    <a:lumOff val="15000"/>
                  </a:schemeClr>
                </a:solidFill>
              </a:rPr>
              <a:t>Wysa</a:t>
            </a:r>
            <a:r>
              <a:rPr lang="en-US" sz="1600" dirty="0">
                <a:solidFill>
                  <a:schemeClr val="tx1">
                    <a:lumMod val="85000"/>
                    <a:lumOff val="15000"/>
                  </a:schemeClr>
                </a:solidFill>
              </a:rPr>
              <a:t> chatbot users experienced higher proportion of positive in-app experience and significantly higher average improvement in reduction of symptoms of major depression.</a:t>
            </a:r>
          </a:p>
          <a:p>
            <a:pPr algn="l">
              <a:lnSpc>
                <a:spcPct val="90000"/>
              </a:lnSpc>
              <a:buFont typeface="Arial"/>
              <a:buChar char="•"/>
            </a:pPr>
            <a:r>
              <a:rPr lang="en-US" sz="1600" dirty="0">
                <a:solidFill>
                  <a:schemeClr val="tx1">
                    <a:lumMod val="85000"/>
                    <a:lumOff val="15000"/>
                  </a:schemeClr>
                </a:solidFill>
              </a:rPr>
              <a:t>people(Ly et al., 2017) concluded that chatbot could mirror some therapeutic process, such as empathy and accountability. (Ly et al., 2017) They might ultimately be able to match patients with a high-quality, precisely timed personalized intervention.</a:t>
            </a:r>
          </a:p>
          <a:p>
            <a:pPr algn="l">
              <a:lnSpc>
                <a:spcPct val="90000"/>
              </a:lnSpc>
              <a:buFont typeface="Arial"/>
              <a:buChar char="•"/>
            </a:pPr>
            <a:r>
              <a:rPr lang="en-US" sz="1600" dirty="0">
                <a:solidFill>
                  <a:schemeClr val="tx1">
                    <a:lumMod val="85000"/>
                    <a:lumOff val="15000"/>
                  </a:schemeClr>
                </a:solidFill>
              </a:rPr>
              <a:t>(</a:t>
            </a:r>
            <a:r>
              <a:rPr lang="en-US" sz="1600" dirty="0" err="1">
                <a:solidFill>
                  <a:schemeClr val="tx1">
                    <a:lumMod val="85000"/>
                    <a:lumOff val="15000"/>
                  </a:schemeClr>
                </a:solidFill>
              </a:rPr>
              <a:t>Ghandeharioun</a:t>
            </a:r>
            <a:r>
              <a:rPr lang="en-US" sz="1600" dirty="0">
                <a:solidFill>
                  <a:schemeClr val="tx1">
                    <a:lumMod val="85000"/>
                    <a:lumOff val="15000"/>
                  </a:schemeClr>
                </a:solidFill>
              </a:rPr>
              <a:t> et al., 2019) emphasized that if interventions are more focused to specific moods and contexts , and are personalized then they have the potential to improve positive affect.</a:t>
            </a:r>
          </a:p>
        </p:txBody>
      </p:sp>
    </p:spTree>
    <p:extLst>
      <p:ext uri="{BB962C8B-B14F-4D97-AF65-F5344CB8AC3E}">
        <p14:creationId xmlns:p14="http://schemas.microsoft.com/office/powerpoint/2010/main" val="288420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587DDE-EDC8-41E9-B629-5368EFEDFD34}"/>
              </a:ext>
            </a:extLst>
          </p:cNvPr>
          <p:cNvSpPr>
            <a:spLocks noGrp="1"/>
          </p:cNvSpPr>
          <p:nvPr>
            <p:ph type="ctrTitle"/>
          </p:nvPr>
        </p:nvSpPr>
        <p:spPr>
          <a:xfrm>
            <a:off x="952108" y="954756"/>
            <a:ext cx="2730414" cy="4946003"/>
          </a:xfrm>
        </p:spPr>
        <p:txBody>
          <a:bodyPr vert="horz" lIns="91440" tIns="45720" rIns="91440" bIns="45720" rtlCol="0" anchor="ctr">
            <a:normAutofit/>
          </a:bodyPr>
          <a:lstStyle/>
          <a:p>
            <a:pPr>
              <a:lnSpc>
                <a:spcPct val="90000"/>
              </a:lnSpc>
            </a:pPr>
            <a:r>
              <a:rPr lang="en-US" sz="2800">
                <a:solidFill>
                  <a:srgbClr val="FFFFFF"/>
                </a:solidFill>
              </a:rPr>
              <a:t>Research Question 2: </a:t>
            </a:r>
            <a:r>
              <a:rPr lang="en-US" sz="2800" b="1">
                <a:solidFill>
                  <a:srgbClr val="FFFFFF"/>
                </a:solidFill>
              </a:rPr>
              <a:t>How chatbots can serve as a high quality, cost-effective and accessible therapeutic agent?</a:t>
            </a:r>
          </a:p>
          <a:p>
            <a:pPr>
              <a:lnSpc>
                <a:spcPct val="90000"/>
              </a:lnSpc>
            </a:pPr>
            <a:endParaRPr lang="en-US" sz="2800" b="1">
              <a:solidFill>
                <a:srgbClr val="FFFFFF"/>
              </a:solidFill>
            </a:endParaRPr>
          </a:p>
          <a:p>
            <a:pPr>
              <a:lnSpc>
                <a:spcPct val="90000"/>
              </a:lnSpc>
            </a:pPr>
            <a:br>
              <a:rPr lang="en-US" sz="2800">
                <a:solidFill>
                  <a:srgbClr val="FFFFFF"/>
                </a:solidFill>
              </a:rPr>
            </a:br>
            <a:endParaRPr lang="en-US" sz="2800">
              <a:solidFill>
                <a:srgbClr val="FFFFFF"/>
              </a:solidFill>
            </a:endParaRP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0EA5C1E-2509-4DB8-A97A-5D1B6DCE5BBE}"/>
              </a:ext>
            </a:extLst>
          </p:cNvPr>
          <p:cNvSpPr>
            <a:spLocks noGrp="1"/>
          </p:cNvSpPr>
          <p:nvPr>
            <p:ph type="subTitle" idx="1"/>
          </p:nvPr>
        </p:nvSpPr>
        <p:spPr>
          <a:xfrm>
            <a:off x="5140934" y="469900"/>
            <a:ext cx="5953630" cy="5405968"/>
          </a:xfrm>
        </p:spPr>
        <p:txBody>
          <a:bodyPr vert="horz" lIns="91440" tIns="45720" rIns="91440" bIns="45720" rtlCol="0" anchor="ctr">
            <a:normAutofit/>
          </a:bodyPr>
          <a:lstStyle/>
          <a:p>
            <a:pPr algn="l">
              <a:lnSpc>
                <a:spcPct val="90000"/>
              </a:lnSpc>
              <a:buFont typeface="Arial"/>
              <a:buChar char="•"/>
            </a:pPr>
            <a:r>
              <a:rPr lang="en-US" sz="1800">
                <a:solidFill>
                  <a:schemeClr val="tx1">
                    <a:lumMod val="85000"/>
                    <a:lumOff val="15000"/>
                  </a:schemeClr>
                </a:solidFill>
              </a:rPr>
              <a:t>(Oh et al., 2020) chatbots for mental wellbeing are easy to search and use. They are still a lot less expensive than face-to-face interventions (Denecke et al., 2020). Engaging with the app is free and available 24×7 (Inkster et al., 2018). Indirectly, automated interventions will save communities a lot of money (Ly et al., 2017)</a:t>
            </a:r>
          </a:p>
          <a:p>
            <a:pPr algn="l">
              <a:lnSpc>
                <a:spcPct val="90000"/>
              </a:lnSpc>
              <a:buFont typeface="Arial"/>
              <a:buChar char="•"/>
            </a:pPr>
            <a:r>
              <a:rPr lang="en-US" sz="1800">
                <a:solidFill>
                  <a:schemeClr val="tx1">
                    <a:lumMod val="85000"/>
                    <a:lumOff val="15000"/>
                  </a:schemeClr>
                </a:solidFill>
              </a:rPr>
              <a:t>Cost, reduction, improving efficiency and reduction of time spent asking questions to make the right diagnosis are some of the benefits of using conversational agents in healthcare (Cameron et al., 2017b)</a:t>
            </a:r>
          </a:p>
          <a:p>
            <a:pPr algn="l">
              <a:lnSpc>
                <a:spcPct val="90000"/>
              </a:lnSpc>
              <a:buFont typeface="Arial"/>
              <a:buChar char="•"/>
            </a:pPr>
            <a:r>
              <a:rPr lang="en-US" sz="1800">
                <a:solidFill>
                  <a:schemeClr val="tx1">
                    <a:lumMod val="85000"/>
                    <a:lumOff val="15000"/>
                  </a:schemeClr>
                </a:solidFill>
              </a:rPr>
              <a:t>Computer-assisted therapy and one conversational chatbot providing cognitive behavioral therapy (CBT) have been found in trials to be a less-intensive and more cost-effective recovery choice for depression and anxiety.(Fulmer et al., 2018).</a:t>
            </a:r>
          </a:p>
          <a:p>
            <a:pPr algn="l">
              <a:lnSpc>
                <a:spcPct val="90000"/>
              </a:lnSpc>
              <a:buFont typeface="Arial"/>
              <a:buChar char="•"/>
            </a:pPr>
            <a:r>
              <a:rPr lang="en-US" sz="1800">
                <a:solidFill>
                  <a:schemeClr val="tx1">
                    <a:lumMod val="85000"/>
                    <a:lumOff val="15000"/>
                  </a:schemeClr>
                </a:solidFill>
              </a:rPr>
              <a:t>For patients with mental disorder, smartphone app-based or immersive cognitive behavioral therapy using a chatbot is practical and effective(Oh et al., 2020). AI can serve as a cost-effective and accessible therapeutic agent(Fulmer et al., 2018)</a:t>
            </a:r>
          </a:p>
        </p:txBody>
      </p:sp>
    </p:spTree>
    <p:extLst>
      <p:ext uri="{BB962C8B-B14F-4D97-AF65-F5344CB8AC3E}">
        <p14:creationId xmlns:p14="http://schemas.microsoft.com/office/powerpoint/2010/main" val="153142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7DDE-EDC8-41E9-B629-5368EFEDFD34}"/>
              </a:ext>
            </a:extLst>
          </p:cNvPr>
          <p:cNvSpPr>
            <a:spLocks noGrp="1"/>
          </p:cNvSpPr>
          <p:nvPr>
            <p:ph type="title"/>
          </p:nvPr>
        </p:nvSpPr>
        <p:spPr>
          <a:xfrm>
            <a:off x="1295402" y="982132"/>
            <a:ext cx="9601196" cy="886924"/>
          </a:xfrm>
        </p:spPr>
        <p:txBody>
          <a:bodyPr wrap="square" anchor="ctr">
            <a:normAutofit fontScale="90000"/>
          </a:bodyPr>
          <a:lstStyle/>
          <a:p>
            <a:r>
              <a:rPr lang="en-US" sz="1800" dirty="0"/>
              <a:t>Research Question 3</a:t>
            </a:r>
            <a:endParaRPr lang="en-US" sz="1800" b="1" dirty="0"/>
          </a:p>
          <a:p>
            <a:endParaRPr lang="en-US" sz="1400" b="1"/>
          </a:p>
          <a:p>
            <a:br>
              <a:rPr lang="en-US" sz="1400" dirty="0"/>
            </a:br>
            <a:endParaRPr lang="en-US" sz="1400"/>
          </a:p>
        </p:txBody>
      </p:sp>
      <p:sp>
        <p:nvSpPr>
          <p:cNvPr id="3" name="Subtitle 2">
            <a:extLst>
              <a:ext uri="{FF2B5EF4-FFF2-40B4-BE49-F238E27FC236}">
                <a16:creationId xmlns:a16="http://schemas.microsoft.com/office/drawing/2014/main" id="{60EA5C1E-2509-4DB8-A97A-5D1B6DCE5BBE}"/>
              </a:ext>
            </a:extLst>
          </p:cNvPr>
          <p:cNvSpPr>
            <a:spLocks noGrp="1"/>
          </p:cNvSpPr>
          <p:nvPr>
            <p:ph sz="half" idx="1"/>
          </p:nvPr>
        </p:nvSpPr>
        <p:spPr>
          <a:xfrm>
            <a:off x="1298448" y="1280736"/>
            <a:ext cx="4718304" cy="4589712"/>
          </a:xfrm>
        </p:spPr>
        <p:txBody>
          <a:bodyPr wrap="square" anchor="t">
            <a:normAutofit/>
          </a:bodyPr>
          <a:lstStyle/>
          <a:p>
            <a:r>
              <a:rPr lang="en-US" sz="2000"/>
              <a:t>Chatbots would be crucial in advancing intervention priorities such as increasing consumer interaction, making it easier to identify and produce personalized counselling content, and fostering individuality, expertise, and relatedness. It can also be used to complement or substitute doctors or human moderators. (D’Alfonso et al., 2017)</a:t>
            </a:r>
          </a:p>
          <a:p>
            <a:r>
              <a:rPr lang="en-US" sz="2000"/>
              <a:t>Chatbots aren't intended to take on the role of a professional psychiatrist, but integrative therapeutic AI seems to be a promising choice for offering support(Fulmer et al., 2018)</a:t>
            </a:r>
          </a:p>
        </p:txBody>
      </p:sp>
      <p:sp>
        <p:nvSpPr>
          <p:cNvPr id="8" name="Text Placeholder 3">
            <a:extLst>
              <a:ext uri="{FF2B5EF4-FFF2-40B4-BE49-F238E27FC236}">
                <a16:creationId xmlns:a16="http://schemas.microsoft.com/office/drawing/2014/main" id="{2B1C62D8-0832-4D6E-B6B2-E2710634FFAA}"/>
              </a:ext>
            </a:extLst>
          </p:cNvPr>
          <p:cNvSpPr>
            <a:spLocks noGrp="1"/>
          </p:cNvSpPr>
          <p:nvPr>
            <p:ph sz="half" idx="2"/>
          </p:nvPr>
        </p:nvSpPr>
        <p:spPr/>
        <p:txBody>
          <a:bodyPr/>
          <a:lstStyle/>
          <a:p>
            <a:r>
              <a:rPr lang="en-US" dirty="0"/>
              <a:t> </a:t>
            </a:r>
            <a:r>
              <a:rPr lang="en-US" b="1" dirty="0">
                <a:solidFill>
                  <a:srgbClr val="FF0000"/>
                </a:solidFill>
              </a:rPr>
              <a:t>How computational and artificial intelligence (AI) methods to be employed to supplement the support provided by moderators/clinicians?</a:t>
            </a:r>
            <a:endParaRPr lang="en-US">
              <a:solidFill>
                <a:srgbClr val="FF0000"/>
              </a:solidFill>
            </a:endParaRPr>
          </a:p>
          <a:p>
            <a:endParaRPr lang="en-US" dirty="0"/>
          </a:p>
        </p:txBody>
      </p:sp>
    </p:spTree>
    <p:extLst>
      <p:ext uri="{BB962C8B-B14F-4D97-AF65-F5344CB8AC3E}">
        <p14:creationId xmlns:p14="http://schemas.microsoft.com/office/powerpoint/2010/main" val="181008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7DDE-EDC8-41E9-B629-5368EFEDFD34}"/>
              </a:ext>
            </a:extLst>
          </p:cNvPr>
          <p:cNvSpPr>
            <a:spLocks noGrp="1"/>
          </p:cNvSpPr>
          <p:nvPr>
            <p:ph type="title"/>
          </p:nvPr>
        </p:nvSpPr>
        <p:spPr/>
        <p:txBody>
          <a:bodyPr wrap="square" anchor="ctr">
            <a:normAutofit/>
          </a:bodyPr>
          <a:lstStyle/>
          <a:p>
            <a:r>
              <a:rPr lang="en-US" sz="1800" dirty="0"/>
              <a:t>Research Question 4</a:t>
            </a:r>
            <a:endParaRPr lang="en-US" sz="1800" b="1" dirty="0"/>
          </a:p>
          <a:p>
            <a:endParaRPr lang="en-US" sz="1400" b="1"/>
          </a:p>
          <a:p>
            <a:br>
              <a:rPr lang="en-US" sz="1400" dirty="0"/>
            </a:br>
            <a:endParaRPr lang="en-US" sz="1400"/>
          </a:p>
        </p:txBody>
      </p:sp>
      <p:sp>
        <p:nvSpPr>
          <p:cNvPr id="3" name="Subtitle 2">
            <a:extLst>
              <a:ext uri="{FF2B5EF4-FFF2-40B4-BE49-F238E27FC236}">
                <a16:creationId xmlns:a16="http://schemas.microsoft.com/office/drawing/2014/main" id="{60EA5C1E-2509-4DB8-A97A-5D1B6DCE5BBE}"/>
              </a:ext>
            </a:extLst>
          </p:cNvPr>
          <p:cNvSpPr>
            <a:spLocks noGrp="1"/>
          </p:cNvSpPr>
          <p:nvPr>
            <p:ph sz="half" idx="1"/>
          </p:nvPr>
        </p:nvSpPr>
        <p:spPr>
          <a:xfrm>
            <a:off x="1298448" y="1553905"/>
            <a:ext cx="4718304" cy="4489071"/>
          </a:xfrm>
        </p:spPr>
        <p:txBody>
          <a:bodyPr wrap="square" anchor="t">
            <a:normAutofit fontScale="92500" lnSpcReduction="10000"/>
          </a:bodyPr>
          <a:lstStyle/>
          <a:p>
            <a:r>
              <a:rPr lang="en-US" sz="2000" dirty="0"/>
              <a:t>Recommendations around privacy are consistent with key policies produced by governments and non-government organizations that provide oversight of health apps. For example, according to the newly released EU General Data Protection Regulation, apps should save as little personal data as possible and strictly inform users about any data sharing with third parties. (Kretzschmar et al., 2019)</a:t>
            </a:r>
          </a:p>
          <a:p>
            <a:r>
              <a:rPr lang="en-US" sz="2000" dirty="0"/>
              <a:t>This means that people might rely on digital resources more and more as a substitute for mental health professional support, which highlights the importance of working hard to make these platforms effective and ethically responsible (Kretzschmar et al., 2019).</a:t>
            </a:r>
            <a:endParaRPr lang="en-US" dirty="0"/>
          </a:p>
        </p:txBody>
      </p:sp>
      <p:sp>
        <p:nvSpPr>
          <p:cNvPr id="8" name="Text Placeholder 3">
            <a:extLst>
              <a:ext uri="{FF2B5EF4-FFF2-40B4-BE49-F238E27FC236}">
                <a16:creationId xmlns:a16="http://schemas.microsoft.com/office/drawing/2014/main" id="{2B1C62D8-0832-4D6E-B6B2-E2710634FFAA}"/>
              </a:ext>
            </a:extLst>
          </p:cNvPr>
          <p:cNvSpPr>
            <a:spLocks noGrp="1"/>
          </p:cNvSpPr>
          <p:nvPr>
            <p:ph sz="half" idx="2"/>
          </p:nvPr>
        </p:nvSpPr>
        <p:spPr/>
        <p:txBody>
          <a:bodyPr/>
          <a:lstStyle/>
          <a:p>
            <a:r>
              <a:rPr lang="en-US" dirty="0">
                <a:solidFill>
                  <a:srgbClr val="FF0000"/>
                </a:solidFill>
              </a:rPr>
              <a:t>Laws and regulations for use of chatbots do not exist and results in lack of privacy in users’ information.</a:t>
            </a:r>
            <a:endParaRPr lang="en-US" b="1" dirty="0">
              <a:solidFill>
                <a:srgbClr val="FF0000"/>
              </a:solidFill>
            </a:endParaRPr>
          </a:p>
          <a:p>
            <a:endParaRPr lang="en-US" dirty="0"/>
          </a:p>
        </p:txBody>
      </p:sp>
    </p:spTree>
    <p:extLst>
      <p:ext uri="{BB962C8B-B14F-4D97-AF65-F5344CB8AC3E}">
        <p14:creationId xmlns:p14="http://schemas.microsoft.com/office/powerpoint/2010/main" val="39288375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2065</Words>
  <Application>Microsoft Office PowerPoint</Application>
  <PresentationFormat>Widescreen</PresentationFormat>
  <Paragraphs>217</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Organic</vt:lpstr>
      <vt:lpstr>PowerPoint Presentation</vt:lpstr>
      <vt:lpstr>PowerPoint Presentation</vt:lpstr>
      <vt:lpstr>PowerPoint Presentation</vt:lpstr>
      <vt:lpstr>Business Problem </vt:lpstr>
      <vt:lpstr>Research Goals</vt:lpstr>
      <vt:lpstr>Research Question 1: How effectively AI driven bots work in mental well-being?  </vt:lpstr>
      <vt:lpstr>Research Question 2: How chatbots can serve as a high quality, cost-effective and accessible therapeutic agent?   </vt:lpstr>
      <vt:lpstr>Research Question 3   </vt:lpstr>
      <vt:lpstr>Research Question 4   </vt:lpstr>
      <vt:lpstr>PowerPoint Presentation</vt:lpstr>
      <vt:lpstr>PowerPoint Presentation</vt:lpstr>
      <vt:lpstr>Pre Processing </vt:lpstr>
      <vt:lpstr>Data Visualization</vt:lpstr>
      <vt:lpstr>PowerPoint Presentation</vt:lpstr>
      <vt:lpstr>PowerPoint Presentation</vt:lpstr>
      <vt:lpstr>Questions Vs Response</vt:lpstr>
      <vt:lpstr>COSINE SIMILARITY</vt:lpstr>
      <vt:lpstr>PowerPoint Presentation</vt:lpstr>
      <vt:lpstr>PowerPoint Presentation</vt:lpstr>
      <vt:lpstr>BERT </vt:lpstr>
      <vt:lpstr>TF-IDF vs BERT vs Combined</vt:lpstr>
      <vt:lpstr>Accuracy Vs F_Score Vs Recall</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BHOSLE</dc:creator>
  <cp:lastModifiedBy>SWATI BHOSLE</cp:lastModifiedBy>
  <cp:revision>283</cp:revision>
  <dcterms:created xsi:type="dcterms:W3CDTF">2021-04-10T18:55:03Z</dcterms:created>
  <dcterms:modified xsi:type="dcterms:W3CDTF">2021-08-01T12:54:40Z</dcterms:modified>
</cp:coreProperties>
</file>