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64" r:id="rId3"/>
    <p:sldId id="273" r:id="rId4"/>
    <p:sldId id="271" r:id="rId5"/>
    <p:sldId id="272" r:id="rId6"/>
    <p:sldId id="274" r:id="rId7"/>
    <p:sldId id="275" r:id="rId8"/>
    <p:sldId id="268" r:id="rId9"/>
    <p:sldId id="276" r:id="rId10"/>
    <p:sldId id="265" r:id="rId11"/>
    <p:sldId id="258" r:id="rId12"/>
    <p:sldId id="259" r:id="rId13"/>
    <p:sldId id="263" r:id="rId14"/>
    <p:sldId id="270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112CA-5738-4F30-9AB0-60B03AE57C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B2121-262D-492D-944F-05BD50BB7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an aspiring student who wants to apply for higher studies in USA.</a:t>
          </a:r>
        </a:p>
      </dgm:t>
    </dgm:pt>
    <dgm:pt modelId="{960A888A-183D-4421-A259-C2C47611E1AB}" type="parTrans" cxnId="{255C35B0-3163-463A-A3C3-5DB67D74E46A}">
      <dgm:prSet/>
      <dgm:spPr/>
      <dgm:t>
        <a:bodyPr/>
        <a:lstStyle/>
        <a:p>
          <a:endParaRPr lang="en-US"/>
        </a:p>
      </dgm:t>
    </dgm:pt>
    <dgm:pt modelId="{E78CF2F0-31B4-45B8-A554-0A944AA7B74F}" type="sibTrans" cxnId="{255C35B0-3163-463A-A3C3-5DB67D74E46A}">
      <dgm:prSet/>
      <dgm:spPr/>
      <dgm:t>
        <a:bodyPr/>
        <a:lstStyle/>
        <a:p>
          <a:endParaRPr lang="en-US"/>
        </a:p>
      </dgm:t>
    </dgm:pt>
    <dgm:pt modelId="{FFD5443D-1A36-4819-9FA2-5830F400A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5 best universities will be suggested based on applicant profile.</a:t>
          </a:r>
        </a:p>
      </dgm:t>
    </dgm:pt>
    <dgm:pt modelId="{B9D42DA9-2F5C-461E-B246-E43531C68459}" type="parTrans" cxnId="{CDB0A8F1-8E64-4BC4-8C22-D47FF509D439}">
      <dgm:prSet/>
      <dgm:spPr/>
      <dgm:t>
        <a:bodyPr/>
        <a:lstStyle/>
        <a:p>
          <a:endParaRPr lang="en-US"/>
        </a:p>
      </dgm:t>
    </dgm:pt>
    <dgm:pt modelId="{D79F4691-F15A-4E3C-9FD0-8B1D65298E3C}" type="sibTrans" cxnId="{CDB0A8F1-8E64-4BC4-8C22-D47FF509D439}">
      <dgm:prSet/>
      <dgm:spPr/>
      <dgm:t>
        <a:bodyPr/>
        <a:lstStyle/>
        <a:p>
          <a:endParaRPr lang="en-US"/>
        </a:p>
      </dgm:t>
    </dgm:pt>
    <dgm:pt modelId="{6AF1B571-B006-417E-84FC-2FCAF66A8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Applicant can apply to those universities and maximize his chances of getting admission.</a:t>
          </a:r>
        </a:p>
      </dgm:t>
    </dgm:pt>
    <dgm:pt modelId="{F97B2B20-26E3-40C2-91B5-5259EFE8D29B}" type="parTrans" cxnId="{1B794374-7952-49DB-A902-054F3710D2FB}">
      <dgm:prSet/>
      <dgm:spPr/>
      <dgm:t>
        <a:bodyPr/>
        <a:lstStyle/>
        <a:p>
          <a:endParaRPr lang="en-US"/>
        </a:p>
      </dgm:t>
    </dgm:pt>
    <dgm:pt modelId="{E421DE24-6E77-4079-9EEF-BA0396F1B265}" type="sibTrans" cxnId="{1B794374-7952-49DB-A902-054F3710D2FB}">
      <dgm:prSet/>
      <dgm:spPr/>
      <dgm:t>
        <a:bodyPr/>
        <a:lstStyle/>
        <a:p>
          <a:endParaRPr lang="en-US"/>
        </a:p>
      </dgm:t>
    </dgm:pt>
    <dgm:pt modelId="{01CAAF22-75DF-4CDA-93C6-3F08C8D0F8B3}" type="pres">
      <dgm:prSet presAssocID="{EBC112CA-5738-4F30-9AB0-60B03AE57CE4}" presName="root" presStyleCnt="0">
        <dgm:presLayoutVars>
          <dgm:dir/>
          <dgm:resizeHandles val="exact"/>
        </dgm:presLayoutVars>
      </dgm:prSet>
      <dgm:spPr/>
    </dgm:pt>
    <dgm:pt modelId="{3FB3051B-10FD-4F16-99F5-79C5F78C2D3B}" type="pres">
      <dgm:prSet presAssocID="{103B2121-262D-492D-944F-05BD50BB75E1}" presName="compNode" presStyleCnt="0"/>
      <dgm:spPr/>
    </dgm:pt>
    <dgm:pt modelId="{D05FD1A4-801C-4C2C-88D2-B020D7BE0F77}" type="pres">
      <dgm:prSet presAssocID="{103B2121-262D-492D-944F-05BD50BB75E1}" presName="bgRect" presStyleLbl="bgShp" presStyleIdx="0" presStyleCnt="3"/>
      <dgm:spPr/>
    </dgm:pt>
    <dgm:pt modelId="{67E2B8D4-1C60-4802-A5B0-CF35BAC8D2E2}" type="pres">
      <dgm:prSet presAssocID="{103B2121-262D-492D-944F-05BD50BB7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8A258921-9F34-4C30-8FCB-662490ECE7A8}" type="pres">
      <dgm:prSet presAssocID="{103B2121-262D-492D-944F-05BD50BB75E1}" presName="spaceRect" presStyleCnt="0"/>
      <dgm:spPr/>
    </dgm:pt>
    <dgm:pt modelId="{8FBEA50C-3CD1-4130-8379-6795122DB9B8}" type="pres">
      <dgm:prSet presAssocID="{103B2121-262D-492D-944F-05BD50BB75E1}" presName="parTx" presStyleLbl="revTx" presStyleIdx="0" presStyleCnt="3">
        <dgm:presLayoutVars>
          <dgm:chMax val="0"/>
          <dgm:chPref val="0"/>
        </dgm:presLayoutVars>
      </dgm:prSet>
      <dgm:spPr/>
    </dgm:pt>
    <dgm:pt modelId="{6EAD6F5E-4800-4131-9F54-B5124BC21CEC}" type="pres">
      <dgm:prSet presAssocID="{E78CF2F0-31B4-45B8-A554-0A944AA7B74F}" presName="sibTrans" presStyleCnt="0"/>
      <dgm:spPr/>
    </dgm:pt>
    <dgm:pt modelId="{D45735D8-3FC5-4F56-AE73-619B800B7151}" type="pres">
      <dgm:prSet presAssocID="{FFD5443D-1A36-4819-9FA2-5830F400AB05}" presName="compNode" presStyleCnt="0"/>
      <dgm:spPr/>
    </dgm:pt>
    <dgm:pt modelId="{B7234386-B8B8-49A4-9A94-83B7EE7708EE}" type="pres">
      <dgm:prSet presAssocID="{FFD5443D-1A36-4819-9FA2-5830F400AB05}" presName="bgRect" presStyleLbl="bgShp" presStyleIdx="1" presStyleCnt="3"/>
      <dgm:spPr/>
    </dgm:pt>
    <dgm:pt modelId="{1D62A99C-65B4-432F-9FBD-A82FF8795A76}" type="pres">
      <dgm:prSet presAssocID="{FFD5443D-1A36-4819-9FA2-5830F400AB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67D75ED-984B-4EA5-9B03-52E4BCA12E06}" type="pres">
      <dgm:prSet presAssocID="{FFD5443D-1A36-4819-9FA2-5830F400AB05}" presName="spaceRect" presStyleCnt="0"/>
      <dgm:spPr/>
    </dgm:pt>
    <dgm:pt modelId="{BDA076A9-2E3D-4DB7-96B6-EDAEC7DD19A8}" type="pres">
      <dgm:prSet presAssocID="{FFD5443D-1A36-4819-9FA2-5830F400AB05}" presName="parTx" presStyleLbl="revTx" presStyleIdx="1" presStyleCnt="3">
        <dgm:presLayoutVars>
          <dgm:chMax val="0"/>
          <dgm:chPref val="0"/>
        </dgm:presLayoutVars>
      </dgm:prSet>
      <dgm:spPr/>
    </dgm:pt>
    <dgm:pt modelId="{12AB0B9D-82CD-40E9-AE34-83B9E7CEC501}" type="pres">
      <dgm:prSet presAssocID="{D79F4691-F15A-4E3C-9FD0-8B1D65298E3C}" presName="sibTrans" presStyleCnt="0"/>
      <dgm:spPr/>
    </dgm:pt>
    <dgm:pt modelId="{A40A5D47-F168-448B-A318-FA72E557F9F2}" type="pres">
      <dgm:prSet presAssocID="{6AF1B571-B006-417E-84FC-2FCAF66A8AD2}" presName="compNode" presStyleCnt="0"/>
      <dgm:spPr/>
    </dgm:pt>
    <dgm:pt modelId="{8142D00F-1EEA-4569-8CBD-C25A0C0A36EB}" type="pres">
      <dgm:prSet presAssocID="{6AF1B571-B006-417E-84FC-2FCAF66A8AD2}" presName="bgRect" presStyleLbl="bgShp" presStyleIdx="2" presStyleCnt="3"/>
      <dgm:spPr/>
    </dgm:pt>
    <dgm:pt modelId="{09339E0C-F4C0-45CA-A538-4C01D7AA4E9C}" type="pres">
      <dgm:prSet presAssocID="{6AF1B571-B006-417E-84FC-2FCAF66A8A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BFAF9ED-B85B-4D37-BF06-457C361E158F}" type="pres">
      <dgm:prSet presAssocID="{6AF1B571-B006-417E-84FC-2FCAF66A8AD2}" presName="spaceRect" presStyleCnt="0"/>
      <dgm:spPr/>
    </dgm:pt>
    <dgm:pt modelId="{C254AC7A-17DE-463A-A80F-D9E5B91006B8}" type="pres">
      <dgm:prSet presAssocID="{6AF1B571-B006-417E-84FC-2FCAF66A8A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129B10-CA54-44B1-A131-0CEC038AC80F}" type="presOf" srcId="{103B2121-262D-492D-944F-05BD50BB75E1}" destId="{8FBEA50C-3CD1-4130-8379-6795122DB9B8}" srcOrd="0" destOrd="0" presId="urn:microsoft.com/office/officeart/2018/2/layout/IconVerticalSolidList"/>
    <dgm:cxn modelId="{DA366B29-B29D-4372-9E31-9E35EA7ACADB}" type="presOf" srcId="{FFD5443D-1A36-4819-9FA2-5830F400AB05}" destId="{BDA076A9-2E3D-4DB7-96B6-EDAEC7DD19A8}" srcOrd="0" destOrd="0" presId="urn:microsoft.com/office/officeart/2018/2/layout/IconVerticalSolidList"/>
    <dgm:cxn modelId="{6D512D2C-8BBB-43C7-8022-54CF9CD2C87A}" type="presOf" srcId="{EBC112CA-5738-4F30-9AB0-60B03AE57CE4}" destId="{01CAAF22-75DF-4CDA-93C6-3F08C8D0F8B3}" srcOrd="0" destOrd="0" presId="urn:microsoft.com/office/officeart/2018/2/layout/IconVerticalSolidList"/>
    <dgm:cxn modelId="{1B794374-7952-49DB-A902-054F3710D2FB}" srcId="{EBC112CA-5738-4F30-9AB0-60B03AE57CE4}" destId="{6AF1B571-B006-417E-84FC-2FCAF66A8AD2}" srcOrd="2" destOrd="0" parTransId="{F97B2B20-26E3-40C2-91B5-5259EFE8D29B}" sibTransId="{E421DE24-6E77-4079-9EEF-BA0396F1B265}"/>
    <dgm:cxn modelId="{255C35B0-3163-463A-A3C3-5DB67D74E46A}" srcId="{EBC112CA-5738-4F30-9AB0-60B03AE57CE4}" destId="{103B2121-262D-492D-944F-05BD50BB75E1}" srcOrd="0" destOrd="0" parTransId="{960A888A-183D-4421-A259-C2C47611E1AB}" sibTransId="{E78CF2F0-31B4-45B8-A554-0A944AA7B74F}"/>
    <dgm:cxn modelId="{01B457CA-DF07-4E69-B73D-9FCCE2212CC8}" type="presOf" srcId="{6AF1B571-B006-417E-84FC-2FCAF66A8AD2}" destId="{C254AC7A-17DE-463A-A80F-D9E5B91006B8}" srcOrd="0" destOrd="0" presId="urn:microsoft.com/office/officeart/2018/2/layout/IconVerticalSolidList"/>
    <dgm:cxn modelId="{CDB0A8F1-8E64-4BC4-8C22-D47FF509D439}" srcId="{EBC112CA-5738-4F30-9AB0-60B03AE57CE4}" destId="{FFD5443D-1A36-4819-9FA2-5830F400AB05}" srcOrd="1" destOrd="0" parTransId="{B9D42DA9-2F5C-461E-B246-E43531C68459}" sibTransId="{D79F4691-F15A-4E3C-9FD0-8B1D65298E3C}"/>
    <dgm:cxn modelId="{2EA6FD76-3FEB-4BB0-8EAB-F19B066F0877}" type="presParOf" srcId="{01CAAF22-75DF-4CDA-93C6-3F08C8D0F8B3}" destId="{3FB3051B-10FD-4F16-99F5-79C5F78C2D3B}" srcOrd="0" destOrd="0" presId="urn:microsoft.com/office/officeart/2018/2/layout/IconVerticalSolidList"/>
    <dgm:cxn modelId="{18BBE19B-F5DD-4EE5-93D0-FBEB27A5B3D2}" type="presParOf" srcId="{3FB3051B-10FD-4F16-99F5-79C5F78C2D3B}" destId="{D05FD1A4-801C-4C2C-88D2-B020D7BE0F77}" srcOrd="0" destOrd="0" presId="urn:microsoft.com/office/officeart/2018/2/layout/IconVerticalSolidList"/>
    <dgm:cxn modelId="{E632C73F-3EC7-4595-9472-4C12BB752791}" type="presParOf" srcId="{3FB3051B-10FD-4F16-99F5-79C5F78C2D3B}" destId="{67E2B8D4-1C60-4802-A5B0-CF35BAC8D2E2}" srcOrd="1" destOrd="0" presId="urn:microsoft.com/office/officeart/2018/2/layout/IconVerticalSolidList"/>
    <dgm:cxn modelId="{7B6DA697-D0B2-4C6A-8CC0-A5C120C7B963}" type="presParOf" srcId="{3FB3051B-10FD-4F16-99F5-79C5F78C2D3B}" destId="{8A258921-9F34-4C30-8FCB-662490ECE7A8}" srcOrd="2" destOrd="0" presId="urn:microsoft.com/office/officeart/2018/2/layout/IconVerticalSolidList"/>
    <dgm:cxn modelId="{2BD5CAA6-6CB8-4F62-B346-1EC630D0AF69}" type="presParOf" srcId="{3FB3051B-10FD-4F16-99F5-79C5F78C2D3B}" destId="{8FBEA50C-3CD1-4130-8379-6795122DB9B8}" srcOrd="3" destOrd="0" presId="urn:microsoft.com/office/officeart/2018/2/layout/IconVerticalSolidList"/>
    <dgm:cxn modelId="{AFB9C3FC-0C30-4909-A15E-55B04171E213}" type="presParOf" srcId="{01CAAF22-75DF-4CDA-93C6-3F08C8D0F8B3}" destId="{6EAD6F5E-4800-4131-9F54-B5124BC21CEC}" srcOrd="1" destOrd="0" presId="urn:microsoft.com/office/officeart/2018/2/layout/IconVerticalSolidList"/>
    <dgm:cxn modelId="{DB5EFF50-B1A2-4212-96D1-8829C122863B}" type="presParOf" srcId="{01CAAF22-75DF-4CDA-93C6-3F08C8D0F8B3}" destId="{D45735D8-3FC5-4F56-AE73-619B800B7151}" srcOrd="2" destOrd="0" presId="urn:microsoft.com/office/officeart/2018/2/layout/IconVerticalSolidList"/>
    <dgm:cxn modelId="{4D3A77A6-6764-47A8-98A8-AFD877009A9D}" type="presParOf" srcId="{D45735D8-3FC5-4F56-AE73-619B800B7151}" destId="{B7234386-B8B8-49A4-9A94-83B7EE7708EE}" srcOrd="0" destOrd="0" presId="urn:microsoft.com/office/officeart/2018/2/layout/IconVerticalSolidList"/>
    <dgm:cxn modelId="{657D6F55-92DC-4D96-8366-40A8290C24DF}" type="presParOf" srcId="{D45735D8-3FC5-4F56-AE73-619B800B7151}" destId="{1D62A99C-65B4-432F-9FBD-A82FF8795A76}" srcOrd="1" destOrd="0" presId="urn:microsoft.com/office/officeart/2018/2/layout/IconVerticalSolidList"/>
    <dgm:cxn modelId="{070D8240-0D53-48CE-A149-E85FDA81DAEF}" type="presParOf" srcId="{D45735D8-3FC5-4F56-AE73-619B800B7151}" destId="{A67D75ED-984B-4EA5-9B03-52E4BCA12E06}" srcOrd="2" destOrd="0" presId="urn:microsoft.com/office/officeart/2018/2/layout/IconVerticalSolidList"/>
    <dgm:cxn modelId="{BB352807-BFB5-4B69-905B-540169946B6E}" type="presParOf" srcId="{D45735D8-3FC5-4F56-AE73-619B800B7151}" destId="{BDA076A9-2E3D-4DB7-96B6-EDAEC7DD19A8}" srcOrd="3" destOrd="0" presId="urn:microsoft.com/office/officeart/2018/2/layout/IconVerticalSolidList"/>
    <dgm:cxn modelId="{54B552D0-BA6D-4FE1-B2C0-38DBC2C24DC1}" type="presParOf" srcId="{01CAAF22-75DF-4CDA-93C6-3F08C8D0F8B3}" destId="{12AB0B9D-82CD-40E9-AE34-83B9E7CEC501}" srcOrd="3" destOrd="0" presId="urn:microsoft.com/office/officeart/2018/2/layout/IconVerticalSolidList"/>
    <dgm:cxn modelId="{98511038-60AB-404B-A59B-8F9DAD780319}" type="presParOf" srcId="{01CAAF22-75DF-4CDA-93C6-3F08C8D0F8B3}" destId="{A40A5D47-F168-448B-A318-FA72E557F9F2}" srcOrd="4" destOrd="0" presId="urn:microsoft.com/office/officeart/2018/2/layout/IconVerticalSolidList"/>
    <dgm:cxn modelId="{BEE017CE-5140-4E9E-A8E5-A8CAD5363CDD}" type="presParOf" srcId="{A40A5D47-F168-448B-A318-FA72E557F9F2}" destId="{8142D00F-1EEA-4569-8CBD-C25A0C0A36EB}" srcOrd="0" destOrd="0" presId="urn:microsoft.com/office/officeart/2018/2/layout/IconVerticalSolidList"/>
    <dgm:cxn modelId="{35154A7B-044B-4B46-B28D-088B7BF96188}" type="presParOf" srcId="{A40A5D47-F168-448B-A318-FA72E557F9F2}" destId="{09339E0C-F4C0-45CA-A538-4C01D7AA4E9C}" srcOrd="1" destOrd="0" presId="urn:microsoft.com/office/officeart/2018/2/layout/IconVerticalSolidList"/>
    <dgm:cxn modelId="{F648B5C4-D7DD-482F-9D1B-26C4F993C076}" type="presParOf" srcId="{A40A5D47-F168-448B-A318-FA72E557F9F2}" destId="{BBFAF9ED-B85B-4D37-BF06-457C361E158F}" srcOrd="2" destOrd="0" presId="urn:microsoft.com/office/officeart/2018/2/layout/IconVerticalSolidList"/>
    <dgm:cxn modelId="{F190693F-2D5A-4A12-92C3-7667A335D03C}" type="presParOf" srcId="{A40A5D47-F168-448B-A318-FA72E557F9F2}" destId="{C254AC7A-17DE-463A-A80F-D9E5B9100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D1A4-801C-4C2C-88D2-B020D7BE0F77}">
      <dsp:nvSpPr>
        <dsp:cNvPr id="0" name=""/>
        <dsp:cNvSpPr/>
      </dsp:nvSpPr>
      <dsp:spPr>
        <a:xfrm>
          <a:off x="0" y="488"/>
          <a:ext cx="4551679" cy="1143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2B8D4-1C60-4802-A5B0-CF35BAC8D2E2}">
      <dsp:nvSpPr>
        <dsp:cNvPr id="0" name=""/>
        <dsp:cNvSpPr/>
      </dsp:nvSpPr>
      <dsp:spPr>
        <a:xfrm>
          <a:off x="346030" y="257866"/>
          <a:ext cx="629145" cy="62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EA50C-3CD1-4130-8379-6795122DB9B8}">
      <dsp:nvSpPr>
        <dsp:cNvPr id="0" name=""/>
        <dsp:cNvSpPr/>
      </dsp:nvSpPr>
      <dsp:spPr>
        <a:xfrm>
          <a:off x="1321205" y="488"/>
          <a:ext cx="3230473" cy="114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63" tIns="121063" rIns="121063" bIns="1210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an aspiring student who wants to apply for higher studies in USA.</a:t>
          </a:r>
        </a:p>
      </dsp:txBody>
      <dsp:txXfrm>
        <a:off x="1321205" y="488"/>
        <a:ext cx="3230473" cy="1143900"/>
      </dsp:txXfrm>
    </dsp:sp>
    <dsp:sp modelId="{B7234386-B8B8-49A4-9A94-83B7EE7708EE}">
      <dsp:nvSpPr>
        <dsp:cNvPr id="0" name=""/>
        <dsp:cNvSpPr/>
      </dsp:nvSpPr>
      <dsp:spPr>
        <a:xfrm>
          <a:off x="0" y="1430365"/>
          <a:ext cx="4551679" cy="1143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2A99C-65B4-432F-9FBD-A82FF8795A76}">
      <dsp:nvSpPr>
        <dsp:cNvPr id="0" name=""/>
        <dsp:cNvSpPr/>
      </dsp:nvSpPr>
      <dsp:spPr>
        <a:xfrm>
          <a:off x="346030" y="1687742"/>
          <a:ext cx="629145" cy="62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076A9-2E3D-4DB7-96B6-EDAEC7DD19A8}">
      <dsp:nvSpPr>
        <dsp:cNvPr id="0" name=""/>
        <dsp:cNvSpPr/>
      </dsp:nvSpPr>
      <dsp:spPr>
        <a:xfrm>
          <a:off x="1321205" y="1430365"/>
          <a:ext cx="3230473" cy="114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63" tIns="121063" rIns="121063" bIns="1210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 of 5 best universities will be suggested based on applicant profile.</a:t>
          </a:r>
        </a:p>
      </dsp:txBody>
      <dsp:txXfrm>
        <a:off x="1321205" y="1430365"/>
        <a:ext cx="3230473" cy="1143900"/>
      </dsp:txXfrm>
    </dsp:sp>
    <dsp:sp modelId="{8142D00F-1EEA-4569-8CBD-C25A0C0A36EB}">
      <dsp:nvSpPr>
        <dsp:cNvPr id="0" name=""/>
        <dsp:cNvSpPr/>
      </dsp:nvSpPr>
      <dsp:spPr>
        <a:xfrm>
          <a:off x="0" y="2860241"/>
          <a:ext cx="4551679" cy="1143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39E0C-F4C0-45CA-A538-4C01D7AA4E9C}">
      <dsp:nvSpPr>
        <dsp:cNvPr id="0" name=""/>
        <dsp:cNvSpPr/>
      </dsp:nvSpPr>
      <dsp:spPr>
        <a:xfrm>
          <a:off x="346030" y="3117618"/>
          <a:ext cx="629145" cy="6291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AC7A-17DE-463A-A80F-D9E5B91006B8}">
      <dsp:nvSpPr>
        <dsp:cNvPr id="0" name=""/>
        <dsp:cNvSpPr/>
      </dsp:nvSpPr>
      <dsp:spPr>
        <a:xfrm>
          <a:off x="1321205" y="2860241"/>
          <a:ext cx="3230473" cy="114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63" tIns="121063" rIns="121063" bIns="1210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Applicant can apply to those universities and maximize his chances of getting admission.</a:t>
          </a:r>
        </a:p>
      </dsp:txBody>
      <dsp:txXfrm>
        <a:off x="1321205" y="2860241"/>
        <a:ext cx="3230473" cy="114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4E71B-0DE0-47E3-8E3E-FEE6B8DCD58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500F0-E01A-4C71-90A2-147EF4A1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24237-7D2B-3ABF-1C0E-05551CF1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7868" y="2256511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University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D351-06F2-D1B3-B90F-0FDBAA85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289" y="4309433"/>
            <a:ext cx="3984850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Avani </a:t>
            </a:r>
            <a:r>
              <a:rPr lang="en-US" sz="1500" dirty="0" err="1"/>
              <a:t>dhongde</a:t>
            </a:r>
            <a:r>
              <a:rPr lang="en-US" sz="1500" dirty="0"/>
              <a:t> – 112003036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Shruti </a:t>
            </a:r>
            <a:r>
              <a:rPr lang="en-US" sz="1500" dirty="0" err="1"/>
              <a:t>jadhav</a:t>
            </a:r>
            <a:r>
              <a:rPr lang="en-US" sz="1500" dirty="0"/>
              <a:t> - 112003050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Juhi Shekokar - 112003059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DA6DE00-8FDD-20C0-4140-5FF9B58BF29A}"/>
              </a:ext>
            </a:extLst>
          </p:cNvPr>
          <p:cNvSpPr txBox="1">
            <a:spLocks/>
          </p:cNvSpPr>
          <p:nvPr/>
        </p:nvSpPr>
        <p:spPr>
          <a:xfrm>
            <a:off x="6949862" y="351889"/>
            <a:ext cx="4941173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IN" sz="1400">
                <a:solidFill>
                  <a:srgbClr val="FFFFFF"/>
                </a:solidFill>
              </a:rPr>
              <a:t>ARTIFICIAL INTELLIGENCE laboratory</a:t>
            </a:r>
          </a:p>
          <a:p>
            <a:pPr algn="r">
              <a:lnSpc>
                <a:spcPct val="120000"/>
              </a:lnSpc>
            </a:pPr>
            <a:r>
              <a:rPr lang="en-IN" sz="1400">
                <a:solidFill>
                  <a:srgbClr val="FFFFFF"/>
                </a:solidFill>
              </a:rPr>
              <a:t>Sem 5 - Mini project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1114B6E-D442-F692-3389-DF385D45BE43}"/>
              </a:ext>
            </a:extLst>
          </p:cNvPr>
          <p:cNvSpPr txBox="1">
            <a:spLocks/>
          </p:cNvSpPr>
          <p:nvPr/>
        </p:nvSpPr>
        <p:spPr>
          <a:xfrm>
            <a:off x="7297868" y="1443588"/>
            <a:ext cx="4941173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DATA SCIENCE lab</a:t>
            </a:r>
          </a:p>
          <a:p>
            <a:r>
              <a:rPr lang="en-IN" sz="1500" dirty="0"/>
              <a:t>Sem 6 - Mini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2652B-FFAE-EE21-9640-B6BA79B9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25" r="1357"/>
          <a:stretch/>
        </p:blipFill>
        <p:spPr>
          <a:xfrm>
            <a:off x="735496" y="1066470"/>
            <a:ext cx="5118652" cy="4725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842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E9D1-84CD-71E5-C013-73225F2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1202635"/>
            <a:ext cx="10363200" cy="1314443"/>
          </a:xfrm>
        </p:spPr>
        <p:txBody>
          <a:bodyPr/>
          <a:lstStyle/>
          <a:p>
            <a:r>
              <a:rPr lang="en-IN" b="1" dirty="0"/>
              <a:t>KNN – K Nearest Neighbours Model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09130A4-63A5-01C0-0C4D-7A573759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2529905"/>
            <a:ext cx="7227418" cy="3622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60EF3-C49C-26A9-B7C6-77385ECC9DEC}"/>
              </a:ext>
            </a:extLst>
          </p:cNvPr>
          <p:cNvSpPr txBox="1"/>
          <p:nvPr/>
        </p:nvSpPr>
        <p:spPr>
          <a:xfrm>
            <a:off x="8339751" y="2631879"/>
            <a:ext cx="3295658" cy="434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Trained data is compared with test data and distances are calculated using Euclidean distance.</a:t>
            </a:r>
          </a:p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Classify instance by finding its nearest neighbors.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Recommend the top N nearest neighbor universities.</a:t>
            </a:r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9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03852"/>
            <a:ext cx="10363200" cy="1314443"/>
          </a:xfrm>
        </p:spPr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2776F-AF74-210C-43A7-7C3AC3CE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36" y="1908314"/>
            <a:ext cx="9749326" cy="47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3913"/>
            <a:ext cx="10363200" cy="1314443"/>
          </a:xfrm>
        </p:spPr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C0C48-C1E4-F888-F7AB-A980C4C3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20707"/>
            <a:ext cx="10341465" cy="50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0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3913"/>
            <a:ext cx="10363200" cy="1314443"/>
          </a:xfrm>
        </p:spPr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68E25-EB71-366D-771D-4EAE6722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11" y="1779802"/>
            <a:ext cx="10116378" cy="49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59BB-8FBC-2AB4-A566-382DEBA9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Attribute Matching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5662-6012-D92F-F53F-766F4239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03678"/>
            <a:ext cx="8476180" cy="4202605"/>
          </a:xfrm>
        </p:spPr>
        <p:txBody>
          <a:bodyPr/>
          <a:lstStyle/>
          <a:p>
            <a:r>
              <a:rPr lang="en-IN" dirty="0"/>
              <a:t>In this methodology, we compare the user inputs with the entries in our dataset.</a:t>
            </a:r>
          </a:p>
          <a:p>
            <a:r>
              <a:rPr lang="en-IN" dirty="0"/>
              <a:t>Each attribute is quantitatively compared to the value of that attribute in the dataset.</a:t>
            </a:r>
          </a:p>
          <a:p>
            <a:r>
              <a:rPr lang="en-IN" dirty="0"/>
              <a:t>If the same exact entries are present in the dataset                                           then result is accurate.</a:t>
            </a:r>
          </a:p>
          <a:p>
            <a:r>
              <a:rPr lang="en-IN" dirty="0"/>
              <a:t>If the same exact entries are not present in the dataset                                               then result accuracy decreases.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764D2-99EC-081F-440E-9005988B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018" y="3878009"/>
            <a:ext cx="3429115" cy="284307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BC19E-3457-E377-C199-8DCED4EB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33" y="971856"/>
            <a:ext cx="1801900" cy="268574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8454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193E7C-F3AD-E07E-68D2-B77B127467FC}"/>
              </a:ext>
            </a:extLst>
          </p:cNvPr>
          <p:cNvSpPr txBox="1">
            <a:spLocks/>
          </p:cNvSpPr>
          <p:nvPr/>
        </p:nvSpPr>
        <p:spPr>
          <a:xfrm>
            <a:off x="813963" y="1238624"/>
            <a:ext cx="10363200" cy="1314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FC9F5-D2A3-AC01-D3F9-12A9296364A7}"/>
              </a:ext>
            </a:extLst>
          </p:cNvPr>
          <p:cNvSpPr txBox="1"/>
          <p:nvPr/>
        </p:nvSpPr>
        <p:spPr>
          <a:xfrm>
            <a:off x="2030679" y="2757408"/>
            <a:ext cx="6097656" cy="798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 dirty="0"/>
              <a:t>  KNN Model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 dirty="0"/>
              <a:t>Accuracy 92.4%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739AC-1827-1665-098D-179E9927655B}"/>
              </a:ext>
            </a:extLst>
          </p:cNvPr>
          <p:cNvSpPr txBox="1"/>
          <p:nvPr/>
        </p:nvSpPr>
        <p:spPr>
          <a:xfrm>
            <a:off x="8128335" y="1566548"/>
            <a:ext cx="6097656" cy="798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 dirty="0"/>
              <a:t>   ANN Model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 dirty="0"/>
              <a:t>Accuracy 75.9%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172DF-CE5C-7B99-AF35-863B215B9614}"/>
              </a:ext>
            </a:extLst>
          </p:cNvPr>
          <p:cNvSpPr txBox="1"/>
          <p:nvPr/>
        </p:nvSpPr>
        <p:spPr>
          <a:xfrm>
            <a:off x="926127" y="3723603"/>
            <a:ext cx="4227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Defining of x and y. x is input and y     output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Splitting data into test and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Making it fit the KNN model with 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Predicting results using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725D6-D4CF-5728-DFE1-10173140F18F}"/>
              </a:ext>
            </a:extLst>
          </p:cNvPr>
          <p:cNvSpPr txBox="1"/>
          <p:nvPr/>
        </p:nvSpPr>
        <p:spPr>
          <a:xfrm>
            <a:off x="6458552" y="2569441"/>
            <a:ext cx="5045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the model on training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Batch size: specifies number of samples per gradient update. Epochs: specifies number of times to iterate over entire training 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Evaluate the model on training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Evaluate loss value and accuracy of the model on test data</a:t>
            </a:r>
          </a:p>
        </p:txBody>
      </p:sp>
    </p:spTree>
    <p:extLst>
      <p:ext uri="{BB962C8B-B14F-4D97-AF65-F5344CB8AC3E}">
        <p14:creationId xmlns:p14="http://schemas.microsoft.com/office/powerpoint/2010/main" val="293459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5378-9CC7-756E-1F10-C36740821E15}"/>
              </a:ext>
            </a:extLst>
          </p:cNvPr>
          <p:cNvSpPr txBox="1">
            <a:spLocks/>
          </p:cNvSpPr>
          <p:nvPr/>
        </p:nvSpPr>
        <p:spPr>
          <a:xfrm>
            <a:off x="4790278" y="3081294"/>
            <a:ext cx="2611444" cy="69541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9009-8EF2-1821-C5E5-D262802DB9F0}"/>
              </a:ext>
            </a:extLst>
          </p:cNvPr>
          <p:cNvSpPr txBox="1">
            <a:spLocks/>
          </p:cNvSpPr>
          <p:nvPr/>
        </p:nvSpPr>
        <p:spPr>
          <a:xfrm>
            <a:off x="2566928" y="2219534"/>
            <a:ext cx="7058144" cy="3452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+mj-lt"/>
                <a:ea typeface="+mj-ea"/>
                <a:cs typeface="+mj-cs"/>
              </a:rPr>
              <a:t>Comp Div1 – Batch T4</a:t>
            </a:r>
          </a:p>
          <a:p>
            <a:pPr algn="ctr"/>
            <a:r>
              <a:rPr lang="en-US" sz="1600" b="1" dirty="0">
                <a:latin typeface="+mj-lt"/>
                <a:ea typeface="+mj-ea"/>
                <a:cs typeface="+mj-cs"/>
              </a:rPr>
              <a:t>Avani </a:t>
            </a:r>
            <a:r>
              <a:rPr lang="en-US" sz="1600" b="1" dirty="0" err="1">
                <a:latin typeface="+mj-lt"/>
                <a:ea typeface="+mj-ea"/>
                <a:cs typeface="+mj-cs"/>
              </a:rPr>
              <a:t>Dhongde</a:t>
            </a:r>
            <a:r>
              <a:rPr lang="en-US" sz="1600" b="1" dirty="0">
                <a:latin typeface="+mj-lt"/>
                <a:ea typeface="+mj-ea"/>
                <a:cs typeface="+mj-cs"/>
              </a:rPr>
              <a:t>– 112003036</a:t>
            </a:r>
          </a:p>
          <a:p>
            <a:pPr algn="ctr"/>
            <a:r>
              <a:rPr lang="en-US" sz="1600" b="1" dirty="0">
                <a:latin typeface="+mj-lt"/>
                <a:ea typeface="+mj-ea"/>
                <a:cs typeface="+mj-cs"/>
              </a:rPr>
              <a:t>Shruti Jadhav- 112003050</a:t>
            </a:r>
          </a:p>
          <a:p>
            <a:pPr algn="ctr"/>
            <a:r>
              <a:rPr lang="en-US" sz="1600" b="1" dirty="0">
                <a:latin typeface="+mj-lt"/>
                <a:ea typeface="+mj-ea"/>
                <a:cs typeface="+mj-cs"/>
              </a:rPr>
              <a:t>Juhi Shekokar - 112003059</a:t>
            </a:r>
          </a:p>
        </p:txBody>
      </p:sp>
    </p:spTree>
    <p:extLst>
      <p:ext uri="{BB962C8B-B14F-4D97-AF65-F5344CB8AC3E}">
        <p14:creationId xmlns:p14="http://schemas.microsoft.com/office/powerpoint/2010/main" val="27190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E475-2CDA-2E6E-6C78-7EF2CE67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769FCB-8941-77D2-4471-B4ACC177EC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1" y="2336534"/>
          <a:ext cx="4551679" cy="400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E2453D4-F470-BEE2-AA64-AB70DEF52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852" y="2686043"/>
            <a:ext cx="5841203" cy="32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7052E1-46DE-368E-7471-F69C877E64F8}"/>
              </a:ext>
            </a:extLst>
          </p:cNvPr>
          <p:cNvSpPr txBox="1"/>
          <p:nvPr/>
        </p:nvSpPr>
        <p:spPr>
          <a:xfrm>
            <a:off x="854767" y="627938"/>
            <a:ext cx="5098774" cy="138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Project Specifications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6D156-7E88-DE33-4190-BD891462BDF3}"/>
              </a:ext>
            </a:extLst>
          </p:cNvPr>
          <p:cNvSpPr txBox="1"/>
          <p:nvPr/>
        </p:nvSpPr>
        <p:spPr>
          <a:xfrm>
            <a:off x="854767" y="2286839"/>
            <a:ext cx="8597346" cy="434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Coded in Python3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Beautiful Soup for web scraping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Libraries: pandas, </a:t>
            </a:r>
            <a:r>
              <a:rPr lang="en-US" sz="1900" dirty="0" err="1"/>
              <a:t>numpy</a:t>
            </a:r>
            <a:r>
              <a:rPr lang="en-US" sz="1900" dirty="0"/>
              <a:t>, flask, </a:t>
            </a:r>
            <a:r>
              <a:rPr lang="en-US" sz="1900" dirty="0" err="1"/>
              <a:t>sklearn</a:t>
            </a:r>
            <a:endParaRPr lang="en-US" sz="1900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Models and Methodologies: KNN, ANN, Attribute Matching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Input student mark details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Output top 5 universities based on profile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900" dirty="0"/>
              <a:t>Accuracy is highly dependent on input data (scores) 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8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DE0C-101E-88E6-2959-446FEFCE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31BC5-6DAC-A311-AD63-C77C8BE0BA9C}"/>
              </a:ext>
            </a:extLst>
          </p:cNvPr>
          <p:cNvSpPr txBox="1"/>
          <p:nvPr/>
        </p:nvSpPr>
        <p:spPr>
          <a:xfrm>
            <a:off x="914400" y="2317010"/>
            <a:ext cx="4124739" cy="431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 dirty="0"/>
              <a:t>Dataset Generation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Web scrapped data from </a:t>
            </a:r>
            <a:r>
              <a:rPr lang="en-IN" sz="1800" b="0" i="0" u="none" strike="noStrike" baseline="0" dirty="0">
                <a:latin typeface="NimbusRomNo9L-Regu"/>
              </a:rPr>
              <a:t>www.thegradcafe.com  </a:t>
            </a:r>
            <a:r>
              <a:rPr lang="en-US" dirty="0"/>
              <a:t>(14,000 rows)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Removed redundant columns, repeated rows, null values,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After data cleaning and preprocessing (approx. 6,000 rows)  </a:t>
            </a:r>
          </a:p>
        </p:txBody>
      </p:sp>
      <p:pic>
        <p:nvPicPr>
          <p:cNvPr id="12" name="Picture 11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9B3E570-E2F2-D754-45CF-92BEEE4E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97" y="3865719"/>
            <a:ext cx="6162260" cy="2763680"/>
          </a:xfrm>
          <a:prstGeom prst="rect">
            <a:avLst/>
          </a:prstGeom>
        </p:spPr>
      </p:pic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62E1E05F-6DAB-6DE6-515F-FEE4AAAA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87" y="862015"/>
            <a:ext cx="5435879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61C-0D52-72C8-0E4B-CF27E3F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74" y="210291"/>
            <a:ext cx="10363200" cy="1314443"/>
          </a:xfrm>
        </p:spPr>
        <p:txBody>
          <a:bodyPr/>
          <a:lstStyle/>
          <a:p>
            <a:r>
              <a:rPr lang="en-IN" b="1" dirty="0"/>
              <a:t>Data Visualization</a:t>
            </a:r>
          </a:p>
        </p:txBody>
      </p:sp>
      <p:pic>
        <p:nvPicPr>
          <p:cNvPr id="10" name="Picture 9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BB838445-9BBB-9ABD-7CC3-EA4E01207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83" y="1421295"/>
            <a:ext cx="8078634" cy="53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quare, line, rectangle, screenshot&#10;&#10;Description automatically generated">
            <a:extLst>
              <a:ext uri="{FF2B5EF4-FFF2-40B4-BE49-F238E27FC236}">
                <a16:creationId xmlns:a16="http://schemas.microsoft.com/office/drawing/2014/main" id="{088DDDF6-40D1-D7E1-8DFE-40D0191F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1" y="279794"/>
            <a:ext cx="4838095" cy="3149206"/>
          </a:xfrm>
          <a:prstGeom prst="rect">
            <a:avLst/>
          </a:prstGeom>
        </p:spPr>
      </p:pic>
      <p:pic>
        <p:nvPicPr>
          <p:cNvPr id="5" name="Picture 4" descr="A blue and white graph&#10;&#10;Description automatically generated with low confidence">
            <a:extLst>
              <a:ext uri="{FF2B5EF4-FFF2-40B4-BE49-F238E27FC236}">
                <a16:creationId xmlns:a16="http://schemas.microsoft.com/office/drawing/2014/main" id="{4E7C09AB-A24C-EF44-D0DE-1C5D65D1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94" y="279794"/>
            <a:ext cx="4838095" cy="3149206"/>
          </a:xfrm>
          <a:prstGeom prst="rect">
            <a:avLst/>
          </a:prstGeom>
        </p:spPr>
      </p:pic>
      <p:pic>
        <p:nvPicPr>
          <p:cNvPr id="9" name="Picture 8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1A7B7920-F7D8-133C-5283-720FFA6E6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99" y="3558045"/>
            <a:ext cx="6826601" cy="3200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E0186C-F9C6-7C8B-C179-5CEF92F59A95}"/>
              </a:ext>
            </a:extLst>
          </p:cNvPr>
          <p:cNvSpPr txBox="1"/>
          <p:nvPr/>
        </p:nvSpPr>
        <p:spPr>
          <a:xfrm>
            <a:off x="2514600" y="3308857"/>
            <a:ext cx="134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C95A6-E961-7AD4-7BBA-14E7799D6551}"/>
              </a:ext>
            </a:extLst>
          </p:cNvPr>
          <p:cNvSpPr txBox="1"/>
          <p:nvPr/>
        </p:nvSpPr>
        <p:spPr>
          <a:xfrm>
            <a:off x="9376641" y="3309404"/>
            <a:ext cx="134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GREQ</a:t>
            </a:r>
          </a:p>
        </p:txBody>
      </p:sp>
    </p:spTree>
    <p:extLst>
      <p:ext uri="{BB962C8B-B14F-4D97-AF65-F5344CB8AC3E}">
        <p14:creationId xmlns:p14="http://schemas.microsoft.com/office/powerpoint/2010/main" val="148743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line, text, diagram&#10;&#10;Description automatically generated">
            <a:extLst>
              <a:ext uri="{FF2B5EF4-FFF2-40B4-BE49-F238E27FC236}">
                <a16:creationId xmlns:a16="http://schemas.microsoft.com/office/drawing/2014/main" id="{670CACDF-A020-6DA9-B688-32895FD7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43" y="289733"/>
            <a:ext cx="4761905" cy="3149206"/>
          </a:xfrm>
          <a:prstGeom prst="rect">
            <a:avLst/>
          </a:prstGeom>
        </p:spPr>
      </p:pic>
      <p:pic>
        <p:nvPicPr>
          <p:cNvPr id="5" name="Picture 4" descr="A screen shot of a screen&#10;&#10;Description automatically generated with low confidence">
            <a:extLst>
              <a:ext uri="{FF2B5EF4-FFF2-40B4-BE49-F238E27FC236}">
                <a16:creationId xmlns:a16="http://schemas.microsoft.com/office/drawing/2014/main" id="{47DC3AE8-452A-5274-CB62-F886EDC09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8" y="279794"/>
            <a:ext cx="4596825" cy="314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6391E-0421-EE88-F01B-B052CA02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95" y="3653379"/>
            <a:ext cx="476190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E9D1-84CD-71E5-C013-73225F2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1202635"/>
            <a:ext cx="10363200" cy="1314443"/>
          </a:xfrm>
        </p:spPr>
        <p:txBody>
          <a:bodyPr/>
          <a:lstStyle/>
          <a:p>
            <a:r>
              <a:rPr lang="en-IN" b="1" dirty="0"/>
              <a:t>ANN – Artificial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60EF3-C49C-26A9-B7C6-77385ECC9DEC}"/>
              </a:ext>
            </a:extLst>
          </p:cNvPr>
          <p:cNvSpPr txBox="1"/>
          <p:nvPr/>
        </p:nvSpPr>
        <p:spPr>
          <a:xfrm>
            <a:off x="755374" y="2389898"/>
            <a:ext cx="5512083" cy="399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Consists of layers of artificial neurons that are interconnected by weights.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Each neuron receives input from previous layer, performs computation, applies activation function and passes to next layer.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Model is trained through backpropagation.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Repeated several times until the model can accurately predict new data.</a:t>
            </a:r>
          </a:p>
        </p:txBody>
      </p:sp>
      <p:pic>
        <p:nvPicPr>
          <p:cNvPr id="10" name="Picture 9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036E290A-DECE-87CE-29E2-12DCBC0E8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3" t="16728" r="15279" b="2833"/>
          <a:stretch/>
        </p:blipFill>
        <p:spPr>
          <a:xfrm>
            <a:off x="6587602" y="2170569"/>
            <a:ext cx="5019261" cy="35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77B26-7DF8-82B1-561F-A0D1B3A50766}"/>
              </a:ext>
            </a:extLst>
          </p:cNvPr>
          <p:cNvSpPr txBox="1"/>
          <p:nvPr/>
        </p:nvSpPr>
        <p:spPr>
          <a:xfrm>
            <a:off x="1311299" y="1310067"/>
            <a:ext cx="95694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 decides whether to activate a neuron or not. It adds nonlinearity , which helps to learn and perform more complex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RELU (Rectified linear unit)function is used in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Softmax</a:t>
            </a:r>
            <a:r>
              <a:rPr lang="en-US" dirty="0"/>
              <a:t> is used to normalize the output of a network to a probability distribution over predicted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5877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498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Grandview Display</vt:lpstr>
      <vt:lpstr>Lato</vt:lpstr>
      <vt:lpstr>NimbusRomNo9L-Regu</vt:lpstr>
      <vt:lpstr>DashVTI</vt:lpstr>
      <vt:lpstr>University Recommendation System</vt:lpstr>
      <vt:lpstr>Problem Statement</vt:lpstr>
      <vt:lpstr>PowerPoint Presentation</vt:lpstr>
      <vt:lpstr>Methodology</vt:lpstr>
      <vt:lpstr>Data Visualization</vt:lpstr>
      <vt:lpstr>PowerPoint Presentation</vt:lpstr>
      <vt:lpstr>PowerPoint Presentation</vt:lpstr>
      <vt:lpstr>ANN – Artificial Neural Network</vt:lpstr>
      <vt:lpstr>PowerPoint Presentation</vt:lpstr>
      <vt:lpstr>KNN – K Nearest Neighbours Model</vt:lpstr>
      <vt:lpstr>Sample Testing</vt:lpstr>
      <vt:lpstr>Sample Testing</vt:lpstr>
      <vt:lpstr>Sample Testing</vt:lpstr>
      <vt:lpstr> Attribute Matching Methodology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Client–Server  DNS System</dc:title>
  <dc:creator>Juhi Shekokar</dc:creator>
  <cp:lastModifiedBy>Juhi Shekokar</cp:lastModifiedBy>
  <cp:revision>24</cp:revision>
  <dcterms:created xsi:type="dcterms:W3CDTF">2022-12-03T05:31:16Z</dcterms:created>
  <dcterms:modified xsi:type="dcterms:W3CDTF">2023-05-12T08:05:02Z</dcterms:modified>
</cp:coreProperties>
</file>