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1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256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77" r:id="rId54"/>
    <p:sldId id="378" r:id="rId55"/>
    <p:sldId id="379" r:id="rId56"/>
    <p:sldId id="380" r:id="rId57"/>
    <p:sldId id="381" r:id="rId58"/>
    <p:sldId id="382" r:id="rId59"/>
    <p:sldId id="383" r:id="rId60"/>
    <p:sldId id="384" r:id="rId61"/>
    <p:sldId id="385" r:id="rId62"/>
    <p:sldId id="386" r:id="rId63"/>
    <p:sldId id="387" r:id="rId64"/>
    <p:sldId id="388" r:id="rId65"/>
    <p:sldId id="389" r:id="rId66"/>
    <p:sldId id="390" r:id="rId67"/>
    <p:sldId id="391" r:id="rId6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F799E3"/>
    <a:srgbClr val="90FF21"/>
    <a:srgbClr val="F6A4E6"/>
    <a:srgbClr val="EF0A09"/>
    <a:srgbClr val="B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3801" autoAdjust="0"/>
  </p:normalViewPr>
  <p:slideViewPr>
    <p:cSldViewPr>
      <p:cViewPr>
        <p:scale>
          <a:sx n="75" d="100"/>
          <a:sy n="75" d="100"/>
        </p:scale>
        <p:origin x="696" y="28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0" d="100"/>
          <a:sy n="80" d="100"/>
        </p:scale>
        <p:origin x="32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A50CBC-8F27-4571-9CF4-87917B3DA01C}" type="datetime1">
              <a:rPr lang="ru-RU" smtClean="0"/>
              <a:t>07.03.2022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E861E8E-D392-497B-BB21-122DD7C27CF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871763A-5E33-45E3-A8F2-56DFE0C2155C}" type="datetime1">
              <a:rPr lang="ru-RU" noProof="0" smtClean="0"/>
              <a:t>07.03.2022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55D449-B875-4B8D-8E66-224D27E54C9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ru-RU" noProof="0" smtClean="0"/>
              <a:t>1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35734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555D449-B875-4B8D-8E66-224D27E54C9A}" type="slidenum">
              <a:rPr lang="ru-RU" noProof="0" smtClean="0"/>
              <a:t>64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37524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555D449-B875-4B8D-8E66-224D27E54C9A}" type="slidenum">
              <a:rPr lang="ru-RU" noProof="0" smtClean="0"/>
              <a:t>65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169251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555D449-B875-4B8D-8E66-224D27E54C9A}" type="slidenum">
              <a:rPr lang="ru-RU" noProof="0" smtClean="0"/>
              <a:t>66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33535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pic>
        <p:nvPicPr>
          <p:cNvPr id="7" name="Рисунок 6" descr="Линия электрокардиограммы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EFEAE4-C28C-4D92-9EE7-D62CEDC101DF}" type="datetime1">
              <a:rPr lang="ru-RU" smtClean="0"/>
              <a:t>07.03.2022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 descr="Прямоугольник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5976BF-C51C-4515-9E22-BF2015252BD8}" type="datetime1">
              <a:rPr lang="ru-RU" smtClean="0"/>
              <a:t>07.03.2022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242D3C-8192-478D-9985-D3160EF3F3C3}" type="datetime1">
              <a:rPr lang="ru-RU" smtClean="0"/>
              <a:t>07.03.2022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раздела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 descr="Прямоугольник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rtlCol="0" anchor="b">
            <a:normAutofit/>
          </a:bodyPr>
          <a:lstStyle>
            <a:lvl1pPr rtl="0">
              <a:lnSpc>
                <a:spcPct val="80000"/>
              </a:lnSpc>
              <a:defRPr sz="5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 rtlCol="0"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6D9427-7660-4399-80F6-CD7B8B8E5C35}" type="datetime1">
              <a:rPr lang="ru-RU" smtClean="0"/>
              <a:t>07.03.2022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980393-315E-4AB9-9FE2-63E995E945C8}" type="datetime1">
              <a:rPr lang="ru-RU" smtClean="0"/>
              <a:t>07.03.2022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D32718-8B06-4985-8D7D-9E16F3F044C8}" type="datetime1">
              <a:rPr lang="ru-RU" smtClean="0"/>
              <a:t>07.03.2022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115AB6-67B4-4D7E-9378-C270C29E4245}" type="datetime1">
              <a:rPr lang="ru-RU" smtClean="0"/>
              <a:t>07.03.2022</a:t>
            </a:fld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 descr="Прямоугольник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9" name="Прямоугольник 8" descr="Прямоугольник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rtlCol="0" anchor="b">
            <a:normAutofit/>
          </a:bodyPr>
          <a:lstStyle>
            <a:lvl1pPr rtl="0">
              <a:defRPr sz="36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 descr="Прямоугольник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9" name="Прямоугольник 8" descr="Прямоугольник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rtlCol="0" anchor="b">
            <a:normAutofit/>
          </a:bodyPr>
          <a:lstStyle>
            <a:lvl1pPr rtl="0">
              <a:defRPr sz="36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требуется добавить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красная полоса" descr="Красная полоса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3FDB9577-6D70-481F-BBF8-A759884E5182}" type="datetime1">
              <a:rPr lang="ru-RU" noProof="0" smtClean="0"/>
              <a:t>07.03.2022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1375A4-56A4-47D6-9801-1991572033F7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e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2.png"/><Relationship Id="rId3" Type="http://schemas.openxmlformats.org/officeDocument/2006/relationships/image" Target="../media/image113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5" Type="http://schemas.openxmlformats.org/officeDocument/2006/relationships/image" Target="../media/image134.png"/><Relationship Id="rId10" Type="http://schemas.openxmlformats.org/officeDocument/2006/relationships/image" Target="../media/image12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5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5" Type="http://schemas.openxmlformats.org/officeDocument/2006/relationships/image" Target="../media/image137.png"/><Relationship Id="rId10" Type="http://schemas.openxmlformats.org/officeDocument/2006/relationships/image" Target="../media/image142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26225" y="2996952"/>
            <a:ext cx="4533671" cy="3177380"/>
          </a:xfrm>
        </p:spPr>
        <p:txBody>
          <a:bodyPr rtlCol="0">
            <a:noAutofit/>
          </a:bodyPr>
          <a:lstStyle/>
          <a:p>
            <a:pPr rtl="0"/>
            <a:r>
              <a:rPr lang="ru-RU" sz="4800" dirty="0"/>
              <a:t>Задачи и технологии </a:t>
            </a:r>
            <a:r>
              <a:rPr lang="ru-RU" sz="4800" dirty="0" err="1"/>
              <a:t>микрофлуидики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6225" y="6093296"/>
            <a:ext cx="4098175" cy="685800"/>
          </a:xfrm>
        </p:spPr>
        <p:txBody>
          <a:bodyPr rtlCol="0"/>
          <a:lstStyle/>
          <a:p>
            <a:pPr rtl="0"/>
            <a:r>
              <a:rPr lang="ru-RU" dirty="0"/>
              <a:t>ТЕМА 3.1.3 - ПРОДОЛЖЕНИЕ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5E8F3-A471-4662-8C21-79A41ED8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MD-</a:t>
            </a:r>
            <a:r>
              <a:rPr lang="ru-RU" dirty="0"/>
              <a:t>межмолекулярные потенциалы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CBECFA-07A9-4DEF-8817-67EFE7BC4538}"/>
              </a:ext>
            </a:extLst>
          </p:cNvPr>
          <p:cNvSpPr txBox="1"/>
          <p:nvPr/>
        </p:nvSpPr>
        <p:spPr>
          <a:xfrm>
            <a:off x="263352" y="1585378"/>
            <a:ext cx="11737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Определение точных межмолекулярных потенциалов является ключом к любому атомистическому анализу  моделирования.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D30AF6-E364-4526-92EE-4F843CEA8BFE}"/>
              </a:ext>
            </a:extLst>
          </p:cNvPr>
          <p:cNvSpPr txBox="1"/>
          <p:nvPr/>
        </p:nvSpPr>
        <p:spPr>
          <a:xfrm>
            <a:off x="281324" y="2231709"/>
            <a:ext cx="112872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общем случае потенциальная энергия (V) системы из N взаимодействующих частиц может быть выражено как: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51BDD5-6305-4346-809F-EE57438A5502}"/>
                  </a:ext>
                </a:extLst>
              </p:cNvPr>
              <p:cNvSpPr txBox="1"/>
              <p:nvPr/>
            </p:nvSpPr>
            <p:spPr>
              <a:xfrm>
                <a:off x="2775161" y="2878040"/>
                <a:ext cx="6299610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&gt;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&gt;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+…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51BDD5-6305-4346-809F-EE57438A5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161" y="2878040"/>
                <a:ext cx="6299610" cy="7035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Левая фигурная скобка 11">
            <a:extLst>
              <a:ext uri="{FF2B5EF4-FFF2-40B4-BE49-F238E27FC236}">
                <a16:creationId xmlns:a16="http://schemas.microsoft.com/office/drawing/2014/main" id="{36395FAE-ACBA-43A9-833F-D548D0FC5D75}"/>
              </a:ext>
            </a:extLst>
          </p:cNvPr>
          <p:cNvSpPr/>
          <p:nvPr/>
        </p:nvSpPr>
        <p:spPr>
          <a:xfrm rot="16200000">
            <a:off x="3591378" y="3134262"/>
            <a:ext cx="144016" cy="10081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883C5A-B063-4618-97BD-E7986D4338E8}"/>
              </a:ext>
            </a:extLst>
          </p:cNvPr>
          <p:cNvSpPr txBox="1"/>
          <p:nvPr/>
        </p:nvSpPr>
        <p:spPr>
          <a:xfrm>
            <a:off x="3079493" y="3752264"/>
            <a:ext cx="1167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внешнее поле</a:t>
            </a:r>
          </a:p>
        </p:txBody>
      </p:sp>
      <p:sp>
        <p:nvSpPr>
          <p:cNvPr id="14" name="Левая фигурная скобка 13">
            <a:extLst>
              <a:ext uri="{FF2B5EF4-FFF2-40B4-BE49-F238E27FC236}">
                <a16:creationId xmlns:a16="http://schemas.microsoft.com/office/drawing/2014/main" id="{732FEA80-6839-49BE-8D84-C413AF31E46E}"/>
              </a:ext>
            </a:extLst>
          </p:cNvPr>
          <p:cNvSpPr/>
          <p:nvPr/>
        </p:nvSpPr>
        <p:spPr>
          <a:xfrm rot="16200000">
            <a:off x="5053847" y="2876400"/>
            <a:ext cx="144018" cy="15377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767358-E93B-40BE-8148-8E824145AB70}"/>
              </a:ext>
            </a:extLst>
          </p:cNvPr>
          <p:cNvSpPr txBox="1"/>
          <p:nvPr/>
        </p:nvSpPr>
        <p:spPr>
          <a:xfrm>
            <a:off x="4168646" y="3746233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потенциальная энергия </a:t>
            </a:r>
          </a:p>
          <a:p>
            <a:pPr algn="ctr"/>
            <a:r>
              <a:rPr lang="ru-RU" dirty="0"/>
              <a:t>между парами</a:t>
            </a:r>
          </a:p>
        </p:txBody>
      </p:sp>
      <p:sp>
        <p:nvSpPr>
          <p:cNvPr id="16" name="Левая фигурная скобка 15">
            <a:extLst>
              <a:ext uri="{FF2B5EF4-FFF2-40B4-BE49-F238E27FC236}">
                <a16:creationId xmlns:a16="http://schemas.microsoft.com/office/drawing/2014/main" id="{FE3A655C-2C5F-4822-A0F6-9D0F78BB665F}"/>
              </a:ext>
            </a:extLst>
          </p:cNvPr>
          <p:cNvSpPr/>
          <p:nvPr/>
        </p:nvSpPr>
        <p:spPr>
          <a:xfrm rot="16200000">
            <a:off x="7315300" y="2458940"/>
            <a:ext cx="179926" cy="24407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535406-569F-4FF4-A9A1-FA1C3FCC56E1}"/>
              </a:ext>
            </a:extLst>
          </p:cNvPr>
          <p:cNvSpPr txBox="1"/>
          <p:nvPr/>
        </p:nvSpPr>
        <p:spPr>
          <a:xfrm>
            <a:off x="5929099" y="3825848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потенциальная энергия </a:t>
            </a:r>
          </a:p>
          <a:p>
            <a:pPr algn="ctr"/>
            <a:r>
              <a:rPr lang="ru-RU" dirty="0"/>
              <a:t>между триплетами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E485BA-8A93-45FF-A7C4-4945ACA189BC}"/>
              </a:ext>
            </a:extLst>
          </p:cNvPr>
          <p:cNvSpPr txBox="1"/>
          <p:nvPr/>
        </p:nvSpPr>
        <p:spPr>
          <a:xfrm>
            <a:off x="454932" y="4749178"/>
            <a:ext cx="117373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Обычно взаимодействия трех тел и более высоких порядков игнорируются. </a:t>
            </a:r>
          </a:p>
          <a:p>
            <a:endParaRPr lang="ru-RU" dirty="0"/>
          </a:p>
          <a:p>
            <a:r>
              <a:rPr lang="ru-RU" dirty="0"/>
              <a:t>Во многих атомистических симуляциях достаточно использовать простейшие модели для представления основной физики, и было предложено много потенциалов двух тел.</a:t>
            </a:r>
          </a:p>
          <a:p>
            <a:endParaRPr lang="ru-RU" dirty="0"/>
          </a:p>
          <a:p>
            <a:r>
              <a:rPr lang="ru-RU" dirty="0"/>
              <a:t>Как правило, эти потенциалы </a:t>
            </a:r>
            <a:r>
              <a:rPr lang="ru-RU" dirty="0" err="1"/>
              <a:t>параметризуются</a:t>
            </a:r>
            <a:r>
              <a:rPr lang="ru-RU" dirty="0"/>
              <a:t> таким образом, чтобы основанное на них моделирование могло воспроизводить определенные экспериментальные измерения, например, коэффициент диффузии и вязкость.</a:t>
            </a:r>
          </a:p>
        </p:txBody>
      </p:sp>
    </p:spTree>
    <p:extLst>
      <p:ext uri="{BB962C8B-B14F-4D97-AF65-F5344CB8AC3E}">
        <p14:creationId xmlns:p14="http://schemas.microsoft.com/office/powerpoint/2010/main" val="14514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9BAD9-1171-4B1E-8BE0-B03A4277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Парные межмолекулярные потенциалы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C04DD5-8198-4C46-8E09-985EB6DECA52}"/>
              </a:ext>
            </a:extLst>
          </p:cNvPr>
          <p:cNvSpPr txBox="1"/>
          <p:nvPr/>
        </p:nvSpPr>
        <p:spPr>
          <a:xfrm>
            <a:off x="407368" y="1628800"/>
            <a:ext cx="115932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Потенциал Square-</a:t>
            </a:r>
            <a:r>
              <a:rPr lang="ru-RU" b="1" dirty="0" err="1"/>
              <a:t>Well</a:t>
            </a:r>
            <a:r>
              <a:rPr lang="ru-RU" b="1" dirty="0"/>
              <a:t>:</a:t>
            </a:r>
            <a:r>
              <a:rPr lang="ru-RU" dirty="0"/>
              <a:t> одна из простейших моделей, которая может воспроизводить свойства жидкостей (термин непроницаемой твердой сферы-притяжения)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53C1C9-089B-4FFB-ACEF-0CD2A2526094}"/>
                  </a:ext>
                </a:extLst>
              </p:cNvPr>
              <p:cNvSpPr txBox="1"/>
              <p:nvPr/>
            </p:nvSpPr>
            <p:spPr>
              <a:xfrm>
                <a:off x="1066800" y="2445529"/>
                <a:ext cx="2445606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53C1C9-089B-4FFB-ACEF-0CD2A2526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445529"/>
                <a:ext cx="2445606" cy="8842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B057CD-C7FF-4636-8DE3-735042796E68}"/>
                  </a:ext>
                </a:extLst>
              </p:cNvPr>
              <p:cNvSpPr txBox="1"/>
              <p:nvPr/>
            </p:nvSpPr>
            <p:spPr>
              <a:xfrm>
                <a:off x="5087888" y="2450052"/>
                <a:ext cx="60960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dirty="0"/>
                  <a:t> обозначает расстояние между молекулами</a:t>
                </a:r>
              </a:p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/>
                  <a:t> кратно диаметру твердой сферы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 мера притяжения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B057CD-C7FF-4636-8DE3-735042796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88" y="2450052"/>
                <a:ext cx="6096000" cy="923330"/>
              </a:xfrm>
              <a:prstGeom prst="rect">
                <a:avLst/>
              </a:prstGeom>
              <a:blipFill>
                <a:blip r:embed="rId3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FFE7BA5-5D88-41C4-94DE-9531C6C4B333}"/>
              </a:ext>
            </a:extLst>
          </p:cNvPr>
          <p:cNvSpPr txBox="1"/>
          <p:nvPr/>
        </p:nvSpPr>
        <p:spPr>
          <a:xfrm>
            <a:off x="464406" y="36450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Потенциал </a:t>
            </a:r>
            <a:r>
              <a:rPr lang="ru-RU" dirty="0" err="1"/>
              <a:t>Юкавы</a:t>
            </a:r>
            <a:r>
              <a:rPr lang="ru-RU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9667E0C-CAFD-4749-82F7-96D716C1538A}"/>
                  </a:ext>
                </a:extLst>
              </p:cNvPr>
              <p:cNvSpPr txBox="1"/>
              <p:nvPr/>
            </p:nvSpPr>
            <p:spPr>
              <a:xfrm>
                <a:off x="1056172" y="4364608"/>
                <a:ext cx="2821926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𝜖𝜎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den>
                                          </m:f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9667E0C-CAFD-4749-82F7-96D716C15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172" y="4364608"/>
                <a:ext cx="2821926" cy="1025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BA679DF2-2307-4F25-96C9-C423E29EF5E2}"/>
              </a:ext>
            </a:extLst>
          </p:cNvPr>
          <p:cNvSpPr txBox="1"/>
          <p:nvPr/>
        </p:nvSpPr>
        <p:spPr>
          <a:xfrm>
            <a:off x="5104231" y="435853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z, </a:t>
            </a:r>
            <a:r>
              <a:rPr lang="ru-RU" dirty="0"/>
              <a:t>является регулируемым параметром </a:t>
            </a:r>
            <a:r>
              <a:rPr lang="en-US" dirty="0"/>
              <a:t>(</a:t>
            </a:r>
            <a:r>
              <a:rPr lang="ru-RU" dirty="0"/>
              <a:t>z=1,8</a:t>
            </a:r>
            <a:r>
              <a:rPr lang="en-US" dirty="0"/>
              <a:t>). </a:t>
            </a:r>
            <a:r>
              <a:rPr lang="ru-RU" dirty="0"/>
              <a:t>Потенциал ведет себя очень похоже на </a:t>
            </a:r>
            <a:r>
              <a:rPr lang="ru-RU" dirty="0" err="1"/>
              <a:t>Леннард</a:t>
            </a:r>
            <a:r>
              <a:rPr lang="ru-RU" dirty="0"/>
              <a:t>-Джонс 6-12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2A3797-B538-4679-9DE1-F371F8AE1D4F}"/>
              </a:ext>
            </a:extLst>
          </p:cNvPr>
          <p:cNvSpPr txBox="1"/>
          <p:nvPr/>
        </p:nvSpPr>
        <p:spPr>
          <a:xfrm>
            <a:off x="407368" y="5589240"/>
            <a:ext cx="11521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Потенциал Леннарда-Джонса</a:t>
            </a:r>
            <a:r>
              <a:rPr lang="ru-RU" dirty="0"/>
              <a:t>: одна из наиболее широко используемых моделей для неполярных молекулы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BE3967-F23D-4EAB-B52D-531BC8BA7623}"/>
                  </a:ext>
                </a:extLst>
              </p:cNvPr>
              <p:cNvSpPr txBox="1"/>
              <p:nvPr/>
            </p:nvSpPr>
            <p:spPr>
              <a:xfrm>
                <a:off x="464406" y="6157539"/>
                <a:ext cx="3518912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BE3967-F23D-4EAB-B52D-531BC8BA7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6" y="6157539"/>
                <a:ext cx="3518912" cy="4743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03C5E9-D960-4F87-BB11-E9AB102103CF}"/>
                  </a:ext>
                </a:extLst>
              </p:cNvPr>
              <p:cNvSpPr txBox="1"/>
              <p:nvPr/>
            </p:nvSpPr>
            <p:spPr>
              <a:xfrm>
                <a:off x="4755121" y="5973719"/>
                <a:ext cx="2825774" cy="673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03C5E9-D960-4F87-BB11-E9AB10210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21" y="5973719"/>
                <a:ext cx="2825774" cy="6737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EF91364-F331-445D-B6B8-6B66245B671A}"/>
                  </a:ext>
                </a:extLst>
              </p:cNvPr>
              <p:cNvSpPr txBox="1"/>
              <p:nvPr/>
            </p:nvSpPr>
            <p:spPr>
              <a:xfrm>
                <a:off x="7896200" y="6125908"/>
                <a:ext cx="42958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dirty="0"/>
                  <a:t> - разделение, соответствующее минимальной потенциальной энергией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EF91364-F331-445D-B6B8-6B66245B6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00" y="6125908"/>
                <a:ext cx="4295800" cy="646331"/>
              </a:xfrm>
              <a:prstGeom prst="rect">
                <a:avLst/>
              </a:prstGeom>
              <a:blipFill>
                <a:blip r:embed="rId7"/>
                <a:stretch>
                  <a:fillRect l="-1135" t="-5660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17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204F73-0ED3-4B43-9BC3-38C792C81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Парные межмолекулярные потенциалы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B95814-6B9A-4678-8285-2F304D1A30BC}"/>
              </a:ext>
            </a:extLst>
          </p:cNvPr>
          <p:cNvSpPr txBox="1"/>
          <p:nvPr/>
        </p:nvSpPr>
        <p:spPr>
          <a:xfrm>
            <a:off x="263352" y="17008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6-12 потенциал Леннарда-Джонса (ЛД)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916F0E-1D84-40A1-A68C-E3E9F03F067C}"/>
              </a:ext>
            </a:extLst>
          </p:cNvPr>
          <p:cNvSpPr txBox="1"/>
          <p:nvPr/>
        </p:nvSpPr>
        <p:spPr>
          <a:xfrm>
            <a:off x="4416152" y="17143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самая распространенная форма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CD6A68-4134-4D2E-850E-10EBE36F32A8}"/>
                  </a:ext>
                </a:extLst>
              </p:cNvPr>
              <p:cNvSpPr txBox="1"/>
              <p:nvPr/>
            </p:nvSpPr>
            <p:spPr>
              <a:xfrm>
                <a:off x="8169701" y="1577280"/>
                <a:ext cx="2684325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CD6A68-4134-4D2E-850E-10EBE36F3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701" y="1577280"/>
                <a:ext cx="2684325" cy="6163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Таблица 8">
                <a:extLst>
                  <a:ext uri="{FF2B5EF4-FFF2-40B4-BE49-F238E27FC236}">
                    <a16:creationId xmlns:a16="http://schemas.microsoft.com/office/drawing/2014/main" id="{CAEEC24E-D2E3-4A12-8709-DA67BE5718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1950871"/>
                  </p:ext>
                </p:extLst>
              </p:nvPr>
            </p:nvGraphicFramePr>
            <p:xfrm>
              <a:off x="407368" y="2193667"/>
              <a:ext cx="5256584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14146">
                      <a:extLst>
                        <a:ext uri="{9D8B030D-6E8A-4147-A177-3AD203B41FA5}">
                          <a16:colId xmlns:a16="http://schemas.microsoft.com/office/drawing/2014/main" val="3788010068"/>
                        </a:ext>
                      </a:extLst>
                    </a:gridCol>
                    <a:gridCol w="1314146">
                      <a:extLst>
                        <a:ext uri="{9D8B030D-6E8A-4147-A177-3AD203B41FA5}">
                          <a16:colId xmlns:a16="http://schemas.microsoft.com/office/drawing/2014/main" val="1655517068"/>
                        </a:ext>
                      </a:extLst>
                    </a:gridCol>
                    <a:gridCol w="1314146">
                      <a:extLst>
                        <a:ext uri="{9D8B030D-6E8A-4147-A177-3AD203B41FA5}">
                          <a16:colId xmlns:a16="http://schemas.microsoft.com/office/drawing/2014/main" val="2579927979"/>
                        </a:ext>
                      </a:extLst>
                    </a:gridCol>
                    <a:gridCol w="1314146">
                      <a:extLst>
                        <a:ext uri="{9D8B030D-6E8A-4147-A177-3AD203B41FA5}">
                          <a16:colId xmlns:a16="http://schemas.microsoft.com/office/drawing/2014/main" val="783410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oMath>
                          </a14:m>
                          <a:r>
                            <a:rPr lang="ru-RU" dirty="0"/>
                            <a:t>,</a:t>
                          </a:r>
                          <a:r>
                            <a:rPr lang="ru-RU" dirty="0" err="1"/>
                            <a:t>нм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𝝐</m:t>
                              </m:r>
                            </m:oMath>
                          </a14:m>
                          <a:r>
                            <a:rPr lang="ru-RU" dirty="0"/>
                            <a:t>,</a:t>
                          </a:r>
                          <a:r>
                            <a:rPr lang="en-US" dirty="0"/>
                            <a:t>10</a:t>
                          </a:r>
                          <a:r>
                            <a:rPr lang="en-US" baseline="30000" dirty="0"/>
                            <a:t>-21</a:t>
                          </a:r>
                          <a:r>
                            <a:rPr lang="ru-RU" dirty="0"/>
                            <a:t>Дж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ru-RU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dirty="0"/>
                            <a:t>,К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2776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0,274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0,50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36,2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6764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0,340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121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86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0,365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2,25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163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81148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Xe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0,398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3,20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232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0707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Таблица 8">
                <a:extLst>
                  <a:ext uri="{FF2B5EF4-FFF2-40B4-BE49-F238E27FC236}">
                    <a16:creationId xmlns:a16="http://schemas.microsoft.com/office/drawing/2014/main" id="{CAEEC24E-D2E3-4A12-8709-DA67BE5718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1950871"/>
                  </p:ext>
                </p:extLst>
              </p:nvPr>
            </p:nvGraphicFramePr>
            <p:xfrm>
              <a:off x="407368" y="2193667"/>
              <a:ext cx="5256584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14146">
                      <a:extLst>
                        <a:ext uri="{9D8B030D-6E8A-4147-A177-3AD203B41FA5}">
                          <a16:colId xmlns:a16="http://schemas.microsoft.com/office/drawing/2014/main" val="3788010068"/>
                        </a:ext>
                      </a:extLst>
                    </a:gridCol>
                    <a:gridCol w="1314146">
                      <a:extLst>
                        <a:ext uri="{9D8B030D-6E8A-4147-A177-3AD203B41FA5}">
                          <a16:colId xmlns:a16="http://schemas.microsoft.com/office/drawing/2014/main" val="1655517068"/>
                        </a:ext>
                      </a:extLst>
                    </a:gridCol>
                    <a:gridCol w="1314146">
                      <a:extLst>
                        <a:ext uri="{9D8B030D-6E8A-4147-A177-3AD203B41FA5}">
                          <a16:colId xmlns:a16="http://schemas.microsoft.com/office/drawing/2014/main" val="2579927979"/>
                        </a:ext>
                      </a:extLst>
                    </a:gridCol>
                    <a:gridCol w="1314146">
                      <a:extLst>
                        <a:ext uri="{9D8B030D-6E8A-4147-A177-3AD203B41FA5}">
                          <a16:colId xmlns:a16="http://schemas.microsoft.com/office/drawing/2014/main" val="783410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463" t="-8197" r="-20185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0463" t="-8197" r="-10185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300463" t="-8197" r="-1852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2776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0,274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0,50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36,2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6764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0,340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121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86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0,365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2,25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163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81148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Xe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0,398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3,20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232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07077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AC5EBC4-2557-4D94-B1AD-95D997374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68" y="4140350"/>
            <a:ext cx="3250281" cy="268660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225E9C5-CEBC-4418-A5D2-9642D8918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8087" y="2960854"/>
            <a:ext cx="4875243" cy="38854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A7832E-74A8-4DFC-83E5-C2B117AB524B}"/>
              </a:ext>
            </a:extLst>
          </p:cNvPr>
          <p:cNvSpPr txBox="1"/>
          <p:nvPr/>
        </p:nvSpPr>
        <p:spPr>
          <a:xfrm>
            <a:off x="8192925" y="2314523"/>
            <a:ext cx="19382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Кратковременно отталкивающий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BA99F1-EF0F-4B21-9D08-7941087C8531}"/>
              </a:ext>
            </a:extLst>
          </p:cNvPr>
          <p:cNvSpPr txBox="1"/>
          <p:nvPr/>
        </p:nvSpPr>
        <p:spPr>
          <a:xfrm>
            <a:off x="10344472" y="2346164"/>
            <a:ext cx="176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Взаимное притяжение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14F9E4FA-A503-44E7-BB76-6D94106F62C8}"/>
              </a:ext>
            </a:extLst>
          </p:cNvPr>
          <p:cNvCxnSpPr/>
          <p:nvPr/>
        </p:nvCxnSpPr>
        <p:spPr>
          <a:xfrm flipV="1">
            <a:off x="9325708" y="2204581"/>
            <a:ext cx="190034" cy="15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7D420584-800C-4B7C-A392-6FE150DE2B95}"/>
              </a:ext>
            </a:extLst>
          </p:cNvPr>
          <p:cNvCxnSpPr/>
          <p:nvPr/>
        </p:nvCxnSpPr>
        <p:spPr>
          <a:xfrm flipH="1" flipV="1">
            <a:off x="10498379" y="2191970"/>
            <a:ext cx="300291" cy="22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FB589C6-1B81-49D4-8A45-7E343D90EF2D}"/>
              </a:ext>
            </a:extLst>
          </p:cNvPr>
          <p:cNvSpPr txBox="1"/>
          <p:nvPr/>
        </p:nvSpPr>
        <p:spPr>
          <a:xfrm>
            <a:off x="3791746" y="4744989"/>
            <a:ext cx="30243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Преимущество:</a:t>
            </a:r>
            <a:r>
              <a:rPr lang="ru-RU" dirty="0"/>
              <a:t> сочетает в себе реалистичное описание молекулярного взаимодействия с вычислительной простотой</a:t>
            </a:r>
          </a:p>
        </p:txBody>
      </p:sp>
    </p:spTree>
    <p:extLst>
      <p:ext uri="{BB962C8B-B14F-4D97-AF65-F5344CB8AC3E}">
        <p14:creationId xmlns:p14="http://schemas.microsoft.com/office/powerpoint/2010/main" val="71551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328BC-C841-418C-A39F-AD2C21B3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Парные межмолекулярные потенциалы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22551B-523F-4E06-A0E7-7CD5405E9933}"/>
              </a:ext>
            </a:extLst>
          </p:cNvPr>
          <p:cNvSpPr txBox="1"/>
          <p:nvPr/>
        </p:nvSpPr>
        <p:spPr>
          <a:xfrm>
            <a:off x="263352" y="1628800"/>
            <a:ext cx="110892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Потенциал Вика-</a:t>
            </a:r>
            <a:r>
              <a:rPr lang="ru-RU" b="1" dirty="0" err="1"/>
              <a:t>Чендлера</a:t>
            </a:r>
            <a:r>
              <a:rPr lang="ru-RU" b="1" dirty="0"/>
              <a:t>-Андерсона (WCA - </a:t>
            </a:r>
            <a:r>
              <a:rPr lang="en-US" b="1" dirty="0"/>
              <a:t>Week-Chandler-Anderson</a:t>
            </a:r>
            <a:r>
              <a:rPr lang="ru-RU" b="1" dirty="0"/>
              <a:t>): </a:t>
            </a:r>
            <a:r>
              <a:rPr lang="ru-RU" dirty="0"/>
              <a:t>является модификацией потенциала ЛД, где атомы взаимодействуют через разрез и сдвинутый ЛД</a:t>
            </a:r>
          </a:p>
          <a:p>
            <a:endParaRPr lang="ru-R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796033-FF49-4166-81A6-4F868392946B}"/>
                  </a:ext>
                </a:extLst>
              </p:cNvPr>
              <p:cNvSpPr txBox="1"/>
              <p:nvPr/>
            </p:nvSpPr>
            <p:spPr>
              <a:xfrm>
                <a:off x="1631504" y="2552130"/>
                <a:ext cx="4480329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796033-FF49-4166-81A6-4F8683929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04" y="2552130"/>
                <a:ext cx="4480329" cy="1025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B3DCD9-88CD-4131-9011-B5A2EEA165CD}"/>
                  </a:ext>
                </a:extLst>
              </p:cNvPr>
              <p:cNvSpPr txBox="1"/>
              <p:nvPr/>
            </p:nvSpPr>
            <p:spPr>
              <a:xfrm>
                <a:off x="6960096" y="2708920"/>
                <a:ext cx="765145" cy="604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B3DCD9-88CD-4131-9011-B5A2EEA16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96" y="2708920"/>
                <a:ext cx="765145" cy="6047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755B73A-6A81-4AD1-8012-C4371BF20495}"/>
              </a:ext>
            </a:extLst>
          </p:cNvPr>
          <p:cNvSpPr txBox="1"/>
          <p:nvPr/>
        </p:nvSpPr>
        <p:spPr>
          <a:xfrm>
            <a:off x="7968208" y="2756147"/>
            <a:ext cx="2471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ru-RU" dirty="0"/>
              <a:t>расстояние усечения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938CE5-1B87-4C46-9BB3-34A9642F3934}"/>
              </a:ext>
            </a:extLst>
          </p:cNvPr>
          <p:cNvSpPr txBox="1"/>
          <p:nvPr/>
        </p:nvSpPr>
        <p:spPr>
          <a:xfrm>
            <a:off x="6888088" y="32857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значение потенциала ЛД в точке усечения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188853FC-084D-4BAD-8B2C-83D5653DBC89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4943872" y="3064962"/>
            <a:ext cx="1944216" cy="405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16CEACF-D18C-4A81-966C-B4FE145CE4A7}"/>
              </a:ext>
            </a:extLst>
          </p:cNvPr>
          <p:cNvSpPr txBox="1"/>
          <p:nvPr/>
        </p:nvSpPr>
        <p:spPr>
          <a:xfrm>
            <a:off x="263352" y="3983259"/>
            <a:ext cx="118093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этом случае взаимодействия между атомами носят чисто отталкивательный характер.</a:t>
            </a:r>
          </a:p>
          <a:p>
            <a:endParaRPr lang="ru-RU" dirty="0"/>
          </a:p>
          <a:p>
            <a:r>
              <a:rPr lang="ru-RU" dirty="0"/>
              <a:t>Поэтому этот потенциал используется в тех случаях, когда мы хотим, чтобы атомы чисто отвечали друг другу.</a:t>
            </a:r>
          </a:p>
        </p:txBody>
      </p:sp>
    </p:spTree>
    <p:extLst>
      <p:ext uri="{BB962C8B-B14F-4D97-AF65-F5344CB8AC3E}">
        <p14:creationId xmlns:p14="http://schemas.microsoft.com/office/powerpoint/2010/main" val="143194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9E31F-40F0-4F90-8348-7F788B94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плотности в наноканалах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E2232-EF48-48BB-9B1A-6AC69239AE86}"/>
              </a:ext>
            </a:extLst>
          </p:cNvPr>
          <p:cNvSpPr txBox="1"/>
          <p:nvPr/>
        </p:nvSpPr>
        <p:spPr>
          <a:xfrm>
            <a:off x="335360" y="1680467"/>
            <a:ext cx="388843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Притягивающая часть потенциала взаимодействия ЛД включается и выключается в течение </a:t>
            </a:r>
            <a:r>
              <a:rPr lang="ru-RU" dirty="0" err="1"/>
              <a:t>Пуазейля</a:t>
            </a:r>
            <a:r>
              <a:rPr lang="ru-RU" dirty="0"/>
              <a:t> в щелевом канале шириной 4σ для трех различных систем: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Взаимодействия жидкость-жидкость и жидкость-стенка описываются чисто отталкивающими часть (WCA)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Взаимодействия жидкость-жидкость и жидкость-стенка моделируются полным 12-6 ЛД.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Взаимодействия жидкость-жидкость при WCA и жидкость-стенка при полном 12-6 ЛД.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46A8CB-9133-46C2-BDBE-0089EAFCE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320" y="1556792"/>
            <a:ext cx="7810228" cy="520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8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7C8C7-C4CF-4629-A903-6F96A6E6A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Парные межмолекулярные потенциалы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352C72-CBAE-465D-BE36-3CB74C80E801}"/>
              </a:ext>
            </a:extLst>
          </p:cNvPr>
          <p:cNvSpPr txBox="1"/>
          <p:nvPr/>
        </p:nvSpPr>
        <p:spPr>
          <a:xfrm>
            <a:off x="191344" y="1628800"/>
            <a:ext cx="118093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Букингемский потенциал:</a:t>
            </a:r>
            <a:r>
              <a:rPr lang="ru-RU" dirty="0"/>
              <a:t> по сравнению с моделью ЛД член отталкивания теперь имеет экспоненциальную зависимость от расстояния, что более реалистично.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EDAFCC-D908-4764-BFBB-3A28AF9C530D}"/>
                  </a:ext>
                </a:extLst>
              </p:cNvPr>
              <p:cNvSpPr txBox="1"/>
              <p:nvPr/>
            </p:nvSpPr>
            <p:spPr>
              <a:xfrm>
                <a:off x="1035342" y="2275131"/>
                <a:ext cx="193828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𝐵𝑟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EDAFCC-D908-4764-BFBB-3A28AF9C5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342" y="2275131"/>
                <a:ext cx="1938287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3E2E4F6-C18D-471E-85D2-BD86554CCF1B}"/>
              </a:ext>
            </a:extLst>
          </p:cNvPr>
          <p:cNvSpPr txBox="1"/>
          <p:nvPr/>
        </p:nvSpPr>
        <p:spPr>
          <a:xfrm>
            <a:off x="3270410" y="2349767"/>
            <a:ext cx="4216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A,B,C</a:t>
            </a:r>
            <a:r>
              <a:rPr lang="en-US" baseline="-25000" dirty="0"/>
              <a:t>6</a:t>
            </a:r>
            <a:r>
              <a:rPr lang="en-US" dirty="0"/>
              <a:t> - </a:t>
            </a:r>
            <a:r>
              <a:rPr lang="ru-RU" dirty="0"/>
              <a:t>эмпирические коэффициенты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83F798-AB6A-4B05-A27D-751D903B3257}"/>
              </a:ext>
            </a:extLst>
          </p:cNvPr>
          <p:cNvSpPr txBox="1"/>
          <p:nvPr/>
        </p:nvSpPr>
        <p:spPr>
          <a:xfrm>
            <a:off x="191344" y="292146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Недостаток: по сравнению с LJ, дороже оценить  Преимущество: более реалистичный, чем потенциал LJ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A24E8A-959F-4C9D-8063-A672F5113EAE}"/>
              </a:ext>
            </a:extLst>
          </p:cNvPr>
          <p:cNvSpPr txBox="1"/>
          <p:nvPr/>
        </p:nvSpPr>
        <p:spPr>
          <a:xfrm>
            <a:off x="222410" y="3715606"/>
            <a:ext cx="118093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Кулоновский потенциал:</a:t>
            </a:r>
            <a:r>
              <a:rPr lang="ru-RU" dirty="0"/>
              <a:t> для электростатических взаимодействий между частицами при наличии зарядов, например, для ионов или многоатомных молекул с частичными зарядами.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2DEBCD1-A4DC-4C57-940F-9005CB493950}"/>
                  </a:ext>
                </a:extLst>
              </p:cNvPr>
              <p:cNvSpPr txBox="1"/>
              <p:nvPr/>
            </p:nvSpPr>
            <p:spPr>
              <a:xfrm>
                <a:off x="923809" y="4482815"/>
                <a:ext cx="2001445" cy="567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2DEBCD1-A4DC-4C57-940F-9005CB493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09" y="4482815"/>
                <a:ext cx="2001445" cy="5674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96CB4D-D0F7-465E-9DA0-B1F1732FF08B}"/>
                  </a:ext>
                </a:extLst>
              </p:cNvPr>
              <p:cNvSpPr txBox="1"/>
              <p:nvPr/>
            </p:nvSpPr>
            <p:spPr>
              <a:xfrm>
                <a:off x="3215231" y="4519209"/>
                <a:ext cx="85120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, где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,q</a:t>
                </a:r>
                <a:r>
                  <a:rPr lang="en-US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- </a:t>
                </a:r>
                <a:r>
                  <a:rPr lang="ru-RU" dirty="0"/>
                  <a:t>заряды двух частиц,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 - 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Microsoft Sans Serif" panose="020B0604020202020204" pitchFamily="34" charset="0"/>
                    <a:ea typeface="Microsoft Sans Serif" panose="020B0604020202020204" pitchFamily="34" charset="0"/>
                  </a:rPr>
                  <a:t>диэлектрическая проницаемость вакуума.</a:t>
                </a:r>
                <a:endParaRPr lang="ru-RU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96CB4D-D0F7-465E-9DA0-B1F1732FF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231" y="4519209"/>
                <a:ext cx="8512010" cy="369332"/>
              </a:xfrm>
              <a:prstGeom prst="rect">
                <a:avLst/>
              </a:prstGeom>
              <a:blipFill>
                <a:blip r:embed="rId4"/>
                <a:stretch>
                  <a:fillRect l="-573" t="-9836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45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D0F61-BB2D-43AB-9E86-33057A18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Многочастичные межмолекулярные потенциалы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FEED3-C651-4BB7-B85E-FE7F185BB9C2}"/>
              </a:ext>
            </a:extLst>
          </p:cNvPr>
          <p:cNvSpPr txBox="1"/>
          <p:nvPr/>
        </p:nvSpPr>
        <p:spPr>
          <a:xfrm>
            <a:off x="335360" y="1674674"/>
            <a:ext cx="116652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Хотя парные потенциалы довольно успешно описывают межмолекулярные взаимодействия, есть свидетельства того, что взаимодействия трех тел (или более) могут быть важны.</a:t>
            </a:r>
          </a:p>
          <a:p>
            <a:endParaRPr lang="ru-RU" dirty="0"/>
          </a:p>
          <a:p>
            <a:r>
              <a:rPr lang="ru-RU" dirty="0"/>
              <a:t>Потенциал </a:t>
            </a:r>
            <a:r>
              <a:rPr lang="ru-RU" dirty="0" err="1"/>
              <a:t>Терсоффа</a:t>
            </a:r>
            <a:r>
              <a:rPr lang="ru-RU" dirty="0"/>
              <a:t> основан на концепции порядка связи; то есть, сила связи между двумя атомами не постоянна, а зависит от местного окружения. </a:t>
            </a:r>
          </a:p>
          <a:p>
            <a:r>
              <a:rPr lang="ru-RU" dirty="0"/>
              <a:t>Потенциал </a:t>
            </a:r>
            <a:r>
              <a:rPr lang="ru-RU" dirty="0" err="1"/>
              <a:t>Терсоффа</a:t>
            </a:r>
            <a:r>
              <a:rPr lang="ru-RU" dirty="0"/>
              <a:t> имеет вид: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471D4-8089-4BFA-AA76-DE4251544AAF}"/>
                  </a:ext>
                </a:extLst>
              </p:cNvPr>
              <p:cNvSpPr txBox="1"/>
              <p:nvPr/>
            </p:nvSpPr>
            <p:spPr>
              <a:xfrm>
                <a:off x="623392" y="3483324"/>
                <a:ext cx="4536504" cy="391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/>
                  <a:t>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+…</m:t>
                        </m:r>
                      </m:e>
                    </m:nary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471D4-8089-4BFA-AA76-DE4251544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3483324"/>
                <a:ext cx="4536504" cy="391133"/>
              </a:xfrm>
              <a:prstGeom prst="rect">
                <a:avLst/>
              </a:prstGeom>
              <a:blipFill>
                <a:blip r:embed="rId2"/>
                <a:stretch>
                  <a:fillRect l="-3091" t="-107692" b="-1707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B01DA6-3D57-4E2A-A0BC-AFE7A81D9D90}"/>
                  </a:ext>
                </a:extLst>
              </p:cNvPr>
              <p:cNvSpPr txBox="1"/>
              <p:nvPr/>
            </p:nvSpPr>
            <p:spPr>
              <a:xfrm>
                <a:off x="415549" y="3961360"/>
                <a:ext cx="4952190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𝑗𝑖𝑘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B01DA6-3D57-4E2A-A0BC-AFE7A81D9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49" y="3961360"/>
                <a:ext cx="4952190" cy="6721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46EA47-1E56-473D-9218-3F13F476A425}"/>
                  </a:ext>
                </a:extLst>
              </p:cNvPr>
              <p:cNvSpPr txBox="1"/>
              <p:nvPr/>
            </p:nvSpPr>
            <p:spPr>
              <a:xfrm>
                <a:off x="5591944" y="4112780"/>
                <a:ext cx="4786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,где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эмпирические функции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46EA47-1E56-473D-9218-3F13F476A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4112780"/>
                <a:ext cx="4786247" cy="369332"/>
              </a:xfrm>
              <a:prstGeom prst="rect">
                <a:avLst/>
              </a:prstGeom>
              <a:blipFill>
                <a:blip r:embed="rId4"/>
                <a:stretch>
                  <a:fillRect l="-1019" t="-10000" r="-51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D39C914-EE87-424F-831B-E94AFB54CEE6}"/>
              </a:ext>
            </a:extLst>
          </p:cNvPr>
          <p:cNvSpPr txBox="1"/>
          <p:nvPr/>
        </p:nvSpPr>
        <p:spPr>
          <a:xfrm>
            <a:off x="415549" y="5013176"/>
            <a:ext cx="114410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Основная идея заключается в том, что связь </a:t>
            </a:r>
            <a:r>
              <a:rPr lang="ru-RU" dirty="0" err="1"/>
              <a:t>ij</a:t>
            </a:r>
            <a:r>
              <a:rPr lang="ru-RU" dirty="0"/>
              <a:t> ослабляется наличием других связей </a:t>
            </a:r>
            <a:r>
              <a:rPr lang="ru-RU" dirty="0" err="1"/>
              <a:t>ik</a:t>
            </a:r>
            <a:r>
              <a:rPr lang="ru-RU" dirty="0"/>
              <a:t> с участием атома i.</a:t>
            </a:r>
          </a:p>
          <a:p>
            <a:endParaRPr lang="ru-RU" dirty="0"/>
          </a:p>
          <a:p>
            <a:r>
              <a:rPr lang="ru-RU" dirty="0"/>
              <a:t>Величина ослабления определяется расположением других связей.</a:t>
            </a:r>
          </a:p>
        </p:txBody>
      </p:sp>
    </p:spTree>
    <p:extLst>
      <p:ext uri="{BB962C8B-B14F-4D97-AF65-F5344CB8AC3E}">
        <p14:creationId xmlns:p14="http://schemas.microsoft.com/office/powerpoint/2010/main" val="391473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B56304-8598-4C2E-9447-5EA50E01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 потенциальной функции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BA4FDD-602F-4B7B-B3DF-A7E5A903728D}"/>
              </a:ext>
            </a:extLst>
          </p:cNvPr>
          <p:cNvSpPr txBox="1"/>
          <p:nvPr/>
        </p:nvSpPr>
        <p:spPr>
          <a:xfrm>
            <a:off x="623392" y="1772816"/>
            <a:ext cx="1130525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Расчет потенциальной функции и связанной с ней силы составляет большую часть вычислительных затрат в атомистическом моделировании.</a:t>
            </a:r>
          </a:p>
          <a:p>
            <a:endParaRPr lang="ru-RU" dirty="0"/>
          </a:p>
          <a:p>
            <a:r>
              <a:rPr lang="ru-RU" dirty="0"/>
              <a:t>Следовательно, эффективные алгоритмы расчета потенциала и силы необходимы.</a:t>
            </a:r>
          </a:p>
          <a:p>
            <a:endParaRPr lang="ru-RU" dirty="0"/>
          </a:p>
          <a:p>
            <a:r>
              <a:rPr lang="ru-RU" dirty="0"/>
              <a:t>Алгоритм расчета потенциала можно разделить на две группы:</a:t>
            </a:r>
          </a:p>
          <a:p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b="1" dirty="0"/>
              <a:t>Короткодействующие взаимодействия </a:t>
            </a:r>
            <a:r>
              <a:rPr lang="ru-RU" dirty="0"/>
              <a:t>(потенциальная энергия обычно уменьшается практически до нуля для межмолекулярного расстояния 1 </a:t>
            </a:r>
            <a:r>
              <a:rPr lang="ru-RU" dirty="0" err="1"/>
              <a:t>нм</a:t>
            </a:r>
            <a:r>
              <a:rPr lang="ru-RU" dirty="0"/>
              <a:t> или 2 </a:t>
            </a:r>
            <a:r>
              <a:rPr lang="ru-RU" dirty="0" err="1"/>
              <a:t>нм</a:t>
            </a:r>
            <a:r>
              <a:rPr lang="ru-RU" dirty="0"/>
              <a:t> или меньше)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b="1" dirty="0"/>
              <a:t>Дальние взаимодействия </a:t>
            </a:r>
            <a:r>
              <a:rPr lang="ru-RU" dirty="0"/>
              <a:t>(потенциальная энергия убывает очень медленно и обычно не пренебрежимо мал на очень большом расстоянии, например, десятки нанометров). К этой категории относятся кулоновские потенциалы .</a:t>
            </a:r>
          </a:p>
        </p:txBody>
      </p:sp>
    </p:spTree>
    <p:extLst>
      <p:ext uri="{BB962C8B-B14F-4D97-AF65-F5344CB8AC3E}">
        <p14:creationId xmlns:p14="http://schemas.microsoft.com/office/powerpoint/2010/main" val="366609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93EAA2-31BE-49F6-8974-E9FACEF9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 короткодействующих взаимодействий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1C4BDF-B860-46DB-BA52-F5EBABF1EA71}"/>
                  </a:ext>
                </a:extLst>
              </p:cNvPr>
              <p:cNvSpPr txBox="1"/>
              <p:nvPr/>
            </p:nvSpPr>
            <p:spPr>
              <a:xfrm>
                <a:off x="671736" y="2035360"/>
                <a:ext cx="649062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1C4BDF-B860-46DB-BA52-F5EBABF1E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36" y="2035360"/>
                <a:ext cx="6490623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035D92F-9398-42C1-BEBC-1095C90B04F1}"/>
              </a:ext>
            </a:extLst>
          </p:cNvPr>
          <p:cNvSpPr txBox="1"/>
          <p:nvPr/>
        </p:nvSpPr>
        <p:spPr>
          <a:xfrm>
            <a:off x="263352" y="16041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Сдвинутый потенциал Леннарда-Джонса</a:t>
            </a:r>
            <a:r>
              <a:rPr lang="en-US" dirty="0"/>
              <a:t>: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DD2BA8-0734-40C2-8098-F4E44003682C}"/>
                  </a:ext>
                </a:extLst>
              </p:cNvPr>
              <p:cNvSpPr txBox="1"/>
              <p:nvPr/>
            </p:nvSpPr>
            <p:spPr>
              <a:xfrm>
                <a:off x="9624392" y="2248208"/>
                <a:ext cx="1895872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DD2BA8-0734-40C2-8098-F4E440036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392" y="2248208"/>
                <a:ext cx="1895872" cy="391646"/>
              </a:xfrm>
              <a:prstGeom prst="rect">
                <a:avLst/>
              </a:prstGeom>
              <a:blipFill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619213-2992-4AB4-AE3B-0D915D501ABF}"/>
                  </a:ext>
                </a:extLst>
              </p:cNvPr>
              <p:cNvSpPr txBox="1"/>
              <p:nvPr/>
            </p:nvSpPr>
            <p:spPr>
              <a:xfrm>
                <a:off x="695400" y="272990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радиус отсечки, обычно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2.2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&lt;2.5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619213-2992-4AB4-AE3B-0D915D501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2729909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4120F68-F572-4B6B-A841-6AC52FFC2F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348" y="3231758"/>
            <a:ext cx="5115639" cy="3620005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2E02491-929B-4FB2-A9AE-04261FCF8614}"/>
              </a:ext>
            </a:extLst>
          </p:cNvPr>
          <p:cNvSpPr/>
          <p:nvPr/>
        </p:nvSpPr>
        <p:spPr>
          <a:xfrm>
            <a:off x="2746167" y="3231758"/>
            <a:ext cx="2557820" cy="1565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131517-C921-41CB-8BEA-82673CDE03D5}"/>
              </a:ext>
            </a:extLst>
          </p:cNvPr>
          <p:cNvSpPr txBox="1"/>
          <p:nvPr/>
        </p:nvSpPr>
        <p:spPr>
          <a:xfrm>
            <a:off x="1127448" y="4458598"/>
            <a:ext cx="86409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800" dirty="0"/>
              <a:t>Молекулы отталкиваются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40A73-D68D-412E-9CC2-2F36E3B46A26}"/>
              </a:ext>
            </a:extLst>
          </p:cNvPr>
          <p:cNvSpPr txBox="1"/>
          <p:nvPr/>
        </p:nvSpPr>
        <p:spPr>
          <a:xfrm>
            <a:off x="2910732" y="4649827"/>
            <a:ext cx="86409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800" dirty="0"/>
              <a:t>Молекулы притягиваются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65B355-2462-408B-B908-2D6E65193E58}"/>
              </a:ext>
            </a:extLst>
          </p:cNvPr>
          <p:cNvSpPr txBox="1"/>
          <p:nvPr/>
        </p:nvSpPr>
        <p:spPr>
          <a:xfrm>
            <a:off x="5591944" y="323405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На практике список соседей ведется для каждого частица в системе, и вычисляется потенциальная энергия</a:t>
            </a:r>
          </a:p>
          <a:p>
            <a:r>
              <a:rPr lang="ru-RU" dirty="0"/>
              <a:t>между парой частиц только тогда, когда одна частица в списке другой частицы.</a:t>
            </a:r>
          </a:p>
          <a:p>
            <a:endParaRPr lang="ru-RU" dirty="0"/>
          </a:p>
          <a:p>
            <a:r>
              <a:rPr lang="ru-RU" dirty="0"/>
              <a:t>Из-за движения частиц необходимо обновить список соседей.</a:t>
            </a:r>
          </a:p>
        </p:txBody>
      </p:sp>
    </p:spTree>
    <p:extLst>
      <p:ext uri="{BB962C8B-B14F-4D97-AF65-F5344CB8AC3E}">
        <p14:creationId xmlns:p14="http://schemas.microsoft.com/office/powerpoint/2010/main" val="389942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6FCAE47-6393-43B8-857A-FD38372ABEAE}"/>
              </a:ext>
            </a:extLst>
          </p:cNvPr>
          <p:cNvSpPr/>
          <p:nvPr/>
        </p:nvSpPr>
        <p:spPr>
          <a:xfrm>
            <a:off x="0" y="1568500"/>
            <a:ext cx="4655840" cy="5289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CA9FB5-2C2C-4025-AA26-1C3611CF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 дальнодействующих взаимодействий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3737D6-CD8D-40B1-94A1-47CF9DDEF96B}"/>
              </a:ext>
            </a:extLst>
          </p:cNvPr>
          <p:cNvSpPr txBox="1"/>
          <p:nvPr/>
        </p:nvSpPr>
        <p:spPr>
          <a:xfrm>
            <a:off x="4655840" y="1628800"/>
            <a:ext cx="753616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Расчет потенциала для дальнодействующих потенциальных взаимодействий намного сложнее , чем для короткодействующего</a:t>
            </a:r>
          </a:p>
          <a:p>
            <a:r>
              <a:rPr lang="ru-RU" dirty="0"/>
              <a:t>потенциала. </a:t>
            </a:r>
          </a:p>
          <a:p>
            <a:endParaRPr lang="ru-RU" dirty="0"/>
          </a:p>
          <a:p>
            <a:r>
              <a:rPr lang="ru-RU" dirty="0"/>
              <a:t>Для потенциала дальнего действия использование метода отсечки с малым rc дает значительную ошибку при моделировании, тогда как использование большого </a:t>
            </a:r>
            <a:r>
              <a:rPr lang="ru-RU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ru-RU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ru-RU" dirty="0"/>
              <a:t> требует больших вычислительных ресурсов.</a:t>
            </a:r>
          </a:p>
          <a:p>
            <a:endParaRPr lang="ru-RU" dirty="0"/>
          </a:p>
          <a:p>
            <a:r>
              <a:rPr lang="ru-RU" dirty="0"/>
              <a:t>Таким образом, в целом, метод отсечки не является предпочтительным при расчете потенциала дальнего действия. </a:t>
            </a:r>
          </a:p>
          <a:p>
            <a:endParaRPr lang="ru-RU" dirty="0"/>
          </a:p>
          <a:p>
            <a:r>
              <a:rPr lang="ru-RU" dirty="0"/>
              <a:t>Необходимы специальные алгоритмы для вычисления кулоновского потенциала из-за электростатических взаимодействий. Моделирование Эвальда, сетка частиц Эвальда, метод быстрых </a:t>
            </a:r>
            <a:r>
              <a:rPr lang="ru-RU" dirty="0" err="1"/>
              <a:t>мультиполей</a:t>
            </a:r>
            <a:r>
              <a:rPr lang="ru-RU" dirty="0"/>
              <a:t>. </a:t>
            </a:r>
          </a:p>
          <a:p>
            <a:endParaRPr lang="ru-RU" dirty="0"/>
          </a:p>
          <a:p>
            <a:r>
              <a:rPr lang="ru-RU" dirty="0"/>
              <a:t>Большинство этих методов основано на периодических граничных условиях. Таким образом, частица i в системе, состоящей из N частиц, взаимодействует не только с N-1 частицами, но и с бесконечным числом образов этих частиц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3ACAB81-EDF6-4834-B113-A1479449F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628800"/>
            <a:ext cx="3647729" cy="41729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1D9CAB8-F482-44C9-82E1-6868B889D231}"/>
              </a:ext>
            </a:extLst>
          </p:cNvPr>
          <p:cNvSpPr txBox="1"/>
          <p:nvPr/>
        </p:nvSpPr>
        <p:spPr>
          <a:xfrm>
            <a:off x="3114264" y="2420888"/>
            <a:ext cx="1541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наночастицы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9F230DE-5F12-42DF-9210-E01A22691DE1}"/>
              </a:ext>
            </a:extLst>
          </p:cNvPr>
          <p:cNvSpPr/>
          <p:nvPr/>
        </p:nvSpPr>
        <p:spPr>
          <a:xfrm>
            <a:off x="263352" y="1568500"/>
            <a:ext cx="43204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13601F3-6BF3-44C9-80A8-DADCBE128573}"/>
                  </a:ext>
                </a:extLst>
              </p:cNvPr>
              <p:cNvSpPr txBox="1"/>
              <p:nvPr/>
            </p:nvSpPr>
            <p:spPr>
              <a:xfrm>
                <a:off x="911424" y="5950738"/>
                <a:ext cx="2533258" cy="810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den>
                                  </m:f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13601F3-6BF3-44C9-80A8-DADCBE128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5950738"/>
                <a:ext cx="2533258" cy="8102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68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6D916-BE34-43BB-A9C3-13D55D5C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Молекулярная динамика</a:t>
            </a:r>
          </a:p>
        </p:txBody>
      </p:sp>
    </p:spTree>
    <p:extLst>
      <p:ext uri="{BB962C8B-B14F-4D97-AF65-F5344CB8AC3E}">
        <p14:creationId xmlns:p14="http://schemas.microsoft.com/office/powerpoint/2010/main" val="93606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3E8E3-1594-44F8-99F2-0DC01D1B6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Термостат </a:t>
            </a:r>
            <a:r>
              <a:rPr lang="ru-RU" dirty="0" err="1"/>
              <a:t>Берендсена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B77F0F-69B8-4752-A486-C7A0C09B615C}"/>
              </a:ext>
            </a:extLst>
          </p:cNvPr>
          <p:cNvSpPr txBox="1"/>
          <p:nvPr/>
        </p:nvSpPr>
        <p:spPr>
          <a:xfrm>
            <a:off x="263352" y="1556792"/>
            <a:ext cx="115212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 ряду причин (дрейф в результате усечения сил и ошибок интегрирования, нагрев из-за внешних сил или сил трения) необходимо контролировать температуру системы при моделировании МД.</a:t>
            </a:r>
          </a:p>
          <a:p>
            <a:endParaRPr lang="en-US" dirty="0"/>
          </a:p>
          <a:p>
            <a:r>
              <a:rPr lang="ru-RU" dirty="0"/>
              <a:t>По этому алгоритму отклонение температуры системы от </a:t>
            </a:r>
            <a:r>
              <a:rPr lang="ru-RU" i="1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ru-RU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ru-RU" dirty="0"/>
              <a:t> медленно корректируется в соответствии со следующим уравнением: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4E598B-3CF0-4EB4-82BA-EC2549F8A07E}"/>
                  </a:ext>
                </a:extLst>
              </p:cNvPr>
              <p:cNvSpPr txBox="1"/>
              <p:nvPr/>
            </p:nvSpPr>
            <p:spPr>
              <a:xfrm>
                <a:off x="5663952" y="2777640"/>
                <a:ext cx="127406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4E598B-3CF0-4EB4-82BA-EC2549F8A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52" y="2777640"/>
                <a:ext cx="1274067" cy="5259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EA05B6E-51A0-4491-8D7B-FAE5EF564107}"/>
              </a:ext>
            </a:extLst>
          </p:cNvPr>
          <p:cNvSpPr txBox="1"/>
          <p:nvPr/>
        </p:nvSpPr>
        <p:spPr>
          <a:xfrm>
            <a:off x="288669" y="3336667"/>
            <a:ext cx="8808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ea typeface="Microsoft Sans Serif" panose="020B0604020202020204" pitchFamily="34" charset="0"/>
              </a:rPr>
              <a:t>На каждом шаге скорость каждой частицы масштабируется с коэффициентом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27FABD-2122-42E3-8916-081598213120}"/>
                  </a:ext>
                </a:extLst>
              </p:cNvPr>
              <p:cNvSpPr txBox="1"/>
              <p:nvPr/>
            </p:nvSpPr>
            <p:spPr>
              <a:xfrm>
                <a:off x="695400" y="3751392"/>
                <a:ext cx="2297617" cy="76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27FABD-2122-42E3-8916-081598213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3751392"/>
                <a:ext cx="2297617" cy="7689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92F94A-6071-4571-8098-979D91E4C490}"/>
                  </a:ext>
                </a:extLst>
              </p:cNvPr>
              <p:cNvSpPr txBox="1"/>
              <p:nvPr/>
            </p:nvSpPr>
            <p:spPr>
              <a:xfrm>
                <a:off x="3935760" y="3799320"/>
                <a:ext cx="1095877" cy="598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92F94A-6071-4571-8098-979D91E4C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3799320"/>
                <a:ext cx="1095877" cy="5984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9685799-2CE1-4542-A891-453040C4317B}"/>
              </a:ext>
            </a:extLst>
          </p:cNvPr>
          <p:cNvSpPr txBox="1"/>
          <p:nvPr/>
        </p:nvSpPr>
        <p:spPr>
          <a:xfrm>
            <a:off x="263352" y="4573637"/>
            <a:ext cx="1204448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Изменение кинетической энергии, вызванное масштабированием скоростей, частично перераспределяется между кинетической и потенциальной энергией, и, следовательно, изменение температуры меньше, чем </a:t>
            </a:r>
            <a:r>
              <a:rPr lang="ru-RU" dirty="0" err="1"/>
              <a:t>скейлинговая</a:t>
            </a:r>
            <a:r>
              <a:rPr lang="ru-RU" dirty="0"/>
              <a:t> энергия</a:t>
            </a:r>
          </a:p>
          <a:p>
            <a:endParaRPr lang="ru-RU" dirty="0"/>
          </a:p>
          <a:p>
            <a:r>
              <a:rPr lang="ru-RU" dirty="0"/>
              <a:t>Другие термостаты: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Термостат </a:t>
            </a:r>
            <a:r>
              <a:rPr lang="ru-RU" dirty="0" err="1"/>
              <a:t>Nose-Hoover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Термостат Андерсена</a:t>
            </a:r>
          </a:p>
        </p:txBody>
      </p:sp>
    </p:spTree>
    <p:extLst>
      <p:ext uri="{BB962C8B-B14F-4D97-AF65-F5344CB8AC3E}">
        <p14:creationId xmlns:p14="http://schemas.microsoft.com/office/powerpoint/2010/main" val="422034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750F4-2ED6-4529-A014-EB1B1FB9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данных - профили плотности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7BF2F-3351-45E5-9483-5BFA6BD7671C}"/>
              </a:ext>
            </a:extLst>
          </p:cNvPr>
          <p:cNvSpPr txBox="1"/>
          <p:nvPr/>
        </p:nvSpPr>
        <p:spPr>
          <a:xfrm>
            <a:off x="119336" y="1628800"/>
            <a:ext cx="1195332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МД- моделирование генерирует траектории всех частиц в системе, но для более глубокого понимания изучаемой системы нам необходимо проанализировать траектории, полученные в ходе МД-моделирования.</a:t>
            </a:r>
          </a:p>
          <a:p>
            <a:endParaRPr lang="ru-RU" dirty="0"/>
          </a:p>
          <a:p>
            <a:r>
              <a:rPr lang="ru-RU" dirty="0"/>
              <a:t>Для исследования </a:t>
            </a:r>
            <a:r>
              <a:rPr lang="ru-RU" dirty="0" err="1"/>
              <a:t>нанотечений</a:t>
            </a:r>
            <a:r>
              <a:rPr lang="ru-RU" dirty="0"/>
              <a:t> в каналах и порах, где плотность флюида неоднородна, полезно вычислить пространственное распределение плотности флюида.</a:t>
            </a:r>
          </a:p>
          <a:p>
            <a:endParaRPr lang="ru-RU" dirty="0"/>
          </a:p>
          <a:p>
            <a:r>
              <a:rPr lang="ru-RU" dirty="0"/>
              <a:t>Метод </a:t>
            </a:r>
            <a:r>
              <a:rPr lang="ru-RU" dirty="0" err="1"/>
              <a:t>бинирования</a:t>
            </a:r>
            <a:r>
              <a:rPr lang="ru-RU" dirty="0"/>
              <a:t>: пространственная область разбивается на несколько ячеек (</a:t>
            </a:r>
            <a:r>
              <a:rPr lang="ru-RU" dirty="0" err="1"/>
              <a:t>бинов</a:t>
            </a:r>
            <a:r>
              <a:rPr lang="ru-RU" dirty="0"/>
              <a:t>). Количество атомов в каждом бункере вычисляется на основе знания положения атомов.</a:t>
            </a:r>
          </a:p>
          <a:p>
            <a:endParaRPr lang="ru-RU" dirty="0"/>
          </a:p>
          <a:p>
            <a:r>
              <a:rPr lang="ru-RU" dirty="0"/>
              <a:t>Чтобы получить лучший статистический анализ в </a:t>
            </a:r>
            <a:r>
              <a:rPr lang="ru-RU" dirty="0" err="1"/>
              <a:t>бине</a:t>
            </a:r>
            <a:r>
              <a:rPr lang="ru-RU" dirty="0"/>
              <a:t>, мы добавляем количество атомов в </a:t>
            </a:r>
            <a:r>
              <a:rPr lang="ru-RU" dirty="0" err="1"/>
              <a:t>бине</a:t>
            </a:r>
            <a:r>
              <a:rPr lang="ru-RU" dirty="0"/>
              <a:t> для количества шагов , а затем делим общее количество атомов в </a:t>
            </a:r>
            <a:r>
              <a:rPr lang="ru-RU" dirty="0" err="1"/>
              <a:t>бине</a:t>
            </a:r>
            <a:r>
              <a:rPr lang="ru-RU" dirty="0"/>
              <a:t> на количество шагов и объем </a:t>
            </a:r>
            <a:r>
              <a:rPr lang="ru-RU" dirty="0" err="1"/>
              <a:t>бина</a:t>
            </a:r>
            <a:r>
              <a:rPr lang="ru-RU" dirty="0"/>
              <a:t>. </a:t>
            </a:r>
          </a:p>
          <a:p>
            <a:endParaRPr lang="ru-RU" dirty="0"/>
          </a:p>
          <a:p>
            <a:r>
              <a:rPr lang="ru-RU" dirty="0"/>
              <a:t>Таким образом, число плотности </a:t>
            </a:r>
            <a:r>
              <a:rPr lang="ru-RU" i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ru-RU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ru-RU" dirty="0"/>
              <a:t>, усредненное по </a:t>
            </a:r>
            <a:r>
              <a:rPr lang="ru-RU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ru-RU" dirty="0"/>
              <a:t> шагам, определяется как: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84BF7C-11A4-491D-B508-0DC4C4811F77}"/>
                  </a:ext>
                </a:extLst>
              </p:cNvPr>
              <p:cNvSpPr txBox="1"/>
              <p:nvPr/>
            </p:nvSpPr>
            <p:spPr>
              <a:xfrm>
                <a:off x="3863752" y="5520692"/>
                <a:ext cx="1309974" cy="741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𝑉𝑂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84BF7C-11A4-491D-B508-0DC4C4811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752" y="5520692"/>
                <a:ext cx="1309974" cy="7418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04C1F2E-D980-4AA8-910D-08DEFD33A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280" y="4910672"/>
            <a:ext cx="2972215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7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A0B88-4417-407E-B918-3F55CD29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данных - профили скорости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B033AD-26DC-4FFC-9063-DBFC96588ED9}"/>
              </a:ext>
            </a:extLst>
          </p:cNvPr>
          <p:cNvSpPr txBox="1"/>
          <p:nvPr/>
        </p:nvSpPr>
        <p:spPr>
          <a:xfrm>
            <a:off x="479376" y="1628800"/>
            <a:ext cx="114492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ea typeface="Microsoft Sans Serif" panose="020B0604020202020204" pitchFamily="34" charset="0"/>
              </a:rPr>
              <a:t>Профили скорости являются одним из наиболее важных измеряемых параметров </a:t>
            </a:r>
            <a:r>
              <a:rPr lang="ru-RU" dirty="0">
                <a:solidFill>
                  <a:srgbClr val="000000"/>
                </a:solidFill>
                <a:ea typeface="Microsoft Sans Serif" panose="020B0604020202020204" pitchFamily="34" charset="0"/>
              </a:rPr>
              <a:t>транспорта жидкости и могут быть рассчитаны таким же образом, как и профиль плотности.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3BEC9B-8BF6-4B51-9589-590340E8F536}"/>
                  </a:ext>
                </a:extLst>
              </p:cNvPr>
              <p:cNvSpPr txBox="1"/>
              <p:nvPr/>
            </p:nvSpPr>
            <p:spPr>
              <a:xfrm>
                <a:off x="476966" y="2708920"/>
                <a:ext cx="11523689" cy="1564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Обычно система моделирования разбивается на n </a:t>
                </a:r>
                <a:r>
                  <a:rPr lang="ru-RU" dirty="0" err="1"/>
                  <a:t>бинов</a:t>
                </a:r>
                <a:r>
                  <a:rPr lang="ru-RU" dirty="0"/>
                  <a:t>, и статистика скорости жидкости собирается отдельно в каждом </a:t>
                </a:r>
                <a:r>
                  <a:rPr lang="ru-RU" dirty="0" err="1"/>
                  <a:t>бине</a:t>
                </a:r>
                <a:r>
                  <a:rPr lang="ru-RU" dirty="0"/>
                  <a:t>. </a:t>
                </a:r>
              </a:p>
              <a:p>
                <a:endParaRPr lang="ru-RU" dirty="0"/>
              </a:p>
              <a:p>
                <a:r>
                  <a:rPr lang="ru-RU" dirty="0"/>
                  <a:t>Предполагая, что во время </a:t>
                </a:r>
                <a: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s-</a:t>
                </a:r>
                <a:r>
                  <a:rPr lang="ru-RU" dirty="0"/>
                  <a:t>шагового моделирования на каждом шаге </a:t>
                </a:r>
                <a: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ru-RU" dirty="0"/>
                  <a:t> в </a:t>
                </a:r>
                <a: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ru-RU" dirty="0"/>
                  <a:t>-м </a:t>
                </a:r>
                <a:r>
                  <a:rPr lang="ru-RU" dirty="0" err="1"/>
                  <a:t>бине</a:t>
                </a:r>
                <a:r>
                  <a:rPr lang="ru-RU" dirty="0"/>
                  <a:t> находится </a:t>
                </a:r>
                <a: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ru-RU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k,i</a:t>
                </a:r>
                <a:r>
                  <a:rPr lang="ru-RU" dirty="0"/>
                  <a:t> частиц </a:t>
                </a:r>
                <a:r>
                  <a:rPr lang="en-US" dirty="0"/>
                  <a:t>co</a:t>
                </a:r>
                <a:r>
                  <a:rPr lang="ru-RU" dirty="0"/>
                  <a:t> скорость каждой из этих частиц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ru-RU" dirty="0"/>
                  <a:t> , то скорость жидкости </a:t>
                </a:r>
                <a: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ru-RU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ru-RU" dirty="0"/>
                  <a:t> в </a:t>
                </a:r>
                <a: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ru-RU" dirty="0"/>
                  <a:t> - м </a:t>
                </a:r>
                <a:r>
                  <a:rPr lang="ru-RU" dirty="0" err="1"/>
                  <a:t>бине</a:t>
                </a:r>
                <a:r>
                  <a:rPr lang="ru-RU" dirty="0"/>
                  <a:t> может быть вычислена: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3BEC9B-8BF6-4B51-9589-590340E8F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66" y="2708920"/>
                <a:ext cx="11523689" cy="1564980"/>
              </a:xfrm>
              <a:prstGeom prst="rect">
                <a:avLst/>
              </a:prstGeom>
              <a:blipFill>
                <a:blip r:embed="rId2"/>
                <a:stretch>
                  <a:fillRect l="-423" t="-1946" b="-27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62B9BD-35F5-4C8F-B012-DA1F13E00ED2}"/>
                  </a:ext>
                </a:extLst>
              </p:cNvPr>
              <p:cNvSpPr txBox="1"/>
              <p:nvPr/>
            </p:nvSpPr>
            <p:spPr>
              <a:xfrm>
                <a:off x="1991544" y="4874776"/>
                <a:ext cx="1942134" cy="708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62B9BD-35F5-4C8F-B012-DA1F13E00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4874776"/>
                <a:ext cx="1942134" cy="708848"/>
              </a:xfrm>
              <a:prstGeom prst="rect">
                <a:avLst/>
              </a:prstGeom>
              <a:blipFill>
                <a:blip r:embed="rId3"/>
                <a:stretch>
                  <a:fillRect b="-8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8D71C86-339B-4A4A-A217-EE1D2500D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160" y="4509120"/>
            <a:ext cx="3210373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3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E5D4D-70AD-4070-8B16-42F5831A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данных-коэффициент диффузии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4D72FD-46C5-48DE-AD70-46AD312B3F1D}"/>
              </a:ext>
            </a:extLst>
          </p:cNvPr>
          <p:cNvSpPr txBox="1"/>
          <p:nvPr/>
        </p:nvSpPr>
        <p:spPr>
          <a:xfrm>
            <a:off x="695400" y="1700808"/>
            <a:ext cx="8520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Коэффициент диффузии можно рассчитать, используя соотношение Эйнштейна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5AEECE-F978-4162-8F29-AA952C2FA2C5}"/>
                  </a:ext>
                </a:extLst>
              </p:cNvPr>
              <p:cNvSpPr txBox="1"/>
              <p:nvPr/>
            </p:nvSpPr>
            <p:spPr>
              <a:xfrm>
                <a:off x="3362223" y="2420888"/>
                <a:ext cx="3186962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5AEECE-F978-4162-8F29-AA952C2FA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223" y="2420888"/>
                <a:ext cx="3186962" cy="5557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00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8ED91-8537-4144-A3C6-BF409E02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данных-тензор напряжения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8AA90-6AD1-446A-8599-FA216F6DD5FA}"/>
              </a:ext>
            </a:extLst>
          </p:cNvPr>
          <p:cNvSpPr txBox="1"/>
          <p:nvPr/>
        </p:nvSpPr>
        <p:spPr>
          <a:xfrm>
            <a:off x="227348" y="1700808"/>
            <a:ext cx="117373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Тензор напряжения или давления атомарной жидкости, обозначаемый </a:t>
            </a:r>
            <a:r>
              <a:rPr lang="ru-RU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ru-RU" dirty="0"/>
              <a:t>, часто определяется как бесконечно малая сила </a:t>
            </a:r>
            <a:r>
              <a:rPr lang="ru-RU" i="1" dirty="0">
                <a:latin typeface="Cambria Math" panose="02040503050406030204" pitchFamily="18" charset="0"/>
                <a:ea typeface="Cambria Math" panose="02040503050406030204" pitchFamily="18" charset="0"/>
              </a:rPr>
              <a:t>dF</a:t>
            </a:r>
            <a:r>
              <a:rPr lang="ru-RU" dirty="0"/>
              <a:t>, действующая на бесконечно малую площадь </a:t>
            </a:r>
            <a:r>
              <a:rPr lang="ru-RU" i="1" dirty="0">
                <a:latin typeface="Cambria Math" panose="02040503050406030204" pitchFamily="18" charset="0"/>
                <a:ea typeface="Cambria Math" panose="02040503050406030204" pitchFamily="18" charset="0"/>
              </a:rPr>
              <a:t>dA</a:t>
            </a:r>
            <a:r>
              <a:rPr lang="ru-RU" dirty="0"/>
              <a:t>, которая движется с локальной скоростью потока </a:t>
            </a:r>
            <a:r>
              <a:rPr lang="ru-RU" i="1" dirty="0">
                <a:latin typeface="Cambria Math" panose="02040503050406030204" pitchFamily="18" charset="0"/>
                <a:ea typeface="Cambria Math" panose="02040503050406030204" pitchFamily="18" charset="0"/>
              </a:rPr>
              <a:t>u(r,t)</a:t>
            </a:r>
            <a:r>
              <a:rPr lang="ru-RU" dirty="0"/>
              <a:t> жидкости.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3EC762-BFF6-45DA-BF25-3AB7064E8AFF}"/>
                  </a:ext>
                </a:extLst>
              </p:cNvPr>
              <p:cNvSpPr txBox="1"/>
              <p:nvPr/>
            </p:nvSpPr>
            <p:spPr>
              <a:xfrm>
                <a:off x="2351584" y="2530469"/>
                <a:ext cx="12391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𝑃𝑑𝐴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3EC762-BFF6-45DA-BF25-3AB7064E8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4" y="2530469"/>
                <a:ext cx="1239185" cy="276999"/>
              </a:xfrm>
              <a:prstGeom prst="rect">
                <a:avLst/>
              </a:prstGeom>
              <a:blipFill>
                <a:blip r:embed="rId2"/>
                <a:stretch>
                  <a:fillRect l="-3941" r="-4433" b="-86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FCF262-514F-42E8-9C62-109D06D77B52}"/>
                  </a:ext>
                </a:extLst>
              </p:cNvPr>
              <p:cNvSpPr txBox="1"/>
              <p:nvPr/>
            </p:nvSpPr>
            <p:spPr>
              <a:xfrm>
                <a:off x="3955198" y="2522033"/>
                <a:ext cx="12370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FCF262-514F-42E8-9C62-109D06D77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198" y="2522033"/>
                <a:ext cx="1237069" cy="276999"/>
              </a:xfrm>
              <a:prstGeom prst="rect">
                <a:avLst/>
              </a:prstGeom>
              <a:blipFill>
                <a:blip r:embed="rId3"/>
                <a:stretch>
                  <a:fillRect l="-3941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9EA557A2-4B00-4769-8624-D9A4ABFBECDA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200299" y="2691149"/>
            <a:ext cx="514706" cy="8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2905075-5C3B-4DD5-8913-BB3A7926381C}"/>
              </a:ext>
            </a:extLst>
          </p:cNvPr>
          <p:cNvSpPr txBox="1"/>
          <p:nvPr/>
        </p:nvSpPr>
        <p:spPr>
          <a:xfrm>
            <a:off x="5715005" y="2592903"/>
            <a:ext cx="2935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потенциальный компонент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F1ADDDB-7D25-431A-BE33-9876077B1119}"/>
              </a:ext>
            </a:extLst>
          </p:cNvPr>
          <p:cNvCxnSpPr>
            <a:cxnSpLocks/>
          </p:cNvCxnSpPr>
          <p:nvPr/>
        </p:nvCxnSpPr>
        <p:spPr>
          <a:xfrm flipH="1" flipV="1">
            <a:off x="4609992" y="2916203"/>
            <a:ext cx="1105013" cy="23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A8276A-5F11-4A0D-938B-88A4FFB4DCD8}"/>
              </a:ext>
            </a:extLst>
          </p:cNvPr>
          <p:cNvSpPr txBox="1"/>
          <p:nvPr/>
        </p:nvSpPr>
        <p:spPr>
          <a:xfrm>
            <a:off x="5715005" y="3034508"/>
            <a:ext cx="2765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кинетический компонент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D7D877-DAA6-4215-A530-DEF03B4E8ED4}"/>
              </a:ext>
            </a:extLst>
          </p:cNvPr>
          <p:cNvSpPr txBox="1"/>
          <p:nvPr/>
        </p:nvSpPr>
        <p:spPr>
          <a:xfrm>
            <a:off x="145976" y="3420644"/>
            <a:ext cx="11845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Выражение </a:t>
            </a:r>
            <a:r>
              <a:rPr lang="ru-RU" dirty="0" err="1"/>
              <a:t>Ирвинга-Кирквуда</a:t>
            </a:r>
            <a:r>
              <a:rPr lang="ru-RU" dirty="0"/>
              <a:t> (IK) для тензора давления в момент времени </a:t>
            </a:r>
            <a:r>
              <a:rPr lang="ru-RU" i="1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ru-RU" dirty="0"/>
              <a:t>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E0A007-CE81-425B-812C-027DD09B8E86}"/>
                  </a:ext>
                </a:extLst>
              </p:cNvPr>
              <p:cNvSpPr txBox="1"/>
              <p:nvPr/>
            </p:nvSpPr>
            <p:spPr>
              <a:xfrm>
                <a:off x="470012" y="4066974"/>
                <a:ext cx="8483284" cy="737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/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E0A007-CE81-425B-812C-027DD09B8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12" y="4066974"/>
                <a:ext cx="8483284" cy="7377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BFAB9C11-EA55-4B65-B596-DDF1334E11B1}"/>
              </a:ext>
            </a:extLst>
          </p:cNvPr>
          <p:cNvSpPr txBox="1"/>
          <p:nvPr/>
        </p:nvSpPr>
        <p:spPr>
          <a:xfrm>
            <a:off x="325996" y="4897072"/>
            <a:ext cx="18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системы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6A3372F6-978A-4766-9954-A5500353E526}"/>
              </a:ext>
            </a:extLst>
          </p:cNvPr>
          <p:cNvCxnSpPr>
            <a:stCxn id="24" idx="0"/>
          </p:cNvCxnSpPr>
          <p:nvPr/>
        </p:nvCxnSpPr>
        <p:spPr>
          <a:xfrm flipV="1">
            <a:off x="1232911" y="4653136"/>
            <a:ext cx="254577" cy="243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83848D00-F15D-4BA1-BEA5-0AAF90C134E7}"/>
              </a:ext>
            </a:extLst>
          </p:cNvPr>
          <p:cNvCxnSpPr>
            <a:cxnSpLocks/>
          </p:cNvCxnSpPr>
          <p:nvPr/>
        </p:nvCxnSpPr>
        <p:spPr>
          <a:xfrm flipH="1" flipV="1">
            <a:off x="2567608" y="4586482"/>
            <a:ext cx="288032" cy="31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5DF1866-F39E-4A02-907C-73065B05EE75}"/>
              </a:ext>
            </a:extLst>
          </p:cNvPr>
          <p:cNvSpPr txBox="1"/>
          <p:nvPr/>
        </p:nvSpPr>
        <p:spPr>
          <a:xfrm>
            <a:off x="2286332" y="4897072"/>
            <a:ext cx="8188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Суммарная скорость частиц     Скорость потока   Сила, действующая на атом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                                                                                            </a:t>
            </a:r>
            <a:r>
              <a:rPr lang="ru-RU" dirty="0"/>
              <a:t>со стороны атома </a:t>
            </a:r>
            <a:r>
              <a:rPr lang="en-US" dirty="0"/>
              <a:t>j</a:t>
            </a:r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C52A3EA9-782E-4074-8FF5-879B3B274CD7}"/>
              </a:ext>
            </a:extLst>
          </p:cNvPr>
          <p:cNvCxnSpPr>
            <a:cxnSpLocks/>
          </p:cNvCxnSpPr>
          <p:nvPr/>
        </p:nvCxnSpPr>
        <p:spPr>
          <a:xfrm flipH="1" flipV="1">
            <a:off x="4953236" y="4586482"/>
            <a:ext cx="638708" cy="31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8D02C7B-224C-4090-B33F-773793240262}"/>
              </a:ext>
            </a:extLst>
          </p:cNvPr>
          <p:cNvCxnSpPr/>
          <p:nvPr/>
        </p:nvCxnSpPr>
        <p:spPr>
          <a:xfrm flipH="1" flipV="1">
            <a:off x="7752184" y="4653136"/>
            <a:ext cx="432048" cy="243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D8578C6-2A4B-4E95-A680-548F568DDAE9}"/>
                  </a:ext>
                </a:extLst>
              </p:cNvPr>
              <p:cNvSpPr txBox="1"/>
              <p:nvPr/>
            </p:nvSpPr>
            <p:spPr>
              <a:xfrm>
                <a:off x="3222424" y="5668915"/>
                <a:ext cx="4470455" cy="670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D8578C6-2A4B-4E95-A680-548F568DD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424" y="5668915"/>
                <a:ext cx="4470455" cy="670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40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DFA117-EB6D-4348-9831-4CC5C667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Молекулярно-динамические отношения для сплошной среды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3E241-24BC-411D-B5FB-E28361CB8025}"/>
              </a:ext>
            </a:extLst>
          </p:cNvPr>
          <p:cNvSpPr txBox="1"/>
          <p:nvPr/>
        </p:nvSpPr>
        <p:spPr>
          <a:xfrm>
            <a:off x="227348" y="1502688"/>
            <a:ext cx="1173730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Моделирование МД можно использовать только в течение короткого времени и в очень малых масштабах из-за больших вычислительных требований.</a:t>
            </a:r>
            <a:endParaRPr lang="en-US" dirty="0"/>
          </a:p>
          <a:p>
            <a:endParaRPr lang="en-US" dirty="0"/>
          </a:p>
          <a:p>
            <a:r>
              <a:rPr lang="ru-RU" dirty="0"/>
              <a:t>Многомасштабные подходы как во времени, так и в пространстве могут преодолеть эту трудность.</a:t>
            </a:r>
          </a:p>
          <a:p>
            <a:endParaRPr lang="en-US" dirty="0"/>
          </a:p>
          <a:p>
            <a:r>
              <a:rPr lang="ru-RU" dirty="0"/>
              <a:t>Идеальным является сочетание моделирования МД с уравнениями Навье-Стокса.</a:t>
            </a:r>
          </a:p>
          <a:p>
            <a:endParaRPr lang="en-US" dirty="0"/>
          </a:p>
          <a:p>
            <a:r>
              <a:rPr lang="ru-RU" dirty="0"/>
              <a:t>Такая схема может дать унифицирующее описание потоков жидкости из от </a:t>
            </a:r>
            <a:r>
              <a:rPr lang="ru-RU" dirty="0" err="1"/>
              <a:t>наномасштаба</a:t>
            </a:r>
            <a:r>
              <a:rPr lang="ru-RU" dirty="0"/>
              <a:t> до более крупного масштаба.</a:t>
            </a:r>
          </a:p>
          <a:p>
            <a:endParaRPr lang="en-US" dirty="0"/>
          </a:p>
          <a:p>
            <a:r>
              <a:rPr lang="ru-RU" dirty="0"/>
              <a:t>В большинстве алгоритмов применяются несжимаемые уравнения Навье-Стокса.</a:t>
            </a:r>
          </a:p>
          <a:p>
            <a:endParaRPr lang="ru-RU" dirty="0"/>
          </a:p>
          <a:p>
            <a:r>
              <a:rPr lang="ru-RU" dirty="0"/>
              <a:t>Тем не менее, некоторые исследователи пытались соединить MD со сжимаемыми Уравнения Навье-Стокса.</a:t>
            </a:r>
          </a:p>
          <a:p>
            <a:endParaRPr lang="ru-RU" dirty="0"/>
          </a:p>
          <a:p>
            <a:r>
              <a:rPr lang="ru-RU" dirty="0"/>
              <a:t>Четыре различных стратегии: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Метод релаксации (</a:t>
            </a:r>
            <a:r>
              <a:rPr lang="en-US" dirty="0"/>
              <a:t>O’Connell and Thompson, 1995</a:t>
            </a:r>
            <a:r>
              <a:rPr lang="ru-RU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Метод демона Максвелла (Hadjiconstantinou, 1997)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Метод </a:t>
            </a:r>
            <a:r>
              <a:rPr lang="ru-RU" dirty="0" err="1"/>
              <a:t>флюсообмена</a:t>
            </a:r>
            <a:r>
              <a:rPr lang="ru-RU" dirty="0"/>
              <a:t> (</a:t>
            </a:r>
            <a:r>
              <a:rPr lang="ru-RU" dirty="0" err="1"/>
              <a:t>Flekkoy</a:t>
            </a:r>
            <a:r>
              <a:rPr lang="ru-RU" dirty="0"/>
              <a:t> </a:t>
            </a:r>
            <a:r>
              <a:rPr lang="ru-RU" dirty="0" err="1"/>
              <a:t>et</a:t>
            </a:r>
            <a:r>
              <a:rPr lang="ru-RU" dirty="0"/>
              <a:t> </a:t>
            </a:r>
            <a:r>
              <a:rPr lang="ru-RU" dirty="0" err="1"/>
              <a:t>al</a:t>
            </a:r>
            <a:r>
              <a:rPr lang="ru-RU" dirty="0"/>
              <a:t>., 2000)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Гибридный метод (</a:t>
            </a:r>
            <a:r>
              <a:rPr lang="ru-RU" dirty="0" err="1"/>
              <a:t>Nie</a:t>
            </a:r>
            <a:r>
              <a:rPr lang="ru-RU" dirty="0"/>
              <a:t> </a:t>
            </a:r>
            <a:r>
              <a:rPr lang="ru-RU" dirty="0" err="1"/>
              <a:t>et</a:t>
            </a:r>
            <a:r>
              <a:rPr lang="ru-RU" dirty="0"/>
              <a:t> </a:t>
            </a:r>
            <a:r>
              <a:rPr lang="ru-RU" dirty="0" err="1"/>
              <a:t>al</a:t>
            </a:r>
            <a:r>
              <a:rPr lang="ru-RU" dirty="0"/>
              <a:t>., 2004)</a:t>
            </a:r>
          </a:p>
        </p:txBody>
      </p:sp>
    </p:spTree>
    <p:extLst>
      <p:ext uri="{BB962C8B-B14F-4D97-AF65-F5344CB8AC3E}">
        <p14:creationId xmlns:p14="http://schemas.microsoft.com/office/powerpoint/2010/main" val="276049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204D6-0C6F-4DF4-8A70-4463301E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D04A40-CA0B-4C85-B210-0AE6E3E6C992}"/>
              </a:ext>
            </a:extLst>
          </p:cNvPr>
          <p:cNvSpPr txBox="1"/>
          <p:nvPr/>
        </p:nvSpPr>
        <p:spPr>
          <a:xfrm>
            <a:off x="263352" y="1556792"/>
            <a:ext cx="65527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связи МД-континуум необходимо использовать область перекрытия, поскольку МД индуцирует локальную структуру в жидкости на границах раздела и особенно для плотности.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E13A4B8-13AF-4730-BCCA-A6321F058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684" y="1709960"/>
            <a:ext cx="4648849" cy="2648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BA5AAF-02B6-4E43-A0A2-AEEF4B1F9D6D}"/>
              </a:ext>
            </a:extLst>
          </p:cNvPr>
          <p:cNvSpPr txBox="1"/>
          <p:nvPr/>
        </p:nvSpPr>
        <p:spPr>
          <a:xfrm>
            <a:off x="8760296" y="1691516"/>
            <a:ext cx="21839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dirty="0"/>
              <a:t>2 доменная связь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B7E47E-DDEB-4613-8902-90C06DE9D503}"/>
              </a:ext>
            </a:extLst>
          </p:cNvPr>
          <p:cNvSpPr txBox="1"/>
          <p:nvPr/>
        </p:nvSpPr>
        <p:spPr>
          <a:xfrm>
            <a:off x="304870" y="2708920"/>
            <a:ext cx="67992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Чтобы прервать область МД, в дополнение к стандартному движению частиц в области перекрытия необходимо выполнить ограничение.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773A62E-FCE0-4223-817E-6FFE9223D859}"/>
                  </a:ext>
                </a:extLst>
              </p:cNvPr>
              <p:cNvSpPr txBox="1"/>
              <p:nvPr/>
            </p:nvSpPr>
            <p:spPr>
              <a:xfrm>
                <a:off x="407368" y="3861048"/>
                <a:ext cx="1829347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773A62E-FCE0-4223-817E-6FFE9223D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3861048"/>
                <a:ext cx="1829347" cy="778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6C2BDED-39D9-44A6-9E66-550FD2B540C6}"/>
              </a:ext>
            </a:extLst>
          </p:cNvPr>
          <p:cNvSpPr txBox="1"/>
          <p:nvPr/>
        </p:nvSpPr>
        <p:spPr>
          <a:xfrm>
            <a:off x="835707" y="4639916"/>
            <a:ext cx="629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Момент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dirty="0"/>
              <a:t>-</a:t>
            </a:r>
            <a:r>
              <a:rPr lang="ru-RU" dirty="0"/>
              <a:t>ой частицы в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dirty="0"/>
              <a:t>-</a:t>
            </a:r>
            <a:r>
              <a:rPr lang="ru-RU" dirty="0"/>
              <a:t>направлении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E03B9B36-3596-4CD4-BC66-58D03BF134EA}"/>
              </a:ext>
            </a:extLst>
          </p:cNvPr>
          <p:cNvCxnSpPr/>
          <p:nvPr/>
        </p:nvCxnSpPr>
        <p:spPr>
          <a:xfrm flipH="1" flipV="1">
            <a:off x="911424" y="4437112"/>
            <a:ext cx="155376" cy="20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9569FCE-7D49-4CAC-BDB8-43B0C82FEFFE}"/>
              </a:ext>
            </a:extLst>
          </p:cNvPr>
          <p:cNvSpPr txBox="1"/>
          <p:nvPr/>
        </p:nvSpPr>
        <p:spPr>
          <a:xfrm>
            <a:off x="1777717" y="4351076"/>
            <a:ext cx="629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Масса элемента континуума жидкости в i-</a:t>
            </a:r>
            <a:r>
              <a:rPr lang="ru-RU" dirty="0" err="1"/>
              <a:t>бине</a:t>
            </a:r>
            <a:endParaRPr lang="ru-RU" dirty="0"/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1F6D28A-D828-43D3-B193-C0806375CDBF}"/>
              </a:ext>
            </a:extLst>
          </p:cNvPr>
          <p:cNvCxnSpPr/>
          <p:nvPr/>
        </p:nvCxnSpPr>
        <p:spPr>
          <a:xfrm flipH="1" flipV="1">
            <a:off x="1559496" y="4437112"/>
            <a:ext cx="218221" cy="9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5FCBF59-F464-47C8-90BB-2F7DEAC11C46}"/>
              </a:ext>
            </a:extLst>
          </p:cNvPr>
          <p:cNvSpPr txBox="1"/>
          <p:nvPr/>
        </p:nvSpPr>
        <p:spPr>
          <a:xfrm>
            <a:off x="6096000" y="5438861"/>
            <a:ext cx="629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Маленький ξ → неадекватная связь между отношениями молекулярной динамики и Навье-Стокса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825D7A-BBB0-4E9A-96D5-37588A70F950}"/>
              </a:ext>
            </a:extLst>
          </p:cNvPr>
          <p:cNvSpPr txBox="1"/>
          <p:nvPr/>
        </p:nvSpPr>
        <p:spPr>
          <a:xfrm>
            <a:off x="6096000" y="6192385"/>
            <a:ext cx="629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Большой ξ → расходимость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A51461D-A1A6-4A36-914E-0DBE07F0C959}"/>
                  </a:ext>
                </a:extLst>
              </p:cNvPr>
              <p:cNvSpPr txBox="1"/>
              <p:nvPr/>
            </p:nvSpPr>
            <p:spPr>
              <a:xfrm>
                <a:off x="4471551" y="6238551"/>
                <a:ext cx="911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A51461D-A1A6-4A36-914E-0DBE07F0C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551" y="6238551"/>
                <a:ext cx="911532" cy="276999"/>
              </a:xfrm>
              <a:prstGeom prst="rect">
                <a:avLst/>
              </a:prstGeom>
              <a:blipFill>
                <a:blip r:embed="rId4"/>
                <a:stretch>
                  <a:fillRect l="-8725" r="-6040" b="-347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8BFF54-85E6-448E-BEAB-9661C948A7E8}"/>
                  </a:ext>
                </a:extLst>
              </p:cNvPr>
              <p:cNvSpPr txBox="1"/>
              <p:nvPr/>
            </p:nvSpPr>
            <p:spPr>
              <a:xfrm>
                <a:off x="377445" y="5169446"/>
                <a:ext cx="3057888" cy="9271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8BFF54-85E6-448E-BEAB-9661C948A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45" y="5169446"/>
                <a:ext cx="3057888" cy="9271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16A3EBF0-766D-47F9-BD9C-F409A0BCBA42}"/>
              </a:ext>
            </a:extLst>
          </p:cNvPr>
          <p:cNvSpPr txBox="1"/>
          <p:nvPr/>
        </p:nvSpPr>
        <p:spPr>
          <a:xfrm>
            <a:off x="2359496" y="6205889"/>
            <a:ext cx="64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Сила ограничения</a:t>
            </a: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89D7234F-CAA0-4061-971F-4EFC0B2748D6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1487488" y="5788116"/>
            <a:ext cx="872008" cy="6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90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EC97B6-1A95-469D-A954-5DC2E52D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Молекулярно-динамические отношения для сплошной среды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BEA30F-E735-4F3F-BF2B-9283BA78A82B}"/>
              </a:ext>
            </a:extLst>
          </p:cNvPr>
          <p:cNvSpPr txBox="1"/>
          <p:nvPr/>
        </p:nvSpPr>
        <p:spPr>
          <a:xfrm>
            <a:off x="371364" y="1916832"/>
            <a:ext cx="45725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Более эффективным подходом было бы использование динамики ограничения для управления колебания плотности на границе сред (последний бин)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EB6375-F267-487D-84A8-EFFAF047F928}"/>
                  </a:ext>
                </a:extLst>
              </p:cNvPr>
              <p:cNvSpPr txBox="1"/>
              <p:nvPr/>
            </p:nvSpPr>
            <p:spPr>
              <a:xfrm>
                <a:off x="551384" y="4008285"/>
                <a:ext cx="3737625" cy="286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𝑀𝐷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𝑀𝐷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Навье−Стокса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EB6375-F267-487D-84A8-EFFAF047F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4008285"/>
                <a:ext cx="3737625" cy="286553"/>
              </a:xfrm>
              <a:prstGeom prst="rect">
                <a:avLst/>
              </a:prstGeom>
              <a:blipFill>
                <a:blip r:embed="rId2"/>
                <a:stretch>
                  <a:fillRect l="-1466" r="-163" b="-319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B60A96-9635-47FB-B7A5-721A05AF3B1E}"/>
                  </a:ext>
                </a:extLst>
              </p:cNvPr>
              <p:cNvSpPr txBox="1"/>
              <p:nvPr/>
            </p:nvSpPr>
            <p:spPr>
              <a:xfrm>
                <a:off x="323646" y="5085184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При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/>
                  <a:t> получаем алгоритм Шварца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B60A96-9635-47FB-B7A5-721A05AF3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46" y="5085184"/>
                <a:ext cx="6096000" cy="369332"/>
              </a:xfrm>
              <a:prstGeom prst="rect">
                <a:avLst/>
              </a:prstGeom>
              <a:blipFill>
                <a:blip r:embed="rId3"/>
                <a:stretch>
                  <a:fillRect l="-800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9014909-E100-41F5-8A67-E91DB5535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616" y="1726330"/>
            <a:ext cx="6336704" cy="503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3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6C71C-DB15-4E24-8B1B-074E70B4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Молекулярно-динамические отношения для сплошной среды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521C6C-FB78-49EA-BB0F-756AB9A57C6C}"/>
              </a:ext>
            </a:extLst>
          </p:cNvPr>
          <p:cNvSpPr txBox="1"/>
          <p:nvPr/>
        </p:nvSpPr>
        <p:spPr>
          <a:xfrm>
            <a:off x="551384" y="18101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Вдали от стенок NS дает точное решение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472E5F-9668-4120-896F-53B82825CEC6}"/>
              </a:ext>
            </a:extLst>
          </p:cNvPr>
          <p:cNvSpPr txBox="1"/>
          <p:nvPr/>
        </p:nvSpPr>
        <p:spPr>
          <a:xfrm>
            <a:off x="5287091" y="1579344"/>
            <a:ext cx="67608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Используется начальное предположение о нулевой скорости в молекулярной области. Колебания вокруг точного решения обусловлены статистическими флуктуациями молекулярного описания.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C09F69E-862E-4C70-8922-D5C38E0E2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564904"/>
            <a:ext cx="4591691" cy="3924848"/>
          </a:xfrm>
          <a:prstGeom prst="rect">
            <a:avLst/>
          </a:prstGeom>
        </p:spPr>
      </p:pic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B3788528-5C7E-4711-AFD7-BB062CCA9FAD}"/>
              </a:ext>
            </a:extLst>
          </p:cNvPr>
          <p:cNvCxnSpPr>
            <a:cxnSpLocks/>
          </p:cNvCxnSpPr>
          <p:nvPr/>
        </p:nvCxnSpPr>
        <p:spPr>
          <a:xfrm>
            <a:off x="1631504" y="2179509"/>
            <a:ext cx="648072" cy="457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F2F631-F509-4ACA-94E6-1F52AB49C7A6}"/>
              </a:ext>
            </a:extLst>
          </p:cNvPr>
          <p:cNvSpPr txBox="1"/>
          <p:nvPr/>
        </p:nvSpPr>
        <p:spPr>
          <a:xfrm>
            <a:off x="5287091" y="2895089"/>
            <a:ext cx="23210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/>
              <a:t>Гибридная итерация</a:t>
            </a:r>
            <a:r>
              <a:rPr lang="en-US" sz="1200" dirty="0"/>
              <a:t> 25-27</a:t>
            </a:r>
            <a:endParaRPr lang="ru-RU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10F5B2-9DD7-4540-BFDD-4889332C0D54}"/>
              </a:ext>
            </a:extLst>
          </p:cNvPr>
          <p:cNvSpPr txBox="1"/>
          <p:nvPr/>
        </p:nvSpPr>
        <p:spPr>
          <a:xfrm>
            <a:off x="5279203" y="4023006"/>
            <a:ext cx="23210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/>
              <a:t>Гибридная итерация</a:t>
            </a:r>
            <a:r>
              <a:rPr lang="en-US" sz="1200" dirty="0"/>
              <a:t> 20</a:t>
            </a:r>
            <a:endParaRPr lang="ru-RU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110960-BD54-4E31-A62B-5385F86EBA7A}"/>
              </a:ext>
            </a:extLst>
          </p:cNvPr>
          <p:cNvSpPr txBox="1"/>
          <p:nvPr/>
        </p:nvSpPr>
        <p:spPr>
          <a:xfrm>
            <a:off x="5291153" y="4685400"/>
            <a:ext cx="23210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/>
              <a:t>Гибридная итерация</a:t>
            </a:r>
            <a:r>
              <a:rPr lang="en-US" sz="1200" dirty="0"/>
              <a:t> 10</a:t>
            </a:r>
            <a:endParaRPr lang="ru-RU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85E51B-FDA9-46A8-BAF8-A5A3A14FB2C7}"/>
              </a:ext>
            </a:extLst>
          </p:cNvPr>
          <p:cNvSpPr txBox="1"/>
          <p:nvPr/>
        </p:nvSpPr>
        <p:spPr>
          <a:xfrm>
            <a:off x="5332134" y="5619607"/>
            <a:ext cx="23210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/>
              <a:t>Гибридная итерация</a:t>
            </a:r>
            <a:r>
              <a:rPr lang="en-US" sz="1200" dirty="0"/>
              <a:t> 1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56212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A8CA06-994F-49AB-A045-E23E0C715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жидкости в наноканалах</a:t>
            </a:r>
          </a:p>
        </p:txBody>
      </p:sp>
    </p:spTree>
    <p:extLst>
      <p:ext uri="{BB962C8B-B14F-4D97-AF65-F5344CB8AC3E}">
        <p14:creationId xmlns:p14="http://schemas.microsoft.com/office/powerpoint/2010/main" val="283957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AB06B0-E9A9-4FFE-B82A-5F559EF9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молекулярной динамики (МД)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DEC847-97A6-4F6A-AAD4-B46CD140BE43}"/>
              </a:ext>
            </a:extLst>
          </p:cNvPr>
          <p:cNvSpPr txBox="1"/>
          <p:nvPr/>
        </p:nvSpPr>
        <p:spPr>
          <a:xfrm>
            <a:off x="119336" y="1700808"/>
            <a:ext cx="1195332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Молекулярная динамика подходит для моделирования очень малых объемов потоков жидкости с линейными размерами порядка 100 </a:t>
            </a:r>
            <a:r>
              <a:rPr lang="ru-RU" dirty="0" err="1"/>
              <a:t>нм</a:t>
            </a:r>
            <a:r>
              <a:rPr lang="ru-RU" dirty="0"/>
              <a:t> или меньше и для временных интервалов в несколько десятков наносекунд.</a:t>
            </a:r>
          </a:p>
          <a:p>
            <a:endParaRPr lang="ru-RU" dirty="0"/>
          </a:p>
          <a:p>
            <a:r>
              <a:rPr lang="ru-RU" dirty="0"/>
              <a:t>Он может эффективно работать с </a:t>
            </a:r>
            <a:r>
              <a:rPr lang="ru-RU" dirty="0" err="1"/>
              <a:t>нанодоменами</a:t>
            </a:r>
            <a:r>
              <a:rPr lang="ru-RU" dirty="0"/>
              <a:t> и, возможно, является единственным точным подходом к моделированию течений с очень высоким сдвигом, когда континуум может быть недействителен. </a:t>
            </a:r>
          </a:p>
          <a:p>
            <a:endParaRPr lang="ru-RU" dirty="0"/>
          </a:p>
          <a:p>
            <a:r>
              <a:rPr lang="ru-RU" dirty="0"/>
              <a:t>Для размеров менее примерно десяти молекул гипотеза континуума не работает даже для жидкостей, и МД следует использовать для моделирования атомистического поведения такой системы.</a:t>
            </a:r>
          </a:p>
          <a:p>
            <a:endParaRPr lang="ru-RU" dirty="0"/>
          </a:p>
          <a:p>
            <a:r>
              <a:rPr lang="ru-RU" dirty="0"/>
              <a:t>МД, однако, неэффективен для моделирования </a:t>
            </a:r>
            <a:r>
              <a:rPr lang="ru-RU" dirty="0" err="1"/>
              <a:t>микропотоков</a:t>
            </a:r>
            <a:r>
              <a:rPr lang="ru-RU" dirty="0"/>
              <a:t> из-за больших межмолекулярных расстояний , которые требуют относительно больших расстояний.</a:t>
            </a:r>
          </a:p>
          <a:p>
            <a:endParaRPr lang="ru-RU" dirty="0"/>
          </a:p>
          <a:p>
            <a:r>
              <a:rPr lang="ru-RU" dirty="0"/>
              <a:t>Микропотоки газа моделируются более эффективно с использованием метода Монте-Карло</a:t>
            </a:r>
          </a:p>
        </p:txBody>
      </p:sp>
    </p:spTree>
    <p:extLst>
      <p:ext uri="{BB962C8B-B14F-4D97-AF65-F5344CB8AC3E}">
        <p14:creationId xmlns:p14="http://schemas.microsoft.com/office/powerpoint/2010/main" val="11070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409D5C-D00C-41DD-89BD-B96827BD2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жидкости в наноканалах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F0EF34-A470-43D4-B8DE-B66B56E0371D}"/>
              </a:ext>
            </a:extLst>
          </p:cNvPr>
          <p:cNvSpPr txBox="1"/>
          <p:nvPr/>
        </p:nvSpPr>
        <p:spPr>
          <a:xfrm>
            <a:off x="47328" y="1618911"/>
            <a:ext cx="12144672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связи с растущим интересом к разработке более быстрых, меньших по размеру и более эффективных устройств для биохимического анализа в последние годы большое внимание привлекают </a:t>
            </a:r>
            <a:r>
              <a:rPr lang="ru-RU" dirty="0" err="1"/>
              <a:t>нанофлюидные</a:t>
            </a:r>
            <a:r>
              <a:rPr lang="ru-RU" dirty="0"/>
              <a:t> системы и гибридные микро/ </a:t>
            </a:r>
            <a:r>
              <a:rPr lang="ru-RU" dirty="0" err="1"/>
              <a:t>нанофлюидные</a:t>
            </a:r>
            <a:r>
              <a:rPr lang="ru-RU" dirty="0"/>
              <a:t> системы.</a:t>
            </a:r>
          </a:p>
          <a:p>
            <a:endParaRPr lang="en-US" sz="1000" dirty="0"/>
          </a:p>
          <a:p>
            <a:r>
              <a:rPr lang="ru-RU" dirty="0"/>
              <a:t>В наноразмерных системах отношение поверхности к объему очень велико, а критический размер может быть сравним с размером молекул жидкости. • Влияние поверхности и влияние конечного размера различных молекул на транспорт жидкости необходимо понимать в деталях, в то время как такими эффектами можно в значительной степени пренебречь для течений жидкости в макроскопических каналах.</a:t>
            </a:r>
          </a:p>
          <a:p>
            <a:endParaRPr lang="en-US" sz="1000" dirty="0"/>
          </a:p>
          <a:p>
            <a:r>
              <a:rPr lang="ru-RU" dirty="0"/>
              <a:t>Ключевое различие между моделированием переноса жидкости в замкнутых наноканалах, где критический размер канала может составлять несколько молекулярных диаметров, и в макроскопических масштабах заключается в том, что хорошо зарекомендовавшие себя континуальные теории (уравнения НС) могут оказаться неприменимыми в замкнутых наноканалах.</a:t>
            </a:r>
          </a:p>
          <a:p>
            <a:endParaRPr lang="en-US" sz="1000" dirty="0"/>
          </a:p>
          <a:p>
            <a:r>
              <a:rPr lang="ru-RU" dirty="0"/>
              <a:t>Таким образом, моделирование в атомистическом масштабе, в котором атомы жидкости моделируются в явном виде, а движение атомов жидкости рассчитывается напрямую, дает фундаментальное представление о переносе жидкости. </a:t>
            </a:r>
            <a:endParaRPr lang="en-US" dirty="0"/>
          </a:p>
          <a:p>
            <a:endParaRPr lang="en-US" sz="1000" dirty="0"/>
          </a:p>
          <a:p>
            <a:r>
              <a:rPr lang="ru-RU" dirty="0"/>
              <a:t>Наиболее популярным</a:t>
            </a:r>
            <a:r>
              <a:rPr lang="en-US" dirty="0"/>
              <a:t> </a:t>
            </a:r>
            <a:r>
              <a:rPr lang="ru-RU" dirty="0"/>
              <a:t>методом атомистического моделирования переноса жидкости является молекулярная динамика (МД).</a:t>
            </a:r>
          </a:p>
        </p:txBody>
      </p:sp>
    </p:spTree>
    <p:extLst>
      <p:ext uri="{BB962C8B-B14F-4D97-AF65-F5344CB8AC3E}">
        <p14:creationId xmlns:p14="http://schemas.microsoft.com/office/powerpoint/2010/main" val="368078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F399625-514C-4DFB-9F86-FB9D703D49DB}"/>
              </a:ext>
            </a:extLst>
          </p:cNvPr>
          <p:cNvSpPr/>
          <p:nvPr/>
        </p:nvSpPr>
        <p:spPr>
          <a:xfrm>
            <a:off x="6744071" y="2604630"/>
            <a:ext cx="5239939" cy="4154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C51E91-92DB-4ACD-A840-AE3DE1134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Атомистическое моделирование простых жидкостей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5F2B0-D0DB-4B2B-A93A-AF1B8C023AF5}"/>
              </a:ext>
            </a:extLst>
          </p:cNvPr>
          <p:cNvSpPr txBox="1"/>
          <p:nvPr/>
        </p:nvSpPr>
        <p:spPr>
          <a:xfrm>
            <a:off x="263352" y="1700808"/>
            <a:ext cx="11521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Определение простой жидкости: Набор молекул, которые взаимодействуют через потенциал Леннарда-Джонса.</a:t>
            </a:r>
          </a:p>
          <a:p>
            <a:r>
              <a:rPr lang="ru-RU" dirty="0"/>
              <a:t>Таким образом, динамика следует классической механике (второй закон Ньютона).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74AF4-E3C1-4F8B-BE18-D38C8FB6D14A}"/>
              </a:ext>
            </a:extLst>
          </p:cNvPr>
          <p:cNvSpPr txBox="1"/>
          <p:nvPr/>
        </p:nvSpPr>
        <p:spPr>
          <a:xfrm>
            <a:off x="263352" y="2525144"/>
            <a:ext cx="53862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На практике некоторые инертные газы (например, аргон) можно достаточно точно смоделировать как простую жидкость.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374D951-45FD-4C57-AC94-55D8C369D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71" y="3062860"/>
            <a:ext cx="5239939" cy="36959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1D7EE1-99E7-4BC2-8EF5-962092D67C22}"/>
              </a:ext>
            </a:extLst>
          </p:cNvPr>
          <p:cNvSpPr txBox="1"/>
          <p:nvPr/>
        </p:nvSpPr>
        <p:spPr>
          <a:xfrm>
            <a:off x="6803531" y="2604630"/>
            <a:ext cx="256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атом простой жидкости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231320-D4AA-405B-A623-D4D6102F7E98}"/>
              </a:ext>
            </a:extLst>
          </p:cNvPr>
          <p:cNvSpPr txBox="1"/>
          <p:nvPr/>
        </p:nvSpPr>
        <p:spPr>
          <a:xfrm>
            <a:off x="9552384" y="2604630"/>
            <a:ext cx="142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атом стенки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400ACD-77D5-4E41-8EFB-0FADEA9E0603}"/>
              </a:ext>
            </a:extLst>
          </p:cNvPr>
          <p:cNvSpPr txBox="1"/>
          <p:nvPr/>
        </p:nvSpPr>
        <p:spPr>
          <a:xfrm>
            <a:off x="407368" y="3619459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Основные преимущества изучения простых жидкостей:</a:t>
            </a:r>
          </a:p>
          <a:p>
            <a:endParaRPr lang="ru-RU" dirty="0"/>
          </a:p>
          <a:p>
            <a:pPr marL="342900" indent="-342900">
              <a:buAutoNum type="arabicPeriod"/>
            </a:pPr>
            <a:r>
              <a:rPr lang="ru-RU" dirty="0"/>
              <a:t>Значительно более низкие вычислительные затраты по сравнению со сложными жидкостями</a:t>
            </a:r>
          </a:p>
          <a:p>
            <a:pPr marL="342900" indent="-342900"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Несмотря на свою простоту, более глубокое понимание  физики транспорта жидкости в наноканалах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Генерация данных для проверки теорий, описывающих перенос жидкости в наноканалах</a:t>
            </a:r>
          </a:p>
        </p:txBody>
      </p:sp>
    </p:spTree>
    <p:extLst>
      <p:ext uri="{BB962C8B-B14F-4D97-AF65-F5344CB8AC3E}">
        <p14:creationId xmlns:p14="http://schemas.microsoft.com/office/powerpoint/2010/main" val="41810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68A17-561B-4115-B71B-2A653CC2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Потенциал Леннарда-Джонса (ЛД)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034DB4-EC1C-493B-8751-1B1F5106AC6D}"/>
              </a:ext>
            </a:extLst>
          </p:cNvPr>
          <p:cNvSpPr txBox="1"/>
          <p:nvPr/>
        </p:nvSpPr>
        <p:spPr>
          <a:xfrm>
            <a:off x="251992" y="1700808"/>
            <a:ext cx="9084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</a:rPr>
              <a:t>Простые жидкости можно описать с помощью потенциала Леннарда-Джонса (ЛД)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F4293C-E57B-4D77-8223-BEF45D2B58D3}"/>
                  </a:ext>
                </a:extLst>
              </p:cNvPr>
              <p:cNvSpPr txBox="1"/>
              <p:nvPr/>
            </p:nvSpPr>
            <p:spPr>
              <a:xfrm>
                <a:off x="9476456" y="1556792"/>
                <a:ext cx="2481833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ЛД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d>
                        <m:dPr>
                          <m:begChr m:val="["/>
                          <m:endChr m:val="]"/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F4293C-E57B-4D77-8223-BEF45D2B5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6456" y="1556792"/>
                <a:ext cx="2481833" cy="616387"/>
              </a:xfrm>
              <a:prstGeom prst="rect">
                <a:avLst/>
              </a:prstGeom>
              <a:blipFill>
                <a:blip r:embed="rId2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1C2609-F98D-42A4-B65A-740986437C80}"/>
                  </a:ext>
                </a:extLst>
              </p:cNvPr>
              <p:cNvSpPr txBox="1"/>
              <p:nvPr/>
            </p:nvSpPr>
            <p:spPr>
              <a:xfrm>
                <a:off x="257672" y="2070140"/>
                <a:ext cx="5195936" cy="4801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 связано с силой взаимодействия </a:t>
                </a:r>
                <a:endParaRPr lang="en-US" dirty="0"/>
              </a:p>
              <a:p>
                <a:endParaRPr lang="ru-R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представляет собой масштаб длины взаимодействия</a:t>
                </a:r>
              </a:p>
              <a:p>
                <a:endParaRPr lang="ru-RU" dirty="0"/>
              </a:p>
              <a:p>
                <a:r>
                  <a:rPr lang="ru-RU" dirty="0"/>
                  <a:t>ЛД является наиболее популярным потенциалом взаимодействия, используемым в МД-симуляциях пока: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Силы, вызванные ЛД, могут быть эффективно оценены численно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Достаточно хорошо описывает взаимодействие между неполярными молекулами</a:t>
                </a:r>
              </a:p>
              <a:p>
                <a:endParaRPr lang="ru-RU" dirty="0"/>
              </a:p>
              <a:p>
                <a:r>
                  <a:rPr lang="ru-RU" dirty="0"/>
                  <a:t>При МД-моделировании жидкостей ЛД физические величины рассчитываются в сокращенных единицах измерения.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1C2609-F98D-42A4-B65A-740986437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72" y="2070140"/>
                <a:ext cx="5195936" cy="4801314"/>
              </a:xfrm>
              <a:prstGeom prst="rect">
                <a:avLst/>
              </a:prstGeom>
              <a:blipFill>
                <a:blip r:embed="rId3"/>
                <a:stretch>
                  <a:fillRect l="-938" t="-762" r="-1407" b="-11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Таблица 10">
                <a:extLst>
                  <a:ext uri="{FF2B5EF4-FFF2-40B4-BE49-F238E27FC236}">
                    <a16:creationId xmlns:a16="http://schemas.microsoft.com/office/drawing/2014/main" id="{3FEB0674-B30F-442A-8A67-3BFD434E01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6731386"/>
                  </p:ext>
                </p:extLst>
              </p:nvPr>
            </p:nvGraphicFramePr>
            <p:xfrm>
              <a:off x="5487912" y="2779187"/>
              <a:ext cx="3232400" cy="390575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616200">
                      <a:extLst>
                        <a:ext uri="{9D8B030D-6E8A-4147-A177-3AD203B41FA5}">
                          <a16:colId xmlns:a16="http://schemas.microsoft.com/office/drawing/2014/main" val="2899051491"/>
                        </a:ext>
                      </a:extLst>
                    </a:gridCol>
                    <a:gridCol w="1616200">
                      <a:extLst>
                        <a:ext uri="{9D8B030D-6E8A-4147-A177-3AD203B41FA5}">
                          <a16:colId xmlns:a16="http://schemas.microsoft.com/office/drawing/2014/main" val="8851728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Параметр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Формула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9570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Длина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6473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Масса (атомная масса)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2044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Энергия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2729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Время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ru-RU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ru-RU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342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Плотность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135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Температура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61597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Таблица 10">
                <a:extLst>
                  <a:ext uri="{FF2B5EF4-FFF2-40B4-BE49-F238E27FC236}">
                    <a16:creationId xmlns:a16="http://schemas.microsoft.com/office/drawing/2014/main" id="{3FEB0674-B30F-442A-8A67-3BFD434E01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6731386"/>
                  </p:ext>
                </p:extLst>
              </p:nvPr>
            </p:nvGraphicFramePr>
            <p:xfrm>
              <a:off x="5487912" y="2779187"/>
              <a:ext cx="3232400" cy="390575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616200">
                      <a:extLst>
                        <a:ext uri="{9D8B030D-6E8A-4147-A177-3AD203B41FA5}">
                          <a16:colId xmlns:a16="http://schemas.microsoft.com/office/drawing/2014/main" val="2899051491"/>
                        </a:ext>
                      </a:extLst>
                    </a:gridCol>
                    <a:gridCol w="1616200">
                      <a:extLst>
                        <a:ext uri="{9D8B030D-6E8A-4147-A177-3AD203B41FA5}">
                          <a16:colId xmlns:a16="http://schemas.microsoft.com/office/drawing/2014/main" val="8851728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Параметр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Формула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9570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Длина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755" t="-108197" r="-1509" b="-8557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9647397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Масса (атомная масса)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755" t="-84667" r="-1509" b="-24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2044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Энергия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755" t="-454098" r="-1509" b="-5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272966"/>
                      </a:ext>
                    </a:extLst>
                  </a:tr>
                  <a:tr h="901891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Время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755" t="-228378" r="-1509" b="-1101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342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Плотность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755" t="-796721" r="-1509" b="-1672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135632"/>
                      </a:ext>
                    </a:extLst>
                  </a:tr>
                  <a:tr h="606108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Температура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755" t="-547000" r="-1509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61597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Таблица 10">
                <a:extLst>
                  <a:ext uri="{FF2B5EF4-FFF2-40B4-BE49-F238E27FC236}">
                    <a16:creationId xmlns:a16="http://schemas.microsoft.com/office/drawing/2014/main" id="{25989267-6898-4F78-9D62-EDE7C9285C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3264590"/>
                  </p:ext>
                </p:extLst>
              </p:nvPr>
            </p:nvGraphicFramePr>
            <p:xfrm>
              <a:off x="8932116" y="2779187"/>
              <a:ext cx="3232400" cy="352691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616200">
                      <a:extLst>
                        <a:ext uri="{9D8B030D-6E8A-4147-A177-3AD203B41FA5}">
                          <a16:colId xmlns:a16="http://schemas.microsoft.com/office/drawing/2014/main" val="2899051491"/>
                        </a:ext>
                      </a:extLst>
                    </a:gridCol>
                    <a:gridCol w="1616200">
                      <a:extLst>
                        <a:ext uri="{9D8B030D-6E8A-4147-A177-3AD203B41FA5}">
                          <a16:colId xmlns:a16="http://schemas.microsoft.com/office/drawing/2014/main" val="8851728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Параметр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Формула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9570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Скорость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ru-RU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ru-RU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49518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Скорость сдвига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ru-RU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ru-RU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823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Напряжение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3736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Вязкость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ru-RU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</m:ra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10965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Диффузия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ru-RU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ru-RU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05028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Таблица 10">
                <a:extLst>
                  <a:ext uri="{FF2B5EF4-FFF2-40B4-BE49-F238E27FC236}">
                    <a16:creationId xmlns:a16="http://schemas.microsoft.com/office/drawing/2014/main" id="{25989267-6898-4F78-9D62-EDE7C9285C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3264590"/>
                  </p:ext>
                </p:extLst>
              </p:nvPr>
            </p:nvGraphicFramePr>
            <p:xfrm>
              <a:off x="8932116" y="2779187"/>
              <a:ext cx="3232400" cy="352691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616200">
                      <a:extLst>
                        <a:ext uri="{9D8B030D-6E8A-4147-A177-3AD203B41FA5}">
                          <a16:colId xmlns:a16="http://schemas.microsoft.com/office/drawing/2014/main" val="2899051491"/>
                        </a:ext>
                      </a:extLst>
                    </a:gridCol>
                    <a:gridCol w="1616200">
                      <a:extLst>
                        <a:ext uri="{9D8B030D-6E8A-4147-A177-3AD203B41FA5}">
                          <a16:colId xmlns:a16="http://schemas.microsoft.com/office/drawing/2014/main" val="8851728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Параметр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Формула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9570405"/>
                      </a:ext>
                    </a:extLst>
                  </a:tr>
                  <a:tr h="649669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Скорость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100755" t="-61682" r="-1509" b="-3869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4951812"/>
                      </a:ext>
                    </a:extLst>
                  </a:tr>
                  <a:tr h="649669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Скорость сдвига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100755" t="-161682" r="-1509" b="-2869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823874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Напряжение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100755" t="-304348" r="-1509" b="-233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3736931"/>
                      </a:ext>
                    </a:extLst>
                  </a:tr>
                  <a:tr h="645795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Вязкость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100755" t="-350943" r="-1509" b="-1028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1096580"/>
                      </a:ext>
                    </a:extLst>
                  </a:tr>
                  <a:tr h="649669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Диффузия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100755" t="-446729" r="-1509" b="-1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05028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740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1F28E-C42B-46FC-943D-2E75C957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Жидкости Леннарда-Джонса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BD8B76-24D3-4743-BB2E-20453DFBBD58}"/>
              </a:ext>
            </a:extLst>
          </p:cNvPr>
          <p:cNvSpPr txBox="1"/>
          <p:nvPr/>
        </p:nvSpPr>
        <p:spPr>
          <a:xfrm>
            <a:off x="407368" y="1585163"/>
            <a:ext cx="684076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зависимости от масштаба критической длины канала поведение переноса жидкости может либо значительно отклоняться от предсказания классической континуальной теории, либо быть очень похожим на перенос объемной жидкости, описанный классической теорией.</a:t>
            </a:r>
          </a:p>
          <a:p>
            <a:endParaRPr lang="ru-RU" dirty="0"/>
          </a:p>
          <a:p>
            <a:r>
              <a:rPr lang="ru-RU" dirty="0"/>
              <a:t>Эти наблюдения следуют из того факта, что, когда атомы жидкости заключены в молекулярные каналы, жидкость уже нельзя считать однородной, и вблизи границы жидкость-твердое тело возникают сильные колебания плотности жидкости.</a:t>
            </a:r>
          </a:p>
          <a:p>
            <a:endParaRPr lang="ru-RU" dirty="0"/>
          </a:p>
          <a:p>
            <a:r>
              <a:rPr lang="ru-RU" dirty="0"/>
              <a:t>Следовательно, динамическое поведение жидкости существенно отличается от поведения объема.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E65B3D4-9764-4342-AD1F-37A5F6B3A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28" y="1900181"/>
            <a:ext cx="4315427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1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3E9DDE-561D-4AFA-9C6C-1BC5CEAD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плотности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B0562-1EF7-4643-8816-79722373E8BF}"/>
              </a:ext>
            </a:extLst>
          </p:cNvPr>
          <p:cNvSpPr txBox="1"/>
          <p:nvPr/>
        </p:nvSpPr>
        <p:spPr>
          <a:xfrm>
            <a:off x="335360" y="1772816"/>
            <a:ext cx="49685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Сильные колебания плотности атомов жидкости вблизи границы раздела жидкость/ твердое тело являются универсальным явлением и подтверждены экспериментально.</a:t>
            </a:r>
          </a:p>
          <a:p>
            <a:endParaRPr lang="ru-RU" dirty="0"/>
          </a:p>
          <a:p>
            <a:r>
              <a:rPr lang="en-US" dirty="0"/>
              <a:t>Chan and</a:t>
            </a:r>
            <a:r>
              <a:rPr lang="ru-RU" dirty="0"/>
              <a:t> </a:t>
            </a:r>
            <a:r>
              <a:rPr lang="en-US" dirty="0"/>
              <a:t>Horn,1985, </a:t>
            </a:r>
            <a:endParaRPr lang="ru-RU" dirty="0"/>
          </a:p>
          <a:p>
            <a:r>
              <a:rPr lang="en-US" dirty="0"/>
              <a:t>Zhu and Granick, 2002; </a:t>
            </a:r>
            <a:endParaRPr lang="ru-RU" dirty="0"/>
          </a:p>
          <a:p>
            <a:r>
              <a:rPr lang="en-US" dirty="0"/>
              <a:t>Zhu and Granick 2001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2B1FE43-2304-4922-B614-3F65F2186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60" y="1579484"/>
            <a:ext cx="6306408" cy="518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6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28A6D7-7930-494A-B2CF-F1C271A7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Поведение жидкости в </a:t>
            </a:r>
            <a:r>
              <a:rPr lang="ru-RU" dirty="0" err="1"/>
              <a:t>наномасштабе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5FCF5A-F964-41D2-B67D-61FAAA153662}"/>
              </a:ext>
            </a:extLst>
          </p:cNvPr>
          <p:cNvSpPr txBox="1"/>
          <p:nvPr/>
        </p:nvSpPr>
        <p:spPr>
          <a:xfrm>
            <a:off x="551384" y="1772816"/>
            <a:ext cx="550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МД моделирование (</a:t>
            </a:r>
            <a:r>
              <a:rPr lang="en-US" dirty="0" err="1"/>
              <a:t>Koplik</a:t>
            </a:r>
            <a:r>
              <a:rPr lang="en-US" dirty="0"/>
              <a:t> &amp; </a:t>
            </a:r>
            <a:r>
              <a:rPr lang="en-US" dirty="0" err="1"/>
              <a:t>Bannavar</a:t>
            </a:r>
            <a:r>
              <a:rPr lang="en-US" dirty="0"/>
              <a:t>, ARFM 1995</a:t>
            </a:r>
            <a:r>
              <a:rPr lang="ru-RU" dirty="0"/>
              <a:t>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CA36AC-812B-47FA-ABF4-E11C9B8B8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705" y="2042919"/>
            <a:ext cx="7268589" cy="27721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5A99FC-6AE1-4F99-B6A2-493959F058C9}"/>
              </a:ext>
            </a:extLst>
          </p:cNvPr>
          <p:cNvSpPr txBox="1"/>
          <p:nvPr/>
        </p:nvSpPr>
        <p:spPr>
          <a:xfrm>
            <a:off x="2461705" y="4715853"/>
            <a:ext cx="3274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Флуктуации плотности в наноканале.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D40A72-5EC2-4B72-B71B-504EE6A3E0E8}"/>
              </a:ext>
            </a:extLst>
          </p:cNvPr>
          <p:cNvSpPr txBox="1"/>
          <p:nvPr/>
        </p:nvSpPr>
        <p:spPr>
          <a:xfrm>
            <a:off x="6127788" y="4762018"/>
            <a:ext cx="36025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Расслоение молекул Леннарда-Джонса вблизи гладкой поверхности.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6C1FB3-7091-4C30-9CCF-C95DE1B1E69E}"/>
              </a:ext>
            </a:extLst>
          </p:cNvPr>
          <p:cNvSpPr txBox="1"/>
          <p:nvPr/>
        </p:nvSpPr>
        <p:spPr>
          <a:xfrm>
            <a:off x="119336" y="5608263"/>
            <a:ext cx="92406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3</a:t>
            </a:r>
            <a:r>
              <a:rPr lang="en-US" dirty="0"/>
              <a:t>-</a:t>
            </a:r>
            <a:r>
              <a:rPr lang="ru-RU" dirty="0"/>
              <a:t>D</a:t>
            </a:r>
            <a:r>
              <a:rPr lang="en-US" dirty="0"/>
              <a:t> </a:t>
            </a:r>
            <a:r>
              <a:rPr lang="ru-RU" dirty="0"/>
              <a:t>периодический канал 51.30x29.7x25,65 (молекулярные единицы)</a:t>
            </a:r>
            <a:endParaRPr lang="en-US" dirty="0"/>
          </a:p>
          <a:p>
            <a:r>
              <a:rPr lang="en-US" dirty="0"/>
              <a:t>27000 </a:t>
            </a:r>
            <a:r>
              <a:rPr lang="ru-RU" dirty="0"/>
              <a:t>атомов</a:t>
            </a:r>
          </a:p>
          <a:p>
            <a:r>
              <a:rPr lang="ru-RU" dirty="0"/>
              <a:t>2592 атомов на каждой стенке</a:t>
            </a:r>
          </a:p>
          <a:p>
            <a:r>
              <a:rPr lang="ru-RU" dirty="0"/>
              <a:t>1 атом = 1 </a:t>
            </a:r>
            <a:r>
              <a:rPr lang="en-US" dirty="0"/>
              <a:t>unit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49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6A7A2-E4A4-47DE-A9C8-21143A90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радиального распределения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7BA231-7350-486D-B86E-462C9965A922}"/>
              </a:ext>
            </a:extLst>
          </p:cNvPr>
          <p:cNvSpPr txBox="1"/>
          <p:nvPr/>
        </p:nvSpPr>
        <p:spPr>
          <a:xfrm>
            <a:off x="6392147" y="1672862"/>
            <a:ext cx="5799853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Флуктуации плотности вблизи стенки канала можно выразить с помощью понятия функции радиального распределения (</a:t>
            </a:r>
            <a:r>
              <a:rPr lang="en-US" dirty="0"/>
              <a:t>RDF- radial distribution function</a:t>
            </a:r>
            <a:r>
              <a:rPr lang="ru-RU" dirty="0"/>
              <a:t>).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RDF ( g(r) ) измеряет плотность вероятности нахождения частицы </a:t>
            </a:r>
            <a:r>
              <a:rPr lang="ru-RU" dirty="0" err="1"/>
              <a:t>нарасстоянии</a:t>
            </a:r>
            <a:r>
              <a:rPr lang="ru-RU" dirty="0"/>
              <a:t> г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Сочетание сил притяжения и отталкивания между частицами приводит к различным пикам и впадинам, наблюдаемым в функции радиального распределения.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 более дальнем расстоянии от данной частицы положение, распределение частиц уже не находится под влиянием данной частицы, т.е. g(r)=константа.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Жидкость , находящаяся рядом с стенка канала в основном индуцируется по структуре жидкости RDF и Структура сплошной стены.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B252B8E-B053-45E3-A1E7-B75346C39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1523734"/>
            <a:ext cx="6255879" cy="52350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C66A96-B744-4601-9AAE-003CFF910D09}"/>
              </a:ext>
            </a:extLst>
          </p:cNvPr>
          <p:cNvSpPr txBox="1"/>
          <p:nvPr/>
        </p:nvSpPr>
        <p:spPr>
          <a:xfrm rot="16200000">
            <a:off x="-1872358" y="4027351"/>
            <a:ext cx="43865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функция радиального распределения </a:t>
            </a:r>
            <a:r>
              <a:rPr lang="en-US" dirty="0"/>
              <a:t>g(r)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795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6A7A2-E4A4-47DE-A9C8-21143A90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радиального распределения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B252B8E-B053-45E3-A1E7-B75346C39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1523734"/>
            <a:ext cx="6255879" cy="52350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C66A96-B744-4601-9AAE-003CFF910D09}"/>
              </a:ext>
            </a:extLst>
          </p:cNvPr>
          <p:cNvSpPr txBox="1"/>
          <p:nvPr/>
        </p:nvSpPr>
        <p:spPr>
          <a:xfrm rot="16200000">
            <a:off x="-1872358" y="4027351"/>
            <a:ext cx="43865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функция радиального распределения </a:t>
            </a:r>
            <a:r>
              <a:rPr lang="en-US" dirty="0"/>
              <a:t>g(r)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F5DAAB-7457-45FF-937F-0D8B93ED3363}"/>
              </a:ext>
            </a:extLst>
          </p:cNvPr>
          <p:cNvSpPr txBox="1"/>
          <p:nvPr/>
        </p:nvSpPr>
        <p:spPr>
          <a:xfrm>
            <a:off x="6681730" y="1628800"/>
            <a:ext cx="5256584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Здесь положение твердой стенки аналогично положению данной частицы в функции радиального распределения, а колебания плотности жидкости аналогичны колебаниям в функции радиального распределения.</a:t>
            </a:r>
          </a:p>
          <a:p>
            <a:endParaRPr lang="ru-RU" sz="800" dirty="0"/>
          </a:p>
          <a:p>
            <a:r>
              <a:rPr lang="ru-RU" dirty="0"/>
              <a:t>Простые жидкости в наноканалах неоднородны из-за сильной слоистости атомов жидкости вблизи стенки канала.</a:t>
            </a:r>
          </a:p>
          <a:p>
            <a:endParaRPr lang="ru-RU" sz="800" dirty="0"/>
          </a:p>
          <a:p>
            <a:r>
              <a:rPr lang="ru-RU" dirty="0"/>
              <a:t>Классические теории переноса жидкости не учитывают неоднородность жидкости, а на параметры переноса, такие как коэффициент диффузии и вязкость, сильно влияет расслоение жидкости в наноканалах.</a:t>
            </a:r>
          </a:p>
          <a:p>
            <a:endParaRPr lang="ru-RU" sz="800" dirty="0"/>
          </a:p>
          <a:p>
            <a:r>
              <a:rPr lang="ru-RU" dirty="0"/>
              <a:t>На расслоение жидкости могут влиять различные параметры, такие как структура стенки, взаимодействие жидкости со стенкой и ширина канала.</a:t>
            </a:r>
          </a:p>
        </p:txBody>
      </p:sp>
    </p:spTree>
    <p:extLst>
      <p:ext uri="{BB962C8B-B14F-4D97-AF65-F5344CB8AC3E}">
        <p14:creationId xmlns:p14="http://schemas.microsoft.com/office/powerpoint/2010/main" val="2170982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180CB5-74F7-4101-9B57-C14A091A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 взаимодействия жидкость-стенка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63D18-0720-4BAD-A53C-BFBD17AE44F8}"/>
                  </a:ext>
                </a:extLst>
              </p:cNvPr>
              <p:cNvSpPr txBox="1"/>
              <p:nvPr/>
            </p:nvSpPr>
            <p:spPr>
              <a:xfrm>
                <a:off x="5591944" y="1556792"/>
                <a:ext cx="6491110" cy="51032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Взаимодействие между атомом жидкости и атомом стенки обычно моделируется ЛД потенциал.</a:t>
                </a:r>
              </a:p>
              <a:p>
                <a:endParaRPr lang="ru-RU" sz="800" dirty="0"/>
              </a:p>
              <a:p>
                <a:r>
                  <a:rPr lang="ru-RU" dirty="0"/>
                  <a:t>Параметры ЛД для взаимодействий жидкость-жидкость и жидкость-стенка обозначаются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𝑤𝑓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соответственно.</a:t>
                </a:r>
              </a:p>
              <a:p>
                <a:endParaRPr lang="ru-RU" sz="800" dirty="0"/>
              </a:p>
              <a:p>
                <a:r>
                  <a:rPr lang="ru-RU" dirty="0"/>
                  <a:t>Чем выше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𝑤𝑓</m:t>
                        </m:r>
                      </m:sub>
                    </m:sSub>
                  </m:oMath>
                </a14:m>
                <a:r>
                  <a:rPr lang="ru-RU" dirty="0"/>
                  <a:t> , тем сильнее взаимодействие между жидкостью и атомами стенки.</a:t>
                </a:r>
              </a:p>
              <a:p>
                <a:endParaRPr lang="ru-RU" sz="800" dirty="0"/>
              </a:p>
              <a:p>
                <a:r>
                  <a:rPr lang="ru-RU" dirty="0"/>
                  <a:t>В обоих случаях средняя плотность флюида в поре 0,8 и температура флюида 0,835. </a:t>
                </a:r>
              </a:p>
              <a:p>
                <a:endParaRPr lang="ru-RU" sz="800" dirty="0"/>
              </a:p>
              <a:p>
                <a:r>
                  <a:rPr lang="ru-RU" dirty="0"/>
                  <a:t>Ясно, что эффект многослойности намного</a:t>
                </a:r>
              </a:p>
              <a:p>
                <a:r>
                  <a:rPr lang="ru-RU" dirty="0"/>
                  <a:t>более отчетлив в первом прогоне, чем во второй итерации</a:t>
                </a:r>
              </a:p>
              <a:p>
                <a:endParaRPr lang="ru-RU" sz="800" dirty="0"/>
              </a:p>
              <a:p>
                <a:r>
                  <a:rPr lang="ru-RU" dirty="0"/>
                  <a:t>Это можно объяснить тем, что с увеличением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𝑤𝑓</m:t>
                        </m:r>
                      </m:sub>
                    </m:sSub>
                  </m:oMath>
                </a14:m>
                <a:r>
                  <a:rPr lang="ru-RU" dirty="0"/>
                  <a:t> увеличивается сила притяжения атомов стенки к атомам жидкости , возрастает стремление жидкости оставаться вблизи стенки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63D18-0720-4BAD-A53C-BFBD17AE4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1556792"/>
                <a:ext cx="6491110" cy="5103257"/>
              </a:xfrm>
              <a:prstGeom prst="rect">
                <a:avLst/>
              </a:prstGeom>
              <a:blipFill>
                <a:blip r:embed="rId2"/>
                <a:stretch>
                  <a:fillRect l="-751" t="-5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7968DE0-5EEA-4C8C-8BC2-12EFA7422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46" y="2348880"/>
            <a:ext cx="5375920" cy="346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46427C-907D-49C5-AB1B-5707BDF8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исследование изменения плотности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F68EB2-54A4-4D1D-AC46-661F6270BECE}"/>
              </a:ext>
            </a:extLst>
          </p:cNvPr>
          <p:cNvSpPr txBox="1"/>
          <p:nvPr/>
        </p:nvSpPr>
        <p:spPr>
          <a:xfrm>
            <a:off x="241804" y="1628800"/>
            <a:ext cx="1161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Притягивающая часть потенциала взаимодействия ЛД включает и выключает течение </a:t>
            </a:r>
            <a:r>
              <a:rPr lang="ru-RU" dirty="0" err="1"/>
              <a:t>Пуазейля</a:t>
            </a:r>
            <a:r>
              <a:rPr lang="ru-RU" dirty="0"/>
              <a:t> в щелевом канале шириной 4σ для трех различных систем: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67E00-F3A8-43D0-A634-4CB83EFBFDA9}"/>
              </a:ext>
            </a:extLst>
          </p:cNvPr>
          <p:cNvSpPr txBox="1"/>
          <p:nvPr/>
        </p:nvSpPr>
        <p:spPr>
          <a:xfrm>
            <a:off x="263352" y="2275480"/>
            <a:ext cx="5976664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A. </a:t>
            </a:r>
            <a:r>
              <a:rPr lang="ru-RU" dirty="0"/>
              <a:t>Взаимодействия жидкость-жидкость и жидкость-стенка описываются чисто отталкивающей частью ЛД (WCA)</a:t>
            </a:r>
          </a:p>
          <a:p>
            <a:endParaRPr lang="ru-RU" sz="800" dirty="0"/>
          </a:p>
          <a:p>
            <a:r>
              <a:rPr lang="ru-RU" dirty="0"/>
              <a:t>B. Взаимодействия жидкость-жидкость и жидкость-стенка моделируются полным 12-6 ЛД.</a:t>
            </a:r>
          </a:p>
          <a:p>
            <a:endParaRPr lang="ru-RU" sz="800" dirty="0"/>
          </a:p>
          <a:p>
            <a:r>
              <a:rPr lang="ru-RU" dirty="0"/>
              <a:t>C. Взаимодействия жидкость-жидкость при WCA и жидкость-стенка при полном 12-6 ЛД.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B68C0E5-5D27-4F6D-A3E3-B8597CD50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054" y="2023303"/>
            <a:ext cx="5840108" cy="4034189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08344F-9E9C-4F88-9481-4E364D33E6F9}"/>
              </a:ext>
            </a:extLst>
          </p:cNvPr>
          <p:cNvSpPr/>
          <p:nvPr/>
        </p:nvSpPr>
        <p:spPr>
          <a:xfrm>
            <a:off x="6096000" y="2204864"/>
            <a:ext cx="288032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A828D-E1A4-466F-A29E-3FF1FB57AED2}"/>
              </a:ext>
            </a:extLst>
          </p:cNvPr>
          <p:cNvSpPr txBox="1"/>
          <p:nvPr/>
        </p:nvSpPr>
        <p:spPr>
          <a:xfrm>
            <a:off x="241804" y="459150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Наличие сил притяжения жидкости к стенке (В и С) приводит к образованию пограничных слоев жидкости большей плотности, чем в случае А.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F83011-DF61-4DE0-ACAF-2413E35EA194}"/>
              </a:ext>
            </a:extLst>
          </p:cNvPr>
          <p:cNvSpPr txBox="1"/>
          <p:nvPr/>
        </p:nvSpPr>
        <p:spPr>
          <a:xfrm>
            <a:off x="302524" y="555331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Плотность выше в случае C (WCA-LJ) по сравнению с системой B.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11CA8B-8EDC-4125-800B-322537455858}"/>
              </a:ext>
            </a:extLst>
          </p:cNvPr>
          <p:cNvSpPr txBox="1"/>
          <p:nvPr/>
        </p:nvSpPr>
        <p:spPr>
          <a:xfrm>
            <a:off x="289780" y="6223830"/>
            <a:ext cx="119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Это можно объяснить тем, что по сравнению с системой В атомы жидкости в системе С имеют большее притяжение к атомам стенки и меньшее притяжение к другим атомам жидкости.</a:t>
            </a:r>
          </a:p>
        </p:txBody>
      </p:sp>
    </p:spTree>
    <p:extLst>
      <p:ext uri="{BB962C8B-B14F-4D97-AF65-F5344CB8AC3E}">
        <p14:creationId xmlns:p14="http://schemas.microsoft.com/office/powerpoint/2010/main" val="183555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0C77F3-C82E-4CEE-94A5-5B8C291F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молекулярной динамики (МД)</a:t>
            </a:r>
          </a:p>
        </p:txBody>
      </p:sp>
      <p:pic>
        <p:nvPicPr>
          <p:cNvPr id="3" name="Shape 13">
            <a:extLst>
              <a:ext uri="{FF2B5EF4-FFF2-40B4-BE49-F238E27FC236}">
                <a16:creationId xmlns:a16="http://schemas.microsoft.com/office/drawing/2014/main" id="{1849838D-0A84-4FDE-8A20-335200EDA64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11424" y="2275130"/>
            <a:ext cx="10213776" cy="45828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926A03-A385-4E7A-9EFF-08DBF6F39E58}"/>
              </a:ext>
            </a:extLst>
          </p:cNvPr>
          <p:cNvSpPr txBox="1"/>
          <p:nvPr/>
        </p:nvSpPr>
        <p:spPr>
          <a:xfrm>
            <a:off x="126220" y="1628800"/>
            <a:ext cx="120657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Еще одним новым применением МД моделирования является исследование теплового поведения нанотрубок:</a:t>
            </a:r>
          </a:p>
          <a:p>
            <a:r>
              <a:rPr lang="ru-RU" dirty="0"/>
              <a:t> Углеродные нанотрубки обладают очень интересными гидрофобными и гидрофильными свойствами.</a:t>
            </a:r>
          </a:p>
        </p:txBody>
      </p:sp>
    </p:spTree>
    <p:extLst>
      <p:ext uri="{BB962C8B-B14F-4D97-AF65-F5344CB8AC3E}">
        <p14:creationId xmlns:p14="http://schemas.microsoft.com/office/powerpoint/2010/main" val="301418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13FB5-8963-4846-BAB2-68356C4F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исследование изменения плотности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F807309-AC59-42A0-9E75-741BF1DB6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99" y="1556792"/>
            <a:ext cx="8249801" cy="27435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86A239-025E-4206-92D6-6900746A4E7A}"/>
                  </a:ext>
                </a:extLst>
              </p:cNvPr>
              <p:cNvSpPr txBox="1"/>
              <p:nvPr/>
            </p:nvSpPr>
            <p:spPr>
              <a:xfrm>
                <a:off x="126587" y="4288394"/>
                <a:ext cx="12072664" cy="25237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Количество пиков плотности (количество слоев жидкости в жидкости) также различаются в трех системах.</a:t>
                </a:r>
              </a:p>
              <a:p>
                <a:endParaRPr lang="ru-RU" sz="800" dirty="0"/>
              </a:p>
              <a:p>
                <a:r>
                  <a:rPr lang="ru-RU" dirty="0"/>
                  <a:t>Эти результаты показывают, что распределение плотности атомов жидкости в канале чувствительно как к взаимодействиям жидкость-жидкость, так и к взаимодействиям жидкость-стенка, и следует соблюдать осторожность при выборе наилучшего потенциала для описания конкретной жидкостной системы.</a:t>
                </a:r>
              </a:p>
              <a:p>
                <a:endParaRPr lang="ru-RU" sz="800" dirty="0"/>
              </a:p>
              <a:p>
                <a:r>
                  <a:rPr lang="ru-RU" dirty="0"/>
                  <a:t>Изменение средней плотности по потокам показывает, что флюиды хорошо структурированы во всех трех системах. </a:t>
                </a:r>
              </a:p>
              <a:p>
                <a:endParaRPr lang="ru-RU" sz="800" dirty="0"/>
              </a:p>
              <a:p>
                <a:r>
                  <a:rPr lang="ru-RU" dirty="0"/>
                  <a:t>Плотность колеблется с длиной волны порядка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ru-RU" dirty="0"/>
                  <a:t>. </a:t>
                </a:r>
              </a:p>
              <a:p>
                <a:endParaRPr lang="ru-RU" sz="800" dirty="0"/>
              </a:p>
              <a:p>
                <a:r>
                  <a:rPr lang="ru-RU" dirty="0"/>
                  <a:t>Структура стенки была наложена на жидкость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86A239-025E-4206-92D6-6900746A4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87" y="4288394"/>
                <a:ext cx="12072664" cy="2523768"/>
              </a:xfrm>
              <a:prstGeom prst="rect">
                <a:avLst/>
              </a:prstGeom>
              <a:blipFill>
                <a:blip r:embed="rId3"/>
                <a:stretch>
                  <a:fillRect l="-455" t="-1208" r="-606" b="-28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34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2387E-9ECA-4051-AF37-2DE9571F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Влияние ширины </a:t>
            </a:r>
            <a:r>
              <a:rPr lang="ru-RU" dirty="0" err="1"/>
              <a:t>наноканала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603BA7F-EB91-4402-8880-D8DEDB126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9" y="1556792"/>
            <a:ext cx="3827621" cy="53012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ECAA7B3-1A7E-4BE1-A920-7C588A4541F4}"/>
                  </a:ext>
                </a:extLst>
              </p:cNvPr>
              <p:cNvSpPr txBox="1"/>
              <p:nvPr/>
            </p:nvSpPr>
            <p:spPr>
              <a:xfrm>
                <a:off x="4277032" y="1592258"/>
                <a:ext cx="7795632" cy="40934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Для ширины канала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,2.75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ru-RU" dirty="0"/>
                  <a:t> о видны отчетливые пики на профилях плотности.</a:t>
                </a:r>
              </a:p>
              <a:p>
                <a:endParaRPr lang="ru-RU" sz="800" dirty="0"/>
              </a:p>
              <a:p>
                <a:r>
                  <a:rPr lang="ru-RU" dirty="0"/>
                  <a:t>Для ширины канала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2,25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,25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ru-RU" dirty="0"/>
                  <a:t>, канал достаточно широк, чтобы вместить отдельные слои жидкости. </a:t>
                </a:r>
              </a:p>
              <a:p>
                <a:endParaRPr lang="ru-RU" dirty="0"/>
              </a:p>
              <a:p>
                <a:r>
                  <a:rPr lang="ru-RU" dirty="0"/>
                  <a:t>Следовательно, при ширине канала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2,5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,5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ru-RU" dirty="0"/>
                  <a:t> начинают развиваться дополнительные слои. </a:t>
                </a:r>
              </a:p>
              <a:p>
                <a:endParaRPr lang="ru-RU" dirty="0"/>
              </a:p>
              <a:p>
                <a:r>
                  <a:rPr lang="ru-RU" dirty="0"/>
                  <a:t>При ширине канала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ru-RU" dirty="0"/>
                  <a:t> наблюдаются 7 отчетливых пиков, но эти пики слабее. </a:t>
                </a:r>
              </a:p>
              <a:p>
                <a:endParaRPr lang="ru-RU" dirty="0"/>
              </a:p>
              <a:p>
                <a:r>
                  <a:rPr lang="ru-RU" dirty="0"/>
                  <a:t>Для каналов шириной более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ru-RU" dirty="0"/>
                  <a:t> слои жидкости вблизи стенки не зависят от ширины канала, а центральная жидкость ведет себя больше как объемная жидкость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ECAA7B3-1A7E-4BE1-A920-7C588A454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032" y="1592258"/>
                <a:ext cx="7795632" cy="4093428"/>
              </a:xfrm>
              <a:prstGeom prst="rect">
                <a:avLst/>
              </a:prstGeom>
              <a:blipFill>
                <a:blip r:embed="rId3"/>
                <a:stretch>
                  <a:fillRect l="-704" t="-744" b="-13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20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0F4B5-2E26-425D-98B4-3CB7CB5F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Эффекты структуры и теплового движения атомов стенки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4777DC-147F-43A4-9B25-10B0E305099E}"/>
              </a:ext>
            </a:extLst>
          </p:cNvPr>
          <p:cNvSpPr txBox="1"/>
          <p:nvPr/>
        </p:nvSpPr>
        <p:spPr>
          <a:xfrm>
            <a:off x="227348" y="1700808"/>
            <a:ext cx="1173730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Гладкие стенки (</a:t>
            </a:r>
            <a:r>
              <a:rPr lang="ru-RU" dirty="0" err="1"/>
              <a:t>Somers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Davis</a:t>
            </a:r>
            <a:r>
              <a:rPr lang="ru-RU" dirty="0"/>
              <a:t>, 1992), а также стенки с атомистической структурой (</a:t>
            </a:r>
            <a:r>
              <a:rPr lang="ru-RU" dirty="0" err="1"/>
              <a:t>Sokhan</a:t>
            </a:r>
            <a:r>
              <a:rPr lang="ru-RU" dirty="0"/>
              <a:t> </a:t>
            </a:r>
            <a:r>
              <a:rPr lang="ru-RU" dirty="0" err="1"/>
              <a:t>et</a:t>
            </a:r>
            <a:r>
              <a:rPr lang="ru-RU" dirty="0"/>
              <a:t> </a:t>
            </a:r>
            <a:r>
              <a:rPr lang="ru-RU" dirty="0" err="1"/>
              <a:t>al</a:t>
            </a:r>
            <a:r>
              <a:rPr lang="ru-RU" dirty="0"/>
              <a:t>., 2001) широко использовались при МД-моделировании </a:t>
            </a:r>
            <a:r>
              <a:rPr lang="ru-RU" dirty="0" err="1"/>
              <a:t>наножидкости</a:t>
            </a:r>
            <a:r>
              <a:rPr lang="ru-RU" dirty="0"/>
              <a:t>, ограниченной </a:t>
            </a:r>
            <a:r>
              <a:rPr lang="ru-RU" dirty="0" err="1"/>
              <a:t>наноразмерными</a:t>
            </a:r>
            <a:r>
              <a:rPr lang="ru-RU" dirty="0"/>
              <a:t> каналами.</a:t>
            </a:r>
          </a:p>
          <a:p>
            <a:endParaRPr lang="ru-RU" sz="800" dirty="0"/>
          </a:p>
          <a:p>
            <a:r>
              <a:rPr lang="ru-RU" dirty="0"/>
              <a:t>Для гладкой стенки потенциал стенки-жидкости зависит от нормального расстояния между атомом жидкости и стенкой канала, в то время как для стенки с атомарной структурой потенциал стенки-жидкости зависит от относительного расстояния между атомом жидкости и стенкой канала. каждой</a:t>
            </a:r>
          </a:p>
          <a:p>
            <a:r>
              <a:rPr lang="ru-RU" dirty="0"/>
              <a:t>стенки атома.</a:t>
            </a:r>
          </a:p>
          <a:p>
            <a:endParaRPr lang="ru-RU" sz="800" dirty="0"/>
          </a:p>
          <a:p>
            <a:r>
              <a:rPr lang="ru-RU" dirty="0"/>
              <a:t>Как правило, структура стенки существенно влияет только на первый слой жидкости , а на остальные слои жидкости структура стенки оказывает незначительное влияние.</a:t>
            </a:r>
          </a:p>
          <a:p>
            <a:endParaRPr lang="ru-RU" sz="800" dirty="0"/>
          </a:p>
          <a:p>
            <a:r>
              <a:rPr lang="ru-RU" dirty="0"/>
              <a:t>Во многих симуляциях атомы стенок либо замораживаются в своих узлах решетки (</a:t>
            </a:r>
            <a:r>
              <a:rPr lang="ru-RU" dirty="0" err="1"/>
              <a:t>Zhang</a:t>
            </a:r>
            <a:r>
              <a:rPr lang="ru-RU" dirty="0"/>
              <a:t> </a:t>
            </a:r>
            <a:r>
              <a:rPr lang="ru-RU" dirty="0" err="1"/>
              <a:t>et</a:t>
            </a:r>
            <a:r>
              <a:rPr lang="ru-RU" dirty="0"/>
              <a:t> </a:t>
            </a:r>
            <a:r>
              <a:rPr lang="ru-RU" dirty="0" err="1"/>
              <a:t>al</a:t>
            </a:r>
            <a:r>
              <a:rPr lang="ru-RU" dirty="0"/>
              <a:t>., 2001). Это позволяет использовать больший временной шаг в МД, так как тепловые колебания твердых атомов не разрешаются. </a:t>
            </a:r>
          </a:p>
          <a:p>
            <a:endParaRPr lang="ru-RU" sz="800" dirty="0"/>
          </a:p>
          <a:p>
            <a:r>
              <a:rPr lang="ru-RU" dirty="0"/>
              <a:t>В некоторых других симуляциях атомы стенок удерживаются в своих узлах решетки пружиной (</a:t>
            </a:r>
            <a:r>
              <a:rPr lang="ru-RU" dirty="0" err="1"/>
              <a:t>Sokhan</a:t>
            </a:r>
            <a:r>
              <a:rPr lang="ru-RU" dirty="0"/>
              <a:t> </a:t>
            </a:r>
            <a:r>
              <a:rPr lang="ru-RU" dirty="0" err="1"/>
              <a:t>et</a:t>
            </a:r>
            <a:r>
              <a:rPr lang="ru-RU" dirty="0"/>
              <a:t> </a:t>
            </a:r>
            <a:r>
              <a:rPr lang="ru-RU" dirty="0" err="1"/>
              <a:t>al</a:t>
            </a:r>
            <a:r>
              <a:rPr lang="ru-RU" dirty="0"/>
              <a:t>., 2001). Этот способ кажется более реальным.</a:t>
            </a:r>
          </a:p>
          <a:p>
            <a:endParaRPr lang="ru-RU" sz="800" dirty="0"/>
          </a:p>
          <a:p>
            <a:r>
              <a:rPr lang="ru-RU" dirty="0"/>
              <a:t>Тепловые колебания атомов стенки вносят дополнительные гофры в потенциал, ощущаемый атомом жидкости вблизи стенки, и, следовательно, приводят к пониженным колебаниям плотности вблизи стенки канала.</a:t>
            </a:r>
          </a:p>
        </p:txBody>
      </p:sp>
    </p:spTree>
    <p:extLst>
      <p:ext uri="{BB962C8B-B14F-4D97-AF65-F5344CB8AC3E}">
        <p14:creationId xmlns:p14="http://schemas.microsoft.com/office/powerpoint/2010/main" val="205236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A038E0-88F3-4B58-8BEC-92118482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Эффекты потока жидкости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52D7D5-ED70-45C2-AA81-3E94553D4BD4}"/>
                  </a:ext>
                </a:extLst>
              </p:cNvPr>
              <p:cNvSpPr txBox="1"/>
              <p:nvPr/>
            </p:nvSpPr>
            <p:spPr>
              <a:xfrm>
                <a:off x="407368" y="1628800"/>
                <a:ext cx="11449272" cy="2585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Установлено, что поток жидкости оказывает незначительное влияние на распределение плотности. </a:t>
                </a:r>
              </a:p>
              <a:p>
                <a:endParaRPr lang="ru-RU" dirty="0"/>
              </a:p>
              <a:p>
                <a:r>
                  <a:rPr lang="ru-RU" dirty="0"/>
                  <a:t>Моделирование течения Куэтта в порах с нанометровой щелью с использованием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dirty="0"/>
                  <a:t> скоростей сдвига показало, что поток не оказывает существенного влияния на распределение плотности.</a:t>
                </a:r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Профиль</a:t>
                </a:r>
                <a:r>
                  <a:rPr lang="en-US" dirty="0"/>
                  <a:t> </a:t>
                </a:r>
                <a:r>
                  <a:rPr lang="ru-RU" dirty="0"/>
                  <a:t>плотности в канале при наличии объемного переноса жидкости такой же, как и полученный при равновесном МД-моделировании.</a:t>
                </a:r>
              </a:p>
              <a:p>
                <a:endParaRPr lang="en-US" dirty="0"/>
              </a:p>
              <a:p>
                <a:r>
                  <a:rPr lang="ru-RU" dirty="0"/>
                  <a:t>В простых жидкостях профиль плотности будет профилем равновесной плотности.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52D7D5-ED70-45C2-AA81-3E94553D4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1628800"/>
                <a:ext cx="11449272" cy="2585323"/>
              </a:xfrm>
              <a:prstGeom prst="rect">
                <a:avLst/>
              </a:prstGeom>
              <a:blipFill>
                <a:blip r:embed="rId2"/>
                <a:stretch>
                  <a:fillRect l="-479" t="-1179" b="-2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18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002D8-B3DA-46C9-8A58-7889B1E1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Диффузионный транспорт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3DC5EA-09FC-4596-9F79-67CF8CF04CA8}"/>
              </a:ext>
            </a:extLst>
          </p:cNvPr>
          <p:cNvSpPr txBox="1"/>
          <p:nvPr/>
        </p:nvSpPr>
        <p:spPr>
          <a:xfrm>
            <a:off x="407368" y="1628800"/>
            <a:ext cx="8592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Диффузионный перенос обычно важен в большинстве </a:t>
            </a:r>
            <a:r>
              <a:rPr lang="ru-RU" dirty="0" err="1"/>
              <a:t>нанофлюидных</a:t>
            </a:r>
            <a:r>
              <a:rPr lang="ru-RU" dirty="0"/>
              <a:t> систем.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50AFD5-21C7-4D80-BCDC-D585F4980AA2}"/>
              </a:ext>
            </a:extLst>
          </p:cNvPr>
          <p:cNvSpPr txBox="1"/>
          <p:nvPr/>
        </p:nvSpPr>
        <p:spPr>
          <a:xfrm>
            <a:off x="424012" y="19855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Это можно понять по числу Пекле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C0D17C-7162-40BF-BD57-2C5688762436}"/>
                  </a:ext>
                </a:extLst>
              </p:cNvPr>
              <p:cNvSpPr txBox="1"/>
              <p:nvPr/>
            </p:nvSpPr>
            <p:spPr>
              <a:xfrm>
                <a:off x="767408" y="2453271"/>
                <a:ext cx="907492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C0D17C-7162-40BF-BD57-2C5688762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2453271"/>
                <a:ext cx="907492" cy="5167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CD76310-0F91-4A1C-92DF-01A43129E4F5}"/>
              </a:ext>
            </a:extLst>
          </p:cNvPr>
          <p:cNvSpPr txBox="1"/>
          <p:nvPr/>
        </p:nvSpPr>
        <p:spPr>
          <a:xfrm>
            <a:off x="2135560" y="2526977"/>
            <a:ext cx="480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ru-RU" dirty="0" err="1"/>
              <a:t>нм</a:t>
            </a:r>
            <a:r>
              <a:rPr lang="ru-RU" dirty="0"/>
              <a:t> </a:t>
            </a:r>
            <a:r>
              <a:rPr lang="en-US" dirty="0"/>
              <a:t>&lt; L &lt;1000</a:t>
            </a:r>
            <a:r>
              <a:rPr lang="ru-RU" dirty="0" err="1"/>
              <a:t>нм</a:t>
            </a:r>
            <a:r>
              <a:rPr lang="ru-RU" dirty="0"/>
              <a:t>, 1мкм/с </a:t>
            </a:r>
            <a:r>
              <a:rPr lang="en-US" dirty="0"/>
              <a:t>&lt; U &lt; 1000 </a:t>
            </a:r>
            <a:r>
              <a:rPr lang="ru-RU" dirty="0"/>
              <a:t>мкм/с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2DC927-17BF-489B-A769-BAADDFAEF698}"/>
              </a:ext>
            </a:extLst>
          </p:cNvPr>
          <p:cNvSpPr txBox="1"/>
          <p:nvPr/>
        </p:nvSpPr>
        <p:spPr>
          <a:xfrm>
            <a:off x="383194" y="3055036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Если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F820B47-800F-4963-8E2E-FBA3DE8DFF25}"/>
                  </a:ext>
                </a:extLst>
              </p:cNvPr>
              <p:cNvSpPr txBox="1"/>
              <p:nvPr/>
            </p:nvSpPr>
            <p:spPr>
              <a:xfrm>
                <a:off x="1415480" y="3127004"/>
                <a:ext cx="19574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=1.0∙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м/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с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F820B47-800F-4963-8E2E-FBA3DE8DF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480" y="3127004"/>
                <a:ext cx="1957459" cy="276999"/>
              </a:xfrm>
              <a:prstGeom prst="rect">
                <a:avLst/>
              </a:prstGeom>
              <a:blipFill>
                <a:blip r:embed="rId3"/>
                <a:stretch>
                  <a:fillRect l="-2181" t="-2222" r="-935" b="-3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8198D03-20E7-4067-82E9-4EC79A07F16B}"/>
              </a:ext>
            </a:extLst>
          </p:cNvPr>
          <p:cNvSpPr txBox="1"/>
          <p:nvPr/>
        </p:nvSpPr>
        <p:spPr>
          <a:xfrm>
            <a:off x="3553325" y="3060567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,то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3195B9-A949-4E51-BC26-F6208131FBDC}"/>
                  </a:ext>
                </a:extLst>
              </p:cNvPr>
              <p:cNvSpPr txBox="1"/>
              <p:nvPr/>
            </p:nvSpPr>
            <p:spPr>
              <a:xfrm>
                <a:off x="4003116" y="3114565"/>
                <a:ext cx="1535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3195B9-A949-4E51-BC26-F6208131F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116" y="3114565"/>
                <a:ext cx="1535870" cy="276999"/>
              </a:xfrm>
              <a:prstGeom prst="rect">
                <a:avLst/>
              </a:prstGeom>
              <a:blipFill>
                <a:blip r:embed="rId4"/>
                <a:stretch>
                  <a:fillRect l="-3175" t="-2222" r="-2778" b="-8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CE0CED4A-7B58-4905-8AE0-3B90E3807688}"/>
              </a:ext>
            </a:extLst>
          </p:cNvPr>
          <p:cNvSpPr txBox="1"/>
          <p:nvPr/>
        </p:nvSpPr>
        <p:spPr>
          <a:xfrm>
            <a:off x="396655" y="3466437"/>
            <a:ext cx="114930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что указывает на то, что диффузия может либо доминировать над переносом, либо быть столь же важной, как и объемный перенос.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744639-6A52-4EF4-AB30-2B5BBD3B607F}"/>
              </a:ext>
            </a:extLst>
          </p:cNvPr>
          <p:cNvSpPr txBox="1"/>
          <p:nvPr/>
        </p:nvSpPr>
        <p:spPr>
          <a:xfrm>
            <a:off x="407368" y="4187641"/>
            <a:ext cx="11665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Коэффициент диффузии должен быть обобщен для описания переноса в замкнутые наноканалы.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EB0564-D556-4EBA-AD88-8FD9D75BB36A}"/>
              </a:ext>
            </a:extLst>
          </p:cNvPr>
          <p:cNvSpPr txBox="1"/>
          <p:nvPr/>
        </p:nvSpPr>
        <p:spPr>
          <a:xfrm>
            <a:off x="383194" y="4631846"/>
            <a:ext cx="11185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Для однородных и равновесных систем коэффициент диффузии можно рассчитать, используя: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530554-9D51-4E2C-B22C-154AEE3D2B75}"/>
                  </a:ext>
                </a:extLst>
              </p:cNvPr>
              <p:cNvSpPr txBox="1"/>
              <p:nvPr/>
            </p:nvSpPr>
            <p:spPr>
              <a:xfrm>
                <a:off x="767408" y="5304074"/>
                <a:ext cx="2303259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530554-9D51-4E2C-B22C-154AEE3D2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5304074"/>
                <a:ext cx="2303259" cy="599331"/>
              </a:xfrm>
              <a:prstGeom prst="rect">
                <a:avLst/>
              </a:prstGeom>
              <a:blipFill>
                <a:blip r:embed="rId5"/>
                <a:stretch>
                  <a:fillRect b="-10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21DBA3D-061D-4AE9-80D6-AD665E625A2A}"/>
                  </a:ext>
                </a:extLst>
              </p:cNvPr>
              <p:cNvSpPr txBox="1"/>
              <p:nvPr/>
            </p:nvSpPr>
            <p:spPr>
              <a:xfrm>
                <a:off x="6240016" y="5325842"/>
                <a:ext cx="3191323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21DBA3D-061D-4AE9-80D6-AD665E625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16" y="5325842"/>
                <a:ext cx="3191323" cy="5557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39D5654C-F89C-47BE-84B4-3861EE7D53C8}"/>
              </a:ext>
            </a:extLst>
          </p:cNvPr>
          <p:cNvSpPr txBox="1"/>
          <p:nvPr/>
        </p:nvSpPr>
        <p:spPr>
          <a:xfrm>
            <a:off x="3135439" y="5419073"/>
            <a:ext cx="245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ru-RU" dirty="0"/>
              <a:t>уравнение Грин-</a:t>
            </a:r>
            <a:r>
              <a:rPr lang="ru-RU" dirty="0" err="1"/>
              <a:t>Кубо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AA83E9-1003-4C58-8FF2-823AD3326657}"/>
              </a:ext>
            </a:extLst>
          </p:cNvPr>
          <p:cNvSpPr txBox="1"/>
          <p:nvPr/>
        </p:nvSpPr>
        <p:spPr>
          <a:xfrm>
            <a:off x="9587086" y="5419073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 уравнение Эйнштейна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C59F8E-7651-4007-BAA8-EA29A4A9B4A6}"/>
              </a:ext>
            </a:extLst>
          </p:cNvPr>
          <p:cNvSpPr txBox="1"/>
          <p:nvPr/>
        </p:nvSpPr>
        <p:spPr>
          <a:xfrm>
            <a:off x="313650" y="6021288"/>
            <a:ext cx="118946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Выражение Грина-</a:t>
            </a:r>
            <a:r>
              <a:rPr lang="ru-RU" dirty="0" err="1"/>
              <a:t>Кубо</a:t>
            </a:r>
            <a:r>
              <a:rPr lang="ru-RU" dirty="0"/>
              <a:t> строго справедливо только для однородных и равновесных систем. Однако общепринятым считается средний коэффициент диффузии.</a:t>
            </a:r>
          </a:p>
        </p:txBody>
      </p:sp>
    </p:spTree>
    <p:extLst>
      <p:ext uri="{BB962C8B-B14F-4D97-AF65-F5344CB8AC3E}">
        <p14:creationId xmlns:p14="http://schemas.microsoft.com/office/powerpoint/2010/main" val="258224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20941-9AB5-4D0B-8BCB-0CEA0F9EC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Диффузионный транспорт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48426-F0D1-4B46-AAFB-7480459B619C}"/>
              </a:ext>
            </a:extLst>
          </p:cNvPr>
          <p:cNvSpPr txBox="1"/>
          <p:nvPr/>
        </p:nvSpPr>
        <p:spPr>
          <a:xfrm>
            <a:off x="119336" y="1556792"/>
            <a:ext cx="118813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щелевой поре диффузия различна в направлении, параллельном (x и y) и нормальном (z) к стенке поры. В пределе длительного времени коэффициент диффузии в направлении, нормальном к стенке поры, равен нулю из-за геометрического ограничения.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9F84E5-B285-43CE-B3CB-F8B51386A5B1}"/>
                  </a:ext>
                </a:extLst>
              </p:cNvPr>
              <p:cNvSpPr txBox="1"/>
              <p:nvPr/>
            </p:nvSpPr>
            <p:spPr>
              <a:xfrm>
                <a:off x="119336" y="2541575"/>
                <a:ext cx="1188132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Изменение усредненного по порам коэффициента диффузии параллельно ширине поры:</a:t>
                </a:r>
              </a:p>
              <a:p>
                <a:r>
                  <a:rPr lang="ru-RU" dirty="0"/>
                  <a:t>Даже при наименьшей ширине пор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ru-RU" dirty="0"/>
                  <a:t> атомы жидкости сохраняют значительную подвижность.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9F84E5-B285-43CE-B3CB-F8B51386A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2541575"/>
                <a:ext cx="11881320" cy="923330"/>
              </a:xfrm>
              <a:prstGeom prst="rect">
                <a:avLst/>
              </a:prstGeom>
              <a:blipFill>
                <a:blip r:embed="rId2"/>
                <a:stretch>
                  <a:fillRect l="-462" t="-39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0EE477-F240-4AA6-8C02-5692667CB846}"/>
                  </a:ext>
                </a:extLst>
              </p:cNvPr>
              <p:cNvSpPr txBox="1"/>
              <p:nvPr/>
            </p:nvSpPr>
            <p:spPr>
              <a:xfrm>
                <a:off x="119336" y="3212976"/>
                <a:ext cx="5976664" cy="15270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Когда ширина канала мала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&lt;4</m:t>
                    </m:r>
                  </m:oMath>
                </a14:m>
                <a:r>
                  <a:rPr lang="ru-RU" dirty="0"/>
                  <a:t>, среднее 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||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 в поре колеблется в зависимости от ширины, а когда ширина канала увеличивается за пределы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ru-RU" dirty="0"/>
                  <a:t>, среднее 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||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плавно увеличивается в сторону асимптотического объемного значения.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0EE477-F240-4AA6-8C02-5692667CB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3212976"/>
                <a:ext cx="5976664" cy="1527085"/>
              </a:xfrm>
              <a:prstGeom prst="rect">
                <a:avLst/>
              </a:prstGeom>
              <a:blipFill>
                <a:blip r:embed="rId3"/>
                <a:stretch>
                  <a:fillRect l="-918" t="-1992" b="-51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B5F1D0B-D4FE-4544-B555-89B7E6A286BA}"/>
                  </a:ext>
                </a:extLst>
              </p:cNvPr>
              <p:cNvSpPr txBox="1"/>
              <p:nvPr/>
            </p:nvSpPr>
            <p:spPr>
              <a:xfrm>
                <a:off x="119336" y="5075857"/>
                <a:ext cx="5976664" cy="6712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При ширине канала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=11.57</m:t>
                    </m:r>
                  </m:oMath>
                </a14:m>
                <a:r>
                  <a:rPr lang="ru-RU" dirty="0"/>
                  <a:t> среднее 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||</m:t>
                        </m:r>
                      </m:sub>
                    </m:sSub>
                  </m:oMath>
                </a14:m>
                <a:r>
                  <a:rPr lang="ru-RU" dirty="0"/>
                  <a:t> почти совпадает с коэффициентом объемной диффузии.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B5F1D0B-D4FE-4544-B555-89B7E6A28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5075857"/>
                <a:ext cx="5976664" cy="671209"/>
              </a:xfrm>
              <a:prstGeom prst="rect">
                <a:avLst/>
              </a:prstGeom>
              <a:blipFill>
                <a:blip r:embed="rId4"/>
                <a:stretch>
                  <a:fillRect l="-918" t="-5455" b="-1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0E03770-1C5B-4711-BF23-EBC285A15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4298" y="3385047"/>
            <a:ext cx="5810391" cy="30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7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8B8E45-34E4-4FE6-9B0A-E3BCAC6C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Диффузионный транспорт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38AF1A-D3D9-49F6-BFCC-17B3AEE82AA0}"/>
                  </a:ext>
                </a:extLst>
              </p:cNvPr>
              <p:cNvSpPr txBox="1"/>
              <p:nvPr/>
            </p:nvSpPr>
            <p:spPr>
              <a:xfrm>
                <a:off x="6804016" y="1620060"/>
                <a:ext cx="5184576" cy="51031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Для исследования влияния локальной плотности на коэффициент диффузии, параллельный поре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/>
                        </m:ctrlPr>
                      </m:sSubPr>
                      <m:e>
                        <m:r>
                          <a:rPr lang="en-US" i="1"/>
                          <m:t>𝐷</m:t>
                        </m:r>
                      </m:e>
                      <m:sub>
                        <m:r>
                          <a:rPr lang="en-US" i="1"/>
                          <m:t>||</m:t>
                        </m:r>
                      </m:sub>
                    </m:sSub>
                    <m:r>
                      <a:rPr lang="ru-RU" b="0" i="0" smtClean="0"/>
                      <m:t>,</m:t>
                    </m:r>
                  </m:oMath>
                </a14:m>
                <a:r>
                  <a:rPr lang="ru-RU" dirty="0"/>
                  <a:t> пора </a:t>
                </a:r>
                <a14:m>
                  <m:oMath xmlns:m="http://schemas.openxmlformats.org/officeDocument/2006/math">
                    <m:r>
                      <a:rPr lang="en-US" b="0" i="1" smtClean="0"/>
                      <m:t>h</m:t>
                    </m:r>
                    <m:r>
                      <a:rPr lang="en-US" b="0" i="1" smtClean="0"/>
                      <m:t>=11.57</m:t>
                    </m:r>
                  </m:oMath>
                </a14:m>
                <a:r>
                  <a:rPr lang="ru-RU" dirty="0"/>
                  <a:t> разделена на пять срезов, параллельных границе раздела твердое тело-жидкость.</a:t>
                </a:r>
                <a:endParaRPr lang="en-US" dirty="0"/>
              </a:p>
              <a:p>
                <a:endParaRPr lang="en-US" dirty="0"/>
              </a:p>
              <a:p>
                <a:r>
                  <a:rPr lang="ru-RU" sz="1800" dirty="0">
                    <a:solidFill>
                      <a:srgbClr val="000000"/>
                    </a:solidFill>
                    <a:effectLst/>
                    <a:ea typeface="Microsoft Sans Serif" panose="020B0604020202020204" pitchFamily="34" charset="0"/>
                  </a:rPr>
                  <a:t>Ясно, что даже несмотря на значительные различия в плотности флюида коэффициент диффузии в каждом срезе находится в пределах статистической погрешности других.</a:t>
                </a:r>
                <a:endParaRPr lang="en-US" sz="1800" dirty="0">
                  <a:solidFill>
                    <a:srgbClr val="000000"/>
                  </a:solidFill>
                  <a:effectLst/>
                  <a:ea typeface="Microsoft Sans Serif" panose="020B0604020202020204" pitchFamily="34" charset="0"/>
                </a:endParaRPr>
              </a:p>
              <a:p>
                <a:endParaRPr lang="en-US" dirty="0">
                  <a:solidFill>
                    <a:srgbClr val="000000"/>
                  </a:solidFill>
                  <a:ea typeface="Microsoft Sans Serif" panose="020B0604020202020204" pitchFamily="34" charset="0"/>
                </a:endParaRPr>
              </a:p>
              <a:p>
                <a:r>
                  <a:rPr lang="ru-RU" dirty="0"/>
                  <a:t>Чтобы понять этот результат более подробно, была разработана эмпирическая теория, метод локальной средней плотности (LADM</a:t>
                </a:r>
                <a:r>
                  <a:rPr lang="en-US" dirty="0"/>
                  <a:t> - local average density method</a:t>
                </a:r>
                <a:r>
                  <a:rPr lang="ru-RU" dirty="0"/>
                  <a:t>), для описания коэффициента переноса (например, диффузионной способности) жидкости, находящейся в наноканале.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38AF1A-D3D9-49F6-BFCC-17B3AEE82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016" y="1620060"/>
                <a:ext cx="5184576" cy="5103192"/>
              </a:xfrm>
              <a:prstGeom prst="rect">
                <a:avLst/>
              </a:prstGeom>
              <a:blipFill>
                <a:blip r:embed="rId2"/>
                <a:stretch>
                  <a:fillRect l="-940" t="-717" b="-9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FE5B976-71F6-4F30-855A-A052F22F2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46" y="2276872"/>
            <a:ext cx="6472720" cy="351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7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C78DA-00D4-4EDF-9B0C-BFE28615D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Диффузионный транспорт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65D920-A8CF-4C4B-98F4-F38676282873}"/>
                  </a:ext>
                </a:extLst>
              </p:cNvPr>
              <p:cNvSpPr txBox="1"/>
              <p:nvPr/>
            </p:nvSpPr>
            <p:spPr>
              <a:xfrm>
                <a:off x="551384" y="1628800"/>
                <a:ext cx="11305256" cy="670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Теория LADM: коэффициент диффузии жидкости в положении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зависит от локальной средней плотности жидкости, а не от локальной плотности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65D920-A8CF-4C4B-98F4-F38676282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1628800"/>
                <a:ext cx="11305256" cy="670761"/>
              </a:xfrm>
              <a:prstGeom prst="rect">
                <a:avLst/>
              </a:prstGeom>
              <a:blipFill>
                <a:blip r:embed="rId2"/>
                <a:stretch>
                  <a:fillRect l="-431" t="-4545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755FC4A-2874-47C7-AD2A-D0C7F8417ED0}"/>
              </a:ext>
            </a:extLst>
          </p:cNvPr>
          <p:cNvSpPr txBox="1"/>
          <p:nvPr/>
        </p:nvSpPr>
        <p:spPr>
          <a:xfrm>
            <a:off x="551384" y="2503578"/>
            <a:ext cx="11305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Локальная средняя плотность в точке r определяется как средняя плотность внутри сферы с центром в точке r и диаметром, равным диаметру молекулы жидкости 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68DF94-42D6-4EBA-8C6B-8710754DBA0A}"/>
                  </a:ext>
                </a:extLst>
              </p:cNvPr>
              <p:cNvSpPr txBox="1"/>
              <p:nvPr/>
            </p:nvSpPr>
            <p:spPr>
              <a:xfrm>
                <a:off x="695400" y="3350287"/>
                <a:ext cx="3123227" cy="730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/6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68DF94-42D6-4EBA-8C6B-8710754DB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3350287"/>
                <a:ext cx="3123227" cy="7300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E20E631-CE7A-4DA1-AE16-23A43212C751}"/>
              </a:ext>
            </a:extLst>
          </p:cNvPr>
          <p:cNvSpPr txBox="1"/>
          <p:nvPr/>
        </p:nvSpPr>
        <p:spPr>
          <a:xfrm>
            <a:off x="369907" y="420741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Несмотря на то, что колебания локальной плотности жидкости значительны, локальная средняя плотность демонстрирует очень небольшие колебания.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FB8627-2B28-4303-B52D-1F9709283DFF}"/>
              </a:ext>
            </a:extLst>
          </p:cNvPr>
          <p:cNvSpPr txBox="1"/>
          <p:nvPr/>
        </p:nvSpPr>
        <p:spPr>
          <a:xfrm>
            <a:off x="386650" y="538804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Можно сделать вывод, что в замкнутых нанопорах параллельная диффузия в данном положении определяется в первую очередь усредненной плотностью в поре, а не локальной плотностью.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508CE6E-A41D-41FA-B951-7189632DE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127" y="3037942"/>
            <a:ext cx="5363323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7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3E657-68BC-4ABB-A260-056196CB0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Эффекты диффузионной </a:t>
            </a:r>
            <a:r>
              <a:rPr lang="ru-RU" dirty="0" err="1"/>
              <a:t>пристенной</a:t>
            </a:r>
            <a:r>
              <a:rPr lang="ru-RU" dirty="0"/>
              <a:t> транспортной структуры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8CBDA6-6423-431F-ABE2-68F0B5D1D245}"/>
              </a:ext>
            </a:extLst>
          </p:cNvPr>
          <p:cNvSpPr txBox="1"/>
          <p:nvPr/>
        </p:nvSpPr>
        <p:spPr>
          <a:xfrm>
            <a:off x="407368" y="1628800"/>
            <a:ext cx="114492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ea typeface="Microsoft Sans Serif" panose="020B0604020202020204" pitchFamily="34" charset="0"/>
              </a:rPr>
              <a:t>Результаты (расчеты коэффициента диффузии </a:t>
            </a:r>
            <a:r>
              <a:rPr lang="fy-NL" sz="1800" dirty="0">
                <a:solidFill>
                  <a:srgbClr val="000000"/>
                </a:solidFill>
                <a:effectLst/>
                <a:ea typeface="Microsoft Sans Serif" panose="020B0604020202020204" pitchFamily="34" charset="0"/>
              </a:rPr>
              <a:t>Somers and Davis, </a:t>
            </a:r>
            <a:r>
              <a:rPr lang="ru-RU" sz="1800" dirty="0">
                <a:solidFill>
                  <a:srgbClr val="000000"/>
                </a:solidFill>
                <a:effectLst/>
                <a:ea typeface="Microsoft Sans Serif" panose="020B0604020202020204" pitchFamily="34" charset="0"/>
              </a:rPr>
              <a:t>1992) для гладкой стенки качественно согласуются с данными, представленными в </a:t>
            </a:r>
            <a:r>
              <a:rPr lang="en-US" sz="1800" b="0" i="0" u="none" strike="noStrike" baseline="0" dirty="0"/>
              <a:t>Magda et al., 1985</a:t>
            </a:r>
            <a:endParaRPr lang="ru-RU" sz="1800" b="0" i="0" u="none" strike="noStrike" baseline="0" dirty="0"/>
          </a:p>
          <a:p>
            <a:endParaRPr lang="ru-RU" dirty="0"/>
          </a:p>
          <a:p>
            <a:r>
              <a:rPr lang="ru-RU" dirty="0"/>
              <a:t>Результаты для структурированной стенки показывают некоторые интересные отличия от результатов для гладкой стенки, т. е. по мере увеличения ширины пор коэффициент диффузии в структурированной поре приближается к объему медленнее, чем в гладкой стенке.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7AF579E-C177-4727-A904-7F6E4D955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67" y="3594361"/>
            <a:ext cx="8526065" cy="31151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C3D195-CCD9-4E9E-BB93-89FBF385EB7B}"/>
              </a:ext>
            </a:extLst>
          </p:cNvPr>
          <p:cNvSpPr txBox="1"/>
          <p:nvPr/>
        </p:nvSpPr>
        <p:spPr>
          <a:xfrm>
            <a:off x="3399869" y="3573016"/>
            <a:ext cx="21920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Структурированная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55D320-9A9B-46FE-8F76-291716931357}"/>
              </a:ext>
            </a:extLst>
          </p:cNvPr>
          <p:cNvSpPr txBox="1"/>
          <p:nvPr/>
        </p:nvSpPr>
        <p:spPr>
          <a:xfrm>
            <a:off x="7464152" y="3613783"/>
            <a:ext cx="230425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Гладкая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7B319E-D943-49DE-BA63-34FB95851766}"/>
              </a:ext>
            </a:extLst>
          </p:cNvPr>
          <p:cNvSpPr txBox="1"/>
          <p:nvPr/>
        </p:nvSpPr>
        <p:spPr>
          <a:xfrm rot="16200000">
            <a:off x="1362998" y="5416406"/>
            <a:ext cx="14638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ru-RU" dirty="0"/>
              <a:t>Диффузия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7717B-2A99-4EE0-ACC7-ADDF3D812C60}"/>
              </a:ext>
            </a:extLst>
          </p:cNvPr>
          <p:cNvSpPr txBox="1"/>
          <p:nvPr/>
        </p:nvSpPr>
        <p:spPr>
          <a:xfrm rot="16200000">
            <a:off x="5800782" y="5491229"/>
            <a:ext cx="1247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ru-RU" dirty="0"/>
              <a:t>Диффузия</a:t>
            </a:r>
          </a:p>
        </p:txBody>
      </p:sp>
    </p:spTree>
    <p:extLst>
      <p:ext uri="{BB962C8B-B14F-4D97-AF65-F5344CB8AC3E}">
        <p14:creationId xmlns:p14="http://schemas.microsoft.com/office/powerpoint/2010/main" val="125681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FBBFB-61BC-4A38-9439-943D8394E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Справедливость уравнений Навье-Стокса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5C1877-ADC7-438D-89FC-A12EEBAA9B6B}"/>
              </a:ext>
            </a:extLst>
          </p:cNvPr>
          <p:cNvSpPr txBox="1"/>
          <p:nvPr/>
        </p:nvSpPr>
        <p:spPr>
          <a:xfrm>
            <a:off x="127673" y="1680467"/>
            <a:ext cx="1207266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континуальной теории переноса жидкости, основанной на уравнениях Навье-Стокса, предполагается, что переменные состояния (плотность, температура) не изменяются заметно по длине и в масштабе времени, сравнимом со свободным пробегом молекулы и временем молекулярной релаксации.</a:t>
            </a:r>
          </a:p>
          <a:p>
            <a:endParaRPr lang="ru-RU" dirty="0"/>
          </a:p>
          <a:p>
            <a:r>
              <a:rPr lang="ru-RU" dirty="0"/>
              <a:t>Было показано, что плотность жидкости вблизи границы твердое тело-жидкость может существенно меняться на межмолекулярных расстояниях. Хотя эти локальные колебания плотности не обязательно означают нарушение теории континуума, важно понять, как теория континуума работает для жидкостей в замкнутых каналах.</a:t>
            </a:r>
          </a:p>
          <a:p>
            <a:endParaRPr lang="ru-RU" dirty="0"/>
          </a:p>
          <a:p>
            <a:r>
              <a:rPr lang="ru-RU" dirty="0"/>
              <a:t>В течение последних нескольких лет исследователи использовали моделирование МД для проверки точности уравнений Навье-Стокса в наноканалах (</a:t>
            </a:r>
            <a:r>
              <a:rPr lang="da-DK" dirty="0"/>
              <a:t>Koplik et al.,1997, Travis and Gubbins 2000</a:t>
            </a:r>
            <a:r>
              <a:rPr lang="ru-RU" dirty="0"/>
              <a:t>). </a:t>
            </a:r>
          </a:p>
          <a:p>
            <a:endParaRPr lang="ru-RU" dirty="0"/>
          </a:p>
          <a:p>
            <a:r>
              <a:rPr lang="ru-RU" dirty="0"/>
              <a:t>В этих симуляциях поток </a:t>
            </a:r>
            <a:r>
              <a:rPr lang="ru-RU" dirty="0" err="1"/>
              <a:t>Пуазейля</a:t>
            </a:r>
            <a:r>
              <a:rPr lang="ru-RU" dirty="0"/>
              <a:t> с постоянной силой в каждой жидкости молекула используется в качестве прототипа задачи.</a:t>
            </a:r>
          </a:p>
          <a:p>
            <a:endParaRPr lang="ru-RU" dirty="0"/>
          </a:p>
          <a:p>
            <a:r>
              <a:rPr lang="ru-RU" dirty="0"/>
              <a:t>Уравнения континуума NS предсказывают параболический профиль скорости поперек канал для течения </a:t>
            </a:r>
            <a:r>
              <a:rPr lang="ru-RU" dirty="0" err="1"/>
              <a:t>Пизейля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Профили скорости в щелевых каналах размером всего 10 молекулярных диаметров указывают на то, что отклонение между предсказаниями континуума и МД очень мало.</a:t>
            </a:r>
          </a:p>
        </p:txBody>
      </p:sp>
    </p:spTree>
    <p:extLst>
      <p:ext uri="{BB962C8B-B14F-4D97-AF65-F5344CB8AC3E}">
        <p14:creationId xmlns:p14="http://schemas.microsoft.com/office/powerpoint/2010/main" val="190162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0C162-A60F-4283-9CFE-0B5909167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молекулярной динамики (МД)</a:t>
            </a:r>
          </a:p>
        </p:txBody>
      </p:sp>
      <p:pic>
        <p:nvPicPr>
          <p:cNvPr id="3" name="Shape 23">
            <a:extLst>
              <a:ext uri="{FF2B5EF4-FFF2-40B4-BE49-F238E27FC236}">
                <a16:creationId xmlns:a16="http://schemas.microsoft.com/office/drawing/2014/main" id="{210DE33F-E75E-431A-BA18-85227F0DF22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289" y="1556792"/>
            <a:ext cx="6516759" cy="52019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3BB9B4-CD09-4BF0-B7C8-E90A2FDD070A}"/>
              </a:ext>
            </a:extLst>
          </p:cNvPr>
          <p:cNvSpPr txBox="1"/>
          <p:nvPr/>
        </p:nvSpPr>
        <p:spPr>
          <a:xfrm>
            <a:off x="6600056" y="1772816"/>
            <a:ext cx="5400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Результаты МД-моделирования гидрофобной гидратации при постоянной температуре. вокруг двух нанотрубок диаметром 5 </a:t>
            </a:r>
            <a:r>
              <a:rPr lang="ru-RU" dirty="0" err="1"/>
              <a:t>нм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53BE11-E42F-4002-8D53-185133475DDD}"/>
              </a:ext>
            </a:extLst>
          </p:cNvPr>
          <p:cNvSpPr txBox="1"/>
          <p:nvPr/>
        </p:nvSpPr>
        <p:spPr>
          <a:xfrm>
            <a:off x="6620556" y="3557621"/>
            <a:ext cx="5400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Цель состоит в том, чтобы количественно оценить поведение воды в присутствии </a:t>
            </a:r>
            <a:r>
              <a:rPr lang="ru-RU" dirty="0" err="1"/>
              <a:t>одностенных</a:t>
            </a:r>
            <a:r>
              <a:rPr lang="ru-RU" dirty="0"/>
              <a:t> углеродных нанотрубок и получить углы смачивания для различных систем.</a:t>
            </a:r>
          </a:p>
        </p:txBody>
      </p:sp>
      <p:sp>
        <p:nvSpPr>
          <p:cNvPr id="10" name="Shape 21">
            <a:extLst>
              <a:ext uri="{FF2B5EF4-FFF2-40B4-BE49-F238E27FC236}">
                <a16:creationId xmlns:a16="http://schemas.microsoft.com/office/drawing/2014/main" id="{EFF8F7B5-5F2E-426C-8D72-D80F38F1552B}"/>
              </a:ext>
            </a:extLst>
          </p:cNvPr>
          <p:cNvSpPr txBox="1"/>
          <p:nvPr/>
        </p:nvSpPr>
        <p:spPr>
          <a:xfrm>
            <a:off x="6312024" y="6400623"/>
            <a:ext cx="821690" cy="356870"/>
          </a:xfrm>
          <a:prstGeom prst="rect">
            <a:avLst/>
          </a:prstGeom>
          <a:noFill/>
        </p:spPr>
        <p:txBody>
          <a:bodyPr wrap="none" lIns="0" tIns="0" rIns="0" bIns="0"/>
          <a:lstStyle/>
          <a:p>
            <a:pPr marL="444500">
              <a:spcAft>
                <a:spcPts val="550"/>
              </a:spcAft>
            </a:pPr>
            <a:r>
              <a:rPr lang="ru-RU" sz="1900">
                <a:solidFill>
                  <a:srgbClr val="FF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Т=300К</a:t>
            </a:r>
            <a:endParaRPr lang="ru-RU" sz="1900">
              <a:solidFill>
                <a:srgbClr val="33CCFF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74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D5226-A427-477C-B69B-4E7E198F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Справедливость уравнений Навье-Стокса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20F03D-2D66-4015-B5C2-1AD952157B8D}"/>
              </a:ext>
            </a:extLst>
          </p:cNvPr>
          <p:cNvSpPr txBox="1"/>
          <p:nvPr/>
        </p:nvSpPr>
        <p:spPr>
          <a:xfrm>
            <a:off x="263352" y="1628800"/>
            <a:ext cx="11305256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Отклонение профиля скорости, полученного при МД-моделировании течения </a:t>
            </a:r>
            <a:r>
              <a:rPr lang="ru-RU" dirty="0" err="1"/>
              <a:t>Пуазейля</a:t>
            </a:r>
            <a:r>
              <a:rPr lang="ru-RU" dirty="0"/>
              <a:t> в канале диаметром 11-диаметров-жидкости, от уравнений Навье-Стокса очень мало.</a:t>
            </a:r>
          </a:p>
          <a:p>
            <a:endParaRPr lang="ru-RU" sz="800" dirty="0"/>
          </a:p>
          <a:p>
            <a:r>
              <a:rPr lang="ru-RU" dirty="0"/>
              <a:t>Однако, если ширина канала меньше 10 диаметров жидкости, отклонение скорости МД от предсказания континуума становится более распространенным. </a:t>
            </a:r>
          </a:p>
          <a:p>
            <a:endParaRPr lang="ru-RU" sz="800" dirty="0"/>
          </a:p>
          <a:p>
            <a:r>
              <a:rPr lang="ru-RU" dirty="0"/>
              <a:t>Для каждой рассматриваемой системы профиль скорости, полученный по МД, больше не является параболическим.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593CB2C-4AF9-4BE5-AACA-E44DCE627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253" y="3438048"/>
            <a:ext cx="8345065" cy="34199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6D386C-0E63-45E9-93AC-68E63EAC0BA9}"/>
              </a:ext>
            </a:extLst>
          </p:cNvPr>
          <p:cNvSpPr txBox="1"/>
          <p:nvPr/>
        </p:nvSpPr>
        <p:spPr>
          <a:xfrm>
            <a:off x="311316" y="3850269"/>
            <a:ext cx="31923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UcPeriod"/>
            </a:pPr>
            <a:r>
              <a:rPr lang="ru-RU" dirty="0"/>
              <a:t>Жидкость-жидкость и жидкость-стенка (WCA)</a:t>
            </a:r>
          </a:p>
          <a:p>
            <a:pPr marL="342900" indent="-342900">
              <a:buAutoNum type="alphaUcPeriod"/>
            </a:pPr>
            <a:endParaRPr lang="en-US" dirty="0"/>
          </a:p>
          <a:p>
            <a:pPr marL="342900" indent="-342900">
              <a:buAutoNum type="alphaUcPeriod"/>
            </a:pPr>
            <a:r>
              <a:rPr lang="ru-RU" dirty="0"/>
              <a:t>Жидкость-жидкость и жидкость-стенка 12-6 ЛД</a:t>
            </a:r>
          </a:p>
          <a:p>
            <a:pPr marL="342900" indent="-342900">
              <a:buAutoNum type="alphaUcPeriod"/>
            </a:pPr>
            <a:endParaRPr lang="ru-RU" dirty="0"/>
          </a:p>
          <a:p>
            <a:pPr marL="342900" indent="-342900">
              <a:buAutoNum type="alphaUcPeriod"/>
            </a:pPr>
            <a:r>
              <a:rPr lang="ru-RU" dirty="0"/>
              <a:t>Жидкость-жидкость WCA и жидкость-стенка 12-6 ЛД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B0646FA-CCFB-4183-915E-D72ED412B024}"/>
              </a:ext>
            </a:extLst>
          </p:cNvPr>
          <p:cNvSpPr/>
          <p:nvPr/>
        </p:nvSpPr>
        <p:spPr>
          <a:xfrm>
            <a:off x="7752184" y="6309320"/>
            <a:ext cx="2520280" cy="4494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93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8292EA-3CE6-4C6D-BDB4-082CEA63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Справедливость уравнений Навье-Стокса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1E32BB-396B-4A19-B0E3-914DFEE9A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700808"/>
            <a:ext cx="4163006" cy="273405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9279780-C907-45DA-8167-681D747CE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390" y="1579085"/>
            <a:ext cx="4039164" cy="274358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1F8AAAA-F799-42D8-9640-11D564550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895" y="4323996"/>
            <a:ext cx="3829584" cy="2534004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57A50B7-1E22-4D95-A724-E95BAADC8381}"/>
              </a:ext>
            </a:extLst>
          </p:cNvPr>
          <p:cNvSpPr/>
          <p:nvPr/>
        </p:nvSpPr>
        <p:spPr>
          <a:xfrm>
            <a:off x="7542895" y="4725144"/>
            <a:ext cx="209289" cy="553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4C816A3-4EB8-48FD-AA9F-D87CCC4FD611}"/>
              </a:ext>
            </a:extLst>
          </p:cNvPr>
          <p:cNvSpPr/>
          <p:nvPr/>
        </p:nvSpPr>
        <p:spPr>
          <a:xfrm>
            <a:off x="7542895" y="5707977"/>
            <a:ext cx="281297" cy="553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14D491-FAE1-4F39-91D8-4E6AFB075F8E}"/>
                  </a:ext>
                </a:extLst>
              </p:cNvPr>
              <p:cNvSpPr txBox="1"/>
              <p:nvPr/>
            </p:nvSpPr>
            <p:spPr>
              <a:xfrm>
                <a:off x="5303912" y="2492896"/>
                <a:ext cx="1415709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14D491-FAE1-4F39-91D8-4E6AFB075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912" y="2492896"/>
                <a:ext cx="1415709" cy="586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124D117-DE53-4EDB-B25D-7F7FB875B2B0}"/>
              </a:ext>
            </a:extLst>
          </p:cNvPr>
          <p:cNvSpPr txBox="1"/>
          <p:nvPr/>
        </p:nvSpPr>
        <p:spPr>
          <a:xfrm>
            <a:off x="695400" y="4784420"/>
            <a:ext cx="64807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</a:rPr>
              <a:t>Это показывает, что вязкость в таком узком канале не может быть описана локальной линейной определяющей зависимостью. </a:t>
            </a:r>
            <a:endParaRPr lang="en-US" sz="1800" dirty="0">
              <a:solidFill>
                <a:srgbClr val="000000"/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</a:rPr>
              <a:t>Следовательно, уравнения Навье-Стокса неприменимы для анализа течения жидкости в щелевом канале диаметром 4,0</a:t>
            </a:r>
            <a:r>
              <a:rPr lang="ru-RU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</a:rPr>
              <a:t>-диаметра-жидкости</a:t>
            </a:r>
            <a:r>
              <a:rPr lang="ru-RU" sz="1800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671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1E45E3-2C71-4774-A906-114C29104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Граничные условия на границе раздела твердое тело-жидкость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B382DF-68E7-4062-8CE2-D73230C67E60}"/>
                  </a:ext>
                </a:extLst>
              </p:cNvPr>
              <p:cNvSpPr txBox="1"/>
              <p:nvPr/>
            </p:nvSpPr>
            <p:spPr>
              <a:xfrm>
                <a:off x="149449" y="3563642"/>
                <a:ext cx="8496944" cy="30777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ru-RU" sz="800" dirty="0"/>
              </a:p>
              <a:p>
                <a:r>
                  <a:rPr lang="ru-RU" b="1" dirty="0" err="1"/>
                  <a:t>Couette</a:t>
                </a:r>
                <a:r>
                  <a:rPr lang="ru-RU" dirty="0"/>
                  <a:t> (1890) использовал стеклянные трубки со смазкой внутри и пришел к выводу, что граничное условие прилипания выполняется.</a:t>
                </a:r>
              </a:p>
              <a:p>
                <a:endParaRPr lang="ru-RU" sz="800" dirty="0"/>
              </a:p>
              <a:p>
                <a:r>
                  <a:rPr lang="ru-RU" b="1" dirty="0"/>
                  <a:t>Навье</a:t>
                </a:r>
                <a:r>
                  <a:rPr lang="ru-RU" dirty="0"/>
                  <a:t> (1823 г.) был первым, кто смоделировал частичное проскальзывание у стенки для жидкостей задолго</a:t>
                </a:r>
              </a:p>
              <a:p>
                <a:r>
                  <a:rPr lang="ru-RU" dirty="0"/>
                  <a:t>до условия проскальзывания Максвелла для газов (1879 г.)</a:t>
                </a:r>
              </a:p>
              <a:p>
                <a:endParaRPr lang="ru-RU" sz="800" dirty="0"/>
              </a:p>
              <a:p>
                <a:r>
                  <a:rPr lang="ru-RU" dirty="0"/>
                  <a:t>В частности, граничное условие Навье у стенки есть: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endParaRPr lang="ru-RU" sz="800" dirty="0"/>
              </a:p>
              <a:p>
                <a:r>
                  <a:rPr lang="ru-RU" b="1" dirty="0" err="1"/>
                  <a:t>Traube</a:t>
                </a:r>
                <a:r>
                  <a:rPr lang="ru-RU" b="1" dirty="0"/>
                  <a:t> </a:t>
                </a:r>
                <a:r>
                  <a:rPr lang="ru-RU" b="1" dirty="0" err="1"/>
                  <a:t>and</a:t>
                </a:r>
                <a:r>
                  <a:rPr lang="ru-RU" b="1" dirty="0"/>
                  <a:t> </a:t>
                </a:r>
                <a:r>
                  <a:rPr lang="ru-RU" b="1" dirty="0" err="1"/>
                  <a:t>Whang</a:t>
                </a:r>
                <a:r>
                  <a:rPr lang="ru-RU" b="1" dirty="0"/>
                  <a:t> (1928)</a:t>
                </a:r>
                <a:r>
                  <a:rPr lang="ru-RU" dirty="0"/>
                  <a:t> сообщили о четырех или пятикратном увеличение расхода воды в капилляре, обработанный олеиновой кислотой. (граничное условие или капилляр, вызванный поверхностным натяжением?!)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B382DF-68E7-4062-8CE2-D73230C67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49" y="3563642"/>
                <a:ext cx="8496944" cy="3077766"/>
              </a:xfrm>
              <a:prstGeom prst="rect">
                <a:avLst/>
              </a:prstGeom>
              <a:blipFill>
                <a:blip r:embed="rId2"/>
                <a:stretch>
                  <a:fillRect l="-646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9A488E9-9FD3-4665-8404-210AC7A76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1392" y="3185066"/>
            <a:ext cx="3391272" cy="35737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C55DEB-8264-44C9-89B3-360A51D90FB4}"/>
              </a:ext>
            </a:extLst>
          </p:cNvPr>
          <p:cNvSpPr txBox="1"/>
          <p:nvPr/>
        </p:nvSpPr>
        <p:spPr>
          <a:xfrm>
            <a:off x="119336" y="1397675"/>
            <a:ext cx="1195332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Проскальзывание на границе раздела жидкость- твердое тело?</a:t>
            </a:r>
          </a:p>
          <a:p>
            <a:r>
              <a:rPr lang="ru-RU" dirty="0"/>
              <a:t>Обзор экспериментальных работ и расчетных моделей:</a:t>
            </a:r>
          </a:p>
          <a:p>
            <a:endParaRPr lang="ru-RU" sz="800" dirty="0"/>
          </a:p>
          <a:p>
            <a:r>
              <a:rPr lang="ru-RU" b="1" dirty="0"/>
              <a:t>Кулон (1784 г.)</a:t>
            </a:r>
            <a:r>
              <a:rPr lang="ru-RU" dirty="0"/>
              <a:t> - первым исследовавший справедливость граничного условия прилипания, пришел к выводу, что оно справедливо даже в микроскопических масштабах.</a:t>
            </a:r>
          </a:p>
          <a:p>
            <a:endParaRPr lang="ru-RU" sz="800" dirty="0"/>
          </a:p>
          <a:p>
            <a:r>
              <a:rPr lang="ru-RU" b="1" dirty="0"/>
              <a:t>Гельмгольц и фон </a:t>
            </a:r>
            <a:r>
              <a:rPr lang="ru-RU" b="1" dirty="0" err="1"/>
              <a:t>Пиотровски</a:t>
            </a:r>
            <a:r>
              <a:rPr lang="ru-RU" dirty="0"/>
              <a:t> (1860 г.) обнаружили признаки скольжения между твердой поверхностью и жидкостью, а позднее </a:t>
            </a:r>
            <a:r>
              <a:rPr lang="ru-RU" b="1" dirty="0" err="1"/>
              <a:t>Бродман</a:t>
            </a:r>
            <a:r>
              <a:rPr lang="ru-RU" dirty="0"/>
              <a:t> (1891 г.) подтвердил их результаты.</a:t>
            </a:r>
          </a:p>
          <a:p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190532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43C7B0-A10E-40C4-92CA-339318B0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Граничные условия на границе раздела твердое тело-жидкость - Продолжение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BCC265-C649-488C-B68A-F0CA6F09E431}"/>
                  </a:ext>
                </a:extLst>
              </p:cNvPr>
              <p:cNvSpPr txBox="1"/>
              <p:nvPr/>
            </p:nvSpPr>
            <p:spPr>
              <a:xfrm>
                <a:off x="0" y="1447469"/>
                <a:ext cx="11928648" cy="2862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В последние несколько десятилетий возобновился интерес к определению справедливости граничного условия прилипания для жидкостей из-за интереса к полимерам и другим сложным жидкостям, но в первую очередь из-за микрофлюидных приложений. </a:t>
                </a:r>
              </a:p>
              <a:p>
                <a:r>
                  <a:rPr lang="ru-RU" b="1" dirty="0" err="1"/>
                  <a:t>Чуарев</a:t>
                </a:r>
                <a:r>
                  <a:rPr lang="ru-RU" b="1" dirty="0"/>
                  <a:t> и др. (1984)</a:t>
                </a:r>
                <a:r>
                  <a:rPr lang="ru-RU" dirty="0"/>
                  <a:t> тестировали как воду , так и ртуть в потоке через стеклянные капилляры диаметром менее 10 мкм, обработанные </a:t>
                </a:r>
                <a:r>
                  <a:rPr lang="ru-RU" dirty="0" err="1"/>
                  <a:t>триметилхорсиланом</a:t>
                </a:r>
                <a:r>
                  <a:rPr lang="ru-RU" dirty="0"/>
                  <a:t>.</a:t>
                </a:r>
              </a:p>
              <a:p>
                <a:r>
                  <a:rPr lang="ru-RU" dirty="0"/>
                  <a:t>Результаты:</a:t>
                </a:r>
              </a:p>
              <a:p>
                <a:pPr marL="342900" indent="-342900">
                  <a:buAutoNum type="arabicParenR"/>
                </a:pPr>
                <a:r>
                  <a:rPr lang="ru-RU" dirty="0"/>
                  <a:t>Для воды с краевыми углами менее 70° выполнялось условие прилипания, но для более высокой </a:t>
                </a:r>
                <a:r>
                  <a:rPr lang="ru-RU" dirty="0" err="1"/>
                  <a:t>гиперфобности</a:t>
                </a:r>
                <a:r>
                  <a:rPr lang="ru-RU" dirty="0"/>
                  <a:t> были получены повышенные скорости потока, соответствующие длине скольжения 30-200 </a:t>
                </a:r>
                <a:r>
                  <a:rPr lang="ru-RU" dirty="0" err="1"/>
                  <a:t>нм</a:t>
                </a:r>
                <a:r>
                  <a:rPr lang="ru-RU" dirty="0"/>
                  <a:t> по формуле Навье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20нм</a:t>
                </a:r>
                <a:r>
                  <a:rPr lang="en-US" dirty="0"/>
                  <a:t>&lt;b&lt;200</a:t>
                </a:r>
                <a:r>
                  <a:rPr lang="ru-RU" dirty="0" err="1"/>
                  <a:t>нм</a:t>
                </a:r>
                <a:endParaRPr lang="en-US" dirty="0"/>
              </a:p>
              <a:p>
                <a:pPr marL="342900" indent="-342900">
                  <a:buAutoNum type="arabicParenR"/>
                </a:pPr>
                <a:r>
                  <a:rPr lang="ru-RU" sz="1800" dirty="0">
                    <a:solidFill>
                      <a:srgbClr val="000000"/>
                    </a:solidFill>
                    <a:effectLst/>
                    <a:latin typeface="Microsoft Sans Serif" panose="020B0604020202020204" pitchFamily="34" charset="0"/>
                    <a:ea typeface="Microsoft Sans Serif" panose="020B0604020202020204" pitchFamily="34" charset="0"/>
                  </a:rPr>
                  <a:t>Для ртути краевой угол более 130° также приводил к граничному скольжению</a:t>
                </a:r>
                <a:endParaRPr lang="ru-R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BCC265-C649-488C-B68A-F0CA6F09E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469"/>
                <a:ext cx="11928648" cy="2862322"/>
              </a:xfrm>
              <a:prstGeom prst="rect">
                <a:avLst/>
              </a:prstGeom>
              <a:blipFill>
                <a:blip r:embed="rId2"/>
                <a:stretch>
                  <a:fillRect l="-409" t="-1064" b="-23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utre 274">
            <a:extLst>
              <a:ext uri="{FF2B5EF4-FFF2-40B4-BE49-F238E27FC236}">
                <a16:creationId xmlns:a16="http://schemas.microsoft.com/office/drawing/2014/main" id="{CBB36B2F-CB93-464B-9A91-90C1986758D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55340" y="5186071"/>
            <a:ext cx="3791744" cy="153154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5C3D69-19B1-4686-AE4B-DC84527D13F7}"/>
              </a:ext>
            </a:extLst>
          </p:cNvPr>
          <p:cNvSpPr/>
          <p:nvPr/>
        </p:nvSpPr>
        <p:spPr>
          <a:xfrm>
            <a:off x="2207568" y="5970647"/>
            <a:ext cx="216024" cy="19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73BD8DC-94AE-4CCA-B0E8-13B59B35EAE2}"/>
              </a:ext>
            </a:extLst>
          </p:cNvPr>
          <p:cNvCxnSpPr/>
          <p:nvPr/>
        </p:nvCxnSpPr>
        <p:spPr>
          <a:xfrm>
            <a:off x="2135560" y="6055759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310741F-C337-4D49-BC68-74B908D39187}"/>
              </a:ext>
            </a:extLst>
          </p:cNvPr>
          <p:cNvSpPr/>
          <p:nvPr/>
        </p:nvSpPr>
        <p:spPr>
          <a:xfrm>
            <a:off x="778768" y="6453336"/>
            <a:ext cx="57606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D42D5-EFBA-4BB9-97B8-C7F6B48721D7}"/>
              </a:ext>
            </a:extLst>
          </p:cNvPr>
          <p:cNvSpPr txBox="1"/>
          <p:nvPr/>
        </p:nvSpPr>
        <p:spPr>
          <a:xfrm>
            <a:off x="131676" y="4262741"/>
            <a:ext cx="119286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Эффективное использование аппарата поверхностных сил (SFA</a:t>
            </a:r>
            <a:r>
              <a:rPr lang="en-US" dirty="0"/>
              <a:t> - surface force apparatus</a:t>
            </a:r>
            <a:r>
              <a:rPr lang="ru-RU" dirty="0"/>
              <a:t>) в 1990-х годах привело ко многим интересным экспериментальным результатам и подробным исследованиям граничного скольжения с водой и другими веществами.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8F67B3-78DF-4BAC-B7B5-447B46071EA0}"/>
              </a:ext>
            </a:extLst>
          </p:cNvPr>
          <p:cNvSpPr txBox="1"/>
          <p:nvPr/>
        </p:nvSpPr>
        <p:spPr>
          <a:xfrm>
            <a:off x="4189128" y="5004454"/>
            <a:ext cx="794556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Обычно на сферу накладывают колебания малой амплитуды и регистрируют отклик на плоскости.</a:t>
            </a:r>
          </a:p>
          <a:p>
            <a:endParaRPr lang="en-US" sz="800" dirty="0"/>
          </a:p>
          <a:p>
            <a:r>
              <a:rPr lang="ru-RU" dirty="0"/>
              <a:t>Отношение составляющей силы, совпадающей по фазе с колебанием, к амплитуде колебания дает нормальную жесткость, а соответствующее отношение для несовпадающих по фазе составляющих дает коэффициент демпфирования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34666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C94DD-7B86-4739-AC22-F539BE8A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Граничные условия на границе раздела твердое тело-жидкость - Продолжение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E75FC3-224D-4176-9635-BDBA42002160}"/>
                  </a:ext>
                </a:extLst>
              </p:cNvPr>
              <p:cNvSpPr txBox="1"/>
              <p:nvPr/>
            </p:nvSpPr>
            <p:spPr>
              <a:xfrm>
                <a:off x="191344" y="1988840"/>
                <a:ext cx="11449272" cy="4247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Baudry et al. (2001)</a:t>
                </a:r>
                <a:r>
                  <a:rPr lang="ru-RU" dirty="0"/>
                  <a:t> поместили каплю глицерина между поверхностями с шероховатостью около 1 </a:t>
                </a:r>
                <a:r>
                  <a:rPr lang="ru-RU" dirty="0" err="1"/>
                  <a:t>нм</a:t>
                </a:r>
                <a:r>
                  <a:rPr lang="ru-RU" dirty="0"/>
                  <a:t>. Поверхности плоскости и сферы покрывались тиолом и золотом соответственно в первой серии экспериментов и тонкой пленкой кобальта (как для сферы, так и для плоскости) во второй серии. </a:t>
                </a:r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Кобальт делает поверхность гидрофильной, а тиол - гидрофобной. </a:t>
                </a:r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Измеренные краевые углы для тиола и кобальта составили 94° и 62° соответственно.</a:t>
                </a:r>
                <a:endParaRPr lang="en-US" dirty="0"/>
              </a:p>
              <a:p>
                <a:endParaRPr lang="ru-RU" dirty="0"/>
              </a:p>
              <a:p>
                <a:r>
                  <a:rPr lang="ru-RU" dirty="0"/>
                  <a:t>Результаты:</a:t>
                </a:r>
              </a:p>
              <a:p>
                <a:r>
                  <a:rPr lang="ru-RU" dirty="0"/>
                  <a:t>1)</a:t>
                </a:r>
                <a:r>
                  <a:rPr lang="en-US" dirty="0"/>
                  <a:t> </a:t>
                </a:r>
                <a:r>
                  <a:rPr lang="ru-RU" dirty="0"/>
                  <a:t>При расстоянии сфера-пластина менее </a:t>
                </a:r>
                <a: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300нм</a:t>
                </a:r>
                <a:r>
                  <a:rPr lang="ru-RU" dirty="0"/>
                  <a:t> гидрофобная поверхность давала большое отклонение от условия прилипания 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≈40</m:t>
                    </m:r>
                  </m:oMath>
                </a14:m>
                <a: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нм</a:t>
                </a:r>
                <a:r>
                  <a:rPr lang="ru-RU" dirty="0"/>
                  <a:t>, а для кобальтовой поверхности скольжение было нулевым.</a:t>
                </a:r>
              </a:p>
              <a:p>
                <a:r>
                  <a:rPr lang="ru-RU" dirty="0"/>
                  <a:t>2)</a:t>
                </a:r>
                <a:r>
                  <a:rPr lang="en-US" dirty="0"/>
                  <a:t> </a:t>
                </a:r>
                <a:r>
                  <a:rPr lang="ru-RU" dirty="0"/>
                  <a:t>Размер молекулы глицерина составляет </a:t>
                </a:r>
                <a: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0,6нм</a:t>
                </a:r>
                <a:r>
                  <a:rPr lang="ru-RU" dirty="0"/>
                  <a:t>, поэтому длина скольжения примерно в 65 раз больше молекулярного диаметра глицерина.</a:t>
                </a:r>
              </a:p>
              <a:p>
                <a:r>
                  <a:rPr lang="ru-RU" dirty="0"/>
                  <a:t>3)</a:t>
                </a:r>
                <a:r>
                  <a:rPr lang="en-US" dirty="0"/>
                  <a:t> </a:t>
                </a:r>
                <a:r>
                  <a:rPr lang="ru-RU" dirty="0"/>
                  <a:t>На расстояниях менее </a:t>
                </a:r>
                <a: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5нм</a:t>
                </a:r>
                <a:r>
                  <a:rPr lang="ru-RU" dirty="0"/>
                  <a:t> как гидрофобные, так и гидрофильные поверхности</a:t>
                </a:r>
                <a:r>
                  <a:rPr lang="en-US" dirty="0"/>
                  <a:t> </a:t>
                </a:r>
                <a:r>
                  <a:rPr lang="ru-RU" dirty="0"/>
                  <a:t>давали одинаковый отклик, и предполагалось, что на этих малых расстояниях пленка не ведет себя как жидкость.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E75FC3-224D-4176-9635-BDBA42002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1988840"/>
                <a:ext cx="11449272" cy="4247317"/>
              </a:xfrm>
              <a:prstGeom prst="rect">
                <a:avLst/>
              </a:prstGeom>
              <a:blipFill>
                <a:blip r:embed="rId2"/>
                <a:stretch>
                  <a:fillRect l="-426" t="-717" r="-160" b="-12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92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3D005B-BA6A-4404-8597-813309F6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Граничные условия на границе раздела твердое тело-жидкость - Продолжение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317B5-6560-4B9C-920B-7CD8A7958352}"/>
              </a:ext>
            </a:extLst>
          </p:cNvPr>
          <p:cNvSpPr txBox="1"/>
          <p:nvPr/>
        </p:nvSpPr>
        <p:spPr>
          <a:xfrm>
            <a:off x="263352" y="1844824"/>
            <a:ext cx="763284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Craig et al. (2001)</a:t>
            </a:r>
            <a:r>
              <a:rPr lang="ru-RU" b="1" dirty="0"/>
              <a:t> </a:t>
            </a:r>
            <a:r>
              <a:rPr lang="ru-RU" dirty="0"/>
              <a:t>выполнили измерения SAF, чтобы сделать вывод о граничном проскальзывании воды на сферически-плоских поверхностях с контактным углом 70°. Сфера из кремнезема и плоская поверхность слюды были покрыты слоем золота и дополнительным слоем титана для улучшения адгезии. </a:t>
            </a:r>
            <a:endParaRPr lang="en-US" dirty="0"/>
          </a:p>
          <a:p>
            <a:endParaRPr lang="en-US" dirty="0"/>
          </a:p>
          <a:p>
            <a:r>
              <a:rPr lang="ru-RU" dirty="0"/>
              <a:t>Водные растворы сахарозы (C</a:t>
            </a:r>
            <a:r>
              <a:rPr lang="ru-RU" baseline="-25000" dirty="0"/>
              <a:t>12</a:t>
            </a:r>
            <a:r>
              <a:rPr lang="ru-RU" dirty="0"/>
              <a:t>H</a:t>
            </a:r>
            <a:r>
              <a:rPr lang="ru-RU" baseline="-25000" dirty="0"/>
              <a:t>22</a:t>
            </a:r>
            <a:r>
              <a:rPr lang="ru-RU" dirty="0"/>
              <a:t>O</a:t>
            </a:r>
            <a:r>
              <a:rPr lang="ru-RU" baseline="-25000" dirty="0"/>
              <a:t>11</a:t>
            </a:r>
            <a:r>
              <a:rPr lang="ru-RU" dirty="0"/>
              <a:t>) при различных уровнях концентрации использовались для контроля величины вязкости.</a:t>
            </a:r>
          </a:p>
          <a:p>
            <a:endParaRPr lang="en-US" dirty="0"/>
          </a:p>
          <a:p>
            <a:r>
              <a:rPr lang="ru-RU" dirty="0"/>
              <a:t>Результаты: </a:t>
            </a:r>
            <a:endParaRPr lang="en-US" dirty="0"/>
          </a:p>
          <a:p>
            <a:r>
              <a:rPr lang="ru-RU" dirty="0"/>
              <a:t>1) При малой вязкости и малой скорости сближения поверхностей выполнялось условие прилипания, тогда как при более высоких вязкостях и больших скоростях наблюдалось граничное скольжение.</a:t>
            </a:r>
          </a:p>
          <a:p>
            <a:endParaRPr lang="en-US" dirty="0"/>
          </a:p>
          <a:p>
            <a:r>
              <a:rPr lang="ru-RU" dirty="0"/>
              <a:t>2) Соответствующая длина скольжения составляла до 18нм, что соответствовало наибольшей вязкости водных растворов (80,3</a:t>
            </a:r>
          </a:p>
          <a:p>
            <a:r>
              <a:rPr lang="ru-RU" dirty="0"/>
              <a:t>мПа</a:t>
            </a:r>
            <a:r>
              <a:rPr lang="en-US" dirty="0"/>
              <a:t> </a:t>
            </a:r>
            <a:r>
              <a:rPr lang="ru-RU" dirty="0"/>
              <a:t>с) и варьировалось</a:t>
            </a:r>
            <a:r>
              <a:rPr lang="en-US" dirty="0"/>
              <a:t> </a:t>
            </a:r>
            <a:r>
              <a:rPr lang="ru-RU" dirty="0"/>
              <a:t>нелинейно со скоростью движения.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4FD1B7-6573-4BBA-BB61-2AEA349BC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224" y="4001727"/>
            <a:ext cx="3962953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6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3FF28C-4E79-4700-A217-73B5D739E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Граничные условия на границе раздела твердое тело-жидкость - Продолжение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414194-294F-484C-B57F-7D0F47F25376}"/>
              </a:ext>
            </a:extLst>
          </p:cNvPr>
          <p:cNvSpPr txBox="1"/>
          <p:nvPr/>
        </p:nvSpPr>
        <p:spPr>
          <a:xfrm>
            <a:off x="119336" y="1700808"/>
            <a:ext cx="1195332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Zhu and Granick (2001) </a:t>
            </a:r>
            <a:r>
              <a:rPr lang="ru-RU" dirty="0"/>
              <a:t>провели измерения SAF с молекулярно</a:t>
            </a:r>
            <a:r>
              <a:rPr lang="en-US" dirty="0"/>
              <a:t> </a:t>
            </a:r>
            <a:r>
              <a:rPr lang="ru-RU" dirty="0"/>
              <a:t>гладкие поверхности слюды для воды (полярные) и тетрадекана (неполярные) (низковязкое масло, близкое к воде)</a:t>
            </a:r>
            <a:endParaRPr lang="en-US" dirty="0"/>
          </a:p>
          <a:p>
            <a:endParaRPr lang="en-US" dirty="0"/>
          </a:p>
          <a:p>
            <a:r>
              <a:rPr lang="ru-RU" dirty="0"/>
              <a:t>В частности, рассматривались три различные системы жидкость-твердое вещество с увеличивающимся</a:t>
            </a:r>
          </a:p>
          <a:p>
            <a:r>
              <a:rPr lang="ru-RU" dirty="0"/>
              <a:t>краевым углом смачивания: </a:t>
            </a:r>
            <a:endParaRPr lang="en-US" dirty="0"/>
          </a:p>
          <a:p>
            <a:r>
              <a:rPr lang="ru-RU" dirty="0"/>
              <a:t>-тетрадекан против абсорбированного поверхностно-активного вещества</a:t>
            </a:r>
          </a:p>
          <a:p>
            <a:r>
              <a:rPr lang="ru-RU" dirty="0"/>
              <a:t>-тетрадекан против самособирающегося монослоя с метильным окончанием (SAM),</a:t>
            </a:r>
          </a:p>
          <a:p>
            <a:r>
              <a:rPr lang="ru-RU" dirty="0"/>
              <a:t>а также</a:t>
            </a:r>
          </a:p>
          <a:p>
            <a:r>
              <a:rPr lang="ru-RU" dirty="0"/>
              <a:t>-вода против SAM с метильным окончанием.</a:t>
            </a:r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Находка:</a:t>
            </a:r>
          </a:p>
          <a:p>
            <a:r>
              <a:rPr lang="ru-RU" dirty="0"/>
              <a:t>Результаты этого исследования привели к тем же выводам, что и в (</a:t>
            </a:r>
            <a:r>
              <a:rPr lang="ru-RU" dirty="0" err="1"/>
              <a:t>Craig</a:t>
            </a:r>
            <a:r>
              <a:rPr lang="ru-RU" dirty="0"/>
              <a:t> </a:t>
            </a:r>
            <a:r>
              <a:rPr lang="ru-RU" dirty="0" err="1"/>
              <a:t>et</a:t>
            </a:r>
            <a:r>
              <a:rPr lang="ru-RU" dirty="0"/>
              <a:t> </a:t>
            </a:r>
            <a:r>
              <a:rPr lang="ru-RU" dirty="0" err="1"/>
              <a:t>al</a:t>
            </a:r>
            <a:r>
              <a:rPr lang="ru-RU" dirty="0"/>
              <a:t>, 2001).</a:t>
            </a:r>
          </a:p>
          <a:p>
            <a:r>
              <a:rPr lang="ru-RU" dirty="0"/>
              <a:t>в том, что длина проскальзывания сильно зависит от скорости приближения и больше для воды.</a:t>
            </a:r>
          </a:p>
        </p:txBody>
      </p:sp>
    </p:spTree>
    <p:extLst>
      <p:ext uri="{BB962C8B-B14F-4D97-AF65-F5344CB8AC3E}">
        <p14:creationId xmlns:p14="http://schemas.microsoft.com/office/powerpoint/2010/main" val="324184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4EFE8-A981-4292-8DF2-A194053EB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Граничные условия на границе раздела твердое тело-жидкость - Продолжение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6388DC-3D1C-4CF3-919F-7E6572FD86F7}"/>
              </a:ext>
            </a:extLst>
          </p:cNvPr>
          <p:cNvSpPr txBox="1"/>
          <p:nvPr/>
        </p:nvSpPr>
        <p:spPr>
          <a:xfrm>
            <a:off x="407368" y="1674674"/>
            <a:ext cx="115932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Zhu and </a:t>
            </a:r>
            <a:r>
              <a:rPr lang="en-US" dirty="0" err="1"/>
              <a:t>Cranick</a:t>
            </a:r>
            <a:r>
              <a:rPr lang="en-US" dirty="0"/>
              <a:t> (2002)</a:t>
            </a:r>
            <a:r>
              <a:rPr lang="ru-RU" dirty="0"/>
              <a:t> исследовали влияние шероховатости на граничное скольжение.</a:t>
            </a:r>
          </a:p>
          <a:p>
            <a:r>
              <a:rPr lang="ru-RU" dirty="0"/>
              <a:t>• </a:t>
            </a:r>
            <a:r>
              <a:rPr lang="ru-RU" dirty="0" err="1"/>
              <a:t>Деионизированная</a:t>
            </a:r>
            <a:r>
              <a:rPr lang="ru-RU" dirty="0"/>
              <a:t> вода (закрашенные символы) и тетрадекан (открытые символы)</a:t>
            </a:r>
          </a:p>
          <a:p>
            <a:r>
              <a:rPr lang="ru-RU" dirty="0"/>
              <a:t>• Вывод: большая шероховатость уменьшит длину проскальзывания.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384BD1-2DC5-49CB-979D-A14B77B25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533" y="2662458"/>
            <a:ext cx="6858957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7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9DFE6-B049-495A-A850-835B8C6A4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Граничные условия на границе раздела твердое тело-жидкость - Продолжение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F2BC78-0A65-4DAE-8173-68B37D7567D4}"/>
              </a:ext>
            </a:extLst>
          </p:cNvPr>
          <p:cNvSpPr txBox="1"/>
          <p:nvPr/>
        </p:nvSpPr>
        <p:spPr>
          <a:xfrm>
            <a:off x="263352" y="1628800"/>
            <a:ext cx="116652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Неясно, насколько граничное условие проскальзывания зависит от того, как движется поток, хотя большая часть экспериментальной работы ясно указывает на сильную зависимость от скорости сдвига.</a:t>
            </a:r>
            <a:endParaRPr lang="en-US" dirty="0"/>
          </a:p>
          <a:p>
            <a:endParaRPr lang="ru-RU" dirty="0"/>
          </a:p>
          <a:p>
            <a:r>
              <a:rPr lang="en-US" b="1" dirty="0"/>
              <a:t>Urbanek et al. (1993)</a:t>
            </a:r>
            <a:r>
              <a:rPr lang="ru-RU" b="1" dirty="0"/>
              <a:t> </a:t>
            </a:r>
            <a:r>
              <a:rPr lang="ru-RU" dirty="0"/>
              <a:t>рассматривали поток, управляемый давлением, и сообщалось о граничном скольжении для каналов с наименьшей высотой 20 мкм.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D2C8C3E-A3CA-47C1-A82B-F5DA235FF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179" y="3310145"/>
            <a:ext cx="6925642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24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BD9130-1C09-4312-A789-0F6266FF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Микрожидкостное приложение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7417FB-9BCE-4EEB-A93A-6C15829D148B}"/>
              </a:ext>
            </a:extLst>
          </p:cNvPr>
          <p:cNvSpPr txBox="1"/>
          <p:nvPr/>
        </p:nvSpPr>
        <p:spPr>
          <a:xfrm>
            <a:off x="407368" y="1556792"/>
            <a:ext cx="11593288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Cheng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Giordane</a:t>
            </a:r>
            <a:r>
              <a:rPr lang="ru-RU" dirty="0"/>
              <a:t> (2002) изучали потоки под давлением с несколькими жидкостями для очень маленьких микроканалов.</a:t>
            </a:r>
          </a:p>
          <a:p>
            <a:r>
              <a:rPr lang="ru-RU" dirty="0"/>
              <a:t>Ширина канала составляла 20 мкм, а длина в диапазоне 100-900 мкм.</a:t>
            </a:r>
          </a:p>
          <a:p>
            <a:endParaRPr lang="en-US" sz="800" dirty="0"/>
          </a:p>
          <a:p>
            <a:r>
              <a:rPr lang="ru-RU" dirty="0"/>
              <a:t>Результаты:</a:t>
            </a:r>
          </a:p>
          <a:p>
            <a:pPr marL="342900" indent="-342900">
              <a:buAutoNum type="arabicParenR"/>
            </a:pPr>
            <a:r>
              <a:rPr lang="ru-RU" dirty="0"/>
              <a:t>Для всех испытуемых жидкостей скорость потока увеличивается, кроме воды</a:t>
            </a:r>
            <a:endParaRPr lang="en-US" dirty="0"/>
          </a:p>
          <a:p>
            <a:pPr marL="342900" indent="-342900">
              <a:buAutoNum type="arabicParenR"/>
            </a:pPr>
            <a:r>
              <a:rPr lang="ru-RU" dirty="0" err="1"/>
              <a:t>Гексадекан</a:t>
            </a:r>
            <a:r>
              <a:rPr lang="ru-RU" dirty="0"/>
              <a:t> (жидкость с наибольшим молекулярным размером) демонстрирует наибольшие отклонения от теории прилипания.</a:t>
            </a:r>
            <a:endParaRPr lang="en-US" dirty="0"/>
          </a:p>
          <a:p>
            <a:pPr marL="342900" indent="-342900">
              <a:buAutoNum type="arabicParenR"/>
            </a:pPr>
            <a:r>
              <a:rPr lang="ru-RU" dirty="0"/>
              <a:t>Результаты указывают на монотонное увеличение длины проскальзывания с размером молекулы (h&lt;300 мкм).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B671E5-7F36-4E21-B4FD-8E32BA39E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4064710"/>
            <a:ext cx="8554644" cy="272453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309B8D4-F6C5-457C-8D71-D856005B999E}"/>
              </a:ext>
            </a:extLst>
          </p:cNvPr>
          <p:cNvSpPr/>
          <p:nvPr/>
        </p:nvSpPr>
        <p:spPr>
          <a:xfrm>
            <a:off x="2711624" y="4064710"/>
            <a:ext cx="1800200" cy="332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90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FEDFF-7808-43B4-85D3-426A05F1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молекулярной динамики (МД)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76AFDA-50F5-49D9-9EE4-48A7E6D31CDD}"/>
              </a:ext>
            </a:extLst>
          </p:cNvPr>
          <p:cNvSpPr txBox="1"/>
          <p:nvPr/>
        </p:nvSpPr>
        <p:spPr>
          <a:xfrm>
            <a:off x="240809" y="1502688"/>
            <a:ext cx="1193409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Молекулярная динамика (МД) вычисляет траектории частиц , которые моделируют атомы системы, поскольку они являются результатом действия относительно простых </a:t>
            </a:r>
            <a:r>
              <a:rPr lang="ru-RU" dirty="0" err="1"/>
              <a:t>силовыхполей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Моделирование МД генерирует последовательность точек в фазовом пространстве как функцию времени, эти точки принадлежат одному и тому же ансамблю, и они соответствуют различным конформациям системы и их соответствующим импульсам.</a:t>
            </a:r>
          </a:p>
          <a:p>
            <a:endParaRPr lang="ru-RU" dirty="0"/>
          </a:p>
          <a:p>
            <a:r>
              <a:rPr lang="ru-RU" dirty="0"/>
              <a:t>Ансамбль — это набор точек фазового пространства , удовлетворяющих условия конкретного термодинамического состояния.</a:t>
            </a:r>
          </a:p>
          <a:p>
            <a:endParaRPr lang="ru-RU" dirty="0"/>
          </a:p>
          <a:p>
            <a:r>
              <a:rPr lang="ru-RU" dirty="0"/>
              <a:t>В МД обычно используется несколько ансамблей с различными ограничениями на термодинамическое состояние системы.</a:t>
            </a:r>
          </a:p>
          <a:p>
            <a:r>
              <a:rPr lang="ru-RU" dirty="0"/>
              <a:t>NPT - изобарно-изотермический ансамбль</a:t>
            </a:r>
          </a:p>
          <a:p>
            <a:r>
              <a:rPr lang="ru-RU" dirty="0"/>
              <a:t>NVE - (микроканонический ансамбль) соответствует изолированной системе</a:t>
            </a:r>
          </a:p>
          <a:p>
            <a:r>
              <a:rPr lang="ru-RU" dirty="0"/>
              <a:t>NVT - (канонический ансамбль) </a:t>
            </a:r>
          </a:p>
          <a:p>
            <a:r>
              <a:rPr lang="ru-RU" dirty="0" err="1"/>
              <a:t>μVT</a:t>
            </a:r>
            <a:r>
              <a:rPr lang="ru-RU" dirty="0"/>
              <a:t> (большой канонический ансамбль) μ - химический потенциал</a:t>
            </a:r>
          </a:p>
          <a:p>
            <a:r>
              <a:rPr lang="ru-RU" dirty="0"/>
              <a:t>Моделирование МД можно разделить на:</a:t>
            </a:r>
          </a:p>
          <a:p>
            <a:r>
              <a:rPr lang="ru-RU" dirty="0"/>
              <a:t>Равновесная МД (</a:t>
            </a:r>
            <a:r>
              <a:rPr lang="en-US" dirty="0"/>
              <a:t>EMD - Equilibrium MD</a:t>
            </a:r>
            <a:r>
              <a:rPr lang="ru-RU" dirty="0"/>
              <a:t> )</a:t>
            </a:r>
          </a:p>
          <a:p>
            <a:r>
              <a:rPr lang="ru-RU" dirty="0"/>
              <a:t>Неравновесная МД (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NEMD -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Nonequilbrium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MD</a:t>
            </a:r>
            <a:r>
              <a:rPr lang="ru-RU" dirty="0"/>
              <a:t>). Использование возмущения в обычных уравнениях движения</a:t>
            </a:r>
          </a:p>
        </p:txBody>
      </p:sp>
    </p:spTree>
    <p:extLst>
      <p:ext uri="{BB962C8B-B14F-4D97-AF65-F5344CB8AC3E}">
        <p14:creationId xmlns:p14="http://schemas.microsoft.com/office/powerpoint/2010/main" val="270708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4F8A2A-7DCF-4A85-8C1C-407315F2C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Микрожидкостное приложение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D13AAA-94AB-495A-B0E4-2BE10F54FF09}"/>
              </a:ext>
            </a:extLst>
          </p:cNvPr>
          <p:cNvSpPr txBox="1"/>
          <p:nvPr/>
        </p:nvSpPr>
        <p:spPr>
          <a:xfrm>
            <a:off x="623392" y="1556792"/>
            <a:ext cx="113772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 моделировании МД прогнозируемая длина проскальзывания обычно намного меньше из-за значительного приложенного давления, которое может изменить смачивающие свойства поверхности.</a:t>
            </a:r>
            <a:endParaRPr lang="en-US" dirty="0"/>
          </a:p>
          <a:p>
            <a:endParaRPr lang="ru-RU" dirty="0"/>
          </a:p>
          <a:p>
            <a:r>
              <a:rPr lang="en-US" b="1" dirty="0"/>
              <a:t>Stevens et al. (1997)</a:t>
            </a:r>
            <a:r>
              <a:rPr lang="ru-RU" dirty="0"/>
              <a:t> провели МД-моделирование с </a:t>
            </a:r>
            <a:r>
              <a:rPr lang="ru-RU" dirty="0" err="1"/>
              <a:t>гексадеканом</a:t>
            </a:r>
            <a:r>
              <a:rPr lang="ru-RU" dirty="0"/>
              <a:t> и установили зависимость от силы взаимодействия жидкость-стенка аналогичную экспериментальной.</a:t>
            </a:r>
          </a:p>
          <a:p>
            <a:endParaRPr lang="en-US" dirty="0"/>
          </a:p>
          <a:p>
            <a:r>
              <a:rPr lang="ru-RU" dirty="0"/>
              <a:t>Однако реалистичное представление поверхности, т.е. для точного учета стекла, сапфира или других поверхностей, проверенных экспериментально, недоступно. 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Cieplak</a:t>
            </a:r>
            <a:r>
              <a:rPr lang="en-US" b="1" dirty="0"/>
              <a:t> et al. (2001)</a:t>
            </a:r>
            <a:r>
              <a:rPr lang="ru-RU" dirty="0"/>
              <a:t> выполнили МД-моделирование как простой молекулы, так и цепочечной молекулы.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06B242-B40D-4226-A8CE-A3FBEFF128E1}"/>
                  </a:ext>
                </a:extLst>
              </p:cNvPr>
              <p:cNvSpPr txBox="1"/>
              <p:nvPr/>
            </p:nvSpPr>
            <p:spPr>
              <a:xfrm>
                <a:off x="911424" y="4653136"/>
                <a:ext cx="2778581" cy="923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𝐹𝐸𝑁𝐸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06B242-B40D-4226-A8CE-A3FBEFF12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4653136"/>
                <a:ext cx="2778581" cy="9232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0207864-7D7D-4B0F-AEA2-03B6F5A50B6C}"/>
              </a:ext>
            </a:extLst>
          </p:cNvPr>
          <p:cNvSpPr txBox="1"/>
          <p:nvPr/>
        </p:nvSpPr>
        <p:spPr>
          <a:xfrm>
            <a:off x="4295800" y="4941168"/>
            <a:ext cx="610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  <a:r>
              <a:rPr lang="ru-RU" dirty="0"/>
              <a:t>где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8A6BED-4033-462C-9C2C-5D0EB82E49F8}"/>
                  </a:ext>
                </a:extLst>
              </p:cNvPr>
              <p:cNvSpPr txBox="1"/>
              <p:nvPr/>
            </p:nvSpPr>
            <p:spPr>
              <a:xfrm>
                <a:off x="5137023" y="4976236"/>
                <a:ext cx="18857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8A6BED-4033-462C-9C2C-5D0EB82E4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023" y="4976236"/>
                <a:ext cx="1885773" cy="276999"/>
              </a:xfrm>
              <a:prstGeom prst="rect">
                <a:avLst/>
              </a:prstGeom>
              <a:blipFill>
                <a:blip r:embed="rId3"/>
                <a:stretch>
                  <a:fillRect l="-2589" r="-2589" b="-17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6E36219-834B-45D7-96BB-2710F19D58E6}"/>
              </a:ext>
            </a:extLst>
          </p:cNvPr>
          <p:cNvSpPr txBox="1"/>
          <p:nvPr/>
        </p:nvSpPr>
        <p:spPr>
          <a:xfrm>
            <a:off x="645716" y="5671794"/>
            <a:ext cx="11138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Решающее взаимодействие стенка-жидкость было смоделировано с помощью отдельного ЛД-потенциала.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4C68C9-A712-4619-AD8A-AF43FC5503E1}"/>
                  </a:ext>
                </a:extLst>
              </p:cNvPr>
              <p:cNvSpPr txBox="1"/>
              <p:nvPr/>
            </p:nvSpPr>
            <p:spPr>
              <a:xfrm>
                <a:off x="911548" y="6170367"/>
                <a:ext cx="3127331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=16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𝐹𝑆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4C68C9-A712-4619-AD8A-AF43FC550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48" y="6170367"/>
                <a:ext cx="3127331" cy="616387"/>
              </a:xfrm>
              <a:prstGeom prst="rect">
                <a:avLst/>
              </a:prstGeom>
              <a:blipFill>
                <a:blip r:embed="rId4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78599CD-F4AD-4429-B38B-8786573E4D54}"/>
              </a:ext>
            </a:extLst>
          </p:cNvPr>
          <p:cNvSpPr txBox="1"/>
          <p:nvPr/>
        </p:nvSpPr>
        <p:spPr>
          <a:xfrm>
            <a:off x="4295800" y="605688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y-NL" sz="1800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</a:rPr>
              <a:t>CFS=1 </a:t>
            </a:r>
            <a:r>
              <a:rPr lang="ru-RU" sz="1800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</a:rPr>
              <a:t>тепловая (</a:t>
            </a:r>
            <a:r>
              <a:rPr lang="ru-RU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</a:rPr>
              <a:t>притягивающая</a:t>
            </a:r>
            <a:r>
              <a:rPr lang="ru-RU" sz="1800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</a:rPr>
              <a:t>) стенка </a:t>
            </a:r>
          </a:p>
          <a:p>
            <a:r>
              <a:rPr lang="fy-NL" sz="1800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</a:rPr>
              <a:t>CFS=0 </a:t>
            </a:r>
            <a:r>
              <a:rPr lang="ru-RU" sz="1800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</a:rPr>
              <a:t>зеркальная (отталкивающая) стена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145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FBC67B-402F-40D8-9BA9-2268D532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Микрожидкостное приложение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492503-34F2-4B8E-99DA-9E9A654F6C38}"/>
                  </a:ext>
                </a:extLst>
              </p:cNvPr>
              <p:cNvSpPr txBox="1"/>
              <p:nvPr/>
            </p:nvSpPr>
            <p:spPr>
              <a:xfrm>
                <a:off x="119336" y="1556792"/>
                <a:ext cx="11233248" cy="4801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Самый узкий канал имел размеры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13,6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×5,1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×12,75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Результаты для потока Куэтта, показывают, что длина проскальзывания не зависит от типа потока или высоты канала, но сильно зависит от типа стенки.</a:t>
                </a:r>
              </a:p>
              <a:p>
                <a:endParaRPr lang="ru-RU" dirty="0"/>
              </a:p>
              <a:p>
                <a:r>
                  <a:rPr lang="ru-RU" dirty="0"/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/>
                  <a:t> наблюдается относительно большое скольжение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ru-RU" dirty="0"/>
                  <a:t>), но 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dirty="0"/>
                  <a:t> длина скольжения равна отрицательному значению расстояния между стенкой и вторым слоем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,7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ru-RU" dirty="0"/>
                  <a:t>)</a:t>
                </a:r>
              </a:p>
              <a:p>
                <a:endParaRPr lang="en-US" dirty="0"/>
              </a:p>
              <a:p>
                <a:r>
                  <a:rPr lang="ru-RU" dirty="0"/>
                  <a:t>В случае цепочечной молекулы длина скольжения сильнее зависит от 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𝐹𝑠</m:t>
                        </m:r>
                      </m:sub>
                    </m:sSub>
                  </m:oMath>
                </a14:m>
                <a:r>
                  <a:rPr lang="ru-RU" dirty="0"/>
                  <a:t>, и при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r>
                  <a:rPr lang="ru-RU" dirty="0"/>
                  <a:t> длина скольжения составляет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20,6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ru-RU" dirty="0"/>
                  <a:t>, что качественно согласуется с результатами МД-моделирования </a:t>
                </a:r>
                <a:r>
                  <a:rPr lang="ru-RU" b="1" dirty="0" err="1"/>
                  <a:t>Stevens</a:t>
                </a:r>
                <a:r>
                  <a:rPr lang="ru-RU" b="1" dirty="0"/>
                  <a:t> </a:t>
                </a:r>
                <a:r>
                  <a:rPr lang="ru-RU" b="1" dirty="0" err="1"/>
                  <a:t>et</a:t>
                </a:r>
                <a:r>
                  <a:rPr lang="ru-RU" b="1" dirty="0"/>
                  <a:t> </a:t>
                </a:r>
                <a:r>
                  <a:rPr lang="ru-RU" b="1" dirty="0" err="1"/>
                  <a:t>al</a:t>
                </a:r>
                <a:r>
                  <a:rPr lang="ru-RU" b="1" dirty="0"/>
                  <a:t>. (1997)</a:t>
                </a:r>
              </a:p>
              <a:p>
                <a:endParaRPr lang="en-US" dirty="0"/>
              </a:p>
              <a:p>
                <a:r>
                  <a:rPr lang="ru-RU" dirty="0"/>
                  <a:t>Аналогичные результаты были получены в работе (</a:t>
                </a:r>
                <a:r>
                  <a:rPr lang="ru-RU" b="1" dirty="0" err="1"/>
                  <a:t>Priezjev</a:t>
                </a:r>
                <a:r>
                  <a:rPr lang="ru-RU" b="1" dirty="0"/>
                  <a:t> </a:t>
                </a:r>
                <a:r>
                  <a:rPr lang="ru-RU" b="1" dirty="0" err="1"/>
                  <a:t>and</a:t>
                </a:r>
                <a:r>
                  <a:rPr lang="ru-RU" b="1" dirty="0"/>
                  <a:t> </a:t>
                </a:r>
                <a:r>
                  <a:rPr lang="ru-RU" b="1" dirty="0" err="1"/>
                  <a:t>Troian</a:t>
                </a:r>
                <a:r>
                  <a:rPr lang="ru-RU" b="1" dirty="0"/>
                  <a:t>, 2004</a:t>
                </a:r>
                <a:r>
                  <a:rPr lang="ru-RU" dirty="0"/>
                  <a:t>) для сдвиговых полимерных пленок в течении Куэтта с высотой зазора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24,57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В частности, моделировались N-мерные </a:t>
                </a:r>
                <a:r>
                  <a:rPr lang="ru-RU" dirty="0" err="1"/>
                  <a:t>полимевелы</a:t>
                </a:r>
                <a:r>
                  <a:rPr lang="ru-RU" dirty="0"/>
                  <a:t> цепей сдвига с N до 16 для различных уровней скорости сдвига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acc>
                  </m:oMath>
                </a14:m>
                <a:r>
                  <a:rPr lang="ru-RU" dirty="0"/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492503-34F2-4B8E-99DA-9E9A654F6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1556792"/>
                <a:ext cx="11233248" cy="4801314"/>
              </a:xfrm>
              <a:prstGeom prst="rect">
                <a:avLst/>
              </a:prstGeom>
              <a:blipFill>
                <a:blip r:embed="rId2"/>
                <a:stretch>
                  <a:fillRect l="-489" t="-635" b="-10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98274D-7380-47AD-AF6A-D28F94B5A293}"/>
                  </a:ext>
                </a:extLst>
              </p:cNvPr>
              <p:cNvSpPr txBox="1"/>
              <p:nvPr/>
            </p:nvSpPr>
            <p:spPr>
              <a:xfrm>
                <a:off x="2639616" y="5970660"/>
                <a:ext cx="1696234" cy="774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̇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acc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98274D-7380-47AD-AF6A-D28F94B5A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616" y="5970660"/>
                <a:ext cx="1696234" cy="7748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58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DD3FB9-AE1D-4B49-9AD3-E58BD08A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Микрожидкостное приложение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DB1DB-FB71-4E4E-955C-940E97855390}"/>
              </a:ext>
            </a:extLst>
          </p:cNvPr>
          <p:cNvSpPr txBox="1"/>
          <p:nvPr/>
        </p:nvSpPr>
        <p:spPr>
          <a:xfrm>
            <a:off x="407368" y="1640017"/>
            <a:ext cx="10429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/>
              <a:t>Barrat</a:t>
            </a:r>
            <a:r>
              <a:rPr lang="ru-RU" b="1" dirty="0"/>
              <a:t> и </a:t>
            </a:r>
            <a:r>
              <a:rPr lang="ru-RU" b="1" dirty="0" err="1"/>
              <a:t>Bocquet</a:t>
            </a:r>
            <a:r>
              <a:rPr lang="ru-RU" b="1" dirty="0"/>
              <a:t> (1999) </a:t>
            </a:r>
            <a:r>
              <a:rPr lang="ru-RU" dirty="0"/>
              <a:t>выполнили МД-моделирование с ЛД-потенциалом в форме: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311660-6E02-44A1-8B4F-5FCAD9CD32B5}"/>
                  </a:ext>
                </a:extLst>
              </p:cNvPr>
              <p:cNvSpPr txBox="1"/>
              <p:nvPr/>
            </p:nvSpPr>
            <p:spPr>
              <a:xfrm>
                <a:off x="4134938" y="2211393"/>
                <a:ext cx="2974660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𝐿𝐽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311660-6E02-44A1-8B4F-5FCAD9CD3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938" y="2211393"/>
                <a:ext cx="2974660" cy="6163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D7EC13-EE25-4B73-8D80-C76A555EBF72}"/>
                  </a:ext>
                </a:extLst>
              </p:cNvPr>
              <p:cNvSpPr txBox="1"/>
              <p:nvPr/>
            </p:nvSpPr>
            <p:spPr>
              <a:xfrm>
                <a:off x="407368" y="3212976"/>
                <a:ext cx="11521280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Взаимодействия между атомами жидкости определялись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r>
                  <a:rPr lang="ru-RU" dirty="0"/>
                  <a:t>, тогда как коэффициент взаимодействия жидкость-твердое тело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𝐹𝑆</m:t>
                        </m:r>
                      </m:sub>
                    </m:sSub>
                  </m:oMath>
                </a14:m>
                <a:r>
                  <a:rPr lang="ru-RU" dirty="0"/>
                  <a:t> варьировался от 0,5 до 1 . </a:t>
                </a:r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=0,9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получается краевой угол </a:t>
                </a:r>
                <a: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100°</a:t>
                </a:r>
                <a:r>
                  <a:rPr lang="ru-RU" dirty="0"/>
                  <a:t>, а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получается краевой угол </a:t>
                </a:r>
                <a: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150°</a:t>
                </a:r>
                <a:r>
                  <a:rPr lang="ru-RU" dirty="0"/>
                  <a:t>, что близко к случаю ртути на поверхности стекла.</a:t>
                </a:r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Для этого гидрофобного случая была рассчитана длина проскальзывания около 15 молекул, тогда как для случая 100° условие прилипания выполнялось на всем пути до стенки.</a:t>
                </a:r>
                <a:endParaRPr lang="en-US" dirty="0"/>
              </a:p>
              <a:p>
                <a:endParaRPr lang="ru-RU" dirty="0"/>
              </a:p>
              <a:p>
                <a:r>
                  <a:rPr lang="ru-RU" dirty="0"/>
                  <a:t>Учитывая, что размер молекулы составляет около 0,25 </a:t>
                </a:r>
                <a:r>
                  <a:rPr lang="ru-RU" dirty="0" err="1"/>
                  <a:t>нм</a:t>
                </a:r>
                <a:r>
                  <a:rPr lang="ru-RU" dirty="0"/>
                  <a:t>, максимальная расчетная длина проскальзывания в моделировании МД составляет около 4 </a:t>
                </a:r>
                <a:r>
                  <a:rPr lang="ru-RU" dirty="0" err="1"/>
                  <a:t>нм</a:t>
                </a:r>
                <a:r>
                  <a:rPr lang="ru-RU" dirty="0"/>
                  <a:t>, что намного меньше любых экспериментальных данных, особенно для гидрофобных поверхностей.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D7EC13-EE25-4B73-8D80-C76A555EB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3212976"/>
                <a:ext cx="11521280" cy="3416320"/>
              </a:xfrm>
              <a:prstGeom prst="rect">
                <a:avLst/>
              </a:prstGeom>
              <a:blipFill>
                <a:blip r:embed="rId3"/>
                <a:stretch>
                  <a:fillRect l="-476" t="-893" r="-529" b="-19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928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7A262F-3194-4E23-A002-8631BB99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Концептуальные модели скольжения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1C4A72-D69D-4D50-A774-8391E9EE4F8C}"/>
                  </a:ext>
                </a:extLst>
              </p:cNvPr>
              <p:cNvSpPr txBox="1"/>
              <p:nvPr/>
            </p:nvSpPr>
            <p:spPr>
              <a:xfrm>
                <a:off x="59668" y="1700808"/>
                <a:ext cx="12072664" cy="5139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Мы видели, что МД-моделирование систематически недооценивает длину проскальзывания, полученную из различных экспериментов либо на основе кривых силы в СНФ, либо на основе скорости потока, измеренной в капиллярах и микроканалах. В частности, МД-моделирование предсказывает длину</a:t>
                </a:r>
                <a:r>
                  <a:rPr lang="en-US" dirty="0"/>
                  <a:t> </a:t>
                </a:r>
                <a:r>
                  <a:rPr lang="ru-RU" dirty="0"/>
                  <a:t>проскальзывания примерно в десять раз меньше, чем в экспериментах. Столь большое несоответствие означает, что в моделировании не учтено какое-то другое физическое явление.</a:t>
                </a:r>
              </a:p>
              <a:p>
                <a:endParaRPr lang="en-US" sz="800" dirty="0"/>
              </a:p>
              <a:p>
                <a:r>
                  <a:rPr lang="ru-RU" b="1" dirty="0"/>
                  <a:t>Молекулярное проскальзывание:</a:t>
                </a:r>
                <a:r>
                  <a:rPr lang="ru-RU" dirty="0"/>
                  <a:t> обеспечивает связь между подвижностью молекул в первых нескольких слоях ближе к стенке с межфазной энергией, связанной с границей раздела жидкость-твердое тело..</a:t>
                </a:r>
                <a:endParaRPr lang="en-US" dirty="0"/>
              </a:p>
              <a:p>
                <a:endParaRPr lang="en-US" sz="800" dirty="0"/>
              </a:p>
              <a:p>
                <a:r>
                  <a:rPr lang="ru-RU" b="1" dirty="0"/>
                  <a:t>Газовая пленка:</a:t>
                </a:r>
                <a:r>
                  <a:rPr lang="ru-RU" dirty="0"/>
                  <a:t> предполагается, что на границе между твердой поверхностью и жидкостью может быть газовая пленка .</a:t>
                </a:r>
                <a:endParaRPr lang="en-US" dirty="0"/>
              </a:p>
              <a:p>
                <a:endParaRPr lang="ru-RU" sz="800" dirty="0"/>
              </a:p>
              <a:p>
                <a:r>
                  <a:rPr lang="ru-RU" b="1" dirty="0"/>
                  <a:t>Структура без сдвига/без проскальзывания:</a:t>
                </a:r>
                <a:r>
                  <a:rPr lang="ru-RU" dirty="0"/>
                  <a:t> эта модель впервые рассматривалась для объяснения проскальзывания в пористой среде. Основная идея состоит в том, чтобы рассмотреть границу раздела жидкость-твердое тело, сегментированную на чередующиеся полосы отсутствия проскальзывания и отсутствия сдвига, и вывести эффективную длину проскальзывания из этой статической конфигурации.</a:t>
                </a:r>
              </a:p>
              <a:p>
                <a:endParaRPr lang="en-US" sz="800" dirty="0"/>
              </a:p>
              <a:p>
                <a:r>
                  <a:rPr lang="ru-RU" b="1" dirty="0"/>
                  <a:t>Модель вязкости:</a:t>
                </a:r>
                <a:r>
                  <a:rPr lang="ru-RU" dirty="0"/>
                  <a:t> эта модель вдохновлена механизмом проскальзывания в расплаве полимера. Он обеспечивает связь между длиной проскальзывания и уменьшением вязкости в пределах очень тонкого пограничного слоя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ru-RU" dirty="0"/>
                  <a:t> вблизи гидрофобной поверхности.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1C4A72-D69D-4D50-A774-8391E9EE4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8" y="1700808"/>
                <a:ext cx="12072664" cy="5139869"/>
              </a:xfrm>
              <a:prstGeom prst="rect">
                <a:avLst/>
              </a:prstGeom>
              <a:blipFill>
                <a:blip r:embed="rId2"/>
                <a:stretch>
                  <a:fillRect l="-455" t="-5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121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59AAD8-5AE8-4CBC-B8CD-68874F9B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Теория Рейнольдса-Виноградовой для гидрофобных поверхностей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C5CFD1-5C58-4820-8CC6-53F2E97B3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80" y="2250814"/>
            <a:ext cx="4608512" cy="37534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0A5AC8-A9E5-43A7-80E5-BE6981857DFB}"/>
                  </a:ext>
                </a:extLst>
              </p:cNvPr>
              <p:cNvSpPr txBox="1"/>
              <p:nvPr/>
            </p:nvSpPr>
            <p:spPr>
              <a:xfrm>
                <a:off x="5194438" y="1649687"/>
                <a:ext cx="2177969" cy="6011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0A5AC8-A9E5-43A7-80E5-BE6981857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438" y="1649687"/>
                <a:ext cx="2177969" cy="6011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9F2368-5354-43F1-A77A-279A161EC5C4}"/>
                  </a:ext>
                </a:extLst>
              </p:cNvPr>
              <p:cNvSpPr txBox="1"/>
              <p:nvPr/>
            </p:nvSpPr>
            <p:spPr>
              <a:xfrm>
                <a:off x="7760432" y="1639601"/>
                <a:ext cx="1986185" cy="6011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9F2368-5354-43F1-A77A-279A161EC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432" y="1639601"/>
                <a:ext cx="1986185" cy="6011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299070-8356-4DE6-98F0-32133FFE9830}"/>
              </a:ext>
            </a:extLst>
          </p:cNvPr>
          <p:cNvSpPr txBox="1"/>
          <p:nvPr/>
        </p:nvSpPr>
        <p:spPr>
          <a:xfrm>
            <a:off x="7466490" y="175549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84152A-41CE-42EE-B64C-4534C9666852}"/>
                  </a:ext>
                </a:extLst>
              </p:cNvPr>
              <p:cNvSpPr txBox="1"/>
              <p:nvPr/>
            </p:nvSpPr>
            <p:spPr>
              <a:xfrm>
                <a:off x="5183832" y="2281732"/>
                <a:ext cx="1271951" cy="6011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84152A-41CE-42EE-B64C-4534C9666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832" y="2281732"/>
                <a:ext cx="1271951" cy="6011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1A3F32-7967-43B3-AB7F-63BE3D8BE3D1}"/>
                  </a:ext>
                </a:extLst>
              </p:cNvPr>
              <p:cNvSpPr txBox="1"/>
              <p:nvPr/>
            </p:nvSpPr>
            <p:spPr>
              <a:xfrm>
                <a:off x="6682090" y="2327937"/>
                <a:ext cx="1380634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1A3F32-7967-43B3-AB7F-63BE3D8BE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090" y="2327937"/>
                <a:ext cx="1380634" cy="5638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F08EE2-C407-4EB8-8616-D4243D9489D1}"/>
                  </a:ext>
                </a:extLst>
              </p:cNvPr>
              <p:cNvSpPr txBox="1"/>
              <p:nvPr/>
            </p:nvSpPr>
            <p:spPr>
              <a:xfrm>
                <a:off x="8329503" y="2280675"/>
                <a:ext cx="2173095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F08EE2-C407-4EB8-8616-D4243D948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503" y="2280675"/>
                <a:ext cx="2173095" cy="5557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97AFC6-7E17-43C7-A924-CBA0845A98DE}"/>
                  </a:ext>
                </a:extLst>
              </p:cNvPr>
              <p:cNvSpPr txBox="1"/>
              <p:nvPr/>
            </p:nvSpPr>
            <p:spPr>
              <a:xfrm>
                <a:off x="10769377" y="2420071"/>
                <a:ext cx="10563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97AFC6-7E17-43C7-A924-CBA0845A9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9377" y="2420071"/>
                <a:ext cx="1056379" cy="276999"/>
              </a:xfrm>
              <a:prstGeom prst="rect">
                <a:avLst/>
              </a:prstGeom>
              <a:blipFill>
                <a:blip r:embed="rId9"/>
                <a:stretch>
                  <a:fillRect l="-2890" t="-2222" r="-8092" b="-3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1FD5EE-4501-465C-B489-D5C2C133E47D}"/>
                  </a:ext>
                </a:extLst>
              </p:cNvPr>
              <p:cNvSpPr txBox="1"/>
              <p:nvPr/>
            </p:nvSpPr>
            <p:spPr>
              <a:xfrm>
                <a:off x="5030464" y="2980873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800" dirty="0">
                    <a:solidFill>
                      <a:srgbClr val="000000"/>
                    </a:solidFill>
                    <a:effectLst/>
                    <a:ea typeface="Microsoft Sans Serif" panose="020B0604020202020204" pitchFamily="34" charset="0"/>
                  </a:rPr>
                  <a:t>Относительная скорость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ea typeface="Microsoft Sans Serif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ea typeface="Microsoft Sans Serif" panose="020B0604020202020204" pitchFamily="34" charset="0"/>
                      </a:rPr>
                      <m:t>𝑣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ea typeface="Microsoft Sans Serif" panose="020B0604020202020204" pitchFamily="34" charset="0"/>
                      </a:rPr>
                      <m:t>=|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ea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ea typeface="Microsoft Sans Serif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ea typeface="Microsoft Sans Serif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ea typeface="Microsoft Sans Serif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ea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ea typeface="Microsoft Sans Serif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ea typeface="Microsoft Sans Serif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ea typeface="Microsoft Sans Serif" panose="020B0604020202020204" pitchFamily="34" charset="0"/>
                      </a:rPr>
                      <m:t>|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1FD5EE-4501-465C-B489-D5C2C133E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464" y="2980873"/>
                <a:ext cx="6096000" cy="369332"/>
              </a:xfrm>
              <a:prstGeom prst="rect">
                <a:avLst/>
              </a:prstGeom>
              <a:blipFill>
                <a:blip r:embed="rId10"/>
                <a:stretch>
                  <a:fillRect l="-800" t="-9836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1299B4D-15A6-4CC4-82AC-82512E9261F1}"/>
              </a:ext>
            </a:extLst>
          </p:cNvPr>
          <p:cNvSpPr txBox="1"/>
          <p:nvPr/>
        </p:nvSpPr>
        <p:spPr>
          <a:xfrm>
            <a:off x="5088435" y="3575109"/>
            <a:ext cx="3440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Уравнение смазки Рейнольдса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F7C5E8-1A8C-4CC8-BCA0-27167081C963}"/>
                  </a:ext>
                </a:extLst>
              </p:cNvPr>
              <p:cNvSpPr txBox="1"/>
              <p:nvPr/>
            </p:nvSpPr>
            <p:spPr>
              <a:xfrm>
                <a:off x="8753524" y="3452661"/>
                <a:ext cx="1251753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F7C5E8-1A8C-4CC8-BCA0-27167081C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3524" y="3452661"/>
                <a:ext cx="1251753" cy="55579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E44FEC-5B5B-4690-AC4C-41A5FC7A53B1}"/>
                  </a:ext>
                </a:extLst>
              </p:cNvPr>
              <p:cNvSpPr txBox="1"/>
              <p:nvPr/>
            </p:nvSpPr>
            <p:spPr>
              <a:xfrm>
                <a:off x="5118624" y="4080264"/>
                <a:ext cx="6854796" cy="2585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Граничные условия:</a:t>
                </a:r>
                <a:endParaRPr lang="en-US" dirty="0"/>
              </a:p>
              <a:p>
                <a:r>
                  <a:rPr lang="ru-RU" dirty="0"/>
                  <a:t> </a:t>
                </a:r>
                <a:endParaRPr lang="en-US" dirty="0"/>
              </a:p>
              <a:p>
                <a:r>
                  <a:rPr lang="ru-RU" dirty="0"/>
                  <a:t>Скольжение по нижней поверхности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ru-RU" dirty="0"/>
                  <a:t>Скольжение по верхней поверхности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=−1 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гидрофильная верхняя поверхность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 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гидрофобная верхняя поверхность 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=∞ 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пузырьковая верхняя поверхность</a:t>
                </a:r>
              </a:p>
              <a:p>
                <a:r>
                  <a:rPr lang="ru-RU" dirty="0"/>
                  <a:t>Кроме того, </a:t>
                </a:r>
                <a: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ru-RU" dirty="0"/>
                  <a:t> может принимать любое другое значение от </a:t>
                </a:r>
                <a: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-1 </a:t>
                </a:r>
                <a:r>
                  <a:rPr lang="ru-RU" dirty="0"/>
                  <a:t>до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ru-RU" dirty="0"/>
                  <a:t> для представления других поверхностей.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E44FEC-5B5B-4690-AC4C-41A5FC7A5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624" y="4080264"/>
                <a:ext cx="6854796" cy="2585323"/>
              </a:xfrm>
              <a:prstGeom prst="rect">
                <a:avLst/>
              </a:prstGeom>
              <a:blipFill>
                <a:blip r:embed="rId12"/>
                <a:stretch>
                  <a:fillRect l="-801" t="-1179" b="-2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59AAD8-5AE8-4CBC-B8CD-68874F9B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Теория Рейнольдса-Виноградовой для гидрофобных поверхностей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C5CFD1-5C58-4820-8CC6-53F2E97B3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00" y="1690762"/>
            <a:ext cx="4608512" cy="37534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F7C5E8-1A8C-4CC8-BCA0-27167081C963}"/>
                  </a:ext>
                </a:extLst>
              </p:cNvPr>
              <p:cNvSpPr txBox="1"/>
              <p:nvPr/>
            </p:nvSpPr>
            <p:spPr>
              <a:xfrm>
                <a:off x="7337302" y="1972917"/>
                <a:ext cx="1251753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F7C5E8-1A8C-4CC8-BCA0-27167081C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302" y="1972917"/>
                <a:ext cx="1251753" cy="5557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816CF35-C31E-4AB6-998E-3C0421A6984B}"/>
              </a:ext>
            </a:extLst>
          </p:cNvPr>
          <p:cNvSpPr txBox="1"/>
          <p:nvPr/>
        </p:nvSpPr>
        <p:spPr>
          <a:xfrm>
            <a:off x="5029200" y="2967335"/>
            <a:ext cx="25069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Граничные условия</a:t>
            </a:r>
            <a:endParaRPr lang="en-US" dirty="0"/>
          </a:p>
          <a:p>
            <a:r>
              <a:rPr lang="ru-RU" dirty="0"/>
              <a:t>Нижняя поверхность</a:t>
            </a:r>
          </a:p>
          <a:p>
            <a:r>
              <a:rPr lang="ru-RU" dirty="0"/>
              <a:t>Верхняя поверхность</a:t>
            </a:r>
            <a:endParaRPr lang="en-US" dirty="0"/>
          </a:p>
          <a:p>
            <a:r>
              <a:rPr lang="ru-RU" dirty="0"/>
              <a:t>Решение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4A7E7A-7A98-4817-B528-82DA1AF327B1}"/>
                  </a:ext>
                </a:extLst>
              </p:cNvPr>
              <p:cNvSpPr txBox="1"/>
              <p:nvPr/>
            </p:nvSpPr>
            <p:spPr>
              <a:xfrm>
                <a:off x="7805736" y="2938344"/>
                <a:ext cx="7018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4A7E7A-7A98-4817-B528-82DA1AF32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736" y="2938344"/>
                <a:ext cx="701859" cy="276999"/>
              </a:xfrm>
              <a:prstGeom prst="rect">
                <a:avLst/>
              </a:prstGeom>
              <a:blipFill>
                <a:blip r:embed="rId5"/>
                <a:stretch>
                  <a:fillRect l="-4310" r="-6897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4FFFE9-1B25-4245-B89C-52431370553A}"/>
                  </a:ext>
                </a:extLst>
              </p:cNvPr>
              <p:cNvSpPr txBox="1"/>
              <p:nvPr/>
            </p:nvSpPr>
            <p:spPr>
              <a:xfrm>
                <a:off x="8777171" y="2814399"/>
                <a:ext cx="1094017" cy="524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4FFFE9-1B25-4245-B89C-524313705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171" y="2814399"/>
                <a:ext cx="1094017" cy="524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CA125ED-CDE7-463C-9988-D7EEE579DA94}"/>
                  </a:ext>
                </a:extLst>
              </p:cNvPr>
              <p:cNvSpPr txBox="1"/>
              <p:nvPr/>
            </p:nvSpPr>
            <p:spPr>
              <a:xfrm>
                <a:off x="7805736" y="3429000"/>
                <a:ext cx="1484445" cy="474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CA125ED-CDE7-463C-9988-D7EEE579D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736" y="3429000"/>
                <a:ext cx="1484445" cy="4748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9337DB-3640-4C74-825A-AF93A2790076}"/>
                  </a:ext>
                </a:extLst>
              </p:cNvPr>
              <p:cNvSpPr txBox="1"/>
              <p:nvPr/>
            </p:nvSpPr>
            <p:spPr>
              <a:xfrm>
                <a:off x="9696400" y="3378923"/>
                <a:ext cx="1996829" cy="524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9337DB-3640-4C74-825A-AF93A2790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400" y="3378923"/>
                <a:ext cx="1996829" cy="524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701FED-F519-46A7-BF67-DBA3D0C96327}"/>
                  </a:ext>
                </a:extLst>
              </p:cNvPr>
              <p:cNvSpPr txBox="1"/>
              <p:nvPr/>
            </p:nvSpPr>
            <p:spPr>
              <a:xfrm>
                <a:off x="5220960" y="4329290"/>
                <a:ext cx="6546792" cy="6407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(2+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701FED-F519-46A7-BF67-DBA3D0C96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960" y="4329290"/>
                <a:ext cx="6546792" cy="6407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9A78C5E-7FC1-4905-8DFE-E9BD83C8DF5F}"/>
                  </a:ext>
                </a:extLst>
              </p:cNvPr>
              <p:cNvSpPr txBox="1"/>
              <p:nvPr/>
            </p:nvSpPr>
            <p:spPr>
              <a:xfrm>
                <a:off x="5216520" y="4965259"/>
                <a:ext cx="1336648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9A78C5E-7FC1-4905-8DFE-E9BD83C8D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520" y="4965259"/>
                <a:ext cx="1336648" cy="55579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8DBF04E7-5767-4FB4-879B-56D30A946159}"/>
              </a:ext>
            </a:extLst>
          </p:cNvPr>
          <p:cNvSpPr txBox="1"/>
          <p:nvPr/>
        </p:nvSpPr>
        <p:spPr>
          <a:xfrm>
            <a:off x="136800" y="5534784"/>
            <a:ext cx="12077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Относительную скорость v можно получить из уравнения неразрывности: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DC8F30F-2E7E-423A-8424-E2A51FF14D60}"/>
                  </a:ext>
                </a:extLst>
              </p:cNvPr>
              <p:cNvSpPr txBox="1"/>
              <p:nvPr/>
            </p:nvSpPr>
            <p:spPr>
              <a:xfrm>
                <a:off x="396457" y="5968413"/>
                <a:ext cx="2044599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DC8F30F-2E7E-423A-8424-E2A51FF14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57" y="5968413"/>
                <a:ext cx="2044599" cy="52758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354D3AA-438F-4AC9-96F3-AF36DD0CF48F}"/>
                  </a:ext>
                </a:extLst>
              </p:cNvPr>
              <p:cNvSpPr txBox="1"/>
              <p:nvPr/>
            </p:nvSpPr>
            <p:spPr>
              <a:xfrm>
                <a:off x="2496096" y="5919371"/>
                <a:ext cx="7200304" cy="665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(2+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354D3AA-438F-4AC9-96F3-AF36DD0CF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096" y="5919371"/>
                <a:ext cx="7200304" cy="66511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F4D93D9-507C-4E9C-8BB3-5F4792CC24AA}"/>
                  </a:ext>
                </a:extLst>
              </p:cNvPr>
              <p:cNvSpPr txBox="1"/>
              <p:nvPr/>
            </p:nvSpPr>
            <p:spPr>
              <a:xfrm>
                <a:off x="9691240" y="5553160"/>
                <a:ext cx="10575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F4D93D9-507C-4E9C-8BB3-5F4792CC2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240" y="5553160"/>
                <a:ext cx="1057534" cy="276999"/>
              </a:xfrm>
              <a:prstGeom prst="rect">
                <a:avLst/>
              </a:prstGeom>
              <a:blipFill>
                <a:blip r:embed="rId13"/>
                <a:stretch>
                  <a:fillRect l="-2312" r="-4046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720F6EF-2D54-4FB0-AEC1-9D863187A630}"/>
                  </a:ext>
                </a:extLst>
              </p:cNvPr>
              <p:cNvSpPr txBox="1"/>
              <p:nvPr/>
            </p:nvSpPr>
            <p:spPr>
              <a:xfrm>
                <a:off x="10779655" y="5553159"/>
                <a:ext cx="139955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→∞;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720F6EF-2D54-4FB0-AEC1-9D863187A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655" y="5553159"/>
                <a:ext cx="1399550" cy="553998"/>
              </a:xfrm>
              <a:prstGeom prst="rect">
                <a:avLst/>
              </a:prstGeom>
              <a:blipFill>
                <a:blip r:embed="rId14"/>
                <a:stretch>
                  <a:fillRect r="-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142567-88A4-48FA-86B1-259450095A8E}"/>
                  </a:ext>
                </a:extLst>
              </p:cNvPr>
              <p:cNvSpPr txBox="1"/>
              <p:nvPr/>
            </p:nvSpPr>
            <p:spPr>
              <a:xfrm>
                <a:off x="10773387" y="5942174"/>
                <a:ext cx="1440972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=0;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142567-88A4-48FA-86B1-259450095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387" y="5942174"/>
                <a:ext cx="1440972" cy="52668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206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59AAD8-5AE8-4CBC-B8CD-68874F9B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Теория Рейнольдса-Виноградовой для гидрофобных поверхностей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F0D022-3AE9-4560-BB22-D4A1D728D8AC}"/>
                  </a:ext>
                </a:extLst>
              </p:cNvPr>
              <p:cNvSpPr txBox="1"/>
              <p:nvPr/>
            </p:nvSpPr>
            <p:spPr>
              <a:xfrm>
                <a:off x="572700" y="1588087"/>
                <a:ext cx="1912831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F0D022-3AE9-4560-BB22-D4A1D728D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00" y="1588087"/>
                <a:ext cx="1912831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733E16-B050-4EE7-BA43-4815976C0A69}"/>
                  </a:ext>
                </a:extLst>
              </p:cNvPr>
              <p:cNvSpPr txBox="1"/>
              <p:nvPr/>
            </p:nvSpPr>
            <p:spPr>
              <a:xfrm>
                <a:off x="492347" y="2232498"/>
                <a:ext cx="5960414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733E16-B050-4EE7-BA43-4815976C0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47" y="2232498"/>
                <a:ext cx="5960414" cy="6279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E8B2BF-9326-49C7-BD8A-839E2B99CA32}"/>
                  </a:ext>
                </a:extLst>
              </p:cNvPr>
              <p:cNvSpPr txBox="1"/>
              <p:nvPr/>
            </p:nvSpPr>
            <p:spPr>
              <a:xfrm>
                <a:off x="514051" y="3032643"/>
                <a:ext cx="13669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E8B2BF-9326-49C7-BD8A-839E2B99C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51" y="3032643"/>
                <a:ext cx="1366977" cy="276999"/>
              </a:xfrm>
              <a:prstGeom prst="rect">
                <a:avLst/>
              </a:prstGeom>
              <a:blipFill>
                <a:blip r:embed="rId5"/>
                <a:stretch>
                  <a:fillRect l="-3111" r="-5333" b="-347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85EB17-9DEA-466C-B50B-36B558CD90DA}"/>
                  </a:ext>
                </a:extLst>
              </p:cNvPr>
              <p:cNvSpPr txBox="1"/>
              <p:nvPr/>
            </p:nvSpPr>
            <p:spPr>
              <a:xfrm>
                <a:off x="492347" y="3468862"/>
                <a:ext cx="3011017" cy="343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85EB17-9DEA-466C-B50B-36B558CD9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47" y="3468862"/>
                <a:ext cx="3011017" cy="343107"/>
              </a:xfrm>
              <a:prstGeom prst="rect">
                <a:avLst/>
              </a:prstGeom>
              <a:blipFill>
                <a:blip r:embed="rId6"/>
                <a:stretch>
                  <a:fillRect l="-1417" r="-2429" b="-303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2FFAD6-9118-4053-B35F-92F324602AD2}"/>
                  </a:ext>
                </a:extLst>
              </p:cNvPr>
              <p:cNvSpPr txBox="1"/>
              <p:nvPr/>
            </p:nvSpPr>
            <p:spPr>
              <a:xfrm>
                <a:off x="492347" y="3904105"/>
                <a:ext cx="3000501" cy="343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2FFAD6-9118-4053-B35F-92F324602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47" y="3904105"/>
                <a:ext cx="3000501" cy="343107"/>
              </a:xfrm>
              <a:prstGeom prst="rect">
                <a:avLst/>
              </a:prstGeom>
              <a:blipFill>
                <a:blip r:embed="rId7"/>
                <a:stretch>
                  <a:fillRect l="-1423" r="-2439" b="-280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A7A96445-DEBE-460E-8D6C-0755282868D2}"/>
              </a:ext>
            </a:extLst>
          </p:cNvPr>
          <p:cNvSpPr txBox="1"/>
          <p:nvPr/>
        </p:nvSpPr>
        <p:spPr>
          <a:xfrm>
            <a:off x="23316" y="4420341"/>
            <a:ext cx="38420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Силы сопротивления, действующие на сферы, равны по величине</a:t>
            </a:r>
            <a:r>
              <a:rPr lang="en-US" dirty="0"/>
              <a:t> </a:t>
            </a:r>
            <a:r>
              <a:rPr lang="ru-RU" dirty="0"/>
              <a:t>и в первую очередь из-за давления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D77CA2-3141-4B67-973D-F4A51150E260}"/>
                  </a:ext>
                </a:extLst>
              </p:cNvPr>
              <p:cNvSpPr txBox="1"/>
              <p:nvPr/>
            </p:nvSpPr>
            <p:spPr>
              <a:xfrm>
                <a:off x="3981647" y="4372244"/>
                <a:ext cx="1148263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𝑟𝑑𝑟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D77CA2-3141-4B67-973D-F4A51150E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647" y="4372244"/>
                <a:ext cx="1148263" cy="599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8BA03B-2CD7-4DEF-91CB-2859507FE37D}"/>
                  </a:ext>
                </a:extLst>
              </p:cNvPr>
              <p:cNvSpPr txBox="1"/>
              <p:nvPr/>
            </p:nvSpPr>
            <p:spPr>
              <a:xfrm>
                <a:off x="3865337" y="5047066"/>
                <a:ext cx="1830822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𝜋𝜇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8BA03B-2CD7-4DEF-91CB-2859507FE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337" y="5047066"/>
                <a:ext cx="1830822" cy="5557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503301-A616-4053-AA9A-F85BC69D63D5}"/>
                  </a:ext>
                </a:extLst>
              </p:cNvPr>
              <p:cNvSpPr txBox="1"/>
              <p:nvPr/>
            </p:nvSpPr>
            <p:spPr>
              <a:xfrm>
                <a:off x="-21456" y="5862048"/>
                <a:ext cx="788203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503301-A616-4053-AA9A-F85BC69D6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456" y="5862048"/>
                <a:ext cx="7882030" cy="6223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8B86DD-48CF-4096-8489-4AFCF5094D75}"/>
                  </a:ext>
                </a:extLst>
              </p:cNvPr>
              <p:cNvSpPr txBox="1"/>
              <p:nvPr/>
            </p:nvSpPr>
            <p:spPr>
              <a:xfrm>
                <a:off x="6888088" y="3468862"/>
                <a:ext cx="517641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den>
                                  </m:f>
                                </m:e>
                              </m:d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8B86DD-48CF-4096-8489-4AFCF5094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088" y="3468862"/>
                <a:ext cx="5176417" cy="6223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1ED06EA-A87A-4BD6-8C2D-58FDC2BC3124}"/>
                  </a:ext>
                </a:extLst>
              </p:cNvPr>
              <p:cNvSpPr txBox="1"/>
              <p:nvPr/>
            </p:nvSpPr>
            <p:spPr>
              <a:xfrm>
                <a:off x="7795524" y="4300613"/>
                <a:ext cx="4291816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1ED06EA-A87A-4BD6-8C2D-58FDC2BC3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524" y="4300613"/>
                <a:ext cx="4291816" cy="62235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27733C7-902E-4017-9A67-D05DD976CFA3}"/>
                  </a:ext>
                </a:extLst>
              </p:cNvPr>
              <p:cNvSpPr txBox="1"/>
              <p:nvPr/>
            </p:nvSpPr>
            <p:spPr>
              <a:xfrm>
                <a:off x="7707358" y="5146015"/>
                <a:ext cx="437998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27733C7-902E-4017-9A67-D05DD976C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358" y="5146015"/>
                <a:ext cx="4379982" cy="62235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890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F269D-3B72-4420-B584-E72B3058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Теория Рейнольдса-Виноградовой для гидрофобных поверхностей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4D5449-911F-4603-9C63-3EC137EB6BA0}"/>
                  </a:ext>
                </a:extLst>
              </p:cNvPr>
              <p:cNvSpPr txBox="1"/>
              <p:nvPr/>
            </p:nvSpPr>
            <p:spPr>
              <a:xfrm>
                <a:off x="6960096" y="2020544"/>
                <a:ext cx="5231904" cy="45120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Как и ожидалось, поправочный коэффициент всегда меньше</a:t>
                </a:r>
                <a:r>
                  <a:rPr lang="en-US" dirty="0"/>
                  <a:t> </a:t>
                </a:r>
                <a:r>
                  <a:rPr lang="ru-RU" dirty="0"/>
                  <a:t>1.  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Случай условия прилипания соответствует: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Оба поправочных коэффициента зависят от коэффициентов шкалы длин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В пределе очень малого зазора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dirty="0"/>
                  <a:t> представляет собой</a:t>
                </a:r>
                <a:r>
                  <a:rPr lang="en-US" dirty="0"/>
                  <a:t> </a:t>
                </a:r>
                <a:r>
                  <a:rPr lang="ru-RU" dirty="0"/>
                  <a:t>конфигурацию двух пузырьков, сближающихся друг с другом,</a:t>
                </a:r>
                <a:r>
                  <a:rPr lang="en-US" dirty="0"/>
                  <a:t> </a:t>
                </a:r>
                <a:r>
                  <a:rPr lang="ru-RU" dirty="0"/>
                  <a:t>пока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представляет сопротивление потоку для гидрофильной сферы, взаимодействующей с пузырьком.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4D5449-911F-4603-9C63-3EC137EB6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96" y="2020544"/>
                <a:ext cx="5231904" cy="4512004"/>
              </a:xfrm>
              <a:prstGeom prst="rect">
                <a:avLst/>
              </a:prstGeom>
              <a:blipFill>
                <a:blip r:embed="rId2"/>
                <a:stretch>
                  <a:fillRect l="-816" t="-675" r="-1282" b="-10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557A707-402F-423E-9AA9-9331A3907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1019"/>
            <a:ext cx="6787281" cy="509046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7BC7E4-245B-4D07-B728-596C718B0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464" y="1933123"/>
            <a:ext cx="2367104" cy="192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2079B3-131F-41BC-98D2-694F49F2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молекулярной динамики (МД)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62E25-BB4A-4749-B392-B302755C07E1}"/>
              </a:ext>
            </a:extLst>
          </p:cNvPr>
          <p:cNvSpPr txBox="1"/>
          <p:nvPr/>
        </p:nvSpPr>
        <p:spPr>
          <a:xfrm>
            <a:off x="278042" y="1587118"/>
            <a:ext cx="116652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Движение ансамбля атомов в МД моделируется межатомными силами , возникающими в результате взаимодействия электронов и ядер. Таким образом, результаты, полученные при моделировании методом МД, связаны со способностью функции потенциальной энергии представлять лежащую в основе систему.</a:t>
            </a:r>
          </a:p>
          <a:p>
            <a:endParaRPr lang="en-US" dirty="0"/>
          </a:p>
          <a:p>
            <a:r>
              <a:rPr lang="ru-RU" dirty="0"/>
              <a:t>В классическом МД-моделировании сначала выбирается модельная система, состоящая из N частиц, и решаются уравнения движения Ньютона до тех пор, пока свойства системы не перестанут меняться со временем.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41A202-3387-44CA-826D-85DD3772A425}"/>
                  </a:ext>
                </a:extLst>
              </p:cNvPr>
              <p:cNvSpPr txBox="1"/>
              <p:nvPr/>
            </p:nvSpPr>
            <p:spPr>
              <a:xfrm>
                <a:off x="5015880" y="4293096"/>
                <a:ext cx="1262525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41A202-3387-44CA-826D-85DD3772A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80" y="4293096"/>
                <a:ext cx="1262525" cy="5557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D6E1172-B152-4137-9A04-0865615253B6}"/>
              </a:ext>
            </a:extLst>
          </p:cNvPr>
          <p:cNvSpPr txBox="1"/>
          <p:nvPr/>
        </p:nvSpPr>
        <p:spPr>
          <a:xfrm>
            <a:off x="191344" y="5789771"/>
            <a:ext cx="11305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После достижения установившегося режима необходимые измерения считаются выполненными.</a:t>
            </a:r>
          </a:p>
        </p:txBody>
      </p:sp>
    </p:spTree>
    <p:extLst>
      <p:ext uri="{BB962C8B-B14F-4D97-AF65-F5344CB8AC3E}">
        <p14:creationId xmlns:p14="http://schemas.microsoft.com/office/powerpoint/2010/main" val="98926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0BDF9F-8CEE-48AA-A18E-4A5E00D3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этапы моделирования МД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51115-951D-4AC0-AC15-71404B78287D}"/>
              </a:ext>
            </a:extLst>
          </p:cNvPr>
          <p:cNvSpPr txBox="1"/>
          <p:nvPr/>
        </p:nvSpPr>
        <p:spPr>
          <a:xfrm>
            <a:off x="479376" y="1979938"/>
            <a:ext cx="114492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Ключевые этапы моделирования МД: </a:t>
            </a:r>
            <a:endParaRPr lang="en-US" dirty="0"/>
          </a:p>
          <a:p>
            <a:endParaRPr lang="ru-RU" dirty="0"/>
          </a:p>
          <a:p>
            <a:r>
              <a:rPr lang="ru-RU" dirty="0"/>
              <a:t>1.</a:t>
            </a:r>
            <a:r>
              <a:rPr lang="en-US" dirty="0"/>
              <a:t> </a:t>
            </a:r>
            <a:r>
              <a:rPr lang="ru-RU" dirty="0"/>
              <a:t>Инициализация: начальные положения и скорости должны быть присвоены N частицам .</a:t>
            </a:r>
          </a:p>
          <a:p>
            <a:r>
              <a:rPr lang="ru-RU" dirty="0"/>
              <a:t>2. Силовой расчет; Вычисляются силы из-за взаимодействий. </a:t>
            </a:r>
          </a:p>
          <a:p>
            <a:r>
              <a:rPr lang="ru-RU" dirty="0"/>
              <a:t>3.</a:t>
            </a:r>
            <a:r>
              <a:rPr lang="en-US" dirty="0"/>
              <a:t> </a:t>
            </a:r>
            <a:r>
              <a:rPr lang="ru-RU" dirty="0"/>
              <a:t>Интегрирование уравнений движения: правило интегрирования Верле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567FB4-EA55-4FAF-96AE-DDCCE9F02219}"/>
                  </a:ext>
                </a:extLst>
              </p:cNvPr>
              <p:cNvSpPr txBox="1"/>
              <p:nvPr/>
            </p:nvSpPr>
            <p:spPr>
              <a:xfrm>
                <a:off x="3719736" y="3900730"/>
                <a:ext cx="40957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567FB4-EA55-4FAF-96AE-DDCCE9F02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3900730"/>
                <a:ext cx="4095737" cy="276999"/>
              </a:xfrm>
              <a:prstGeom prst="rect">
                <a:avLst/>
              </a:prstGeom>
              <a:blipFill>
                <a:blip r:embed="rId2"/>
                <a:stretch>
                  <a:fillRect t="-2222" b="-3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FFA330F-757B-4FFC-8DE1-80D8609D7E84}"/>
              </a:ext>
            </a:extLst>
          </p:cNvPr>
          <p:cNvSpPr txBox="1"/>
          <p:nvPr/>
        </p:nvSpPr>
        <p:spPr>
          <a:xfrm>
            <a:off x="623392" y="4621194"/>
            <a:ext cx="1116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 </a:t>
            </a:r>
            <a:r>
              <a:rPr lang="ru-RU" dirty="0"/>
              <a:t>Сохранение и анализ данных: после интегрирования уравнений движения рассчитываются и сохраняются соответствующие свойства системы (температура, давление и т. д.).</a:t>
            </a:r>
          </a:p>
        </p:txBody>
      </p:sp>
    </p:spTree>
    <p:extLst>
      <p:ext uri="{BB962C8B-B14F-4D97-AF65-F5344CB8AC3E}">
        <p14:creationId xmlns:p14="http://schemas.microsoft.com/office/powerpoint/2010/main" val="366107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084AE3-38DE-4012-8BB6-6CBA215A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Верле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DE9450-8F48-40C3-AA4D-2F3A61987DB4}"/>
                  </a:ext>
                </a:extLst>
              </p:cNvPr>
              <p:cNvSpPr txBox="1"/>
              <p:nvPr/>
            </p:nvSpPr>
            <p:spPr>
              <a:xfrm>
                <a:off x="3719736" y="1988840"/>
                <a:ext cx="396300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DE9450-8F48-40C3-AA4D-2F3A61987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1988840"/>
                <a:ext cx="3963008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84E606-179F-48D8-A56A-809813EF80CC}"/>
                  </a:ext>
                </a:extLst>
              </p:cNvPr>
              <p:cNvSpPr txBox="1"/>
              <p:nvPr/>
            </p:nvSpPr>
            <p:spPr>
              <a:xfrm>
                <a:off x="3719736" y="2812199"/>
                <a:ext cx="3820405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84E606-179F-48D8-A56A-809813EF8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2812199"/>
                <a:ext cx="3820405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1FB2980-467D-4826-8449-16FC2246082D}"/>
              </a:ext>
            </a:extLst>
          </p:cNvPr>
          <p:cNvSpPr txBox="1"/>
          <p:nvPr/>
        </p:nvSpPr>
        <p:spPr>
          <a:xfrm>
            <a:off x="3719736" y="35271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Суммируя эти два уравнения, получаем</a:t>
            </a:r>
            <a:r>
              <a:rPr lang="en-US" dirty="0"/>
              <a:t>: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0F15EC-3D71-4DB5-9B41-B130D4600293}"/>
                  </a:ext>
                </a:extLst>
              </p:cNvPr>
              <p:cNvSpPr txBox="1"/>
              <p:nvPr/>
            </p:nvSpPr>
            <p:spPr>
              <a:xfrm>
                <a:off x="3719736" y="4091255"/>
                <a:ext cx="40399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0F15EC-3D71-4DB5-9B41-B130D460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4091255"/>
                <a:ext cx="4039952" cy="276999"/>
              </a:xfrm>
              <a:prstGeom prst="rect">
                <a:avLst/>
              </a:prstGeom>
              <a:blipFill>
                <a:blip r:embed="rId4"/>
                <a:stretch>
                  <a:fillRect l="-302" t="-2174" r="-151" b="-86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04151B-A397-4C3D-A172-E4B9A0AD45CA}"/>
                  </a:ext>
                </a:extLst>
              </p:cNvPr>
              <p:cNvSpPr txBox="1"/>
              <p:nvPr/>
            </p:nvSpPr>
            <p:spPr>
              <a:xfrm>
                <a:off x="3733434" y="4652842"/>
                <a:ext cx="385868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04151B-A397-4C3D-A172-E4B9A0AD4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434" y="4652842"/>
                <a:ext cx="3858684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B62BC1-DF78-498D-80E1-0B5EFD844245}"/>
                  </a:ext>
                </a:extLst>
              </p:cNvPr>
              <p:cNvSpPr txBox="1"/>
              <p:nvPr/>
            </p:nvSpPr>
            <p:spPr>
              <a:xfrm>
                <a:off x="3771898" y="5373216"/>
                <a:ext cx="26446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B62BC1-DF78-498D-80E1-0B5EFD844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898" y="5373216"/>
                <a:ext cx="2644698" cy="276999"/>
              </a:xfrm>
              <a:prstGeom prst="rect">
                <a:avLst/>
              </a:prstGeom>
              <a:blipFill>
                <a:blip r:embed="rId6"/>
                <a:stretch>
                  <a:fillRect l="-691" r="-1152" b="-347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4BE4EB22-4441-4538-BF62-E5F4B6B2B057}"/>
              </a:ext>
            </a:extLst>
          </p:cNvPr>
          <p:cNvCxnSpPr/>
          <p:nvPr/>
        </p:nvCxnSpPr>
        <p:spPr>
          <a:xfrm flipV="1">
            <a:off x="5739712" y="5171446"/>
            <a:ext cx="676884" cy="20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4017B50-2DAD-462D-A72E-420198FEE44A}"/>
              </a:ext>
            </a:extLst>
          </p:cNvPr>
          <p:cNvSpPr txBox="1"/>
          <p:nvPr/>
        </p:nvSpPr>
        <p:spPr>
          <a:xfrm>
            <a:off x="6528048" y="5142383"/>
            <a:ext cx="14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подставляем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D3B75F-5C2C-49A4-8E44-1070459AFB29}"/>
                  </a:ext>
                </a:extLst>
              </p:cNvPr>
              <p:cNvSpPr txBox="1"/>
              <p:nvPr/>
            </p:nvSpPr>
            <p:spPr>
              <a:xfrm>
                <a:off x="3812064" y="6093296"/>
                <a:ext cx="418133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D3B75F-5C2C-49A4-8E44-1070459AF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064" y="6093296"/>
                <a:ext cx="4181337" cy="5186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47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Медицинское оформление (16:9)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0152_TF02901024" id="{D3FB73DA-77DE-4484-8776-52724816BD57}" vid="{56BAE48E-6669-4001-8E1C-1E9B5D1EADDA}"/>
    </a:ext>
  </a:extLst>
</a:theme>
</file>

<file path=ppt/theme/theme2.xml><?xml version="1.0" encoding="utf-8"?>
<a:theme xmlns:a="http://schemas.openxmlformats.org/drawingml/2006/main" name="Тема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в стиле медицины (широкоэкранный формат)</Template>
  <TotalTime>23020</TotalTime>
  <Words>6464</Words>
  <Application>Microsoft Office PowerPoint</Application>
  <PresentationFormat>Широкоэкранный</PresentationFormat>
  <Paragraphs>689</Paragraphs>
  <Slides>67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67</vt:i4>
      </vt:variant>
    </vt:vector>
  </HeadingPairs>
  <TitlesOfParts>
    <vt:vector size="73" baseType="lpstr">
      <vt:lpstr>Arial</vt:lpstr>
      <vt:lpstr>Cambria Math</vt:lpstr>
      <vt:lpstr>Franklin Gothic Medium</vt:lpstr>
      <vt:lpstr>Microsoft Sans Serif</vt:lpstr>
      <vt:lpstr>Segoe UI</vt:lpstr>
      <vt:lpstr>Медицинское оформление (16:9)</vt:lpstr>
      <vt:lpstr>Задачи и технологии микрофлуидики</vt:lpstr>
      <vt:lpstr>Молекулярная динамика</vt:lpstr>
      <vt:lpstr>Метод молекулярной динамики (МД)</vt:lpstr>
      <vt:lpstr>Метод молекулярной динамики (МД)</vt:lpstr>
      <vt:lpstr>Метод молекулярной динамики (МД)</vt:lpstr>
      <vt:lpstr>Метод молекулярной динамики (МД)</vt:lpstr>
      <vt:lpstr>Метод молекулярной динамики (МД)</vt:lpstr>
      <vt:lpstr>Ключевые этапы моделирования МД</vt:lpstr>
      <vt:lpstr>Алгоритм Верле</vt:lpstr>
      <vt:lpstr>MD-межмолекулярные потенциалы</vt:lpstr>
      <vt:lpstr>Парные межмолекулярные потенциалы</vt:lpstr>
      <vt:lpstr>Парные межмолекулярные потенциалы</vt:lpstr>
      <vt:lpstr>Парные межмолекулярные потенциалы</vt:lpstr>
      <vt:lpstr>Изменение плотности в наноканалах</vt:lpstr>
      <vt:lpstr>Парные межмолекулярные потенциалы</vt:lpstr>
      <vt:lpstr>Многочастичные межмолекулярные потенциалы</vt:lpstr>
      <vt:lpstr>Расчет потенциальной функции</vt:lpstr>
      <vt:lpstr>Расчет короткодействующих взаимодействий</vt:lpstr>
      <vt:lpstr>Расчет дальнодействующих взаимодействий</vt:lpstr>
      <vt:lpstr>Термостат Берендсена</vt:lpstr>
      <vt:lpstr>Анализ данных - профили плотности </vt:lpstr>
      <vt:lpstr>Анализ данных - профили скорости</vt:lpstr>
      <vt:lpstr>Анализ данных-коэффициент диффузии</vt:lpstr>
      <vt:lpstr>Анализ данных-тензор напряжения</vt:lpstr>
      <vt:lpstr>Молекулярно-динамические отношения для сплошной среды</vt:lpstr>
      <vt:lpstr>Презентация PowerPoint</vt:lpstr>
      <vt:lpstr>Молекулярно-динамические отношения для сплошной среды</vt:lpstr>
      <vt:lpstr>Молекулярно-динамические отношения для сплошной среды</vt:lpstr>
      <vt:lpstr>Простые жидкости в наноканалах</vt:lpstr>
      <vt:lpstr>Простые жидкости в наноканалах</vt:lpstr>
      <vt:lpstr>Атомистическое моделирование простых жидкостей</vt:lpstr>
      <vt:lpstr>Потенциал Леннарда-Джонса (ЛД)</vt:lpstr>
      <vt:lpstr>Жидкости Леннарда-Джонса </vt:lpstr>
      <vt:lpstr>Распределение плотности</vt:lpstr>
      <vt:lpstr>Поведение жидкости в наномасштабе</vt:lpstr>
      <vt:lpstr>Функция радиального распределения</vt:lpstr>
      <vt:lpstr>Функция радиального распределения</vt:lpstr>
      <vt:lpstr>Эффект взаимодействия жидкость-стенка</vt:lpstr>
      <vt:lpstr>Дальнейшее исследование изменения плотности</vt:lpstr>
      <vt:lpstr>Дальнейшее исследование изменения плотности</vt:lpstr>
      <vt:lpstr>Влияние ширины наноканала</vt:lpstr>
      <vt:lpstr>Эффекты структуры и теплового движения атомов стенки</vt:lpstr>
      <vt:lpstr>Эффекты потока жидкости</vt:lpstr>
      <vt:lpstr>Диффузионный транспорт</vt:lpstr>
      <vt:lpstr>Диффузионный транспорт</vt:lpstr>
      <vt:lpstr>Диффузионный транспорт</vt:lpstr>
      <vt:lpstr>Диффузионный транспорт</vt:lpstr>
      <vt:lpstr>Эффекты диффузионной пристенной транспортной структуры</vt:lpstr>
      <vt:lpstr>Справедливость уравнений Навье-Стокса</vt:lpstr>
      <vt:lpstr>Справедливость уравнений Навье-Стокса</vt:lpstr>
      <vt:lpstr>Справедливость уравнений Навье-Стокса</vt:lpstr>
      <vt:lpstr>Граничные условия на границе раздела твердое тело-жидкость</vt:lpstr>
      <vt:lpstr>Граничные условия на границе раздела твердое тело-жидкость - Продолжение</vt:lpstr>
      <vt:lpstr>Граничные условия на границе раздела твердое тело-жидкость - Продолжение</vt:lpstr>
      <vt:lpstr>Граничные условия на границе раздела твердое тело-жидкость - Продолжение</vt:lpstr>
      <vt:lpstr>Граничные условия на границе раздела твердое тело-жидкость - Продолжение</vt:lpstr>
      <vt:lpstr>Граничные условия на границе раздела твердое тело-жидкость - Продолжение</vt:lpstr>
      <vt:lpstr>Граничные условия на границе раздела твердое тело-жидкость - Продолжение</vt:lpstr>
      <vt:lpstr>Микрожидкостное приложение</vt:lpstr>
      <vt:lpstr>Микрожидкостное приложение</vt:lpstr>
      <vt:lpstr>Микрожидкостное приложение</vt:lpstr>
      <vt:lpstr>Микрожидкостное приложение</vt:lpstr>
      <vt:lpstr>Концептуальные модели скольжения</vt:lpstr>
      <vt:lpstr>Теория Рейнольдса-Виноградовой для гидрофобных поверхностей</vt:lpstr>
      <vt:lpstr>Теория Рейнольдса-Виноградовой для гидрофобных поверхностей</vt:lpstr>
      <vt:lpstr>Теория Рейнольдса-Виноградовой для гидрофобных поверхностей</vt:lpstr>
      <vt:lpstr>Теория Рейнольдса-Виноградовой для гидрофобных поверхностей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Современный статус проблем создания искусственного сердца и других внутренних органов</dc:title>
  <dc:creator>Ilya Juhnowski</dc:creator>
  <cp:lastModifiedBy>Ilya Juhnowski</cp:lastModifiedBy>
  <cp:revision>429</cp:revision>
  <dcterms:created xsi:type="dcterms:W3CDTF">2022-02-13T13:06:37Z</dcterms:created>
  <dcterms:modified xsi:type="dcterms:W3CDTF">2022-03-08T23:27:38Z</dcterms:modified>
</cp:coreProperties>
</file>