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OConnor" initials="" lastIdx="2" clrIdx="0"/>
  <p:cmAuthor id="1" name="Irina Adashkevich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202"/>
  </p:clrMru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is this true or is it just classified as a conversion if it lasts longer than 3 mins? So they can't pre-select this?</p:text>
  </p:cm>
  <p:cm authorId="1" idx="1">
    <p:pos x="6000" y="100"/>
    <p:text>It is possible to set the length of time - whatever length of call it takes to make a sale for a particular business. totally customisable!</p:text>
  </p:cm>
  <p:cm authorId="0" idx="2">
    <p:pos x="6000" y="200"/>
    <p:text>perfect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2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3315" name="Shape 3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r"/>
            <a:endParaRPr lang="ru-RU" sz="1200"/>
          </a:p>
        </p:txBody>
      </p:sp>
      <p:sp>
        <p:nvSpPr>
          <p:cNvPr id="13316" name="Shape 4"/>
          <p:cNvSpPr>
            <a:spLocks noGrp="1" noRot="1"/>
          </p:cNvSpPr>
          <p:nvPr>
            <p:ph type="sldImg" idx="3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pPr lvl="0"/>
            <a:endParaRPr noProof="0"/>
          </a:p>
        </p:txBody>
      </p:sp>
      <p:sp>
        <p:nvSpPr>
          <p:cNvPr id="13318" name="Shape 6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endParaRPr lang="ru-RU" sz="1200"/>
          </a:p>
        </p:txBody>
      </p:sp>
      <p:sp>
        <p:nvSpPr>
          <p:cNvPr id="13319" name="Shape 7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r"/>
            <a:endParaRPr lang="ru-RU"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79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2" name="Shape 80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0" name="Shape 89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0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9458" name="Shape 107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12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1506" name="Shape 128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15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3554" name="Shape 152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17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5602" name="Shape 171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191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  <p:sp>
        <p:nvSpPr>
          <p:cNvPr id="27650" name="Shape 19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tIns="45700" bIns="45700" numCol="1" anchor="t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7651" name="Shape 19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45700" rIns="91425" bIns="45700" anchor="b"/>
          <a:lstStyle/>
          <a:p>
            <a:pPr algn="r">
              <a:buSzPct val="25000"/>
              <a:buFont typeface="Arial" charset="0"/>
              <a:buNone/>
            </a:pPr>
            <a:r>
              <a:rPr lang="ga-IE" sz="120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21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9698" name="Shape 215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22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1746" name="Shape 221"/>
          <p:cNvSpPr>
            <a:spLocks noGrp="1" noRot="1"/>
          </p:cNvSpPr>
          <p:nvPr>
            <p:ph type="sldImg" idx="2"/>
          </p:nvPr>
        </p:nvSpPr>
        <p:spPr>
          <a:noFill/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/>
          <p:cNvSpPr txBox="1">
            <a:spLocks noChangeArrowheads="1"/>
          </p:cNvSpPr>
          <p:nvPr/>
        </p:nvSpPr>
        <p:spPr bwMode="auto">
          <a:xfrm>
            <a:off x="6118225" y="211138"/>
            <a:ext cx="266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ga-IE" sz="1000" b="1">
                <a:solidFill>
                  <a:srgbClr val="7F7F7F"/>
                </a:solidFill>
              </a:rPr>
              <a:t>Reach people at the right time with </a:t>
            </a:r>
            <a:r>
              <a:rPr lang="ga-IE" sz="1000" b="1">
                <a:solidFill>
                  <a:srgbClr val="50BF32"/>
                </a:solidFill>
              </a:rPr>
              <a:t>enhanced campaigns</a:t>
            </a:r>
          </a:p>
        </p:txBody>
      </p:sp>
      <p:sp>
        <p:nvSpPr>
          <p:cNvPr id="3" name="Shape 11"/>
          <p:cNvSpPr>
            <a:spLocks noChangeArrowheads="1"/>
          </p:cNvSpPr>
          <p:nvPr/>
        </p:nvSpPr>
        <p:spPr bwMode="auto">
          <a:xfrm>
            <a:off x="6981825" y="0"/>
            <a:ext cx="1706563" cy="206375"/>
          </a:xfrm>
          <a:prstGeom prst="rect">
            <a:avLst/>
          </a:prstGeom>
          <a:solidFill>
            <a:srgbClr val="50BF32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4" name="Shape 12"/>
          <p:cNvSpPr>
            <a:spLocks noChangeArrowheads="1"/>
          </p:cNvSpPr>
          <p:nvPr/>
        </p:nvSpPr>
        <p:spPr bwMode="auto">
          <a:xfrm>
            <a:off x="576263" y="5805488"/>
            <a:ext cx="1108075" cy="6715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Shape 13"/>
          <p:cNvSpPr>
            <a:spLocks noChangeArrowheads="1"/>
          </p:cNvSpPr>
          <p:nvPr/>
        </p:nvSpPr>
        <p:spPr bwMode="auto">
          <a:xfrm>
            <a:off x="1778000" y="5805488"/>
            <a:ext cx="1109663" cy="6715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rot="5400000">
            <a:off x="2309016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254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4127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65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Shape 66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hape 6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 rot="5400000">
            <a:off x="4732335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541335" y="190499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254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4127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7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Shape 72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hape 7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"/>
          <p:cNvSpPr txBox="1">
            <a:spLocks noChangeArrowheads="1"/>
          </p:cNvSpPr>
          <p:nvPr/>
        </p:nvSpPr>
        <p:spPr bwMode="auto">
          <a:xfrm>
            <a:off x="6118225" y="211138"/>
            <a:ext cx="266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ga-IE" sz="1000" b="1">
                <a:solidFill>
                  <a:srgbClr val="7F7F7F"/>
                </a:solidFill>
              </a:rPr>
              <a:t>Reach people at the right time with </a:t>
            </a:r>
            <a:r>
              <a:rPr lang="ga-IE" sz="1000" b="1">
                <a:solidFill>
                  <a:srgbClr val="50BF32"/>
                </a:solidFill>
              </a:rPr>
              <a:t>enhanced campaigns</a:t>
            </a:r>
          </a:p>
        </p:txBody>
      </p:sp>
      <p:sp>
        <p:nvSpPr>
          <p:cNvPr id="3" name="Shape 16"/>
          <p:cNvSpPr>
            <a:spLocks noChangeArrowheads="1"/>
          </p:cNvSpPr>
          <p:nvPr/>
        </p:nvSpPr>
        <p:spPr bwMode="auto">
          <a:xfrm>
            <a:off x="6981825" y="0"/>
            <a:ext cx="1706563" cy="206375"/>
          </a:xfrm>
          <a:prstGeom prst="rect">
            <a:avLst/>
          </a:prstGeom>
          <a:solidFill>
            <a:srgbClr val="50BF32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" name="Shape 2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Shape 2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hape 2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" name="Shape 27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hape 28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Shape 2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" name="Shape 36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Shape 3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9" name="Shape 3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" name="Shape 41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4" name="Shape 42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Shape 43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5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3" name="Shape 46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4" name="Shape 47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" name="Shape 52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hape 53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Shape 5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endParaRPr noProof="0"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" name="Shape 59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hape 60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Shape 6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Font typeface="Calibri" pitchFamily="34" charset="0"/>
              <a:buNone/>
              <a:defRPr sz="1800">
                <a:latin typeface="Calibri" pitchFamily="34" charset="0"/>
                <a:sym typeface="Calibri" pitchFamily="34" charset="0"/>
              </a:defRPr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us.google.com/+PhreebieNet/pos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5"/>
          <p:cNvSpPr txBox="1">
            <a:spLocks noChangeArrowheads="1"/>
          </p:cNvSpPr>
          <p:nvPr/>
        </p:nvSpPr>
        <p:spPr bwMode="auto">
          <a:xfrm>
            <a:off x="265113" y="942975"/>
            <a:ext cx="85090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lnSpc>
                <a:spcPct val="90000"/>
              </a:lnSpc>
              <a:spcAft>
                <a:spcPts val="3000"/>
              </a:spcAft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5400" b="1">
                <a:solidFill>
                  <a:srgbClr val="7F7F7F"/>
                </a:solidFill>
              </a:rPr>
              <a:t>Достучаться до клиентов в нужное время с расширенной рекламной компанией Фриби </a:t>
            </a:r>
            <a:endParaRPr lang="ga-IE" sz="5400" b="1">
              <a:solidFill>
                <a:srgbClr val="7F7F7F"/>
              </a:solidFill>
            </a:endParaRPr>
          </a:p>
        </p:txBody>
      </p:sp>
      <p:sp>
        <p:nvSpPr>
          <p:cNvPr id="14338" name="Shape 76"/>
          <p:cNvSpPr>
            <a:spLocks noChangeArrowheads="1"/>
          </p:cNvSpPr>
          <p:nvPr/>
        </p:nvSpPr>
        <p:spPr bwMode="auto">
          <a:xfrm>
            <a:off x="563563" y="4837113"/>
            <a:ext cx="2111375" cy="127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39" name="Shape 77"/>
          <p:cNvSpPr>
            <a:spLocks noChangeArrowheads="1"/>
          </p:cNvSpPr>
          <p:nvPr/>
        </p:nvSpPr>
        <p:spPr bwMode="auto">
          <a:xfrm>
            <a:off x="2867025" y="4837113"/>
            <a:ext cx="2111375" cy="1276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82"/>
          <p:cNvSpPr txBox="1">
            <a:spLocks noChangeArrowheads="1"/>
          </p:cNvSpPr>
          <p:nvPr/>
        </p:nvSpPr>
        <p:spPr bwMode="auto">
          <a:xfrm>
            <a:off x="495300" y="3006725"/>
            <a:ext cx="5468938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457200" indent="-317500">
              <a:spcBef>
                <a:spcPts val="600"/>
              </a:spcBef>
              <a:buClr>
                <a:srgbClr val="7F7F7F"/>
              </a:buClr>
              <a:buSzPct val="100000"/>
              <a:buFont typeface="Arial" charset="0"/>
              <a:buAutoNum type="arabicPeriod"/>
            </a:pPr>
            <a:r>
              <a:rPr lang="ru-RU">
                <a:solidFill>
                  <a:srgbClr val="7F7F7F"/>
                </a:solidFill>
              </a:rPr>
              <a:t>Эта презентация брендируется нашим логотипом и логотипом клиента, причем важна актуальность лого на текущий момент</a:t>
            </a:r>
            <a:endParaRPr lang="ga-IE">
              <a:solidFill>
                <a:srgbClr val="7F7F7F"/>
              </a:solidFill>
            </a:endParaRPr>
          </a:p>
          <a:p>
            <a:pPr marL="457200" indent="-317500">
              <a:spcBef>
                <a:spcPts val="600"/>
              </a:spcBef>
              <a:buClr>
                <a:srgbClr val="7F7F7F"/>
              </a:buClr>
              <a:buSzPct val="100000"/>
              <a:buFont typeface="Arial" charset="0"/>
              <a:buAutoNum type="arabicPeriod"/>
            </a:pPr>
            <a:r>
              <a:rPr lang="ru-RU">
                <a:solidFill>
                  <a:srgbClr val="7F7F7F"/>
                </a:solidFill>
              </a:rPr>
              <a:t>Пожалуйста убедитесь в актуальности всех статистических данных перед отправкой презентации клиенту.</a:t>
            </a:r>
            <a:endParaRPr lang="ga-IE">
              <a:solidFill>
                <a:srgbClr val="7F7F7F"/>
              </a:solidFill>
            </a:endParaRPr>
          </a:p>
          <a:p>
            <a:pPr marL="457200" indent="-317500">
              <a:lnSpc>
                <a:spcPct val="120000"/>
              </a:lnSpc>
              <a:spcBef>
                <a:spcPts val="600"/>
              </a:spcBef>
              <a:buClr>
                <a:srgbClr val="7F7F7F"/>
              </a:buClr>
              <a:buSzPct val="100000"/>
              <a:buFont typeface="Arial" charset="0"/>
              <a:buAutoNum type="arabicPeriod"/>
            </a:pPr>
            <a:r>
              <a:rPr lang="ru-RU">
                <a:solidFill>
                  <a:srgbClr val="7F7F7F"/>
                </a:solidFill>
              </a:rPr>
              <a:t>Детальная информация по</a:t>
            </a:r>
            <a:r>
              <a:rPr lang="ga-IE">
                <a:solidFill>
                  <a:srgbClr val="7F7F7F"/>
                </a:solidFill>
              </a:rPr>
              <a:t> </a:t>
            </a:r>
            <a:r>
              <a:rPr lang="ru-RU">
                <a:solidFill>
                  <a:srgbClr val="7F7F7F"/>
                </a:solidFill>
              </a:rPr>
              <a:t>рекламным компаниям</a:t>
            </a:r>
            <a:r>
              <a:rPr lang="ga-IE">
                <a:solidFill>
                  <a:srgbClr val="7F7F7F"/>
                </a:solidFill>
              </a:rPr>
              <a:t>:</a:t>
            </a:r>
          </a:p>
        </p:txBody>
      </p:sp>
      <p:sp>
        <p:nvSpPr>
          <p:cNvPr id="16386" name="Shape 83"/>
          <p:cNvSpPr txBox="1">
            <a:spLocks noChangeArrowheads="1"/>
          </p:cNvSpPr>
          <p:nvPr/>
        </p:nvSpPr>
        <p:spPr bwMode="auto">
          <a:xfrm>
            <a:off x="473075" y="987425"/>
            <a:ext cx="81724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3600" b="1">
                <a:solidFill>
                  <a:srgbClr val="50BF32"/>
                </a:solidFill>
              </a:rPr>
              <a:t>Эта презентация поможет продать расширенную рекламную компанию Фриби нашим клиентам</a:t>
            </a:r>
            <a:endParaRPr lang="ga-IE" sz="3600" b="1">
              <a:solidFill>
                <a:srgbClr val="50BF32"/>
              </a:solidFill>
            </a:endParaRPr>
          </a:p>
        </p:txBody>
      </p:sp>
      <p:sp>
        <p:nvSpPr>
          <p:cNvPr id="16387" name="Shape 84"/>
          <p:cNvSpPr>
            <a:spLocks noChangeArrowheads="1"/>
          </p:cNvSpPr>
          <p:nvPr/>
        </p:nvSpPr>
        <p:spPr bwMode="auto">
          <a:xfrm rot="5400000">
            <a:off x="6936581" y="2953544"/>
            <a:ext cx="1717675" cy="2046288"/>
          </a:xfrm>
          <a:prstGeom prst="wedgeRectCallout">
            <a:avLst>
              <a:gd name="adj1" fmla="val -19708"/>
              <a:gd name="adj2" fmla="val 63773"/>
            </a:avLst>
          </a:prstGeom>
          <a:solidFill>
            <a:srgbClr val="EAF1DD"/>
          </a:solidFill>
          <a:ln w="9525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16388" name="Shape 85"/>
          <p:cNvSpPr txBox="1">
            <a:spLocks noChangeArrowheads="1"/>
          </p:cNvSpPr>
          <p:nvPr/>
        </p:nvSpPr>
        <p:spPr bwMode="auto">
          <a:xfrm>
            <a:off x="7040563" y="3241675"/>
            <a:ext cx="1636712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1800" b="1">
                <a:solidFill>
                  <a:srgbClr val="F00202"/>
                </a:solidFill>
              </a:rPr>
              <a:t>УДАЛИТЬ!!!</a:t>
            </a:r>
          </a:p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1800" b="1">
                <a:solidFill>
                  <a:srgbClr val="F00202"/>
                </a:solidFill>
              </a:rPr>
              <a:t>Перед отправкой клиенту</a:t>
            </a:r>
            <a:endParaRPr lang="ga-IE" sz="1800" b="1">
              <a:solidFill>
                <a:srgbClr val="F00202"/>
              </a:solidFill>
            </a:endParaRPr>
          </a:p>
          <a:p>
            <a:endParaRPr lang="ru-RU"/>
          </a:p>
        </p:txBody>
      </p:sp>
      <p:sp>
        <p:nvSpPr>
          <p:cNvPr id="16389" name="Shape 86"/>
          <p:cNvSpPr>
            <a:spLocks noChangeArrowheads="1"/>
          </p:cNvSpPr>
          <p:nvPr/>
        </p:nvSpPr>
        <p:spPr bwMode="auto">
          <a:xfrm>
            <a:off x="969963" y="4954588"/>
            <a:ext cx="510698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457200" indent="-317500">
              <a:lnSpc>
                <a:spcPct val="120000"/>
              </a:lnSpc>
              <a:spcBef>
                <a:spcPts val="600"/>
              </a:spcBef>
              <a:buClr>
                <a:srgbClr val="7F7F7F"/>
              </a:buClr>
              <a:buSzPct val="167000"/>
              <a:buFont typeface="Arial" charset="0"/>
              <a:buChar char="•"/>
            </a:pPr>
            <a:r>
              <a:rPr lang="en-US" u="sng">
                <a:solidFill>
                  <a:schemeClr val="hlink"/>
                </a:solidFill>
              </a:rPr>
              <a:t>http://www.phreebie.net</a:t>
            </a:r>
            <a:endParaRPr lang="ru-RU" u="sng">
              <a:solidFill>
                <a:schemeClr val="hlink"/>
              </a:solidFill>
            </a:endParaRPr>
          </a:p>
          <a:p>
            <a:pPr marL="457200" indent="-317500">
              <a:lnSpc>
                <a:spcPct val="120000"/>
              </a:lnSpc>
              <a:spcBef>
                <a:spcPts val="600"/>
              </a:spcBef>
              <a:buClr>
                <a:srgbClr val="7F7F7F"/>
              </a:buClr>
              <a:buSzPct val="167000"/>
              <a:buFont typeface="Arial" charset="0"/>
              <a:buChar char="•"/>
            </a:pPr>
            <a:r>
              <a:rPr lang="ru-RU" u="sng">
                <a:hlinkClick r:id="rId3"/>
              </a:rPr>
              <a:t>https://plus.google.com/+PhreebieNet/posts</a:t>
            </a:r>
            <a:r>
              <a:rPr lang="ru-RU"/>
              <a:t> </a:t>
            </a:r>
            <a:r>
              <a:rPr lang="ga-IE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91"/>
          <p:cNvSpPr txBox="1">
            <a:spLocks noGrp="1"/>
          </p:cNvSpPr>
          <p:nvPr>
            <p:ph type="ctrTitle" idx="4294967295"/>
          </p:nvPr>
        </p:nvSpPr>
        <p:spPr bwMode="auto">
          <a:xfrm>
            <a:off x="473075" y="1025525"/>
            <a:ext cx="8172450" cy="16335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45700" rIns="91425" bIns="4570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ru-RU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Что такое расширенная рекламная компания Фриби</a:t>
            </a:r>
            <a:r>
              <a:rPr lang="ga-IE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79425" y="2378075"/>
            <a:ext cx="6330950" cy="2058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Расширенная компания дает вам возможность определять как ваша реклама будет показываться людям в интернет, когда они что-то ищут или просматривают страницы, видео, игры с различных устройств: мобильники, планшетники, персональные компьютеры.</a:t>
            </a:r>
            <a:endParaRPr lang="ga-IE">
              <a:solidFill>
                <a:srgbClr val="7F7F7F"/>
              </a:solidFill>
            </a:endParaRPr>
          </a:p>
          <a:p>
            <a:pPr marL="446088" indent="-446088"/>
            <a:endParaRPr lang="ru-RU"/>
          </a:p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Вы получаете возможность доносить свою информацию до людей где бы они ни находились и каким бы образом они ни выходили в интернет</a:t>
            </a:r>
            <a:endParaRPr lang="ga-IE">
              <a:solidFill>
                <a:srgbClr val="7F7F7F"/>
              </a:solidFill>
            </a:endParaRPr>
          </a:p>
          <a:p>
            <a:pPr marL="446088" indent="-446088"/>
            <a:endParaRPr lang="ru-RU"/>
          </a:p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Мы гарантируем, что ваша целевая аудитория увидит правильное сообщение в нужное время.</a:t>
            </a:r>
            <a:endParaRPr lang="ga-IE">
              <a:solidFill>
                <a:srgbClr val="7F7F7F"/>
              </a:solidFill>
            </a:endParaRPr>
          </a:p>
        </p:txBody>
      </p:sp>
      <p:sp>
        <p:nvSpPr>
          <p:cNvPr id="18435" name="Shape 93"/>
          <p:cNvSpPr txBox="1">
            <a:spLocks noChangeArrowheads="1"/>
          </p:cNvSpPr>
          <p:nvPr/>
        </p:nvSpPr>
        <p:spPr bwMode="auto">
          <a:xfrm>
            <a:off x="5164138" y="6148388"/>
            <a:ext cx="5524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Что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18436" name="Shape 94"/>
          <p:cNvSpPr txBox="1">
            <a:spLocks noChangeArrowheads="1"/>
          </p:cNvSpPr>
          <p:nvPr/>
        </p:nvSpPr>
        <p:spPr bwMode="auto">
          <a:xfrm>
            <a:off x="5724525" y="6146800"/>
            <a:ext cx="7921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Почему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18437" name="Shape 95"/>
          <p:cNvSpPr txBox="1">
            <a:spLocks noChangeArrowheads="1"/>
          </p:cNvSpPr>
          <p:nvPr/>
        </p:nvSpPr>
        <p:spPr bwMode="auto">
          <a:xfrm>
            <a:off x="6402388" y="6146800"/>
            <a:ext cx="730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Выгода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18438" name="Shape 96"/>
          <p:cNvSpPr txBox="1">
            <a:spLocks noChangeArrowheads="1"/>
          </p:cNvSpPr>
          <p:nvPr/>
        </p:nvSpPr>
        <p:spPr bwMode="auto">
          <a:xfrm>
            <a:off x="7180263" y="6146800"/>
            <a:ext cx="6699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Оценка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18439" name="Shape 97"/>
          <p:cNvSpPr txBox="1">
            <a:spLocks noChangeArrowheads="1"/>
          </p:cNvSpPr>
          <p:nvPr/>
        </p:nvSpPr>
        <p:spPr bwMode="auto">
          <a:xfrm>
            <a:off x="7773988" y="6146800"/>
            <a:ext cx="8604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Вывод</a:t>
            </a:r>
            <a:endParaRPr lang="ga-IE" sz="900" b="1">
              <a:solidFill>
                <a:srgbClr val="595959"/>
              </a:solidFill>
            </a:endParaRPr>
          </a:p>
        </p:txBody>
      </p:sp>
      <p:cxnSp>
        <p:nvCxnSpPr>
          <p:cNvPr id="18440" name="Shape 98"/>
          <p:cNvCxnSpPr>
            <a:cxnSpLocks noChangeShapeType="1"/>
          </p:cNvCxnSpPr>
          <p:nvPr/>
        </p:nvCxnSpPr>
        <p:spPr bwMode="auto">
          <a:xfrm>
            <a:off x="5434013" y="6076950"/>
            <a:ext cx="2771775" cy="0"/>
          </a:xfrm>
          <a:prstGeom prst="straightConnector1">
            <a:avLst/>
          </a:prstGeom>
          <a:noFill/>
          <a:ln w="9525">
            <a:solidFill>
              <a:srgbClr val="3F3F3F"/>
            </a:solidFill>
            <a:prstDash val="dot"/>
            <a:round/>
            <a:headEnd/>
            <a:tailEnd/>
          </a:ln>
        </p:spPr>
      </p:cxnSp>
      <p:sp>
        <p:nvSpPr>
          <p:cNvPr id="18441" name="Shape 99"/>
          <p:cNvSpPr>
            <a:spLocks noChangeArrowheads="1"/>
          </p:cNvSpPr>
          <p:nvPr/>
        </p:nvSpPr>
        <p:spPr bwMode="auto">
          <a:xfrm>
            <a:off x="6089650" y="6040438"/>
            <a:ext cx="73025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18442" name="Shape 100"/>
          <p:cNvSpPr>
            <a:spLocks noChangeArrowheads="1"/>
          </p:cNvSpPr>
          <p:nvPr/>
        </p:nvSpPr>
        <p:spPr bwMode="auto">
          <a:xfrm>
            <a:off x="6778625" y="6040438"/>
            <a:ext cx="73025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18443" name="Shape 101"/>
          <p:cNvSpPr>
            <a:spLocks noChangeArrowheads="1"/>
          </p:cNvSpPr>
          <p:nvPr/>
        </p:nvSpPr>
        <p:spPr bwMode="auto">
          <a:xfrm>
            <a:off x="7477125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18444" name="Shape 102"/>
          <p:cNvSpPr>
            <a:spLocks noChangeArrowheads="1"/>
          </p:cNvSpPr>
          <p:nvPr/>
        </p:nvSpPr>
        <p:spPr bwMode="auto">
          <a:xfrm>
            <a:off x="8166100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18445" name="Shape 103"/>
          <p:cNvSpPr>
            <a:spLocks noChangeArrowheads="1"/>
          </p:cNvSpPr>
          <p:nvPr/>
        </p:nvSpPr>
        <p:spPr bwMode="auto">
          <a:xfrm>
            <a:off x="5400675" y="6040438"/>
            <a:ext cx="71438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cxnSp>
        <p:nvCxnSpPr>
          <p:cNvPr id="18446" name="Shape 104"/>
          <p:cNvCxnSpPr>
            <a:cxnSpLocks noChangeShapeType="1"/>
          </p:cNvCxnSpPr>
          <p:nvPr/>
        </p:nvCxnSpPr>
        <p:spPr bwMode="auto">
          <a:xfrm>
            <a:off x="5461000" y="6073775"/>
            <a:ext cx="358775" cy="0"/>
          </a:xfrm>
          <a:prstGeom prst="straightConnector1">
            <a:avLst/>
          </a:prstGeom>
          <a:noFill/>
          <a:ln w="34925">
            <a:solidFill>
              <a:srgbClr val="50BF32"/>
            </a:solidFill>
            <a:round/>
            <a:headEnd/>
            <a:tailEnd type="triangle" w="med" len="med"/>
          </a:ln>
        </p:spPr>
      </p:cxnSp>
      <p:sp>
        <p:nvSpPr>
          <p:cNvPr id="18449" name="Shape 76"/>
          <p:cNvSpPr>
            <a:spLocks noChangeArrowheads="1"/>
          </p:cNvSpPr>
          <p:nvPr/>
        </p:nvSpPr>
        <p:spPr bwMode="auto">
          <a:xfrm>
            <a:off x="179388" y="5734050"/>
            <a:ext cx="1558925" cy="812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109"/>
          <p:cNvSpPr txBox="1">
            <a:spLocks noGrp="1"/>
          </p:cNvSpPr>
          <p:nvPr>
            <p:ph type="ctrTitle" idx="4294967295"/>
          </p:nvPr>
        </p:nvSpPr>
        <p:spPr bwMode="auto">
          <a:xfrm>
            <a:off x="473075" y="1025525"/>
            <a:ext cx="8172450" cy="354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45700" rIns="91425" bIns="45700"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</a:pPr>
            <a:r>
              <a:rPr lang="ru-RU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Почему эффективно использовать расширенную компанию</a:t>
            </a:r>
            <a:r>
              <a:rPr lang="ga-IE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11175" y="2565400"/>
            <a:ext cx="8042275" cy="3167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285750" indent="-285750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Важно иметь доступ к вашим клиентами в нужное время какими бы устройствами они бы не пользовались в текущий момент.</a:t>
            </a:r>
            <a:endParaRPr lang="ga-IE">
              <a:solidFill>
                <a:srgbClr val="7F7F7F"/>
              </a:solidFill>
            </a:endParaRPr>
          </a:p>
          <a:p>
            <a:pPr marL="285750" indent="-285750"/>
            <a:endParaRPr lang="ru-RU"/>
          </a:p>
          <a:p>
            <a:pPr marL="285750" indent="-285750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Таргетинг на местоположение становится ключевым</a:t>
            </a:r>
            <a:r>
              <a:rPr lang="ga-IE">
                <a:solidFill>
                  <a:srgbClr val="7F7F7F"/>
                </a:solidFill>
              </a:rPr>
              <a:t> </a:t>
            </a:r>
            <a:r>
              <a:rPr lang="ru-RU">
                <a:solidFill>
                  <a:srgbClr val="7F7F7F"/>
                </a:solidFill>
              </a:rPr>
              <a:t/>
            </a:r>
            <a:br>
              <a:rPr lang="ru-RU">
                <a:solidFill>
                  <a:srgbClr val="7F7F7F"/>
                </a:solidFill>
              </a:rPr>
            </a:br>
            <a:r>
              <a:rPr lang="ga-IE">
                <a:solidFill>
                  <a:srgbClr val="7F7F7F"/>
                </a:solidFill>
              </a:rPr>
              <a:t>– </a:t>
            </a:r>
            <a:r>
              <a:rPr lang="ru-RU">
                <a:solidFill>
                  <a:srgbClr val="7F7F7F"/>
                </a:solidFill>
              </a:rPr>
              <a:t>люди более склонны к восприятию тех объявлений,</a:t>
            </a:r>
            <a:br>
              <a:rPr lang="ru-RU">
                <a:solidFill>
                  <a:srgbClr val="7F7F7F"/>
                </a:solidFill>
              </a:rPr>
            </a:br>
            <a:r>
              <a:rPr lang="ru-RU">
                <a:solidFill>
                  <a:srgbClr val="7F7F7F"/>
                </a:solidFill>
              </a:rPr>
              <a:t>которые учитывают их местоположение</a:t>
            </a:r>
            <a:endParaRPr lang="ga-IE">
              <a:solidFill>
                <a:srgbClr val="7F7F7F"/>
              </a:solidFill>
            </a:endParaRPr>
          </a:p>
          <a:p>
            <a:pPr marL="285750" indent="-285750"/>
            <a:endParaRPr lang="ru-RU"/>
          </a:p>
          <a:p>
            <a:pPr marL="285750" indent="-285750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999999"/>
                </a:solidFill>
              </a:rPr>
              <a:t>Мобильный поиск показывает значительный рост</a:t>
            </a:r>
            <a:br>
              <a:rPr lang="ru-RU">
                <a:solidFill>
                  <a:srgbClr val="999999"/>
                </a:solidFill>
              </a:rPr>
            </a:br>
            <a:r>
              <a:rPr lang="ru-RU">
                <a:solidFill>
                  <a:srgbClr val="999999"/>
                </a:solidFill>
              </a:rPr>
              <a:t> начиная с с 2010 года</a:t>
            </a:r>
            <a:endParaRPr lang="ga-IE">
              <a:solidFill>
                <a:srgbClr val="999999"/>
              </a:solidFill>
            </a:endParaRPr>
          </a:p>
          <a:p>
            <a:pPr marL="285750" indent="-285750"/>
            <a:endParaRPr lang="ru-RU"/>
          </a:p>
          <a:p>
            <a:pPr marL="285750" indent="-285750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ga-IE">
                <a:solidFill>
                  <a:srgbClr val="999999"/>
                </a:solidFill>
              </a:rPr>
              <a:t>50% </a:t>
            </a:r>
            <a:r>
              <a:rPr lang="ru-RU">
                <a:solidFill>
                  <a:srgbClr val="999999"/>
                </a:solidFill>
              </a:rPr>
              <a:t>мобильного поиска приводит к покупкам</a:t>
            </a:r>
            <a:r>
              <a:rPr lang="ga-IE">
                <a:solidFill>
                  <a:srgbClr val="999999"/>
                </a:solidFill>
              </a:rPr>
              <a:t>*</a:t>
            </a:r>
          </a:p>
          <a:p>
            <a:pPr marL="285750" indent="-285750"/>
            <a:endParaRPr lang="ru-RU"/>
          </a:p>
          <a:p>
            <a:pPr marL="285750" indent="-285750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До</a:t>
            </a:r>
            <a:r>
              <a:rPr lang="ga-IE">
                <a:solidFill>
                  <a:srgbClr val="7F7F7F"/>
                </a:solidFill>
              </a:rPr>
              <a:t> 30%** </a:t>
            </a:r>
            <a:r>
              <a:rPr lang="ru-RU">
                <a:solidFill>
                  <a:srgbClr val="7F7F7F"/>
                </a:solidFill>
              </a:rPr>
              <a:t>поисковых запросов имеют привязку к местонахождению</a:t>
            </a:r>
            <a:br>
              <a:rPr lang="ru-RU">
                <a:solidFill>
                  <a:srgbClr val="7F7F7F"/>
                </a:solidFill>
              </a:rPr>
            </a:br>
            <a:r>
              <a:rPr lang="ga-IE">
                <a:solidFill>
                  <a:srgbClr val="7F7F7F"/>
                </a:solidFill>
              </a:rPr>
              <a:t> – </a:t>
            </a:r>
            <a:r>
              <a:rPr lang="ru-RU">
                <a:solidFill>
                  <a:srgbClr val="7F7F7F"/>
                </a:solidFill>
              </a:rPr>
              <a:t>возможность увеличить посещаемость вашего ресурса,</a:t>
            </a:r>
            <a:br>
              <a:rPr lang="ru-RU">
                <a:solidFill>
                  <a:srgbClr val="7F7F7F"/>
                </a:solidFill>
              </a:rPr>
            </a:br>
            <a:r>
              <a:rPr lang="ru-RU">
                <a:solidFill>
                  <a:srgbClr val="7F7F7F"/>
                </a:solidFill>
              </a:rPr>
              <a:t> что станет основой для развития вашего бизнеса</a:t>
            </a:r>
            <a:endParaRPr lang="ga-IE">
              <a:solidFill>
                <a:srgbClr val="7F7F7F"/>
              </a:solidFill>
            </a:endParaRPr>
          </a:p>
        </p:txBody>
      </p:sp>
      <p:sp>
        <p:nvSpPr>
          <p:cNvPr id="20483" name="Shape 111"/>
          <p:cNvSpPr txBox="1">
            <a:spLocks noChangeArrowheads="1"/>
          </p:cNvSpPr>
          <p:nvPr/>
        </p:nvSpPr>
        <p:spPr bwMode="auto">
          <a:xfrm>
            <a:off x="6486525" y="3140075"/>
            <a:ext cx="2043113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  <a:buFont typeface="Arial" charset="0"/>
              <a:buNone/>
            </a:pPr>
            <a:r>
              <a:rPr lang="ga-IE" sz="6000" b="1">
                <a:solidFill>
                  <a:srgbClr val="7F7F7F"/>
                </a:solidFill>
              </a:rPr>
              <a:t>30%</a:t>
            </a:r>
          </a:p>
        </p:txBody>
      </p:sp>
      <p:sp>
        <p:nvSpPr>
          <p:cNvPr id="20484" name="Shape 112"/>
          <p:cNvSpPr txBox="1">
            <a:spLocks noChangeArrowheads="1"/>
          </p:cNvSpPr>
          <p:nvPr/>
        </p:nvSpPr>
        <p:spPr bwMode="auto">
          <a:xfrm>
            <a:off x="517525" y="6503988"/>
            <a:ext cx="80422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ga-IE" sz="800">
                <a:solidFill>
                  <a:srgbClr val="B7B7B7"/>
                </a:solidFill>
              </a:rPr>
              <a:t>* Source: Google's How to go mobile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ga-IE" sz="800">
                <a:solidFill>
                  <a:srgbClr val="B7B7B7"/>
                </a:solidFill>
              </a:rPr>
              <a:t>** Source: Google Internal Data. Last updated: July 2012</a:t>
            </a:r>
          </a:p>
        </p:txBody>
      </p:sp>
      <p:sp>
        <p:nvSpPr>
          <p:cNvPr id="20485" name="Shape 113"/>
          <p:cNvSpPr txBox="1">
            <a:spLocks noChangeArrowheads="1"/>
          </p:cNvSpPr>
          <p:nvPr/>
        </p:nvSpPr>
        <p:spPr bwMode="auto">
          <a:xfrm>
            <a:off x="5164138" y="6148388"/>
            <a:ext cx="5524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Что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0486" name="Shape 114"/>
          <p:cNvSpPr txBox="1">
            <a:spLocks noChangeArrowheads="1"/>
          </p:cNvSpPr>
          <p:nvPr/>
        </p:nvSpPr>
        <p:spPr bwMode="auto">
          <a:xfrm>
            <a:off x="5724525" y="6146800"/>
            <a:ext cx="7921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Почему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0487" name="Shape 115"/>
          <p:cNvSpPr txBox="1">
            <a:spLocks noChangeArrowheads="1"/>
          </p:cNvSpPr>
          <p:nvPr/>
        </p:nvSpPr>
        <p:spPr bwMode="auto">
          <a:xfrm>
            <a:off x="6402388" y="6146800"/>
            <a:ext cx="730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Выгода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0488" name="Shape 116"/>
          <p:cNvSpPr txBox="1">
            <a:spLocks noChangeArrowheads="1"/>
          </p:cNvSpPr>
          <p:nvPr/>
        </p:nvSpPr>
        <p:spPr bwMode="auto">
          <a:xfrm>
            <a:off x="7180263" y="6146800"/>
            <a:ext cx="6699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Оценка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0489" name="Shape 117"/>
          <p:cNvSpPr txBox="1">
            <a:spLocks noChangeArrowheads="1"/>
          </p:cNvSpPr>
          <p:nvPr/>
        </p:nvSpPr>
        <p:spPr bwMode="auto">
          <a:xfrm>
            <a:off x="7773988" y="6146800"/>
            <a:ext cx="8604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Вывод</a:t>
            </a:r>
            <a:endParaRPr lang="ga-IE" sz="900" b="1">
              <a:solidFill>
                <a:srgbClr val="595959"/>
              </a:solidFill>
            </a:endParaRPr>
          </a:p>
        </p:txBody>
      </p:sp>
      <p:cxnSp>
        <p:nvCxnSpPr>
          <p:cNvPr id="20490" name="Shape 118"/>
          <p:cNvCxnSpPr>
            <a:cxnSpLocks noChangeShapeType="1"/>
          </p:cNvCxnSpPr>
          <p:nvPr/>
        </p:nvCxnSpPr>
        <p:spPr bwMode="auto">
          <a:xfrm>
            <a:off x="5434013" y="6076950"/>
            <a:ext cx="2771775" cy="0"/>
          </a:xfrm>
          <a:prstGeom prst="straightConnector1">
            <a:avLst/>
          </a:prstGeom>
          <a:noFill/>
          <a:ln w="9525">
            <a:solidFill>
              <a:srgbClr val="3F3F3F"/>
            </a:solidFill>
            <a:prstDash val="dot"/>
            <a:round/>
            <a:headEnd/>
            <a:tailEnd/>
          </a:ln>
        </p:spPr>
      </p:cxnSp>
      <p:sp>
        <p:nvSpPr>
          <p:cNvPr id="20491" name="Shape 119"/>
          <p:cNvSpPr>
            <a:spLocks noChangeArrowheads="1"/>
          </p:cNvSpPr>
          <p:nvPr/>
        </p:nvSpPr>
        <p:spPr bwMode="auto">
          <a:xfrm>
            <a:off x="6778625" y="6040438"/>
            <a:ext cx="73025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0492" name="Shape 120"/>
          <p:cNvSpPr>
            <a:spLocks noChangeArrowheads="1"/>
          </p:cNvSpPr>
          <p:nvPr/>
        </p:nvSpPr>
        <p:spPr bwMode="auto">
          <a:xfrm>
            <a:off x="7477125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0493" name="Shape 121"/>
          <p:cNvSpPr>
            <a:spLocks noChangeArrowheads="1"/>
          </p:cNvSpPr>
          <p:nvPr/>
        </p:nvSpPr>
        <p:spPr bwMode="auto">
          <a:xfrm>
            <a:off x="8166100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0494" name="Shape 122"/>
          <p:cNvSpPr>
            <a:spLocks noChangeArrowheads="1"/>
          </p:cNvSpPr>
          <p:nvPr/>
        </p:nvSpPr>
        <p:spPr bwMode="auto">
          <a:xfrm>
            <a:off x="5400675" y="6040438"/>
            <a:ext cx="71438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cxnSp>
        <p:nvCxnSpPr>
          <p:cNvPr id="20495" name="Shape 123"/>
          <p:cNvCxnSpPr>
            <a:cxnSpLocks noChangeShapeType="1"/>
          </p:cNvCxnSpPr>
          <p:nvPr/>
        </p:nvCxnSpPr>
        <p:spPr bwMode="auto">
          <a:xfrm>
            <a:off x="5461000" y="6073775"/>
            <a:ext cx="1081088" cy="0"/>
          </a:xfrm>
          <a:prstGeom prst="straightConnector1">
            <a:avLst/>
          </a:prstGeom>
          <a:noFill/>
          <a:ln w="34925">
            <a:solidFill>
              <a:srgbClr val="50BF32"/>
            </a:solidFill>
            <a:round/>
            <a:headEnd/>
            <a:tailEnd type="triangle" w="med" len="med"/>
          </a:ln>
        </p:spPr>
      </p:cxnSp>
      <p:sp>
        <p:nvSpPr>
          <p:cNvPr id="20496" name="Shape 124"/>
          <p:cNvSpPr>
            <a:spLocks noChangeArrowheads="1"/>
          </p:cNvSpPr>
          <p:nvPr/>
        </p:nvSpPr>
        <p:spPr bwMode="auto">
          <a:xfrm>
            <a:off x="6091238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0497" name="Shape 125"/>
          <p:cNvSpPr>
            <a:spLocks noChangeArrowheads="1"/>
          </p:cNvSpPr>
          <p:nvPr/>
        </p:nvSpPr>
        <p:spPr bwMode="auto">
          <a:xfrm>
            <a:off x="6443663" y="4076700"/>
            <a:ext cx="1828800" cy="1377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9" name="Shape 76"/>
          <p:cNvSpPr>
            <a:spLocks noChangeArrowheads="1"/>
          </p:cNvSpPr>
          <p:nvPr/>
        </p:nvSpPr>
        <p:spPr bwMode="auto">
          <a:xfrm>
            <a:off x="468313" y="5805488"/>
            <a:ext cx="1270000" cy="669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130"/>
          <p:cNvSpPr txBox="1">
            <a:spLocks noChangeArrowheads="1"/>
          </p:cNvSpPr>
          <p:nvPr/>
        </p:nvSpPr>
        <p:spPr bwMode="auto">
          <a:xfrm>
            <a:off x="133350" y="2889250"/>
            <a:ext cx="873918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>
                <a:solidFill>
                  <a:srgbClr val="7F7F7F"/>
                </a:solidFill>
              </a:rPr>
              <a:t>Люди все чаще используют несколько устройств для доступа в интернет</a:t>
            </a:r>
            <a:endParaRPr lang="ga-IE">
              <a:solidFill>
                <a:srgbClr val="7F7F7F"/>
              </a:solidFill>
            </a:endParaRPr>
          </a:p>
        </p:txBody>
      </p:sp>
      <p:sp>
        <p:nvSpPr>
          <p:cNvPr id="22530" name="Shape 131"/>
          <p:cNvSpPr txBox="1">
            <a:spLocks noChangeArrowheads="1"/>
          </p:cNvSpPr>
          <p:nvPr/>
        </p:nvSpPr>
        <p:spPr bwMode="auto">
          <a:xfrm>
            <a:off x="1827213" y="3817938"/>
            <a:ext cx="49545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>
                <a:solidFill>
                  <a:srgbClr val="7F7F7F"/>
                </a:solidFill>
              </a:rPr>
              <a:t>Они все чаще находят ваши услуги и продукт в онлайн режиме</a:t>
            </a:r>
            <a:endParaRPr lang="ga-IE">
              <a:solidFill>
                <a:srgbClr val="7F7F7F"/>
              </a:solidFill>
            </a:endParaRPr>
          </a:p>
        </p:txBody>
      </p:sp>
      <p:sp>
        <p:nvSpPr>
          <p:cNvPr id="22531" name="Shape 132"/>
          <p:cNvSpPr txBox="1">
            <a:spLocks noChangeArrowheads="1"/>
          </p:cNvSpPr>
          <p:nvPr/>
        </p:nvSpPr>
        <p:spPr bwMode="auto">
          <a:xfrm>
            <a:off x="-31750" y="4779963"/>
            <a:ext cx="86725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>
                <a:solidFill>
                  <a:srgbClr val="7F7F7F"/>
                </a:solidFill>
              </a:rPr>
              <a:t>Убедитесь, что ваша реклама достигает их соответствующим и привлекательным способом</a:t>
            </a:r>
            <a:endParaRPr lang="ga-IE">
              <a:solidFill>
                <a:srgbClr val="7F7F7F"/>
              </a:solidFill>
            </a:endParaRPr>
          </a:p>
        </p:txBody>
      </p:sp>
      <p:sp>
        <p:nvSpPr>
          <p:cNvPr id="22532" name="Shape 133"/>
          <p:cNvSpPr>
            <a:spLocks noChangeArrowheads="1"/>
          </p:cNvSpPr>
          <p:nvPr/>
        </p:nvSpPr>
        <p:spPr bwMode="auto">
          <a:xfrm>
            <a:off x="4121150" y="3294063"/>
            <a:ext cx="366713" cy="44767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50BF32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2533" name="Shape 134"/>
          <p:cNvSpPr>
            <a:spLocks noChangeArrowheads="1"/>
          </p:cNvSpPr>
          <p:nvPr/>
        </p:nvSpPr>
        <p:spPr bwMode="auto">
          <a:xfrm>
            <a:off x="4121150" y="4264025"/>
            <a:ext cx="366713" cy="446088"/>
          </a:xfrm>
          <a:prstGeom prst="downArrow">
            <a:avLst>
              <a:gd name="adj1" fmla="val 50000"/>
              <a:gd name="adj2" fmla="val 49998"/>
            </a:avLst>
          </a:prstGeom>
          <a:solidFill>
            <a:srgbClr val="50BF32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2534" name="Shape 135"/>
          <p:cNvSpPr txBox="1">
            <a:spLocks noChangeArrowheads="1"/>
          </p:cNvSpPr>
          <p:nvPr/>
        </p:nvSpPr>
        <p:spPr bwMode="auto">
          <a:xfrm>
            <a:off x="5164138" y="6148388"/>
            <a:ext cx="5524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Что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2535" name="Shape 136"/>
          <p:cNvSpPr txBox="1">
            <a:spLocks noChangeArrowheads="1"/>
          </p:cNvSpPr>
          <p:nvPr/>
        </p:nvSpPr>
        <p:spPr bwMode="auto">
          <a:xfrm>
            <a:off x="5724525" y="6146800"/>
            <a:ext cx="7921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Почему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2536" name="Shape 137"/>
          <p:cNvSpPr txBox="1">
            <a:spLocks noChangeArrowheads="1"/>
          </p:cNvSpPr>
          <p:nvPr/>
        </p:nvSpPr>
        <p:spPr bwMode="auto">
          <a:xfrm>
            <a:off x="6402388" y="6146800"/>
            <a:ext cx="730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Выгода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2537" name="Shape 138"/>
          <p:cNvSpPr txBox="1">
            <a:spLocks noChangeArrowheads="1"/>
          </p:cNvSpPr>
          <p:nvPr/>
        </p:nvSpPr>
        <p:spPr bwMode="auto">
          <a:xfrm>
            <a:off x="7180263" y="6146800"/>
            <a:ext cx="6699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Оценка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2538" name="Shape 139"/>
          <p:cNvSpPr txBox="1">
            <a:spLocks noChangeArrowheads="1"/>
          </p:cNvSpPr>
          <p:nvPr/>
        </p:nvSpPr>
        <p:spPr bwMode="auto">
          <a:xfrm>
            <a:off x="7773988" y="6146800"/>
            <a:ext cx="8604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Вывод</a:t>
            </a:r>
            <a:endParaRPr lang="ga-IE" sz="900" b="1">
              <a:solidFill>
                <a:srgbClr val="595959"/>
              </a:solidFill>
            </a:endParaRPr>
          </a:p>
        </p:txBody>
      </p:sp>
      <p:cxnSp>
        <p:nvCxnSpPr>
          <p:cNvPr id="22539" name="Shape 140"/>
          <p:cNvCxnSpPr>
            <a:cxnSpLocks noChangeShapeType="1"/>
          </p:cNvCxnSpPr>
          <p:nvPr/>
        </p:nvCxnSpPr>
        <p:spPr bwMode="auto">
          <a:xfrm>
            <a:off x="5434013" y="6076950"/>
            <a:ext cx="2771775" cy="0"/>
          </a:xfrm>
          <a:prstGeom prst="straightConnector1">
            <a:avLst/>
          </a:prstGeom>
          <a:noFill/>
          <a:ln w="9525">
            <a:solidFill>
              <a:srgbClr val="3F3F3F"/>
            </a:solidFill>
            <a:prstDash val="dot"/>
            <a:round/>
            <a:headEnd/>
            <a:tailEnd/>
          </a:ln>
        </p:spPr>
      </p:cxnSp>
      <p:sp>
        <p:nvSpPr>
          <p:cNvPr id="22540" name="Shape 141"/>
          <p:cNvSpPr>
            <a:spLocks noChangeArrowheads="1"/>
          </p:cNvSpPr>
          <p:nvPr/>
        </p:nvSpPr>
        <p:spPr bwMode="auto">
          <a:xfrm>
            <a:off x="6778625" y="6040438"/>
            <a:ext cx="73025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2541" name="Shape 142"/>
          <p:cNvSpPr>
            <a:spLocks noChangeArrowheads="1"/>
          </p:cNvSpPr>
          <p:nvPr/>
        </p:nvSpPr>
        <p:spPr bwMode="auto">
          <a:xfrm>
            <a:off x="7477125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2542" name="Shape 143"/>
          <p:cNvSpPr>
            <a:spLocks noChangeArrowheads="1"/>
          </p:cNvSpPr>
          <p:nvPr/>
        </p:nvSpPr>
        <p:spPr bwMode="auto">
          <a:xfrm>
            <a:off x="8166100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2543" name="Shape 144"/>
          <p:cNvSpPr>
            <a:spLocks noChangeArrowheads="1"/>
          </p:cNvSpPr>
          <p:nvPr/>
        </p:nvSpPr>
        <p:spPr bwMode="auto">
          <a:xfrm>
            <a:off x="5400675" y="6040438"/>
            <a:ext cx="71438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cxnSp>
        <p:nvCxnSpPr>
          <p:cNvPr id="22544" name="Shape 145"/>
          <p:cNvCxnSpPr>
            <a:cxnSpLocks noChangeShapeType="1"/>
          </p:cNvCxnSpPr>
          <p:nvPr/>
        </p:nvCxnSpPr>
        <p:spPr bwMode="auto">
          <a:xfrm>
            <a:off x="5461000" y="6073775"/>
            <a:ext cx="1081088" cy="0"/>
          </a:xfrm>
          <a:prstGeom prst="straightConnector1">
            <a:avLst/>
          </a:prstGeom>
          <a:noFill/>
          <a:ln w="34925">
            <a:solidFill>
              <a:srgbClr val="50BF32"/>
            </a:solidFill>
            <a:round/>
            <a:headEnd/>
            <a:tailEnd type="triangle" w="med" len="med"/>
          </a:ln>
        </p:spPr>
      </p:cxnSp>
      <p:sp>
        <p:nvSpPr>
          <p:cNvPr id="22545" name="Shape 146"/>
          <p:cNvSpPr>
            <a:spLocks noChangeArrowheads="1"/>
          </p:cNvSpPr>
          <p:nvPr/>
        </p:nvSpPr>
        <p:spPr bwMode="auto">
          <a:xfrm>
            <a:off x="6091238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2546" name="Shape 147"/>
          <p:cNvSpPr txBox="1">
            <a:spLocks noChangeArrowheads="1"/>
          </p:cNvSpPr>
          <p:nvPr/>
        </p:nvSpPr>
        <p:spPr bwMode="auto">
          <a:xfrm>
            <a:off x="473075" y="1025525"/>
            <a:ext cx="81724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3600" b="1">
                <a:solidFill>
                  <a:srgbClr val="50BF32"/>
                </a:solidFill>
              </a:rPr>
              <a:t>(Продолжение)</a:t>
            </a:r>
            <a:endParaRPr lang="ga-IE" sz="3600" b="1">
              <a:solidFill>
                <a:srgbClr val="50BF32"/>
              </a:solidFill>
            </a:endParaRPr>
          </a:p>
        </p:txBody>
      </p:sp>
      <p:sp>
        <p:nvSpPr>
          <p:cNvPr id="22547" name="Shape 148"/>
          <p:cNvSpPr txBox="1">
            <a:spLocks noChangeArrowheads="1"/>
          </p:cNvSpPr>
          <p:nvPr/>
        </p:nvSpPr>
        <p:spPr bwMode="auto">
          <a:xfrm>
            <a:off x="2082800" y="1908175"/>
            <a:ext cx="6083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ru-RU">
                <a:solidFill>
                  <a:srgbClr val="999999"/>
                </a:solidFill>
              </a:rPr>
              <a:t>Все большее количество людей покупают мобильные устройства</a:t>
            </a:r>
            <a:endParaRPr lang="ga-IE">
              <a:solidFill>
                <a:srgbClr val="999999"/>
              </a:solidFill>
            </a:endParaRPr>
          </a:p>
        </p:txBody>
      </p:sp>
      <p:sp>
        <p:nvSpPr>
          <p:cNvPr id="22548" name="Shape 149"/>
          <p:cNvSpPr>
            <a:spLocks noChangeArrowheads="1"/>
          </p:cNvSpPr>
          <p:nvPr/>
        </p:nvSpPr>
        <p:spPr bwMode="auto">
          <a:xfrm>
            <a:off x="4138613" y="2365375"/>
            <a:ext cx="366712" cy="447675"/>
          </a:xfrm>
          <a:prstGeom prst="downArrow">
            <a:avLst>
              <a:gd name="adj1" fmla="val 50000"/>
              <a:gd name="adj2" fmla="val 50176"/>
            </a:avLst>
          </a:prstGeom>
          <a:solidFill>
            <a:srgbClr val="50BF32"/>
          </a:solidFill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2550" name="Shape 76"/>
          <p:cNvSpPr>
            <a:spLocks noChangeArrowheads="1"/>
          </p:cNvSpPr>
          <p:nvPr/>
        </p:nvSpPr>
        <p:spPr bwMode="auto">
          <a:xfrm>
            <a:off x="468313" y="5805488"/>
            <a:ext cx="1270000" cy="669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54"/>
          <p:cNvSpPr txBox="1">
            <a:spLocks noGrp="1"/>
          </p:cNvSpPr>
          <p:nvPr>
            <p:ph type="ctrTitle" idx="4294967295"/>
          </p:nvPr>
        </p:nvSpPr>
        <p:spPr bwMode="auto">
          <a:xfrm>
            <a:off x="473075" y="1025525"/>
            <a:ext cx="8437563" cy="1184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45700" rIns="91425" bIns="45700"/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  <a:buSzPct val="25000"/>
            </a:pPr>
            <a:r>
              <a:rPr lang="ru-RU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Выгода от использования расширенной компании Фриби</a:t>
            </a:r>
            <a:endParaRPr lang="ga-IE" sz="3600" b="1" smtClean="0">
              <a:solidFill>
                <a:srgbClr val="50BF32"/>
              </a:solidFill>
              <a:latin typeface="Arial" charset="0"/>
              <a:cs typeface="Arial" charset="0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17525" y="2379663"/>
            <a:ext cx="7896225" cy="3425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 b="1">
                <a:solidFill>
                  <a:srgbClr val="7F7F7F"/>
                </a:solidFill>
              </a:rPr>
              <a:t>Гибкость</a:t>
            </a:r>
            <a:r>
              <a:rPr lang="en-US">
                <a:solidFill>
                  <a:srgbClr val="7F7F7F"/>
                </a:solidFill>
              </a:rPr>
              <a:t> </a:t>
            </a:r>
            <a:r>
              <a:rPr lang="ru-RU">
                <a:solidFill>
                  <a:srgbClr val="7F7F7F"/>
                </a:solidFill>
              </a:rPr>
              <a:t>Полный контроль по доставке рекламных сообщений по времени, местонахождению и устройству клиента</a:t>
            </a:r>
            <a:endParaRPr lang="ga-IE">
              <a:solidFill>
                <a:srgbClr val="7F7F7F"/>
              </a:solidFill>
            </a:endParaRPr>
          </a:p>
          <a:p>
            <a:pPr marL="446088" indent="-446088"/>
            <a:endParaRPr lang="ru-RU"/>
          </a:p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 b="1">
                <a:solidFill>
                  <a:srgbClr val="7F7F7F"/>
                </a:solidFill>
              </a:rPr>
              <a:t>Адекватность </a:t>
            </a:r>
            <a:r>
              <a:rPr lang="ru-RU">
                <a:solidFill>
                  <a:srgbClr val="7F7F7F"/>
                </a:solidFill>
              </a:rPr>
              <a:t>Показ зрителям рекламы адаптированной под их устройства</a:t>
            </a:r>
            <a:endParaRPr lang="ga-IE">
              <a:solidFill>
                <a:srgbClr val="7F7F7F"/>
              </a:solidFill>
            </a:endParaRPr>
          </a:p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 b="1">
                <a:solidFill>
                  <a:srgbClr val="7F7F7F"/>
                </a:solidFill>
              </a:rPr>
              <a:t>Расширяемость </a:t>
            </a:r>
            <a:r>
              <a:rPr lang="ru-RU">
                <a:solidFill>
                  <a:srgbClr val="7F7F7F"/>
                </a:solidFill>
              </a:rPr>
              <a:t>Показ на лету расширенной информации: «как добраться»</a:t>
            </a:r>
            <a:r>
              <a:rPr lang="ga-IE">
                <a:solidFill>
                  <a:srgbClr val="7F7F7F"/>
                </a:solidFill>
              </a:rPr>
              <a:t>, </a:t>
            </a:r>
            <a:r>
              <a:rPr lang="ru-RU">
                <a:solidFill>
                  <a:srgbClr val="7F7F7F"/>
                </a:solidFill>
              </a:rPr>
              <a:t>«звоните прямо сейчас»</a:t>
            </a:r>
            <a:r>
              <a:rPr lang="ga-IE">
                <a:solidFill>
                  <a:srgbClr val="7F7F7F"/>
                </a:solidFill>
              </a:rPr>
              <a:t> </a:t>
            </a:r>
            <a:r>
              <a:rPr lang="ru-RU">
                <a:solidFill>
                  <a:srgbClr val="7F7F7F"/>
                </a:solidFill>
              </a:rPr>
              <a:t>и «специальные предложения»</a:t>
            </a:r>
            <a:endParaRPr lang="ga-IE">
              <a:solidFill>
                <a:srgbClr val="7F7F7F"/>
              </a:solidFill>
            </a:endParaRPr>
          </a:p>
          <a:p>
            <a:pPr marL="446088" indent="-446088"/>
            <a:endParaRPr lang="ru-RU"/>
          </a:p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 b="1">
                <a:solidFill>
                  <a:srgbClr val="7F7F7F"/>
                </a:solidFill>
              </a:rPr>
              <a:t>Активность</a:t>
            </a:r>
            <a:r>
              <a:rPr lang="ru-RU">
                <a:solidFill>
                  <a:srgbClr val="7F7F7F"/>
                </a:solidFill>
              </a:rPr>
              <a:t> Используйте</a:t>
            </a:r>
            <a:r>
              <a:rPr lang="ga-IE">
                <a:solidFill>
                  <a:srgbClr val="7F7F7F"/>
                </a:solidFill>
              </a:rPr>
              <a:t> </a:t>
            </a:r>
            <a:r>
              <a:rPr lang="ru-RU">
                <a:solidFill>
                  <a:srgbClr val="7F7F7F"/>
                </a:solidFill>
              </a:rPr>
              <a:t>«звони сейчас»</a:t>
            </a:r>
            <a:r>
              <a:rPr lang="ga-IE">
                <a:solidFill>
                  <a:srgbClr val="7F7F7F"/>
                </a:solidFill>
              </a:rPr>
              <a:t> </a:t>
            </a:r>
            <a:r>
              <a:rPr lang="ru-RU">
                <a:solidFill>
                  <a:srgbClr val="7F7F7F"/>
                </a:solidFill>
              </a:rPr>
              <a:t>в своей рекламе когда ваш персонал готов принимать звонки, и привлекать потенциальных клиентов в ваш магазин целевым «Специальным предложением»</a:t>
            </a:r>
            <a:endParaRPr lang="ga-IE">
              <a:solidFill>
                <a:srgbClr val="7F7F7F"/>
              </a:solidFill>
            </a:endParaRPr>
          </a:p>
        </p:txBody>
      </p:sp>
      <p:sp>
        <p:nvSpPr>
          <p:cNvPr id="24579" name="Shape 156"/>
          <p:cNvSpPr txBox="1">
            <a:spLocks noChangeArrowheads="1"/>
          </p:cNvSpPr>
          <p:nvPr/>
        </p:nvSpPr>
        <p:spPr bwMode="auto">
          <a:xfrm>
            <a:off x="5164138" y="6148388"/>
            <a:ext cx="5524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Что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4580" name="Shape 157"/>
          <p:cNvSpPr txBox="1">
            <a:spLocks noChangeArrowheads="1"/>
          </p:cNvSpPr>
          <p:nvPr/>
        </p:nvSpPr>
        <p:spPr bwMode="auto">
          <a:xfrm>
            <a:off x="5724525" y="6146800"/>
            <a:ext cx="7921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Почему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4581" name="Shape 158"/>
          <p:cNvSpPr txBox="1">
            <a:spLocks noChangeArrowheads="1"/>
          </p:cNvSpPr>
          <p:nvPr/>
        </p:nvSpPr>
        <p:spPr bwMode="auto">
          <a:xfrm>
            <a:off x="6402388" y="6146800"/>
            <a:ext cx="7302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Выгода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4582" name="Shape 159"/>
          <p:cNvSpPr txBox="1">
            <a:spLocks noChangeArrowheads="1"/>
          </p:cNvSpPr>
          <p:nvPr/>
        </p:nvSpPr>
        <p:spPr bwMode="auto">
          <a:xfrm>
            <a:off x="7180263" y="6146800"/>
            <a:ext cx="6699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Оценка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4583" name="Shape 160"/>
          <p:cNvSpPr txBox="1">
            <a:spLocks noChangeArrowheads="1"/>
          </p:cNvSpPr>
          <p:nvPr/>
        </p:nvSpPr>
        <p:spPr bwMode="auto">
          <a:xfrm>
            <a:off x="7773988" y="6146800"/>
            <a:ext cx="8604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Вывод</a:t>
            </a:r>
            <a:endParaRPr lang="ga-IE" sz="900" b="1">
              <a:solidFill>
                <a:srgbClr val="595959"/>
              </a:solidFill>
            </a:endParaRPr>
          </a:p>
        </p:txBody>
      </p:sp>
      <p:cxnSp>
        <p:nvCxnSpPr>
          <p:cNvPr id="24584" name="Shape 161"/>
          <p:cNvCxnSpPr>
            <a:cxnSpLocks noChangeShapeType="1"/>
          </p:cNvCxnSpPr>
          <p:nvPr/>
        </p:nvCxnSpPr>
        <p:spPr bwMode="auto">
          <a:xfrm>
            <a:off x="5434013" y="6076950"/>
            <a:ext cx="2771775" cy="0"/>
          </a:xfrm>
          <a:prstGeom prst="straightConnector1">
            <a:avLst/>
          </a:prstGeom>
          <a:noFill/>
          <a:ln w="9525">
            <a:solidFill>
              <a:srgbClr val="3F3F3F"/>
            </a:solidFill>
            <a:prstDash val="dot"/>
            <a:round/>
            <a:headEnd/>
            <a:tailEnd/>
          </a:ln>
        </p:spPr>
      </p:cxnSp>
      <p:sp>
        <p:nvSpPr>
          <p:cNvPr id="24585" name="Shape 162"/>
          <p:cNvSpPr>
            <a:spLocks noChangeArrowheads="1"/>
          </p:cNvSpPr>
          <p:nvPr/>
        </p:nvSpPr>
        <p:spPr bwMode="auto">
          <a:xfrm>
            <a:off x="6778625" y="6040438"/>
            <a:ext cx="73025" cy="73025"/>
          </a:xfrm>
          <a:prstGeom prst="ellipse">
            <a:avLst/>
          </a:prstGeom>
          <a:solidFill>
            <a:srgbClr val="595959"/>
          </a:solidFill>
          <a:ln w="9525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4586" name="Shape 163"/>
          <p:cNvSpPr>
            <a:spLocks noChangeArrowheads="1"/>
          </p:cNvSpPr>
          <p:nvPr/>
        </p:nvSpPr>
        <p:spPr bwMode="auto">
          <a:xfrm>
            <a:off x="7477125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4587" name="Shape 164"/>
          <p:cNvSpPr>
            <a:spLocks noChangeArrowheads="1"/>
          </p:cNvSpPr>
          <p:nvPr/>
        </p:nvSpPr>
        <p:spPr bwMode="auto">
          <a:xfrm>
            <a:off x="8166100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4588" name="Shape 165"/>
          <p:cNvSpPr>
            <a:spLocks noChangeArrowheads="1"/>
          </p:cNvSpPr>
          <p:nvPr/>
        </p:nvSpPr>
        <p:spPr bwMode="auto">
          <a:xfrm>
            <a:off x="5400675" y="6040438"/>
            <a:ext cx="71438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cxnSp>
        <p:nvCxnSpPr>
          <p:cNvPr id="24589" name="Shape 166"/>
          <p:cNvCxnSpPr>
            <a:cxnSpLocks noChangeShapeType="1"/>
          </p:cNvCxnSpPr>
          <p:nvPr/>
        </p:nvCxnSpPr>
        <p:spPr bwMode="auto">
          <a:xfrm>
            <a:off x="5461000" y="6073775"/>
            <a:ext cx="1800225" cy="0"/>
          </a:xfrm>
          <a:prstGeom prst="straightConnector1">
            <a:avLst/>
          </a:prstGeom>
          <a:noFill/>
          <a:ln w="34925">
            <a:solidFill>
              <a:srgbClr val="50BF32"/>
            </a:solidFill>
            <a:round/>
            <a:headEnd/>
            <a:tailEnd type="triangle" w="med" len="med"/>
          </a:ln>
        </p:spPr>
      </p:cxnSp>
      <p:sp>
        <p:nvSpPr>
          <p:cNvPr id="24590" name="Shape 167"/>
          <p:cNvSpPr>
            <a:spLocks noChangeArrowheads="1"/>
          </p:cNvSpPr>
          <p:nvPr/>
        </p:nvSpPr>
        <p:spPr bwMode="auto">
          <a:xfrm>
            <a:off x="6091238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4591" name="Shape 168"/>
          <p:cNvSpPr>
            <a:spLocks noChangeArrowheads="1"/>
          </p:cNvSpPr>
          <p:nvPr/>
        </p:nvSpPr>
        <p:spPr bwMode="auto">
          <a:xfrm>
            <a:off x="6780213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4593" name="Shape 76"/>
          <p:cNvSpPr>
            <a:spLocks noChangeArrowheads="1"/>
          </p:cNvSpPr>
          <p:nvPr/>
        </p:nvSpPr>
        <p:spPr bwMode="auto">
          <a:xfrm>
            <a:off x="468313" y="5805488"/>
            <a:ext cx="1270000" cy="669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73"/>
          <p:cNvSpPr txBox="1">
            <a:spLocks noGrp="1"/>
          </p:cNvSpPr>
          <p:nvPr>
            <p:ph type="ctrTitle" idx="4294967295"/>
          </p:nvPr>
        </p:nvSpPr>
        <p:spPr bwMode="auto">
          <a:xfrm>
            <a:off x="473075" y="1050925"/>
            <a:ext cx="8437563" cy="11763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45700" rIns="91425" bIns="45700"/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  <a:buSzPct val="25000"/>
            </a:pPr>
            <a:r>
              <a:rPr lang="ru-RU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Оценка выгоды от расширенной компании Фриби</a:t>
            </a:r>
            <a:r>
              <a:rPr lang="ga-IE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73075" y="2454275"/>
            <a:ext cx="6040438" cy="25574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457200" indent="-298450">
              <a:lnSpc>
                <a:spcPct val="115000"/>
              </a:lnSpc>
              <a:buClr>
                <a:srgbClr val="000000"/>
              </a:buClr>
              <a:buSzPct val="13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Независимо от того, каковы ваши цели маркетинга – регистрация пользователей на сайте, онлайн продажи, загрузка контента, звонки</a:t>
            </a:r>
            <a:r>
              <a:rPr lang="ga-IE">
                <a:solidFill>
                  <a:srgbClr val="7F7F7F"/>
                </a:solidFill>
              </a:rPr>
              <a:t> - </a:t>
            </a:r>
            <a:r>
              <a:rPr lang="ru-RU">
                <a:solidFill>
                  <a:srgbClr val="7F7F7F"/>
                </a:solidFill>
              </a:rPr>
              <a:t>ваш</a:t>
            </a:r>
            <a:r>
              <a:rPr lang="ga-IE">
                <a:solidFill>
                  <a:srgbClr val="7F7F7F"/>
                </a:solidFill>
              </a:rPr>
              <a:t> ROI </a:t>
            </a:r>
            <a:r>
              <a:rPr lang="ru-RU">
                <a:solidFill>
                  <a:srgbClr val="7F7F7F"/>
                </a:solidFill>
              </a:rPr>
              <a:t>может быть измерен</a:t>
            </a:r>
            <a:r>
              <a:rPr lang="ga-IE">
                <a:solidFill>
                  <a:srgbClr val="7F7F7F"/>
                </a:solidFill>
              </a:rPr>
              <a:t>.</a:t>
            </a:r>
          </a:p>
          <a:p>
            <a:pPr marL="457200" indent="-298450">
              <a:lnSpc>
                <a:spcPct val="115000"/>
              </a:lnSpc>
              <a:buClr>
                <a:srgbClr val="000000"/>
              </a:buClr>
              <a:buSzPct val="13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Можно определить продолжительность обращения по времени, после чего данный контакт засчитывается</a:t>
            </a:r>
            <a:endParaRPr lang="ga-IE">
              <a:solidFill>
                <a:srgbClr val="7F7F7F"/>
              </a:solidFill>
            </a:endParaRPr>
          </a:p>
          <a:p>
            <a:pPr marL="457200" indent="-298450">
              <a:lnSpc>
                <a:spcPct val="115000"/>
              </a:lnSpc>
              <a:buClr>
                <a:srgbClr val="000000"/>
              </a:buClr>
              <a:buSzPct val="13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Количество засчитанных обращений к вашей рекламе является бесплатной метрикой.</a:t>
            </a:r>
            <a:endParaRPr lang="ga-IE">
              <a:solidFill>
                <a:srgbClr val="7F7F7F"/>
              </a:solidFill>
            </a:endParaRPr>
          </a:p>
          <a:p>
            <a:pPr marL="457200" indent="-298450">
              <a:lnSpc>
                <a:spcPct val="115000"/>
              </a:lnSpc>
            </a:pPr>
            <a:endParaRPr lang="ru-RU"/>
          </a:p>
          <a:p>
            <a:pPr marL="457200" indent="-298450"/>
            <a:endParaRPr lang="ru-RU"/>
          </a:p>
        </p:txBody>
      </p:sp>
      <p:sp>
        <p:nvSpPr>
          <p:cNvPr id="26627" name="Shape 175"/>
          <p:cNvSpPr txBox="1">
            <a:spLocks noChangeArrowheads="1"/>
          </p:cNvSpPr>
          <p:nvPr/>
        </p:nvSpPr>
        <p:spPr bwMode="auto">
          <a:xfrm>
            <a:off x="5164138" y="6148388"/>
            <a:ext cx="5524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Что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6628" name="Shape 176"/>
          <p:cNvSpPr txBox="1">
            <a:spLocks noChangeArrowheads="1"/>
          </p:cNvSpPr>
          <p:nvPr/>
        </p:nvSpPr>
        <p:spPr bwMode="auto">
          <a:xfrm>
            <a:off x="5724525" y="6146800"/>
            <a:ext cx="7921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Почему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6629" name="Shape 177"/>
          <p:cNvSpPr txBox="1">
            <a:spLocks noChangeArrowheads="1"/>
          </p:cNvSpPr>
          <p:nvPr/>
        </p:nvSpPr>
        <p:spPr bwMode="auto">
          <a:xfrm>
            <a:off x="6402388" y="6146800"/>
            <a:ext cx="73025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Выгода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6630" name="Shape 178"/>
          <p:cNvSpPr txBox="1">
            <a:spLocks noChangeArrowheads="1"/>
          </p:cNvSpPr>
          <p:nvPr/>
        </p:nvSpPr>
        <p:spPr bwMode="auto">
          <a:xfrm>
            <a:off x="7180263" y="6146800"/>
            <a:ext cx="6699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Оценка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6631" name="Shape 179"/>
          <p:cNvSpPr txBox="1">
            <a:spLocks noChangeArrowheads="1"/>
          </p:cNvSpPr>
          <p:nvPr/>
        </p:nvSpPr>
        <p:spPr bwMode="auto">
          <a:xfrm>
            <a:off x="7773988" y="6146800"/>
            <a:ext cx="8604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Вывод</a:t>
            </a:r>
            <a:endParaRPr lang="ga-IE" sz="900" b="1">
              <a:solidFill>
                <a:srgbClr val="595959"/>
              </a:solidFill>
            </a:endParaRPr>
          </a:p>
        </p:txBody>
      </p:sp>
      <p:cxnSp>
        <p:nvCxnSpPr>
          <p:cNvPr id="26632" name="Shape 180"/>
          <p:cNvCxnSpPr>
            <a:cxnSpLocks noChangeShapeType="1"/>
          </p:cNvCxnSpPr>
          <p:nvPr/>
        </p:nvCxnSpPr>
        <p:spPr bwMode="auto">
          <a:xfrm>
            <a:off x="5434013" y="6076950"/>
            <a:ext cx="2771775" cy="0"/>
          </a:xfrm>
          <a:prstGeom prst="straightConnector1">
            <a:avLst/>
          </a:prstGeom>
          <a:noFill/>
          <a:ln w="9525">
            <a:solidFill>
              <a:srgbClr val="3F3F3F"/>
            </a:solidFill>
            <a:prstDash val="dot"/>
            <a:round/>
            <a:headEnd/>
            <a:tailEnd/>
          </a:ln>
        </p:spPr>
      </p:cxnSp>
      <p:sp>
        <p:nvSpPr>
          <p:cNvPr id="26633" name="Shape 181"/>
          <p:cNvSpPr>
            <a:spLocks noChangeArrowheads="1"/>
          </p:cNvSpPr>
          <p:nvPr/>
        </p:nvSpPr>
        <p:spPr bwMode="auto">
          <a:xfrm>
            <a:off x="6778625" y="6040438"/>
            <a:ext cx="73025" cy="73025"/>
          </a:xfrm>
          <a:prstGeom prst="ellipse">
            <a:avLst/>
          </a:prstGeom>
          <a:solidFill>
            <a:srgbClr val="595959"/>
          </a:solidFill>
          <a:ln w="9525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6634" name="Shape 182"/>
          <p:cNvSpPr>
            <a:spLocks noChangeArrowheads="1"/>
          </p:cNvSpPr>
          <p:nvPr/>
        </p:nvSpPr>
        <p:spPr bwMode="auto">
          <a:xfrm>
            <a:off x="7477125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6635" name="Shape 183"/>
          <p:cNvSpPr>
            <a:spLocks noChangeArrowheads="1"/>
          </p:cNvSpPr>
          <p:nvPr/>
        </p:nvSpPr>
        <p:spPr bwMode="auto">
          <a:xfrm>
            <a:off x="8166100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noFill/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6636" name="Shape 184"/>
          <p:cNvSpPr>
            <a:spLocks noChangeArrowheads="1"/>
          </p:cNvSpPr>
          <p:nvPr/>
        </p:nvSpPr>
        <p:spPr bwMode="auto">
          <a:xfrm>
            <a:off x="5400675" y="6040438"/>
            <a:ext cx="71438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cxnSp>
        <p:nvCxnSpPr>
          <p:cNvPr id="26637" name="Shape 185"/>
          <p:cNvCxnSpPr>
            <a:cxnSpLocks noChangeShapeType="1"/>
          </p:cNvCxnSpPr>
          <p:nvPr/>
        </p:nvCxnSpPr>
        <p:spPr bwMode="auto">
          <a:xfrm>
            <a:off x="5461000" y="6073775"/>
            <a:ext cx="2520950" cy="0"/>
          </a:xfrm>
          <a:prstGeom prst="straightConnector1">
            <a:avLst/>
          </a:prstGeom>
          <a:noFill/>
          <a:ln w="34925">
            <a:solidFill>
              <a:srgbClr val="50BF32"/>
            </a:solidFill>
            <a:round/>
            <a:headEnd/>
            <a:tailEnd type="triangle" w="med" len="med"/>
          </a:ln>
        </p:spPr>
      </p:cxnSp>
      <p:sp>
        <p:nvSpPr>
          <p:cNvPr id="26638" name="Shape 186"/>
          <p:cNvSpPr>
            <a:spLocks noChangeArrowheads="1"/>
          </p:cNvSpPr>
          <p:nvPr/>
        </p:nvSpPr>
        <p:spPr bwMode="auto">
          <a:xfrm>
            <a:off x="6091238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6639" name="Shape 187"/>
          <p:cNvSpPr>
            <a:spLocks noChangeArrowheads="1"/>
          </p:cNvSpPr>
          <p:nvPr/>
        </p:nvSpPr>
        <p:spPr bwMode="auto">
          <a:xfrm>
            <a:off x="6780213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6640" name="Shape 188"/>
          <p:cNvSpPr>
            <a:spLocks noChangeArrowheads="1"/>
          </p:cNvSpPr>
          <p:nvPr/>
        </p:nvSpPr>
        <p:spPr bwMode="auto">
          <a:xfrm>
            <a:off x="7475538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6641" name="Shape 189"/>
          <p:cNvSpPr>
            <a:spLocks noChangeArrowheads="1"/>
          </p:cNvSpPr>
          <p:nvPr/>
        </p:nvSpPr>
        <p:spPr bwMode="auto">
          <a:xfrm>
            <a:off x="6194425" y="3559175"/>
            <a:ext cx="2563813" cy="13763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3" name="Shape 76"/>
          <p:cNvSpPr>
            <a:spLocks noChangeArrowheads="1"/>
          </p:cNvSpPr>
          <p:nvPr/>
        </p:nvSpPr>
        <p:spPr bwMode="auto">
          <a:xfrm>
            <a:off x="468313" y="5805488"/>
            <a:ext cx="1270000" cy="669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3" name="Shape 195"/>
          <p:cNvCxnSpPr>
            <a:cxnSpLocks noChangeShapeType="1"/>
          </p:cNvCxnSpPr>
          <p:nvPr/>
        </p:nvCxnSpPr>
        <p:spPr bwMode="auto">
          <a:xfrm>
            <a:off x="5443538" y="6076950"/>
            <a:ext cx="2736850" cy="4763"/>
          </a:xfrm>
          <a:prstGeom prst="straightConnector1">
            <a:avLst/>
          </a:prstGeom>
          <a:noFill/>
          <a:ln w="34925">
            <a:solidFill>
              <a:srgbClr val="50BF32"/>
            </a:solidFill>
            <a:round/>
            <a:headEnd/>
            <a:tailEnd/>
          </a:ln>
        </p:spPr>
      </p:cxnSp>
      <p:sp>
        <p:nvSpPr>
          <p:cNvPr id="28674" name="Shape 196"/>
          <p:cNvSpPr txBox="1">
            <a:spLocks noGrp="1"/>
          </p:cNvSpPr>
          <p:nvPr>
            <p:ph type="ctrTitle" idx="4294967295"/>
          </p:nvPr>
        </p:nvSpPr>
        <p:spPr bwMode="auto">
          <a:xfrm>
            <a:off x="476250" y="1046163"/>
            <a:ext cx="8437563" cy="14366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45700" rIns="91425" bIns="45700"/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  <a:buSzPct val="25000"/>
            </a:pPr>
            <a:r>
              <a:rPr lang="ru-RU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Вывод</a:t>
            </a:r>
            <a:r>
              <a:rPr lang="ga-IE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17525" y="2352675"/>
            <a:ext cx="6826250" cy="2462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Расширенная компания Фриби важная часть в рекламной интернет</a:t>
            </a:r>
            <a:r>
              <a:rPr lang="ru-RU"/>
              <a:t> </a:t>
            </a:r>
            <a:r>
              <a:rPr lang="ru-RU">
                <a:solidFill>
                  <a:srgbClr val="7F7F7F"/>
                </a:solidFill>
              </a:rPr>
              <a:t>стратегии вашей организации</a:t>
            </a:r>
            <a:r>
              <a:rPr lang="ga-IE">
                <a:solidFill>
                  <a:srgbClr val="7F7F7F"/>
                </a:solidFill>
              </a:rPr>
              <a:t/>
            </a:r>
            <a:br>
              <a:rPr lang="ga-IE">
                <a:solidFill>
                  <a:srgbClr val="7F7F7F"/>
                </a:solidFill>
              </a:rPr>
            </a:br>
            <a:r>
              <a:rPr lang="ga-IE">
                <a:solidFill>
                  <a:srgbClr val="7F7F7F"/>
                </a:solidFill>
              </a:rPr>
              <a:t>– </a:t>
            </a:r>
            <a:r>
              <a:rPr lang="ru-RU">
                <a:solidFill>
                  <a:srgbClr val="7F7F7F"/>
                </a:solidFill>
              </a:rPr>
              <a:t>мы используем современные способы общения людей для доставки ваших рекламных сообщений</a:t>
            </a:r>
            <a:endParaRPr lang="ga-IE">
              <a:solidFill>
                <a:srgbClr val="7F7F7F"/>
              </a:solidFill>
            </a:endParaRPr>
          </a:p>
          <a:p>
            <a:pPr marL="446088" indent="-446088"/>
            <a:endParaRPr lang="ru-RU"/>
          </a:p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Расширенной компании присущи свойства актуальности, адекватности, геолокализции, расширяемости и активности</a:t>
            </a:r>
            <a:r>
              <a:rPr lang="ga-IE">
                <a:solidFill>
                  <a:srgbClr val="7F7F7F"/>
                </a:solidFill>
              </a:rPr>
              <a:t> </a:t>
            </a:r>
            <a:br>
              <a:rPr lang="ga-IE">
                <a:solidFill>
                  <a:srgbClr val="7F7F7F"/>
                </a:solidFill>
              </a:rPr>
            </a:br>
            <a:r>
              <a:rPr lang="ga-IE">
                <a:solidFill>
                  <a:srgbClr val="7F7F7F"/>
                </a:solidFill>
              </a:rPr>
              <a:t>– </a:t>
            </a:r>
            <a:r>
              <a:rPr lang="ru-RU">
                <a:solidFill>
                  <a:srgbClr val="7F7F7F"/>
                </a:solidFill>
              </a:rPr>
              <a:t>мы можем донести информацию до нужных групп людей вне зависимости от того где они находятся</a:t>
            </a:r>
            <a:endParaRPr lang="ga-IE">
              <a:solidFill>
                <a:srgbClr val="7F7F7F"/>
              </a:solidFill>
            </a:endParaRPr>
          </a:p>
          <a:p>
            <a:pPr marL="446088" indent="-446088"/>
            <a:endParaRPr lang="ru-RU"/>
          </a:p>
          <a:p>
            <a:pPr marL="446088" indent="-446088">
              <a:buClr>
                <a:srgbClr val="000000"/>
              </a:buClr>
              <a:buSzPct val="101000"/>
              <a:buFont typeface="Arial" charset="0"/>
              <a:buChar char="•"/>
            </a:pPr>
            <a:r>
              <a:rPr lang="ru-RU">
                <a:solidFill>
                  <a:srgbClr val="7F7F7F"/>
                </a:solidFill>
              </a:rPr>
              <a:t>Высокие показатели результативности</a:t>
            </a:r>
            <a:r>
              <a:rPr lang="ga-IE">
                <a:solidFill>
                  <a:srgbClr val="7F7F7F"/>
                </a:solidFill>
              </a:rPr>
              <a:t/>
            </a:r>
            <a:br>
              <a:rPr lang="ga-IE">
                <a:solidFill>
                  <a:srgbClr val="7F7F7F"/>
                </a:solidFill>
              </a:rPr>
            </a:br>
            <a:r>
              <a:rPr lang="ga-IE">
                <a:solidFill>
                  <a:srgbClr val="7F7F7F"/>
                </a:solidFill>
              </a:rPr>
              <a:t>– </a:t>
            </a:r>
            <a:r>
              <a:rPr lang="ru-RU">
                <a:solidFill>
                  <a:srgbClr val="7F7F7F"/>
                </a:solidFill>
              </a:rPr>
              <a:t>выгода очевидна</a:t>
            </a:r>
            <a:endParaRPr lang="ga-IE">
              <a:solidFill>
                <a:srgbClr val="7F7F7F"/>
              </a:solidFill>
            </a:endParaRPr>
          </a:p>
        </p:txBody>
      </p:sp>
      <p:sp>
        <p:nvSpPr>
          <p:cNvPr id="28676" name="Shape 198"/>
          <p:cNvSpPr txBox="1">
            <a:spLocks noChangeArrowheads="1"/>
          </p:cNvSpPr>
          <p:nvPr/>
        </p:nvSpPr>
        <p:spPr bwMode="auto">
          <a:xfrm>
            <a:off x="5164138" y="6148388"/>
            <a:ext cx="5524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Что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8678" name="Shape 200"/>
          <p:cNvSpPr txBox="1">
            <a:spLocks noChangeArrowheads="1"/>
          </p:cNvSpPr>
          <p:nvPr/>
        </p:nvSpPr>
        <p:spPr bwMode="auto">
          <a:xfrm>
            <a:off x="5724525" y="6146800"/>
            <a:ext cx="7921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Почему</a:t>
            </a:r>
            <a:r>
              <a:rPr lang="ga-IE" sz="900" b="1">
                <a:solidFill>
                  <a:srgbClr val="595959"/>
                </a:solidFill>
              </a:rPr>
              <a:t>?</a:t>
            </a:r>
          </a:p>
        </p:txBody>
      </p:sp>
      <p:sp>
        <p:nvSpPr>
          <p:cNvPr id="28679" name="Shape 201"/>
          <p:cNvSpPr txBox="1">
            <a:spLocks noChangeArrowheads="1"/>
          </p:cNvSpPr>
          <p:nvPr/>
        </p:nvSpPr>
        <p:spPr bwMode="auto">
          <a:xfrm>
            <a:off x="6402388" y="6146800"/>
            <a:ext cx="7302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Выгода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8680" name="Shape 202"/>
          <p:cNvSpPr txBox="1">
            <a:spLocks noChangeArrowheads="1"/>
          </p:cNvSpPr>
          <p:nvPr/>
        </p:nvSpPr>
        <p:spPr bwMode="auto">
          <a:xfrm>
            <a:off x="7180263" y="6146800"/>
            <a:ext cx="6699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Оценка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8681" name="Shape 203"/>
          <p:cNvSpPr txBox="1">
            <a:spLocks noChangeArrowheads="1"/>
          </p:cNvSpPr>
          <p:nvPr/>
        </p:nvSpPr>
        <p:spPr bwMode="auto">
          <a:xfrm>
            <a:off x="7773988" y="6146800"/>
            <a:ext cx="8604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900" b="1">
                <a:solidFill>
                  <a:srgbClr val="595959"/>
                </a:solidFill>
              </a:rPr>
              <a:t>Вывод</a:t>
            </a:r>
            <a:endParaRPr lang="ga-IE" sz="900" b="1">
              <a:solidFill>
                <a:srgbClr val="595959"/>
              </a:solidFill>
            </a:endParaRPr>
          </a:p>
        </p:txBody>
      </p:sp>
      <p:sp>
        <p:nvSpPr>
          <p:cNvPr id="28682" name="Shape 204"/>
          <p:cNvSpPr>
            <a:spLocks noChangeArrowheads="1"/>
          </p:cNvSpPr>
          <p:nvPr/>
        </p:nvSpPr>
        <p:spPr bwMode="auto">
          <a:xfrm>
            <a:off x="6778625" y="6040438"/>
            <a:ext cx="73025" cy="73025"/>
          </a:xfrm>
          <a:prstGeom prst="ellipse">
            <a:avLst/>
          </a:prstGeom>
          <a:solidFill>
            <a:srgbClr val="595959"/>
          </a:solidFill>
          <a:ln w="9525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83" name="Shape 205"/>
          <p:cNvSpPr>
            <a:spLocks noChangeArrowheads="1"/>
          </p:cNvSpPr>
          <p:nvPr/>
        </p:nvSpPr>
        <p:spPr bwMode="auto">
          <a:xfrm>
            <a:off x="7477125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84" name="Shape 206"/>
          <p:cNvSpPr>
            <a:spLocks noChangeArrowheads="1"/>
          </p:cNvSpPr>
          <p:nvPr/>
        </p:nvSpPr>
        <p:spPr bwMode="auto">
          <a:xfrm>
            <a:off x="8166100" y="6040438"/>
            <a:ext cx="71438" cy="73025"/>
          </a:xfrm>
          <a:prstGeom prst="ellipse">
            <a:avLst/>
          </a:prstGeom>
          <a:solidFill>
            <a:srgbClr val="595959"/>
          </a:solidFill>
          <a:ln w="9525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85" name="Shape 207"/>
          <p:cNvSpPr>
            <a:spLocks noChangeArrowheads="1"/>
          </p:cNvSpPr>
          <p:nvPr/>
        </p:nvSpPr>
        <p:spPr bwMode="auto">
          <a:xfrm>
            <a:off x="5400675" y="6040438"/>
            <a:ext cx="71438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86" name="Shape 208"/>
          <p:cNvSpPr>
            <a:spLocks noChangeArrowheads="1"/>
          </p:cNvSpPr>
          <p:nvPr/>
        </p:nvSpPr>
        <p:spPr bwMode="auto">
          <a:xfrm>
            <a:off x="6091238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87" name="Shape 209"/>
          <p:cNvSpPr>
            <a:spLocks noChangeArrowheads="1"/>
          </p:cNvSpPr>
          <p:nvPr/>
        </p:nvSpPr>
        <p:spPr bwMode="auto">
          <a:xfrm>
            <a:off x="6780213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88" name="Shape 210"/>
          <p:cNvSpPr>
            <a:spLocks noChangeArrowheads="1"/>
          </p:cNvSpPr>
          <p:nvPr/>
        </p:nvSpPr>
        <p:spPr bwMode="auto">
          <a:xfrm>
            <a:off x="7475538" y="6040438"/>
            <a:ext cx="71437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89" name="Shape 211"/>
          <p:cNvSpPr>
            <a:spLocks noChangeArrowheads="1"/>
          </p:cNvSpPr>
          <p:nvPr/>
        </p:nvSpPr>
        <p:spPr bwMode="auto">
          <a:xfrm>
            <a:off x="8166100" y="6040438"/>
            <a:ext cx="73025" cy="730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BF32"/>
            </a:solidFill>
            <a:round/>
            <a:headEnd/>
            <a:tailEnd/>
          </a:ln>
        </p:spPr>
        <p:txBody>
          <a:bodyPr lIns="91425" tIns="45700" rIns="91425" bIns="45700" anchor="ctr"/>
          <a:lstStyle/>
          <a:p>
            <a:endParaRPr lang="ru-RU"/>
          </a:p>
        </p:txBody>
      </p:sp>
      <p:sp>
        <p:nvSpPr>
          <p:cNvPr id="28690" name="Shape 212"/>
          <p:cNvSpPr>
            <a:spLocks noChangeArrowheads="1"/>
          </p:cNvSpPr>
          <p:nvPr/>
        </p:nvSpPr>
        <p:spPr bwMode="auto">
          <a:xfrm>
            <a:off x="6778625" y="4133850"/>
            <a:ext cx="1884363" cy="1631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692" name="Shape 76"/>
          <p:cNvSpPr>
            <a:spLocks noChangeArrowheads="1"/>
          </p:cNvSpPr>
          <p:nvPr/>
        </p:nvSpPr>
        <p:spPr bwMode="auto">
          <a:xfrm>
            <a:off x="468313" y="5805488"/>
            <a:ext cx="1270000" cy="6699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217"/>
          <p:cNvSpPr txBox="1">
            <a:spLocks noGrp="1"/>
          </p:cNvSpPr>
          <p:nvPr>
            <p:ph type="ctrTitle" idx="4294967295"/>
          </p:nvPr>
        </p:nvSpPr>
        <p:spPr bwMode="auto">
          <a:xfrm>
            <a:off x="473075" y="1000125"/>
            <a:ext cx="8183563" cy="1885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5" tIns="45700" rIns="91425" bIns="45700"/>
          <a:lstStyle/>
          <a:p>
            <a:pPr eaLnBrk="1" hangingPunct="1">
              <a:buClr>
                <a:srgbClr val="000000"/>
              </a:buClr>
              <a:buSzPct val="25000"/>
            </a:pPr>
            <a:r>
              <a:rPr lang="ru-RU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Спасибо</a:t>
            </a:r>
            <a:r>
              <a:rPr lang="ga-IE" sz="3600" b="1" smtClean="0">
                <a:solidFill>
                  <a:srgbClr val="50BF32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22" name="Shape 218"/>
          <p:cNvSpPr txBox="1">
            <a:spLocks noChangeArrowheads="1"/>
          </p:cNvSpPr>
          <p:nvPr/>
        </p:nvSpPr>
        <p:spPr bwMode="auto">
          <a:xfrm>
            <a:off x="503238" y="2297113"/>
            <a:ext cx="5803900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  <a:buSzPct val="25000"/>
              <a:buFont typeface="Arial" charset="0"/>
              <a:buNone/>
            </a:pPr>
            <a:r>
              <a:rPr lang="ru-RU" sz="2000">
                <a:solidFill>
                  <a:srgbClr val="7F7F7F"/>
                </a:solidFill>
              </a:rPr>
              <a:t>Если у вас возникли вопросы или вы хотите создать расширенную рекламную компанию, пожалуйста свяжитесь с нами</a:t>
            </a:r>
            <a:r>
              <a:rPr lang="ga-IE" sz="2000">
                <a:solidFill>
                  <a:srgbClr val="7F7F7F"/>
                </a:solidFill>
              </a:rPr>
              <a:t>: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  <a:buSzPct val="25000"/>
              <a:buFont typeface="Arial" charset="0"/>
              <a:buNone/>
            </a:pPr>
            <a:r>
              <a:rPr lang="ga-IE" sz="2000" b="1">
                <a:solidFill>
                  <a:srgbClr val="7F7F7F"/>
                </a:solidFill>
              </a:rPr>
              <a:t>Account manager name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  <a:buSzPct val="25000"/>
              <a:buFont typeface="Arial" charset="0"/>
              <a:buNone/>
            </a:pPr>
            <a:r>
              <a:rPr lang="ga-IE" sz="2000">
                <a:solidFill>
                  <a:srgbClr val="7F7F7F"/>
                </a:solidFill>
              </a:rPr>
              <a:t>Account manager email</a:t>
            </a:r>
          </a:p>
          <a:p>
            <a:endParaRPr lang="ru-RU"/>
          </a:p>
        </p:txBody>
      </p:sp>
      <p:sp>
        <p:nvSpPr>
          <p:cNvPr id="30724" name="Shape 76"/>
          <p:cNvSpPr>
            <a:spLocks noChangeArrowheads="1"/>
          </p:cNvSpPr>
          <p:nvPr/>
        </p:nvSpPr>
        <p:spPr bwMode="auto">
          <a:xfrm>
            <a:off x="468313" y="5805488"/>
            <a:ext cx="1270000" cy="669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Оформление по умолчанию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478</Words>
  <PresentationFormat>Экран (4:3)</PresentationFormat>
  <Paragraphs>85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Шаблон оформления</vt:lpstr>
      </vt:variant>
      <vt:variant>
        <vt:i4>12</vt:i4>
      </vt:variant>
      <vt:variant>
        <vt:lpstr>Заголовки слайдов</vt:lpstr>
      </vt:variant>
      <vt:variant>
        <vt:i4>9</vt:i4>
      </vt:variant>
    </vt:vector>
  </HeadingPairs>
  <TitlesOfParts>
    <vt:vector size="23" baseType="lpstr">
      <vt:lpstr>Arial</vt:lpstr>
      <vt:lpstr>Calibri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Оформление по умолчанию</vt:lpstr>
      <vt:lpstr>Слайд 1</vt:lpstr>
      <vt:lpstr>Слайд 2</vt:lpstr>
      <vt:lpstr>Что такое расширенная рекламная компания Фриби?</vt:lpstr>
      <vt:lpstr>Почему эффективно использовать расширенную компанию?</vt:lpstr>
      <vt:lpstr>Слайд 5</vt:lpstr>
      <vt:lpstr>Выгода от использования расширенной компании Фриби</vt:lpstr>
      <vt:lpstr>Оценка выгоды от расширенной компании Фриби.</vt:lpstr>
      <vt:lpstr>Вывод.</vt:lpstr>
      <vt:lpstr>Спасибо.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Ilya</cp:lastModifiedBy>
  <cp:revision>8</cp:revision>
  <dcterms:modified xsi:type="dcterms:W3CDTF">2013-11-17T19:01:36Z</dcterms:modified>
</cp:coreProperties>
</file>