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6" r:id="rId3"/>
    <p:sldId id="263" r:id="rId4"/>
    <p:sldId id="257" r:id="rId5"/>
    <p:sldId id="265" r:id="rId6"/>
    <p:sldId id="264" r:id="rId7"/>
    <p:sldId id="258" r:id="rId8"/>
    <p:sldId id="261" r:id="rId9"/>
    <p:sldId id="274" r:id="rId10"/>
    <p:sldId id="275" r:id="rId11"/>
    <p:sldId id="276" r:id="rId12"/>
    <p:sldId id="277" r:id="rId13"/>
    <p:sldId id="266" r:id="rId14"/>
    <p:sldId id="262" r:id="rId15"/>
    <p:sldId id="267" r:id="rId16"/>
    <p:sldId id="268" r:id="rId17"/>
    <p:sldId id="269" r:id="rId18"/>
    <p:sldId id="270" r:id="rId19"/>
    <p:sldId id="271" r:id="rId20"/>
    <p:sldId id="272" r:id="rId21"/>
    <p:sldId id="273" r:id="rId22"/>
    <p:sldId id="260"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7" d="100"/>
          <a:sy n="117"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533401"/>
            <a:ext cx="7772400" cy="533399"/>
          </a:xfrm>
          <a:effectLst>
            <a:reflection blurRad="6350" stA="50000" endA="300" endPos="55000" dir="5400000" sy="-100000" algn="bl" rotWithShape="0"/>
          </a:effectLst>
        </p:spPr>
        <p:txBody>
          <a:bodyPr/>
          <a:lstStyle>
            <a:lvl1pPr>
              <a:defRPr b="1">
                <a:ln w="9525" cap="flat" cmpd="thickThin">
                  <a:solidFill>
                    <a:schemeClr val="tx1"/>
                  </a:solidFill>
                  <a:prstDash val="solid"/>
                  <a:miter lim="800000"/>
                </a:ln>
                <a:solidFill>
                  <a:schemeClr val="accent2"/>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685800" y="4953000"/>
            <a:ext cx="5410200" cy="381000"/>
          </a:xfrm>
          <a:effectLst>
            <a:reflection blurRad="6350" stA="50000" endA="300" endPos="55000" dir="5400000" sy="-100000" algn="bl" rotWithShape="0"/>
          </a:effectLst>
        </p:spPr>
        <p:txBody>
          <a:bodyPr/>
          <a:lstStyle>
            <a:lvl1pPr marL="0" indent="0">
              <a:buFontTx/>
              <a:buNone/>
              <a:defRPr lang="en-US" sz="2400" b="1" dirty="0" smtClean="0">
                <a:ln w="9525" cap="flat" cmpd="thickThin">
                  <a:solidFill>
                    <a:schemeClr val="tx1"/>
                  </a:solidFill>
                  <a:prstDash val="solid"/>
                  <a:miter lim="800000"/>
                </a:ln>
                <a:solidFill>
                  <a:schemeClr val="accent3"/>
                </a:solidFill>
                <a:effectLst/>
                <a:latin typeface="+mj-lt"/>
                <a:ea typeface="+mj-ea"/>
                <a:cs typeface="+mj-cs"/>
              </a:defRPr>
            </a:lvl1pPr>
          </a:lstStyle>
          <a:p>
            <a:r>
              <a:rPr lang="en-US" smtClean="0"/>
              <a:t>Click to edit Master subtitle style</a:t>
            </a:r>
            <a:endParaRPr lang="en-US" dirty="0"/>
          </a:p>
        </p:txBody>
      </p:sp>
      <p:sp>
        <p:nvSpPr>
          <p:cNvPr id="3076" name="Rectangle 4"/>
          <p:cNvSpPr>
            <a:spLocks noGrp="1" noChangeArrowheads="1"/>
          </p:cNvSpPr>
          <p:nvPr>
            <p:ph type="dt" sz="half" idx="2"/>
          </p:nvPr>
        </p:nvSpPr>
        <p:spPr/>
        <p:txBody>
          <a:bodyPr/>
          <a:lstStyle>
            <a:lvl1pPr>
              <a:defRPr/>
            </a:lvl1pPr>
          </a:lstStyle>
          <a:p>
            <a:endParaRPr lang="en-US"/>
          </a:p>
        </p:txBody>
      </p:sp>
      <p:sp>
        <p:nvSpPr>
          <p:cNvPr id="3077" name="Rectangle 5"/>
          <p:cNvSpPr>
            <a:spLocks noGrp="1" noChangeArrowheads="1"/>
          </p:cNvSpPr>
          <p:nvPr>
            <p:ph type="ftr" sz="quarter" idx="3"/>
          </p:nvPr>
        </p:nvSpPr>
        <p:spPr/>
        <p:txBody>
          <a:bodyPr/>
          <a:lstStyle>
            <a:lvl1pPr>
              <a:defRPr/>
            </a:lvl1pPr>
          </a:lstStyle>
          <a:p>
            <a:endParaRPr lang="en-US"/>
          </a:p>
        </p:txBody>
      </p:sp>
      <p:sp>
        <p:nvSpPr>
          <p:cNvPr id="3078" name="Rectangle 6"/>
          <p:cNvSpPr>
            <a:spLocks noGrp="1" noChangeArrowheads="1"/>
          </p:cNvSpPr>
          <p:nvPr>
            <p:ph type="sldNum" sz="quarter" idx="4"/>
          </p:nvPr>
        </p:nvSpPr>
        <p:spPr/>
        <p:txBody>
          <a:bodyPr/>
          <a:lstStyle>
            <a:lvl1pPr>
              <a:defRPr/>
            </a:lvl1pPr>
          </a:lstStyle>
          <a:p>
            <a:fld id="{66F94E44-7BD5-486F-8249-795A0CD2868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CB2753-5BB4-406D-B5BF-260E28427DC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D5385A3-F1BA-4018-8CFE-E53A8AE3D180}"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1"/>
            <a:ext cx="8229600" cy="4114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1F38ADF-20AF-4620-A349-D1EEE27BD41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059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5059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ADF2D3-DD01-4D39-8E66-546EB469ADCE}"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245225"/>
            <a:ext cx="2133600" cy="476250"/>
          </a:xfrm>
        </p:spPr>
        <p:txBody>
          <a:bodyPr/>
          <a:lstStyle>
            <a:lvl1pPr>
              <a:defRPr/>
            </a:lvl1pPr>
          </a:lstStyle>
          <a:p>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DDF9ECCD-900C-4522-B0D1-EB64DC5F1A2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16AF13A-2D00-46B7-9824-DB9AD3CAE65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719387"/>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121920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E3A79F7-F857-402F-A633-47A40341ECC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7EBEA62-A9D0-4DE1-BC3C-FCAF7600C3D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7E36310-BFEA-4959-8C53-81F24FD462FA}"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0D70A14-5E37-40D4-A0C5-2BC32377DEC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E62B794-66CB-4372-B6D3-962B033B9EF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E62B794-66CB-4372-B6D3-962B033B9EF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E62B794-66CB-4372-B6D3-962B033B9EF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D171477F-8C1C-4020-B49E-8CEF85452E9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2" r:id="rId8"/>
    <p:sldLayoutId id="2147483661" r:id="rId9"/>
    <p:sldLayoutId id="2147483656" r:id="rId10"/>
    <p:sldLayoutId id="2147483657" r:id="rId11"/>
    <p:sldLayoutId id="2147483658" r:id="rId12"/>
    <p:sldLayoutId id="2147483659" r:id="rId13"/>
    <p:sldLayoutId id="2147483660" r:id="rId14"/>
  </p:sldLayoutIdLst>
  <p:txStyles>
    <p:titleStyle>
      <a:lvl1pPr algn="ctr" rtl="0" eaLnBrk="1" fontAlgn="base" hangingPunct="1">
        <a:spcBef>
          <a:spcPct val="0"/>
        </a:spcBef>
        <a:spcAft>
          <a:spcPct val="0"/>
        </a:spcAft>
        <a:defRPr sz="4400">
          <a:solidFill>
            <a:schemeClr val="accent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accent3"/>
          </a:solidFill>
          <a:latin typeface="+mn-lt"/>
          <a:ea typeface="+mn-ea"/>
          <a:cs typeface="+mn-cs"/>
        </a:defRPr>
      </a:lvl1pPr>
      <a:lvl2pPr marL="742950" indent="-285750" algn="l" rtl="0" eaLnBrk="1" fontAlgn="base" hangingPunct="1">
        <a:spcBef>
          <a:spcPct val="20000"/>
        </a:spcBef>
        <a:spcAft>
          <a:spcPct val="0"/>
        </a:spcAft>
        <a:buChar char="–"/>
        <a:defRPr sz="2800">
          <a:solidFill>
            <a:schemeClr val="accent3"/>
          </a:solidFill>
          <a:latin typeface="+mn-lt"/>
        </a:defRPr>
      </a:lvl2pPr>
      <a:lvl3pPr marL="1143000" indent="-228600" algn="l" rtl="0" eaLnBrk="1" fontAlgn="base" hangingPunct="1">
        <a:spcBef>
          <a:spcPct val="20000"/>
        </a:spcBef>
        <a:spcAft>
          <a:spcPct val="0"/>
        </a:spcAft>
        <a:buChar char="•"/>
        <a:defRPr sz="2400">
          <a:solidFill>
            <a:schemeClr val="accent3"/>
          </a:solidFill>
          <a:latin typeface="+mn-lt"/>
        </a:defRPr>
      </a:lvl3pPr>
      <a:lvl4pPr marL="1600200" indent="-228600" algn="l" rtl="0" eaLnBrk="1" fontAlgn="base" hangingPunct="1">
        <a:spcBef>
          <a:spcPct val="20000"/>
        </a:spcBef>
        <a:spcAft>
          <a:spcPct val="0"/>
        </a:spcAft>
        <a:buChar char="–"/>
        <a:defRPr sz="2000">
          <a:solidFill>
            <a:schemeClr val="accent3"/>
          </a:solidFill>
          <a:latin typeface="+mn-lt"/>
        </a:defRPr>
      </a:lvl4pPr>
      <a:lvl5pPr marL="2057400" indent="-228600" algn="l" rtl="0" eaLnBrk="1" fontAlgn="base" hangingPunct="1">
        <a:spcBef>
          <a:spcPct val="20000"/>
        </a:spcBef>
        <a:spcAft>
          <a:spcPct val="0"/>
        </a:spcAft>
        <a:buChar char="»"/>
        <a:defRPr sz="2000">
          <a:solidFill>
            <a:schemeClr val="accent3"/>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site/juhnowski/" TargetMode="External"/><Relationship Id="rId2" Type="http://schemas.openxmlformats.org/officeDocument/2006/relationships/hyperlink" Target="http://www.animationfactory.com/" TargetMode="Externa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Five red apples Wittgenstein</a:t>
            </a:r>
            <a:endParaRPr lang="en-US" dirty="0"/>
          </a:p>
        </p:txBody>
      </p:sp>
      <p:sp>
        <p:nvSpPr>
          <p:cNvPr id="2051" name="Rectangle 3"/>
          <p:cNvSpPr>
            <a:spLocks noGrp="1" noChangeArrowheads="1"/>
          </p:cNvSpPr>
          <p:nvPr>
            <p:ph type="subTitle" idx="1"/>
          </p:nvPr>
        </p:nvSpPr>
        <p:spPr/>
        <p:txBody>
          <a:bodyPr/>
          <a:lstStyle/>
          <a:p>
            <a:r>
              <a:rPr lang="en-US" dirty="0" smtClean="0"/>
              <a:t>Offer of cooperation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0680" y="476672"/>
            <a:ext cx="7056784" cy="2585323"/>
          </a:xfrm>
          <a:prstGeom prst="rect">
            <a:avLst/>
          </a:prstGeom>
          <a:noFill/>
        </p:spPr>
        <p:txBody>
          <a:bodyPr wrap="square" rtlCol="0">
            <a:spAutoFit/>
          </a:bodyPr>
          <a:lstStyle/>
          <a:p>
            <a:r>
              <a:rPr lang="en-US" dirty="0"/>
              <a:t>7. Moving on. According to the theorem of Kurt Gödel's incompleteness of logical systems can be shown that Artificial Intelligence is available only for open systems and, until recently, these systems were not. Therefore, this issue has not been considered in detail, viewed narrowly, for example, in the theory of neural networks, but did not get proper distribution and use. But now we have </a:t>
            </a:r>
            <a:r>
              <a:rPr lang="en-US" dirty="0" smtClean="0"/>
              <a:t>an open systems </a:t>
            </a:r>
            <a:r>
              <a:rPr lang="en-US" dirty="0"/>
              <a:t>and can be considered complete because of the large number of </a:t>
            </a:r>
            <a:r>
              <a:rPr lang="en-US" dirty="0" smtClean="0"/>
              <a:t>items(sites/nodes/branches), </a:t>
            </a:r>
            <a:r>
              <a:rPr lang="en-US" dirty="0"/>
              <a:t>so </a:t>
            </a:r>
            <a:r>
              <a:rPr lang="en-US" dirty="0" smtClean="0"/>
              <a:t>we </a:t>
            </a:r>
            <a:r>
              <a:rPr lang="en-US" dirty="0"/>
              <a:t>should return to this issue in more detail and analyze it. </a:t>
            </a:r>
            <a:endParaRPr lang="en-US" dirty="0" smtClean="0"/>
          </a:p>
        </p:txBody>
      </p:sp>
      <p:sp>
        <p:nvSpPr>
          <p:cNvPr id="3" name="TextBox 2"/>
          <p:cNvSpPr txBox="1"/>
          <p:nvPr/>
        </p:nvSpPr>
        <p:spPr>
          <a:xfrm>
            <a:off x="710680" y="3212976"/>
            <a:ext cx="5040560" cy="2308324"/>
          </a:xfrm>
          <a:prstGeom prst="rect">
            <a:avLst/>
          </a:prstGeom>
          <a:noFill/>
        </p:spPr>
        <p:txBody>
          <a:bodyPr wrap="square" rtlCol="0">
            <a:spAutoFit/>
          </a:bodyPr>
          <a:lstStyle/>
          <a:p>
            <a:r>
              <a:rPr lang="en-US" dirty="0" smtClean="0"/>
              <a:t>8</a:t>
            </a:r>
            <a:r>
              <a:rPr lang="en-US" dirty="0"/>
              <a:t>. The new paradigm is based:</a:t>
            </a:r>
          </a:p>
          <a:p>
            <a:pPr marL="285750" indent="-285750">
              <a:buFont typeface="Arial" panose="020B0604020202020204" pitchFamily="34" charset="0"/>
              <a:buChar char="•"/>
            </a:pPr>
            <a:r>
              <a:rPr lang="en-US" dirty="0" smtClean="0"/>
              <a:t>Wittgenstein’s language </a:t>
            </a:r>
            <a:r>
              <a:rPr lang="en-US" dirty="0"/>
              <a:t>games</a:t>
            </a:r>
            <a:r>
              <a:rPr lang="en-US" dirty="0" smtClean="0"/>
              <a:t>,</a:t>
            </a:r>
          </a:p>
          <a:p>
            <a:pPr marL="285750" indent="-285750">
              <a:buFont typeface="Arial" panose="020B0604020202020204" pitchFamily="34" charset="0"/>
              <a:buChar char="•"/>
            </a:pPr>
            <a:r>
              <a:rPr lang="en-US" dirty="0" smtClean="0"/>
              <a:t>The </a:t>
            </a:r>
            <a:r>
              <a:rPr lang="en-US" dirty="0"/>
              <a:t>principle of incompleteness of formal systems of Kurt </a:t>
            </a:r>
            <a:r>
              <a:rPr lang="en-US" dirty="0" smtClean="0"/>
              <a:t>Gödel</a:t>
            </a:r>
          </a:p>
          <a:p>
            <a:pPr marL="285750" indent="-285750">
              <a:buFont typeface="Arial" panose="020B0604020202020204" pitchFamily="34" charset="0"/>
              <a:buChar char="•"/>
            </a:pPr>
            <a:r>
              <a:rPr lang="en-US" dirty="0"/>
              <a:t>Heisenberg's uncertainty principle in a philosophical </a:t>
            </a:r>
            <a:r>
              <a:rPr lang="en-US" dirty="0" smtClean="0"/>
              <a:t>context</a:t>
            </a:r>
          </a:p>
          <a:p>
            <a:pPr marL="285750" indent="-285750">
              <a:buFont typeface="Arial" panose="020B0604020202020204" pitchFamily="34" charset="0"/>
              <a:buChar char="•"/>
            </a:pPr>
            <a:r>
              <a:rPr lang="en-US" dirty="0" err="1"/>
              <a:t>Niels</a:t>
            </a:r>
            <a:r>
              <a:rPr lang="en-US" dirty="0"/>
              <a:t> Bohr's principle of complementarity</a:t>
            </a:r>
            <a:endParaRPr lang="en-US" dirty="0" smtClean="0"/>
          </a:p>
          <a:p>
            <a:pPr marL="285750" indent="-285750">
              <a:buFont typeface="Arial" panose="020B0604020202020204" pitchFamily="34" charset="0"/>
              <a:buChar char="•"/>
            </a:pPr>
            <a:endParaRPr lang="ru-RU" dirty="0"/>
          </a:p>
        </p:txBody>
      </p:sp>
    </p:spTree>
    <p:extLst>
      <p:ext uri="{BB962C8B-B14F-4D97-AF65-F5344CB8AC3E}">
        <p14:creationId xmlns:p14="http://schemas.microsoft.com/office/powerpoint/2010/main" val="1175570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0680" y="476672"/>
            <a:ext cx="7056784" cy="923330"/>
          </a:xfrm>
          <a:prstGeom prst="rect">
            <a:avLst/>
          </a:prstGeom>
          <a:noFill/>
        </p:spPr>
        <p:txBody>
          <a:bodyPr wrap="square" rtlCol="0">
            <a:spAutoFit/>
          </a:bodyPr>
          <a:lstStyle/>
          <a:p>
            <a:r>
              <a:rPr lang="en-US" dirty="0"/>
              <a:t>9. In accordance with paragraph 8 is necessary to develop </a:t>
            </a:r>
            <a:r>
              <a:rPr lang="en-US" dirty="0" smtClean="0"/>
              <a:t>logic extensions, like a </a:t>
            </a:r>
            <a:r>
              <a:rPr lang="en-US" dirty="0"/>
              <a:t>modal logic and </a:t>
            </a:r>
            <a:r>
              <a:rPr lang="en-US" dirty="0" smtClean="0"/>
              <a:t>to </a:t>
            </a:r>
            <a:r>
              <a:rPr lang="en-US" dirty="0"/>
              <a:t>reflect the paradigm </a:t>
            </a:r>
            <a:r>
              <a:rPr lang="en-US" dirty="0" smtClean="0"/>
              <a:t> from philosophical </a:t>
            </a:r>
            <a:r>
              <a:rPr lang="en-US" dirty="0"/>
              <a:t>level to the </a:t>
            </a:r>
            <a:r>
              <a:rPr lang="en-US" dirty="0" smtClean="0"/>
              <a:t>executable (software solution)</a:t>
            </a:r>
          </a:p>
        </p:txBody>
      </p:sp>
      <p:sp>
        <p:nvSpPr>
          <p:cNvPr id="3" name="TextBox 2"/>
          <p:cNvSpPr txBox="1"/>
          <p:nvPr/>
        </p:nvSpPr>
        <p:spPr>
          <a:xfrm>
            <a:off x="710680" y="1844824"/>
            <a:ext cx="5040560" cy="1200329"/>
          </a:xfrm>
          <a:prstGeom prst="rect">
            <a:avLst/>
          </a:prstGeom>
          <a:noFill/>
        </p:spPr>
        <p:txBody>
          <a:bodyPr wrap="square" rtlCol="0">
            <a:spAutoFit/>
          </a:bodyPr>
          <a:lstStyle/>
          <a:p>
            <a:r>
              <a:rPr lang="en-US" dirty="0" smtClean="0"/>
              <a:t>10. It’s all in general. The next genesis of paradigm I think will be adding the parallel worlds of </a:t>
            </a:r>
            <a:r>
              <a:rPr lang="en-US" dirty="0" err="1" smtClean="0"/>
              <a:t>Jaakko</a:t>
            </a:r>
            <a:r>
              <a:rPr lang="en-US" dirty="0" smtClean="0"/>
              <a:t> </a:t>
            </a:r>
            <a:r>
              <a:rPr lang="en-US" dirty="0" err="1" smtClean="0"/>
              <a:t>Hintikka</a:t>
            </a:r>
            <a:r>
              <a:rPr lang="en-US" dirty="0"/>
              <a:t>.</a:t>
            </a:r>
          </a:p>
          <a:p>
            <a:endParaRPr lang="ru-RU" dirty="0"/>
          </a:p>
        </p:txBody>
      </p:sp>
    </p:spTree>
    <p:extLst>
      <p:ext uri="{BB962C8B-B14F-4D97-AF65-F5344CB8AC3E}">
        <p14:creationId xmlns:p14="http://schemas.microsoft.com/office/powerpoint/2010/main" val="3035907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My CV</a:t>
            </a:r>
            <a:endParaRPr lang="en-US" dirty="0"/>
          </a:p>
        </p:txBody>
      </p:sp>
      <p:sp>
        <p:nvSpPr>
          <p:cNvPr id="5123" name="Rectangle 3"/>
          <p:cNvSpPr>
            <a:spLocks noGrp="1" noChangeArrowheads="1"/>
          </p:cNvSpPr>
          <p:nvPr>
            <p:ph type="body" idx="1"/>
          </p:nvPr>
        </p:nvSpPr>
        <p:spPr/>
        <p:txBody>
          <a:bodyPr/>
          <a:lstStyle/>
          <a:p>
            <a:r>
              <a:rPr lang="en-US" dirty="0"/>
              <a:t>I propose the joint development of a new paradigm in IT that will make the above expectations a reality</a:t>
            </a:r>
          </a:p>
        </p:txBody>
      </p:sp>
    </p:spTree>
    <p:extLst>
      <p:ext uri="{BB962C8B-B14F-4D97-AF65-F5344CB8AC3E}">
        <p14:creationId xmlns:p14="http://schemas.microsoft.com/office/powerpoint/2010/main" val="1063342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5486400" cy="566738"/>
          </a:xfrm>
        </p:spPr>
        <p:txBody>
          <a:bodyPr/>
          <a:lstStyle/>
          <a:p>
            <a:r>
              <a:rPr lang="en-US" dirty="0" smtClean="0"/>
              <a:t>Personal info</a:t>
            </a:r>
            <a:endParaRPr lang="en-US" dirty="0"/>
          </a:p>
        </p:txBody>
      </p:sp>
      <p:sp>
        <p:nvSpPr>
          <p:cNvPr id="4" name="Text Placeholder 3"/>
          <p:cNvSpPr>
            <a:spLocks noGrp="1"/>
          </p:cNvSpPr>
          <p:nvPr>
            <p:ph type="body" sz="half" idx="2"/>
          </p:nvPr>
        </p:nvSpPr>
        <p:spPr>
          <a:xfrm>
            <a:off x="827584" y="683370"/>
            <a:ext cx="7992888" cy="6057998"/>
          </a:xfrm>
        </p:spPr>
        <p:txBody>
          <a:bodyPr/>
          <a:lstStyle/>
          <a:p>
            <a:r>
              <a:rPr lang="en-US" sz="1000" dirty="0">
                <a:solidFill>
                  <a:schemeClr val="tx1"/>
                </a:solidFill>
              </a:rPr>
              <a:t>I’m software engineer, 34 </a:t>
            </a:r>
            <a:r>
              <a:rPr lang="en-US" sz="1000" dirty="0" err="1">
                <a:solidFill>
                  <a:schemeClr val="tx1"/>
                </a:solidFill>
              </a:rPr>
              <a:t>y.o</a:t>
            </a:r>
            <a:r>
              <a:rPr lang="en-US" sz="1000" dirty="0">
                <a:solidFill>
                  <a:schemeClr val="tx1"/>
                </a:solidFill>
              </a:rPr>
              <a:t>. Married, have 2 child.  Have a 10+ years’ experience in IT. Most of my projects have centered on the telephony, connectivity, web and database areas. I have a good control of written English, but pre-intermediate level of oral one. </a:t>
            </a:r>
            <a:br>
              <a:rPr lang="en-US" sz="1000" dirty="0">
                <a:solidFill>
                  <a:schemeClr val="tx1"/>
                </a:solidFill>
              </a:rPr>
            </a:br>
            <a:r>
              <a:rPr lang="en-US" sz="1000" dirty="0">
                <a:solidFill>
                  <a:schemeClr val="tx1"/>
                </a:solidFill>
              </a:rPr>
              <a:t>At present I work at home in Nizhny Novgorod and I happen in Moscow from 10 to 14 days in a month. Reallocation is available only to </a:t>
            </a:r>
            <a:r>
              <a:rPr lang="en-US" sz="1000" dirty="0" smtClean="0">
                <a:solidFill>
                  <a:schemeClr val="tx1"/>
                </a:solidFill>
              </a:rPr>
              <a:t>USA </a:t>
            </a:r>
            <a:r>
              <a:rPr lang="en-US" sz="1000" dirty="0">
                <a:solidFill>
                  <a:schemeClr val="tx1"/>
                </a:solidFill>
              </a:rPr>
              <a:t>in other case I prefer work in home and communicate by Skype, e-mail in this case I may pay more attention to projects tasks than waste time (4-6 hours per day) and forces on the road to office, parking, lunch and  so on… Usually I work for 10-12 hours in day and I wait for worthy compensation for the efforts.</a:t>
            </a:r>
            <a:endParaRPr lang="ru-RU" sz="1000" b="1" dirty="0">
              <a:solidFill>
                <a:schemeClr val="tx1"/>
              </a:solidFill>
            </a:endParaRPr>
          </a:p>
          <a:p>
            <a:r>
              <a:rPr lang="en-US" sz="1000" dirty="0">
                <a:solidFill>
                  <a:schemeClr val="tx1"/>
                </a:solidFill>
              </a:rPr>
              <a:t>I was graduated in Nizhny Novgorod State Technical University as a master of technical physics and a technology in 2001. Was four times the winner of a grant of </a:t>
            </a:r>
            <a:r>
              <a:rPr lang="en-US" sz="1000" dirty="0" err="1">
                <a:solidFill>
                  <a:schemeClr val="tx1"/>
                </a:solidFill>
              </a:rPr>
              <a:t>Yulii</a:t>
            </a:r>
            <a:r>
              <a:rPr lang="en-US" sz="1000" dirty="0">
                <a:solidFill>
                  <a:schemeClr val="tx1"/>
                </a:solidFill>
              </a:rPr>
              <a:t> </a:t>
            </a:r>
            <a:r>
              <a:rPr lang="en-US" sz="1000" dirty="0" err="1">
                <a:solidFill>
                  <a:schemeClr val="tx1"/>
                </a:solidFill>
              </a:rPr>
              <a:t>Borisovich</a:t>
            </a:r>
            <a:r>
              <a:rPr lang="en-US" sz="1000" dirty="0">
                <a:solidFill>
                  <a:schemeClr val="tx1"/>
                </a:solidFill>
              </a:rPr>
              <a:t> </a:t>
            </a:r>
            <a:r>
              <a:rPr lang="en-US" sz="1000" dirty="0" err="1">
                <a:solidFill>
                  <a:schemeClr val="tx1"/>
                </a:solidFill>
              </a:rPr>
              <a:t>Khariton</a:t>
            </a:r>
            <a:r>
              <a:rPr lang="en-US" sz="1000" dirty="0">
                <a:solidFill>
                  <a:schemeClr val="tx1"/>
                </a:solidFill>
              </a:rPr>
              <a:t> in nuclear physics. I often made scientific reports and presentations at conferences. During study were developed a number of programs which are applied and still. The main direction of my scientific work was – application of information technologies for receiving processing of results of experiments.</a:t>
            </a:r>
            <a:endParaRPr lang="ru-RU" sz="1000" b="1" dirty="0">
              <a:solidFill>
                <a:schemeClr val="tx1"/>
              </a:solidFill>
            </a:endParaRPr>
          </a:p>
          <a:p>
            <a:r>
              <a:rPr lang="en-US" sz="1000" dirty="0">
                <a:solidFill>
                  <a:schemeClr val="tx1"/>
                </a:solidFill>
              </a:rPr>
              <a:t>Working in the banking sector to me it was necessary to work often with financial experts, to study and formalize their sphere of activity for further automation. To train experts for the new software.</a:t>
            </a:r>
            <a:endParaRPr lang="ru-RU" sz="1000" b="1" dirty="0">
              <a:solidFill>
                <a:schemeClr val="tx1"/>
              </a:solidFill>
            </a:endParaRPr>
          </a:p>
          <a:p>
            <a:r>
              <a:rPr lang="en-US" sz="1000" dirty="0">
                <a:solidFill>
                  <a:schemeClr val="tx1"/>
                </a:solidFill>
              </a:rPr>
              <a:t>Working in Motorola Company the last 6 months I was on positions of the specialist of department of marketing in the Java direction – the Italian marketing department, Turin. The main objective consisted in adaptation and improvement of existing J2ME of technologies in new products (phones) of coordination of the Russian developers and development of marketing requirements for the J2ME technologies. Support third party developers.</a:t>
            </a:r>
            <a:endParaRPr lang="ru-RU" sz="1000" b="1" dirty="0">
              <a:solidFill>
                <a:schemeClr val="tx1"/>
              </a:solidFill>
            </a:endParaRPr>
          </a:p>
          <a:p>
            <a:r>
              <a:rPr lang="en-US" sz="1000" dirty="0">
                <a:solidFill>
                  <a:schemeClr val="tx1"/>
                </a:solidFill>
              </a:rPr>
              <a:t>At present I participate in startup project of the robotized game platform. My tasks include realization of idea of my customer. I should communicate in parallel with developers of hardware, developers of HAL, creative people engaged in video processing, designers and to develop for them requirements, and also in parallel develop new technologies, specifications and protocols. I can carry the saved tens of thousands of dollars of the customer to my merits on the offer to use Soft PLC (software implementation of programmable logic controller), on use of the </a:t>
            </a:r>
            <a:r>
              <a:rPr lang="en-US" sz="1000" dirty="0" err="1">
                <a:solidFill>
                  <a:schemeClr val="tx1"/>
                </a:solidFill>
              </a:rPr>
              <a:t>google</a:t>
            </a:r>
            <a:r>
              <a:rPr lang="en-US" sz="1000" dirty="0">
                <a:solidFill>
                  <a:schemeClr val="tx1"/>
                </a:solidFill>
              </a:rPr>
              <a:t> apps and </a:t>
            </a:r>
            <a:r>
              <a:rPr lang="en-US" sz="1000" dirty="0" err="1">
                <a:solidFill>
                  <a:schemeClr val="tx1"/>
                </a:solidFill>
              </a:rPr>
              <a:t>youtube</a:t>
            </a:r>
            <a:r>
              <a:rPr lang="en-US" sz="1000" dirty="0">
                <a:solidFill>
                  <a:schemeClr val="tx1"/>
                </a:solidFill>
              </a:rPr>
              <a:t> technologies, instead of creation of big park of servers, software and further services.</a:t>
            </a:r>
            <a:endParaRPr lang="ru-RU" sz="1000" b="1" dirty="0">
              <a:solidFill>
                <a:schemeClr val="tx1"/>
              </a:solidFill>
            </a:endParaRPr>
          </a:p>
          <a:p>
            <a:r>
              <a:rPr lang="en-US" sz="1000" dirty="0">
                <a:solidFill>
                  <a:schemeClr val="tx1"/>
                </a:solidFill>
              </a:rPr>
              <a:t>I like to work with people, to learn new technologies and to share the scientific researches in the field of IT. I participated in many projects and I consider myself as the expert of IT with a good technical experience. I have a wide experience of work in large international teams, am able to communicate with people and to avoid the conflicts or to resolve them at early stages. Long enough I worked with users in support that made me more patient and quieter.</a:t>
            </a:r>
            <a:endParaRPr lang="ru-RU" sz="1000" b="1" dirty="0">
              <a:solidFill>
                <a:schemeClr val="tx1"/>
              </a:solidFill>
            </a:endParaRPr>
          </a:p>
          <a:p>
            <a:r>
              <a:rPr lang="en-US" sz="1000" dirty="0">
                <a:solidFill>
                  <a:schemeClr val="tx1"/>
                </a:solidFill>
              </a:rPr>
              <a:t>I am able to organize people and to hold events, but as a rule it belonged to my hobbies. I was one of organizers of club of fans of BMW in Nizhny Novgorod, at the first meeting it was possible to bring together more than 50 participants. But after sale of the my BMW M3 I departed from active participation in club life. Now I organize team of fans of feeder fishing on purpose to participate in the international competitions. I love people and the good companies. </a:t>
            </a:r>
            <a:r>
              <a:rPr lang="en-US" sz="1000" dirty="0" smtClean="0">
                <a:solidFill>
                  <a:schemeClr val="tx1"/>
                </a:solidFill>
              </a:rPr>
              <a:t>A </a:t>
            </a:r>
            <a:r>
              <a:rPr lang="en-US" sz="1000" dirty="0">
                <a:solidFill>
                  <a:schemeClr val="tx1"/>
                </a:solidFill>
              </a:rPr>
              <a:t>lot of time </a:t>
            </a:r>
            <a:r>
              <a:rPr lang="en-US" sz="1000" dirty="0" smtClean="0">
                <a:solidFill>
                  <a:schemeClr val="tx1"/>
                </a:solidFill>
              </a:rPr>
              <a:t>I sit </a:t>
            </a:r>
            <a:r>
              <a:rPr lang="en-US" sz="1000" dirty="0">
                <a:solidFill>
                  <a:schemeClr val="tx1"/>
                </a:solidFill>
              </a:rPr>
              <a:t>in front of the computer, therefore a meeting with live people for me always in pleasure.</a:t>
            </a:r>
            <a:endParaRPr lang="ru-RU" sz="1000" b="1" dirty="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5486400" cy="566738"/>
          </a:xfrm>
        </p:spPr>
        <p:txBody>
          <a:bodyPr/>
          <a:lstStyle/>
          <a:p>
            <a:r>
              <a:rPr lang="en-US" dirty="0" smtClean="0"/>
              <a:t>Project Experience – with customer info</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4065073289"/>
              </p:ext>
            </p:extLst>
          </p:nvPr>
        </p:nvGraphicFramePr>
        <p:xfrm>
          <a:off x="683568" y="685854"/>
          <a:ext cx="6984776" cy="1651000"/>
        </p:xfrm>
        <a:graphic>
          <a:graphicData uri="http://schemas.openxmlformats.org/drawingml/2006/table">
            <a:tbl>
              <a:tblPr firstRow="1" bandRow="1">
                <a:tableStyleId>{F5AB1C69-6EDB-4FF4-983F-18BD219EF322}</a:tableStyleId>
              </a:tblPr>
              <a:tblGrid>
                <a:gridCol w="4064000"/>
                <a:gridCol w="2920776"/>
              </a:tblGrid>
              <a:tr h="370840">
                <a:tc>
                  <a:txBody>
                    <a:bodyPr/>
                    <a:lstStyle/>
                    <a:p>
                      <a:r>
                        <a:rPr lang="en-US" dirty="0" smtClean="0"/>
                        <a:t>Folio-auto Ltd: Software Architect</a:t>
                      </a:r>
                      <a:endParaRPr lang="ru-RU" dirty="0"/>
                    </a:p>
                  </a:txBody>
                  <a:tcPr/>
                </a:tc>
                <a:tc>
                  <a:txBody>
                    <a:bodyPr/>
                    <a:lstStyle/>
                    <a:p>
                      <a:r>
                        <a:rPr lang="en-US" dirty="0" smtClean="0"/>
                        <a:t>In progress</a:t>
                      </a:r>
                      <a:endParaRPr lang="ru-RU" dirty="0"/>
                    </a:p>
                  </a:txBody>
                  <a:tcPr/>
                </a:tc>
              </a:tr>
              <a:tr h="185420">
                <a:tc gridSpan="2">
                  <a:txBody>
                    <a:bodyPr/>
                    <a:lstStyle/>
                    <a:p>
                      <a:r>
                        <a:rPr lang="en-US" dirty="0" smtClean="0"/>
                        <a:t>Architect of TV-robotic game engine</a:t>
                      </a:r>
                      <a:endParaRPr lang="ru-RU" dirty="0"/>
                    </a:p>
                  </a:txBody>
                  <a:tcPr/>
                </a:tc>
                <a:tc hMerge="1">
                  <a:txBody>
                    <a:bodyPr/>
                    <a:lstStyle/>
                    <a:p>
                      <a:endParaRPr lang="ru-RU" dirty="0"/>
                    </a:p>
                  </a:txBody>
                  <a:tcPr/>
                </a:tc>
              </a:tr>
              <a:tr h="185420">
                <a:tc gridSpan="2">
                  <a:txBody>
                    <a:bodyPr/>
                    <a:lstStyle/>
                    <a:p>
                      <a:r>
                        <a:rPr lang="en-US" dirty="0" smtClean="0"/>
                        <a:t>C,C++,C#, Python Java, RT Java, UML, QNX, </a:t>
                      </a:r>
                      <a:r>
                        <a:rPr lang="en-US" dirty="0" err="1" smtClean="0"/>
                        <a:t>Xenomai</a:t>
                      </a:r>
                      <a:r>
                        <a:rPr lang="en-US" dirty="0" smtClean="0"/>
                        <a:t>, Linux, </a:t>
                      </a:r>
                      <a:r>
                        <a:rPr lang="en-US" dirty="0" err="1" smtClean="0"/>
                        <a:t>CodeSys</a:t>
                      </a:r>
                      <a:r>
                        <a:rPr lang="en-US" dirty="0" smtClean="0"/>
                        <a:t>, Python, </a:t>
                      </a:r>
                      <a:r>
                        <a:rPr lang="en-US" dirty="0" err="1" smtClean="0"/>
                        <a:t>NodeJS</a:t>
                      </a:r>
                      <a:r>
                        <a:rPr lang="en-US" dirty="0" smtClean="0"/>
                        <a:t>, Haskell, Google App Engine, </a:t>
                      </a:r>
                      <a:r>
                        <a:rPr lang="en-US" dirty="0" err="1" smtClean="0"/>
                        <a:t>CodeSys</a:t>
                      </a:r>
                      <a:r>
                        <a:rPr lang="en-US" dirty="0" smtClean="0"/>
                        <a:t>, </a:t>
                      </a:r>
                      <a:r>
                        <a:rPr lang="en-US" dirty="0" err="1" smtClean="0"/>
                        <a:t>Neuroph</a:t>
                      </a:r>
                      <a:endParaRPr lang="ru-RU" dirty="0"/>
                    </a:p>
                  </a:txBody>
                  <a:tcPr/>
                </a:tc>
                <a:tc hMerge="1">
                  <a:txBody>
                    <a:bodyPr/>
                    <a:lstStyle/>
                    <a:p>
                      <a:endParaRPr lang="ru-RU"/>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635377307"/>
              </p:ext>
            </p:extLst>
          </p:nvPr>
        </p:nvGraphicFramePr>
        <p:xfrm>
          <a:off x="683568" y="2492896"/>
          <a:ext cx="6984776" cy="1564898"/>
        </p:xfrm>
        <a:graphic>
          <a:graphicData uri="http://schemas.openxmlformats.org/drawingml/2006/table">
            <a:tbl>
              <a:tblPr firstRow="1" bandRow="1">
                <a:tableStyleId>{F5AB1C69-6EDB-4FF4-983F-18BD219EF322}</a:tableStyleId>
              </a:tblPr>
              <a:tblGrid>
                <a:gridCol w="4032448"/>
                <a:gridCol w="2952328"/>
              </a:tblGrid>
              <a:tr h="559058">
                <a:tc>
                  <a:txBody>
                    <a:bodyPr/>
                    <a:lstStyle/>
                    <a:p>
                      <a:r>
                        <a:rPr lang="en-US" dirty="0" err="1" smtClean="0"/>
                        <a:t>Burevestnik</a:t>
                      </a:r>
                      <a:r>
                        <a:rPr lang="en-US" dirty="0" smtClean="0"/>
                        <a:t>: Software Engineer</a:t>
                      </a:r>
                    </a:p>
                    <a:p>
                      <a:r>
                        <a:rPr lang="en-US" dirty="0" smtClean="0"/>
                        <a:t>http://www.burevestnik.com/</a:t>
                      </a:r>
                      <a:endParaRPr lang="ru-RU" dirty="0"/>
                    </a:p>
                  </a:txBody>
                  <a:tcPr/>
                </a:tc>
                <a:tc>
                  <a:txBody>
                    <a:bodyPr/>
                    <a:lstStyle/>
                    <a:p>
                      <a:r>
                        <a:rPr lang="en-US" dirty="0" smtClean="0"/>
                        <a:t>6 month</a:t>
                      </a:r>
                      <a:endParaRPr lang="ru-RU" dirty="0"/>
                    </a:p>
                  </a:txBody>
                  <a:tcPr/>
                </a:tc>
              </a:tr>
              <a:tr h="322043">
                <a:tc gridSpan="2">
                  <a:txBody>
                    <a:bodyPr/>
                    <a:lstStyle/>
                    <a:p>
                      <a:r>
                        <a:rPr lang="en-US" sz="1800" kern="1200" dirty="0" smtClean="0">
                          <a:solidFill>
                            <a:schemeClr val="dk1"/>
                          </a:solidFill>
                          <a:effectLst/>
                          <a:latin typeface="+mn-lt"/>
                          <a:ea typeface="+mn-ea"/>
                          <a:cs typeface="+mn-cs"/>
                        </a:rPr>
                        <a:t>Develop, test and support scientific library</a:t>
                      </a:r>
                      <a:endParaRPr lang="ru-RU" dirty="0"/>
                    </a:p>
                  </a:txBody>
                  <a:tcPr/>
                </a:tc>
                <a:tc hMerge="1">
                  <a:txBody>
                    <a:bodyPr/>
                    <a:lstStyle/>
                    <a:p>
                      <a:endParaRPr lang="ru-RU" dirty="0"/>
                    </a:p>
                  </a:txBody>
                  <a:tcPr/>
                </a:tc>
              </a:tr>
              <a:tr h="559058">
                <a:tc gridSpan="2">
                  <a:txBody>
                    <a:bodyPr/>
                    <a:lstStyle/>
                    <a:p>
                      <a:r>
                        <a:rPr lang="en-US" dirty="0" smtClean="0"/>
                        <a:t>C, C++, QT, GSL, Boost</a:t>
                      </a:r>
                      <a:endParaRPr lang="ru-RU" dirty="0"/>
                    </a:p>
                  </a:txBody>
                  <a:tcPr/>
                </a:tc>
                <a:tc hMerge="1">
                  <a:txBody>
                    <a:bodyPr/>
                    <a:lstStyle/>
                    <a:p>
                      <a:endParaRPr lang="ru-RU"/>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199721099"/>
              </p:ext>
            </p:extLst>
          </p:nvPr>
        </p:nvGraphicFramePr>
        <p:xfrm>
          <a:off x="683568" y="4221088"/>
          <a:ext cx="6984776" cy="1758196"/>
        </p:xfrm>
        <a:graphic>
          <a:graphicData uri="http://schemas.openxmlformats.org/drawingml/2006/table">
            <a:tbl>
              <a:tblPr firstRow="1" bandRow="1">
                <a:tableStyleId>{F5AB1C69-6EDB-4FF4-983F-18BD219EF322}</a:tableStyleId>
              </a:tblPr>
              <a:tblGrid>
                <a:gridCol w="4032448"/>
                <a:gridCol w="2952328"/>
              </a:tblGrid>
              <a:tr h="559058">
                <a:tc>
                  <a:txBody>
                    <a:bodyPr/>
                    <a:lstStyle/>
                    <a:p>
                      <a:r>
                        <a:rPr lang="en-US" dirty="0" smtClean="0"/>
                        <a:t>Samsung</a:t>
                      </a:r>
                      <a:endParaRPr lang="ru-RU" dirty="0"/>
                    </a:p>
                  </a:txBody>
                  <a:tcPr/>
                </a:tc>
                <a:tc>
                  <a:txBody>
                    <a:bodyPr/>
                    <a:lstStyle/>
                    <a:p>
                      <a:r>
                        <a:rPr lang="en-US" dirty="0" smtClean="0"/>
                        <a:t>5 month</a:t>
                      </a:r>
                      <a:endParaRPr lang="ru-RU" dirty="0"/>
                    </a:p>
                  </a:txBody>
                  <a:tcPr/>
                </a:tc>
              </a:tr>
              <a:tr h="322043">
                <a:tc gridSpan="2">
                  <a:txBody>
                    <a:bodyPr/>
                    <a:lstStyle/>
                    <a:p>
                      <a:r>
                        <a:rPr lang="en-US" sz="1800" kern="1200" dirty="0" smtClean="0">
                          <a:solidFill>
                            <a:schemeClr val="dk1"/>
                          </a:solidFill>
                          <a:effectLst/>
                          <a:latin typeface="+mn-lt"/>
                          <a:ea typeface="+mn-ea"/>
                          <a:cs typeface="+mn-cs"/>
                        </a:rPr>
                        <a:t>Develop, test and support  Android Applications</a:t>
                      </a:r>
                    </a:p>
                    <a:p>
                      <a:r>
                        <a:rPr lang="en-US" sz="1800" kern="1200" dirty="0" smtClean="0">
                          <a:solidFill>
                            <a:schemeClr val="dk1"/>
                          </a:solidFill>
                          <a:effectLst/>
                          <a:latin typeface="+mn-lt"/>
                          <a:ea typeface="+mn-ea"/>
                          <a:cs typeface="+mn-cs"/>
                        </a:rPr>
                        <a:t>Resolving Androids kernel, framework issues</a:t>
                      </a:r>
                    </a:p>
                  </a:txBody>
                  <a:tcPr/>
                </a:tc>
                <a:tc hMerge="1">
                  <a:txBody>
                    <a:bodyPr/>
                    <a:lstStyle/>
                    <a:p>
                      <a:endParaRPr lang="ru-RU" dirty="0"/>
                    </a:p>
                  </a:txBody>
                  <a:tcPr/>
                </a:tc>
              </a:tr>
              <a:tr h="559058">
                <a:tc gridSpan="2">
                  <a:txBody>
                    <a:bodyPr/>
                    <a:lstStyle/>
                    <a:p>
                      <a:r>
                        <a:rPr lang="en-US" dirty="0" smtClean="0"/>
                        <a:t>Java, C</a:t>
                      </a:r>
                      <a:r>
                        <a:rPr lang="en-US" dirty="0" smtClean="0"/>
                        <a:t>++, Android</a:t>
                      </a:r>
                      <a:endParaRPr lang="ru-RU" dirty="0"/>
                    </a:p>
                  </a:txBody>
                  <a:tcPr/>
                </a:tc>
                <a:tc hMerge="1">
                  <a:txBody>
                    <a:bodyPr/>
                    <a:lstStyle/>
                    <a:p>
                      <a:endParaRPr lang="ru-RU"/>
                    </a:p>
                  </a:txBody>
                  <a:tcPr/>
                </a:tc>
              </a:tr>
            </a:tbl>
          </a:graphicData>
        </a:graphic>
      </p:graphicFrame>
    </p:spTree>
    <p:extLst>
      <p:ext uri="{BB962C8B-B14F-4D97-AF65-F5344CB8AC3E}">
        <p14:creationId xmlns:p14="http://schemas.microsoft.com/office/powerpoint/2010/main" val="1877488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5486400" cy="566738"/>
          </a:xfrm>
        </p:spPr>
        <p:txBody>
          <a:bodyPr/>
          <a:lstStyle/>
          <a:p>
            <a:r>
              <a:rPr lang="en-US" dirty="0" smtClean="0"/>
              <a:t>Project Experience – with customer info</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484599106"/>
              </p:ext>
            </p:extLst>
          </p:nvPr>
        </p:nvGraphicFramePr>
        <p:xfrm>
          <a:off x="683568" y="685854"/>
          <a:ext cx="6984776" cy="2479014"/>
        </p:xfrm>
        <a:graphic>
          <a:graphicData uri="http://schemas.openxmlformats.org/drawingml/2006/table">
            <a:tbl>
              <a:tblPr firstRow="1" bandRow="1">
                <a:tableStyleId>{F5AB1C69-6EDB-4FF4-983F-18BD219EF322}</a:tableStyleId>
              </a:tblPr>
              <a:tblGrid>
                <a:gridCol w="4064000"/>
                <a:gridCol w="2920776"/>
              </a:tblGrid>
              <a:tr h="524499">
                <a:tc>
                  <a:txBody>
                    <a:bodyPr/>
                    <a:lstStyle/>
                    <a:p>
                      <a:r>
                        <a:rPr lang="en-US" dirty="0" smtClean="0"/>
                        <a:t>Kyocera </a:t>
                      </a:r>
                      <a:r>
                        <a:rPr lang="en-US" dirty="0" err="1" smtClean="0"/>
                        <a:t>Wirless</a:t>
                      </a:r>
                      <a:r>
                        <a:rPr lang="en-US" dirty="0" smtClean="0"/>
                        <a:t>,</a:t>
                      </a:r>
                    </a:p>
                    <a:p>
                      <a:r>
                        <a:rPr lang="en-US" dirty="0" smtClean="0"/>
                        <a:t>Senior Software Engineer</a:t>
                      </a:r>
                      <a:endParaRPr lang="ru-RU" dirty="0"/>
                    </a:p>
                  </a:txBody>
                  <a:tcPr/>
                </a:tc>
                <a:tc>
                  <a:txBody>
                    <a:bodyPr/>
                    <a:lstStyle/>
                    <a:p>
                      <a:r>
                        <a:rPr lang="en-US" dirty="0" smtClean="0"/>
                        <a:t>6</a:t>
                      </a:r>
                      <a:r>
                        <a:rPr lang="en-US" baseline="0" dirty="0" smtClean="0"/>
                        <a:t> month</a:t>
                      </a:r>
                      <a:endParaRPr lang="ru-RU" dirty="0"/>
                    </a:p>
                  </a:txBody>
                  <a:tcPr/>
                </a:tc>
              </a:tr>
              <a:tr h="1198854">
                <a:tc gridSpan="2">
                  <a:txBody>
                    <a:bodyPr/>
                    <a:lstStyle/>
                    <a:p>
                      <a:pPr lvl="0"/>
                      <a:r>
                        <a:rPr lang="en-US" dirty="0" smtClean="0"/>
                        <a:t>Contour, </a:t>
                      </a:r>
                      <a:r>
                        <a:rPr lang="en-US" dirty="0" err="1" smtClean="0"/>
                        <a:t>FrameworkView</a:t>
                      </a:r>
                      <a:r>
                        <a:rPr lang="en-US" dirty="0" smtClean="0"/>
                        <a:t> </a:t>
                      </a:r>
                    </a:p>
                    <a:p>
                      <a:pPr lvl="0"/>
                      <a:r>
                        <a:rPr lang="en-US" sz="1800" kern="1200" dirty="0" smtClean="0">
                          <a:solidFill>
                            <a:schemeClr val="dk1"/>
                          </a:solidFill>
                          <a:effectLst/>
                          <a:latin typeface="+mn-lt"/>
                          <a:ea typeface="+mn-ea"/>
                          <a:cs typeface="+mn-cs"/>
                        </a:rPr>
                        <a:t>Develop, test and support  BREW MP UI applets</a:t>
                      </a:r>
                      <a:endParaRPr lang="ru-RU" sz="1800" kern="1200" dirty="0" smtClean="0">
                        <a:solidFill>
                          <a:schemeClr val="dk1"/>
                        </a:solidFill>
                        <a:effectLst/>
                        <a:latin typeface="+mn-lt"/>
                        <a:ea typeface="+mn-ea"/>
                        <a:cs typeface="+mn-cs"/>
                      </a:endParaRPr>
                    </a:p>
                    <a:p>
                      <a:pPr lvl="0"/>
                      <a:r>
                        <a:rPr lang="en-US" sz="1800" kern="1200" dirty="0" smtClean="0">
                          <a:solidFill>
                            <a:schemeClr val="dk1"/>
                          </a:solidFill>
                          <a:effectLst/>
                          <a:latin typeface="+mn-lt"/>
                          <a:ea typeface="+mn-ea"/>
                          <a:cs typeface="+mn-cs"/>
                        </a:rPr>
                        <a:t>Design and verify unit test plan, unit testing</a:t>
                      </a:r>
                      <a:endParaRPr lang="ru-RU" sz="1800" kern="1200" dirty="0" smtClean="0">
                        <a:solidFill>
                          <a:schemeClr val="dk1"/>
                        </a:solidFill>
                        <a:effectLst/>
                        <a:latin typeface="+mn-lt"/>
                        <a:ea typeface="+mn-ea"/>
                        <a:cs typeface="+mn-cs"/>
                      </a:endParaRPr>
                    </a:p>
                    <a:p>
                      <a:r>
                        <a:rPr lang="en-US" sz="1800" kern="1200" dirty="0" smtClean="0">
                          <a:solidFill>
                            <a:schemeClr val="dk1"/>
                          </a:solidFill>
                          <a:effectLst/>
                          <a:latin typeface="+mn-lt"/>
                          <a:ea typeface="+mn-ea"/>
                          <a:cs typeface="+mn-cs"/>
                        </a:rPr>
                        <a:t>Requirements analysis</a:t>
                      </a:r>
                      <a:endParaRPr lang="ru-RU" dirty="0" smtClean="0"/>
                    </a:p>
                  </a:txBody>
                  <a:tcPr/>
                </a:tc>
                <a:tc hMerge="1">
                  <a:txBody>
                    <a:bodyPr/>
                    <a:lstStyle/>
                    <a:p>
                      <a:endParaRPr lang="ru-RU" dirty="0"/>
                    </a:p>
                  </a:txBody>
                  <a:tcPr/>
                </a:tc>
              </a:tr>
              <a:tr h="299713">
                <a:tc gridSpan="2">
                  <a:txBody>
                    <a:bodyPr/>
                    <a:lstStyle/>
                    <a:p>
                      <a:pPr lvl="0"/>
                      <a:r>
                        <a:rPr lang="en-US" dirty="0" smtClean="0"/>
                        <a:t>C, BREW, BREW MP, Visual Studio, Source insight, Perforce, Chameleon</a:t>
                      </a:r>
                      <a:endParaRPr lang="ru-RU" dirty="0"/>
                    </a:p>
                  </a:txBody>
                  <a:tcPr/>
                </a:tc>
                <a:tc hMerge="1">
                  <a:txBody>
                    <a:bodyPr/>
                    <a:lstStyle/>
                    <a:p>
                      <a:endParaRPr lang="ru-RU"/>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935125580"/>
              </p:ext>
            </p:extLst>
          </p:nvPr>
        </p:nvGraphicFramePr>
        <p:xfrm>
          <a:off x="683568" y="3140968"/>
          <a:ext cx="6984776" cy="1564898"/>
        </p:xfrm>
        <a:graphic>
          <a:graphicData uri="http://schemas.openxmlformats.org/drawingml/2006/table">
            <a:tbl>
              <a:tblPr firstRow="1" bandRow="1">
                <a:tableStyleId>{F5AB1C69-6EDB-4FF4-983F-18BD219EF322}</a:tableStyleId>
              </a:tblPr>
              <a:tblGrid>
                <a:gridCol w="4032448"/>
                <a:gridCol w="2952328"/>
              </a:tblGrid>
              <a:tr h="559058">
                <a:tc>
                  <a:txBody>
                    <a:bodyPr/>
                    <a:lstStyle/>
                    <a:p>
                      <a:r>
                        <a:rPr lang="en-US" sz="1800" b="1" kern="1200" dirty="0" smtClean="0">
                          <a:solidFill>
                            <a:schemeClr val="lt1"/>
                          </a:solidFill>
                          <a:effectLst/>
                          <a:latin typeface="+mn-lt"/>
                          <a:ea typeface="+mn-ea"/>
                          <a:cs typeface="+mn-cs"/>
                        </a:rPr>
                        <a:t>Federal Antimonopoly Service, FAS, Software Engineer</a:t>
                      </a:r>
                      <a:endParaRPr lang="ru-RU" dirty="0"/>
                    </a:p>
                  </a:txBody>
                  <a:tcPr/>
                </a:tc>
                <a:tc>
                  <a:txBody>
                    <a:bodyPr/>
                    <a:lstStyle/>
                    <a:p>
                      <a:r>
                        <a:rPr lang="en-US" dirty="0" smtClean="0"/>
                        <a:t>3 month</a:t>
                      </a:r>
                      <a:endParaRPr lang="ru-RU" dirty="0"/>
                    </a:p>
                  </a:txBody>
                  <a:tcPr/>
                </a:tc>
              </a:tr>
              <a:tr h="322043">
                <a:tc gridSpan="2">
                  <a:txBody>
                    <a:bodyPr/>
                    <a:lstStyle/>
                    <a:p>
                      <a:r>
                        <a:rPr lang="en-US" sz="1800" kern="1200" dirty="0" smtClean="0">
                          <a:solidFill>
                            <a:schemeClr val="dk1"/>
                          </a:solidFill>
                          <a:effectLst/>
                          <a:latin typeface="+mn-lt"/>
                          <a:ea typeface="+mn-ea"/>
                          <a:cs typeface="+mn-cs"/>
                        </a:rPr>
                        <a:t>Documents workflow development</a:t>
                      </a:r>
                      <a:endParaRPr lang="ru-RU" dirty="0"/>
                    </a:p>
                  </a:txBody>
                  <a:tcPr/>
                </a:tc>
                <a:tc hMerge="1">
                  <a:txBody>
                    <a:bodyPr/>
                    <a:lstStyle/>
                    <a:p>
                      <a:endParaRPr lang="ru-RU" dirty="0"/>
                    </a:p>
                  </a:txBody>
                  <a:tcPr/>
                </a:tc>
              </a:tr>
              <a:tr h="559058">
                <a:tc gridSpan="2">
                  <a:txBody>
                    <a:bodyPr/>
                    <a:lstStyle/>
                    <a:p>
                      <a:r>
                        <a:rPr lang="en-US" dirty="0" smtClean="0"/>
                        <a:t>C#, MS </a:t>
                      </a:r>
                      <a:r>
                        <a:rPr lang="en-US" dirty="0" err="1" smtClean="0"/>
                        <a:t>SQLServer</a:t>
                      </a:r>
                      <a:r>
                        <a:rPr lang="en-US" dirty="0" smtClean="0"/>
                        <a:t>, SOAP, </a:t>
                      </a:r>
                      <a:r>
                        <a:rPr lang="en-US" dirty="0" err="1" smtClean="0"/>
                        <a:t>WebService</a:t>
                      </a:r>
                      <a:r>
                        <a:rPr lang="en-US" dirty="0" smtClean="0"/>
                        <a:t>, Visual Studio, Perforce</a:t>
                      </a:r>
                      <a:endParaRPr lang="ru-RU" dirty="0"/>
                    </a:p>
                  </a:txBody>
                  <a:tcPr/>
                </a:tc>
                <a:tc hMerge="1">
                  <a:txBody>
                    <a:bodyPr/>
                    <a:lstStyle/>
                    <a:p>
                      <a:endParaRPr lang="ru-RU"/>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2126669145"/>
              </p:ext>
            </p:extLst>
          </p:nvPr>
        </p:nvGraphicFramePr>
        <p:xfrm>
          <a:off x="683568" y="4551164"/>
          <a:ext cx="6984776" cy="2306836"/>
        </p:xfrm>
        <a:graphic>
          <a:graphicData uri="http://schemas.openxmlformats.org/drawingml/2006/table">
            <a:tbl>
              <a:tblPr firstRow="1" bandRow="1">
                <a:tableStyleId>{F5AB1C69-6EDB-4FF4-983F-18BD219EF322}</a:tableStyleId>
              </a:tblPr>
              <a:tblGrid>
                <a:gridCol w="4032448"/>
                <a:gridCol w="2952328"/>
              </a:tblGrid>
              <a:tr h="559058">
                <a:tc>
                  <a:txBody>
                    <a:bodyPr/>
                    <a:lstStyle/>
                    <a:p>
                      <a:r>
                        <a:rPr lang="en-US" sz="1800" b="1" kern="1200" dirty="0" smtClean="0">
                          <a:solidFill>
                            <a:schemeClr val="lt1"/>
                          </a:solidFill>
                          <a:effectLst/>
                          <a:latin typeface="+mn-lt"/>
                          <a:ea typeface="+mn-ea"/>
                          <a:cs typeface="+mn-cs"/>
                        </a:rPr>
                        <a:t>Commerce Bank, Architect</a:t>
                      </a:r>
                      <a:endParaRPr lang="ru-RU" dirty="0"/>
                    </a:p>
                  </a:txBody>
                  <a:tcPr/>
                </a:tc>
                <a:tc>
                  <a:txBody>
                    <a:bodyPr/>
                    <a:lstStyle/>
                    <a:p>
                      <a:r>
                        <a:rPr lang="en-US" dirty="0" smtClean="0"/>
                        <a:t>24 month</a:t>
                      </a:r>
                      <a:endParaRPr lang="ru-RU" dirty="0"/>
                    </a:p>
                  </a:txBody>
                  <a:tcPr/>
                </a:tc>
              </a:tr>
              <a:tr h="322043">
                <a:tc gridSpan="2">
                  <a:txBody>
                    <a:bodyPr/>
                    <a:lstStyle/>
                    <a:p>
                      <a:r>
                        <a:rPr lang="en-US" sz="1800" kern="1200" dirty="0" smtClean="0">
                          <a:solidFill>
                            <a:schemeClr val="dk1"/>
                          </a:solidFill>
                          <a:effectLst/>
                          <a:latin typeface="+mn-lt"/>
                          <a:ea typeface="+mn-ea"/>
                          <a:cs typeface="+mn-cs"/>
                        </a:rPr>
                        <a:t>Requirements Understanding and translation to technical Implementation Bank </a:t>
                      </a:r>
                      <a:r>
                        <a:rPr lang="en-US" sz="1800" kern="1200" dirty="0" err="1" smtClean="0">
                          <a:solidFill>
                            <a:schemeClr val="dk1"/>
                          </a:solidFill>
                          <a:effectLst/>
                          <a:latin typeface="+mn-lt"/>
                          <a:ea typeface="+mn-ea"/>
                          <a:cs typeface="+mn-cs"/>
                        </a:rPr>
                        <a:t>Utilits</a:t>
                      </a:r>
                      <a:r>
                        <a:rPr lang="en-US" sz="1800" kern="1200" dirty="0" smtClean="0">
                          <a:solidFill>
                            <a:schemeClr val="dk1"/>
                          </a:solidFill>
                          <a:effectLst/>
                          <a:latin typeface="+mn-lt"/>
                          <a:ea typeface="+mn-ea"/>
                          <a:cs typeface="+mn-cs"/>
                        </a:rPr>
                        <a:t> for mobile platform</a:t>
                      </a:r>
                    </a:p>
                    <a:p>
                      <a:r>
                        <a:rPr lang="en-US" sz="1800" kern="1200" dirty="0" smtClean="0">
                          <a:solidFill>
                            <a:schemeClr val="dk1"/>
                          </a:solidFill>
                          <a:effectLst/>
                          <a:latin typeface="+mn-lt"/>
                          <a:ea typeface="+mn-ea"/>
                          <a:cs typeface="+mn-cs"/>
                        </a:rPr>
                        <a:t>Enterprise CRM s/w system development</a:t>
                      </a:r>
                    </a:p>
                    <a:p>
                      <a:r>
                        <a:rPr lang="en-US" sz="1800" kern="1200" dirty="0" smtClean="0">
                          <a:solidFill>
                            <a:schemeClr val="dk1"/>
                          </a:solidFill>
                          <a:effectLst/>
                          <a:latin typeface="+mn-lt"/>
                          <a:ea typeface="+mn-ea"/>
                          <a:cs typeface="+mn-cs"/>
                        </a:rPr>
                        <a:t>Customer Interaction and Solution presentation</a:t>
                      </a:r>
                    </a:p>
                  </a:txBody>
                  <a:tcPr/>
                </a:tc>
                <a:tc hMerge="1">
                  <a:txBody>
                    <a:bodyPr/>
                    <a:lstStyle/>
                    <a:p>
                      <a:endParaRPr lang="ru-RU" dirty="0"/>
                    </a:p>
                  </a:txBody>
                  <a:tcPr/>
                </a:tc>
              </a:tr>
              <a:tr h="559058">
                <a:tc gridSpan="2">
                  <a:txBody>
                    <a:bodyPr/>
                    <a:lstStyle/>
                    <a:p>
                      <a:r>
                        <a:rPr lang="en-US" dirty="0" smtClean="0"/>
                        <a:t>Java, C++</a:t>
                      </a:r>
                      <a:endParaRPr lang="ru-RU" dirty="0"/>
                    </a:p>
                  </a:txBody>
                  <a:tcPr/>
                </a:tc>
                <a:tc hMerge="1">
                  <a:txBody>
                    <a:bodyPr/>
                    <a:lstStyle/>
                    <a:p>
                      <a:endParaRPr lang="ru-RU"/>
                    </a:p>
                  </a:txBody>
                  <a:tcPr/>
                </a:tc>
              </a:tr>
            </a:tbl>
          </a:graphicData>
        </a:graphic>
      </p:graphicFrame>
    </p:spTree>
    <p:extLst>
      <p:ext uri="{BB962C8B-B14F-4D97-AF65-F5344CB8AC3E}">
        <p14:creationId xmlns:p14="http://schemas.microsoft.com/office/powerpoint/2010/main" val="2960660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5486400" cy="566738"/>
          </a:xfrm>
        </p:spPr>
        <p:txBody>
          <a:bodyPr/>
          <a:lstStyle/>
          <a:p>
            <a:r>
              <a:rPr lang="en-US" dirty="0" smtClean="0"/>
              <a:t>Project Experience – with customer info</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932824786"/>
              </p:ext>
            </p:extLst>
          </p:nvPr>
        </p:nvGraphicFramePr>
        <p:xfrm>
          <a:off x="683568" y="685854"/>
          <a:ext cx="6984776" cy="1102360"/>
        </p:xfrm>
        <a:graphic>
          <a:graphicData uri="http://schemas.openxmlformats.org/drawingml/2006/table">
            <a:tbl>
              <a:tblPr firstRow="1" bandRow="1">
                <a:tableStyleId>{F5AB1C69-6EDB-4FF4-983F-18BD219EF322}</a:tableStyleId>
              </a:tblPr>
              <a:tblGrid>
                <a:gridCol w="4064000"/>
                <a:gridCol w="2920776"/>
              </a:tblGrid>
              <a:tr h="370840">
                <a:tc>
                  <a:txBody>
                    <a:bodyPr/>
                    <a:lstStyle/>
                    <a:p>
                      <a:r>
                        <a:rPr lang="en-US" dirty="0" smtClean="0"/>
                        <a:t>Nortel, Software Engineer</a:t>
                      </a:r>
                      <a:endParaRPr lang="ru-RU" dirty="0"/>
                    </a:p>
                  </a:txBody>
                  <a:tcPr/>
                </a:tc>
                <a:tc>
                  <a:txBody>
                    <a:bodyPr/>
                    <a:lstStyle/>
                    <a:p>
                      <a:r>
                        <a:rPr lang="en-US" baseline="0" dirty="0" smtClean="0"/>
                        <a:t>4 month</a:t>
                      </a:r>
                      <a:endParaRPr lang="ru-RU" dirty="0"/>
                    </a:p>
                  </a:txBody>
                  <a:tcPr/>
                </a:tc>
              </a:tr>
              <a:tr h="185420">
                <a:tc gridSpan="2">
                  <a:txBody>
                    <a:bodyPr/>
                    <a:lstStyle/>
                    <a:p>
                      <a:r>
                        <a:rPr lang="en-US" dirty="0" smtClean="0"/>
                        <a:t>Demo application development</a:t>
                      </a:r>
                      <a:endParaRPr lang="ru-RU" dirty="0" smtClean="0"/>
                    </a:p>
                  </a:txBody>
                  <a:tcPr/>
                </a:tc>
                <a:tc hMerge="1">
                  <a:txBody>
                    <a:bodyPr/>
                    <a:lstStyle/>
                    <a:p>
                      <a:endParaRPr lang="ru-RU" dirty="0"/>
                    </a:p>
                  </a:txBody>
                  <a:tcPr/>
                </a:tc>
              </a:tr>
              <a:tr h="185420">
                <a:tc gridSpan="2">
                  <a:txBody>
                    <a:bodyPr/>
                    <a:lstStyle/>
                    <a:p>
                      <a:pPr lvl="0"/>
                      <a:r>
                        <a:rPr lang="fr-FR" dirty="0" smtClean="0"/>
                        <a:t>J2EE, </a:t>
                      </a:r>
                      <a:r>
                        <a:rPr lang="fr-FR" dirty="0" err="1" smtClean="0"/>
                        <a:t>JavaFX</a:t>
                      </a:r>
                      <a:r>
                        <a:rPr lang="fr-FR" dirty="0" smtClean="0"/>
                        <a:t>, C#, </a:t>
                      </a:r>
                      <a:r>
                        <a:rPr lang="fr-FR" dirty="0" err="1" smtClean="0"/>
                        <a:t>webservice</a:t>
                      </a:r>
                      <a:r>
                        <a:rPr lang="fr-FR" dirty="0" smtClean="0"/>
                        <a:t> client, Apache CXF</a:t>
                      </a:r>
                      <a:endParaRPr lang="ru-RU" dirty="0"/>
                    </a:p>
                  </a:txBody>
                  <a:tcPr/>
                </a:tc>
                <a:tc hMerge="1">
                  <a:txBody>
                    <a:bodyPr/>
                    <a:lstStyle/>
                    <a:p>
                      <a:endParaRPr lang="ru-RU"/>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265021438"/>
              </p:ext>
            </p:extLst>
          </p:nvPr>
        </p:nvGraphicFramePr>
        <p:xfrm>
          <a:off x="683568" y="1844824"/>
          <a:ext cx="6984776" cy="2113538"/>
        </p:xfrm>
        <a:graphic>
          <a:graphicData uri="http://schemas.openxmlformats.org/drawingml/2006/table">
            <a:tbl>
              <a:tblPr firstRow="1" bandRow="1">
                <a:tableStyleId>{F5AB1C69-6EDB-4FF4-983F-18BD219EF322}</a:tableStyleId>
              </a:tblPr>
              <a:tblGrid>
                <a:gridCol w="4032448"/>
                <a:gridCol w="2952328"/>
              </a:tblGrid>
              <a:tr h="559058">
                <a:tc>
                  <a:txBody>
                    <a:bodyPr/>
                    <a:lstStyle/>
                    <a:p>
                      <a:r>
                        <a:rPr lang="en-US" sz="1800" b="1" kern="1200" dirty="0" smtClean="0">
                          <a:solidFill>
                            <a:schemeClr val="lt1"/>
                          </a:solidFill>
                          <a:effectLst/>
                          <a:latin typeface="+mn-lt"/>
                          <a:ea typeface="+mn-ea"/>
                          <a:cs typeface="+mn-cs"/>
                        </a:rPr>
                        <a:t>Commerce Bank, Project Manager</a:t>
                      </a:r>
                      <a:endParaRPr lang="ru-RU" dirty="0"/>
                    </a:p>
                  </a:txBody>
                  <a:tcPr/>
                </a:tc>
                <a:tc>
                  <a:txBody>
                    <a:bodyPr/>
                    <a:lstStyle/>
                    <a:p>
                      <a:r>
                        <a:rPr lang="en-US" dirty="0" smtClean="0"/>
                        <a:t>36 month</a:t>
                      </a:r>
                      <a:endParaRPr lang="ru-RU" dirty="0"/>
                    </a:p>
                  </a:txBody>
                  <a:tcPr/>
                </a:tc>
              </a:tr>
              <a:tr h="32204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800" kern="1200" dirty="0" smtClean="0">
                          <a:solidFill>
                            <a:schemeClr val="dk1"/>
                          </a:solidFill>
                          <a:effectLst/>
                          <a:latin typeface="+mn-lt"/>
                          <a:ea typeface="+mn-ea"/>
                          <a:cs typeface="+mn-cs"/>
                        </a:rPr>
                        <a:t>Front Office: </a:t>
                      </a:r>
                      <a:r>
                        <a:rPr lang="fr-FR" sz="1800" kern="1200" dirty="0" err="1" smtClean="0">
                          <a:solidFill>
                            <a:schemeClr val="dk1"/>
                          </a:solidFill>
                          <a:effectLst/>
                          <a:latin typeface="+mn-lt"/>
                          <a:ea typeface="+mn-ea"/>
                          <a:cs typeface="+mn-cs"/>
                        </a:rPr>
                        <a:t>credits</a:t>
                      </a:r>
                      <a:r>
                        <a:rPr lang="fr-FR" sz="1800" kern="1200" dirty="0" smtClean="0">
                          <a:solidFill>
                            <a:schemeClr val="dk1"/>
                          </a:solidFill>
                          <a:effectLst/>
                          <a:latin typeface="+mn-lt"/>
                          <a:ea typeface="+mn-ea"/>
                          <a:cs typeface="+mn-cs"/>
                        </a:rPr>
                        <a:t> management system </a:t>
                      </a:r>
                      <a:r>
                        <a:rPr lang="en-US" dirty="0" smtClean="0"/>
                        <a:t>development</a:t>
                      </a:r>
                      <a:endParaRPr lang="ru-RU" dirty="0" smtClean="0"/>
                    </a:p>
                  </a:txBody>
                  <a:tcPr/>
                </a:tc>
                <a:tc hMerge="1">
                  <a:txBody>
                    <a:bodyPr/>
                    <a:lstStyle/>
                    <a:p>
                      <a:endParaRPr lang="ru-RU" dirty="0"/>
                    </a:p>
                  </a:txBody>
                  <a:tcPr/>
                </a:tc>
              </a:tr>
              <a:tr h="559058">
                <a:tc gridSpan="2">
                  <a:txBody>
                    <a:bodyPr/>
                    <a:lstStyle/>
                    <a:p>
                      <a:r>
                        <a:rPr lang="fr-FR" dirty="0" smtClean="0"/>
                        <a:t>J2EE, Oracle 10g, Ajax, SMPP,B2B technologies, </a:t>
                      </a:r>
                      <a:r>
                        <a:rPr lang="fr-FR" dirty="0" err="1" smtClean="0"/>
                        <a:t>CentOS</a:t>
                      </a:r>
                      <a:r>
                        <a:rPr lang="fr-FR" dirty="0" smtClean="0"/>
                        <a:t>, FreeBSD, SUSE 10, RHEL 5, </a:t>
                      </a:r>
                      <a:r>
                        <a:rPr lang="fr-FR" dirty="0" err="1" smtClean="0"/>
                        <a:t>Weblogic</a:t>
                      </a:r>
                      <a:r>
                        <a:rPr lang="fr-FR" dirty="0" smtClean="0"/>
                        <a:t> </a:t>
                      </a:r>
                      <a:r>
                        <a:rPr lang="fr-FR" dirty="0" err="1" smtClean="0"/>
                        <a:t>Integration</a:t>
                      </a:r>
                      <a:r>
                        <a:rPr lang="fr-FR" dirty="0" smtClean="0"/>
                        <a:t> </a:t>
                      </a:r>
                      <a:r>
                        <a:rPr lang="fr-FR" dirty="0" err="1" smtClean="0"/>
                        <a:t>process</a:t>
                      </a:r>
                      <a:r>
                        <a:rPr lang="fr-FR" dirty="0" smtClean="0"/>
                        <a:t>, </a:t>
                      </a:r>
                      <a:r>
                        <a:rPr lang="fr-FR" dirty="0" err="1" smtClean="0"/>
                        <a:t>Weblogic</a:t>
                      </a:r>
                      <a:r>
                        <a:rPr lang="fr-FR" dirty="0" smtClean="0"/>
                        <a:t> Portal, JBoss5, </a:t>
                      </a:r>
                      <a:r>
                        <a:rPr lang="fr-FR" dirty="0" err="1" smtClean="0"/>
                        <a:t>RedHatDeveloperStudio</a:t>
                      </a:r>
                      <a:r>
                        <a:rPr lang="fr-FR" dirty="0" smtClean="0"/>
                        <a:t>, </a:t>
                      </a:r>
                      <a:r>
                        <a:rPr lang="fr-FR" dirty="0" err="1" smtClean="0"/>
                        <a:t>WeblogicWorkshop</a:t>
                      </a:r>
                      <a:r>
                        <a:rPr lang="fr-FR" dirty="0" smtClean="0"/>
                        <a:t>, Subversion</a:t>
                      </a:r>
                      <a:endParaRPr lang="ru-RU" dirty="0"/>
                    </a:p>
                  </a:txBody>
                  <a:tcPr/>
                </a:tc>
                <a:tc hMerge="1">
                  <a:txBody>
                    <a:bodyPr/>
                    <a:lstStyle/>
                    <a:p>
                      <a:endParaRPr lang="ru-RU"/>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086746190"/>
              </p:ext>
            </p:extLst>
          </p:nvPr>
        </p:nvGraphicFramePr>
        <p:xfrm>
          <a:off x="683568" y="3933056"/>
          <a:ext cx="6984776" cy="2113538"/>
        </p:xfrm>
        <a:graphic>
          <a:graphicData uri="http://schemas.openxmlformats.org/drawingml/2006/table">
            <a:tbl>
              <a:tblPr firstRow="1" bandRow="1">
                <a:tableStyleId>{F5AB1C69-6EDB-4FF4-983F-18BD219EF322}</a:tableStyleId>
              </a:tblPr>
              <a:tblGrid>
                <a:gridCol w="4032448"/>
                <a:gridCol w="2952328"/>
              </a:tblGrid>
              <a:tr h="559058">
                <a:tc>
                  <a:txBody>
                    <a:bodyPr/>
                    <a:lstStyle/>
                    <a:p>
                      <a:r>
                        <a:rPr lang="en-US" sz="1800" b="1" kern="1200" dirty="0" smtClean="0">
                          <a:solidFill>
                            <a:schemeClr val="lt1"/>
                          </a:solidFill>
                          <a:effectLst/>
                          <a:latin typeface="+mn-lt"/>
                          <a:ea typeface="+mn-ea"/>
                          <a:cs typeface="+mn-cs"/>
                        </a:rPr>
                        <a:t>Motorola, </a:t>
                      </a:r>
                    </a:p>
                    <a:p>
                      <a:r>
                        <a:rPr lang="en-US" sz="1800" b="1" kern="1200" dirty="0" smtClean="0">
                          <a:solidFill>
                            <a:schemeClr val="lt1"/>
                          </a:solidFill>
                          <a:effectLst/>
                          <a:latin typeface="+mn-lt"/>
                          <a:ea typeface="+mn-ea"/>
                          <a:cs typeface="+mn-cs"/>
                        </a:rPr>
                        <a:t>Specialist in Marketing Department</a:t>
                      </a:r>
                      <a:endParaRPr lang="ru-RU" dirty="0"/>
                    </a:p>
                  </a:txBody>
                  <a:tcPr/>
                </a:tc>
                <a:tc>
                  <a:txBody>
                    <a:bodyPr/>
                    <a:lstStyle/>
                    <a:p>
                      <a:r>
                        <a:rPr lang="en-US" dirty="0" smtClean="0"/>
                        <a:t>5 month</a:t>
                      </a:r>
                      <a:endParaRPr lang="ru-RU" dirty="0"/>
                    </a:p>
                  </a:txBody>
                  <a:tcPr/>
                </a:tc>
              </a:tr>
              <a:tr h="322043">
                <a:tc gridSpan="2">
                  <a:txBody>
                    <a:bodyPr/>
                    <a:lstStyle/>
                    <a:p>
                      <a:r>
                        <a:rPr lang="en-US" sz="1800" kern="1200" dirty="0" smtClean="0">
                          <a:solidFill>
                            <a:schemeClr val="dk1"/>
                          </a:solidFill>
                          <a:effectLst/>
                          <a:latin typeface="+mn-lt"/>
                          <a:ea typeface="+mn-ea"/>
                          <a:cs typeface="+mn-cs"/>
                        </a:rPr>
                        <a:t>Participation in creating new mobiles product line. I was responsible for support java  software product inheritance and improvement.</a:t>
                      </a:r>
                    </a:p>
                  </a:txBody>
                  <a:tcPr/>
                </a:tc>
                <a:tc hMerge="1">
                  <a:txBody>
                    <a:bodyPr/>
                    <a:lstStyle/>
                    <a:p>
                      <a:endParaRPr lang="ru-RU" dirty="0"/>
                    </a:p>
                  </a:txBody>
                  <a:tcPr/>
                </a:tc>
              </a:tr>
              <a:tr h="559058">
                <a:tc gridSpan="2">
                  <a:txBody>
                    <a:bodyPr/>
                    <a:lstStyle/>
                    <a:p>
                      <a:r>
                        <a:rPr lang="en-US" dirty="0" smtClean="0"/>
                        <a:t>Java, C++</a:t>
                      </a:r>
                      <a:endParaRPr lang="ru-RU" dirty="0"/>
                    </a:p>
                  </a:txBody>
                  <a:tcPr/>
                </a:tc>
                <a:tc hMerge="1">
                  <a:txBody>
                    <a:bodyPr/>
                    <a:lstStyle/>
                    <a:p>
                      <a:endParaRPr lang="ru-RU"/>
                    </a:p>
                  </a:txBody>
                  <a:tcPr/>
                </a:tc>
              </a:tr>
            </a:tbl>
          </a:graphicData>
        </a:graphic>
      </p:graphicFrame>
    </p:spTree>
    <p:extLst>
      <p:ext uri="{BB962C8B-B14F-4D97-AF65-F5344CB8AC3E}">
        <p14:creationId xmlns:p14="http://schemas.microsoft.com/office/powerpoint/2010/main" val="4186547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5486400" cy="566738"/>
          </a:xfrm>
        </p:spPr>
        <p:txBody>
          <a:bodyPr/>
          <a:lstStyle/>
          <a:p>
            <a:r>
              <a:rPr lang="en-US" dirty="0" smtClean="0"/>
              <a:t>Project Experience – with customer info</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579093923"/>
              </p:ext>
            </p:extLst>
          </p:nvPr>
        </p:nvGraphicFramePr>
        <p:xfrm>
          <a:off x="683568" y="685854"/>
          <a:ext cx="6984776" cy="2748280"/>
        </p:xfrm>
        <a:graphic>
          <a:graphicData uri="http://schemas.openxmlformats.org/drawingml/2006/table">
            <a:tbl>
              <a:tblPr firstRow="1" bandRow="1">
                <a:tableStyleId>{F5AB1C69-6EDB-4FF4-983F-18BD219EF322}</a:tableStyleId>
              </a:tblPr>
              <a:tblGrid>
                <a:gridCol w="4064000"/>
                <a:gridCol w="2920776"/>
              </a:tblGrid>
              <a:tr h="370840">
                <a:tc>
                  <a:txBody>
                    <a:bodyPr/>
                    <a:lstStyle/>
                    <a:p>
                      <a:r>
                        <a:rPr lang="en-US" dirty="0" smtClean="0"/>
                        <a:t>Motorola,</a:t>
                      </a:r>
                      <a:r>
                        <a:rPr lang="en-US" baseline="0" dirty="0" smtClean="0"/>
                        <a:t> Software Engineer</a:t>
                      </a:r>
                      <a:endParaRPr lang="ru-RU" dirty="0"/>
                    </a:p>
                  </a:txBody>
                  <a:tcPr/>
                </a:tc>
                <a:tc>
                  <a:txBody>
                    <a:bodyPr/>
                    <a:lstStyle/>
                    <a:p>
                      <a:r>
                        <a:rPr lang="en-US" baseline="0" dirty="0" smtClean="0"/>
                        <a:t>7 month</a:t>
                      </a:r>
                      <a:endParaRPr lang="ru-RU" dirty="0"/>
                    </a:p>
                  </a:txBody>
                  <a:tcPr/>
                </a:tc>
              </a:tr>
              <a:tr h="185420">
                <a:tc gridSpan="2">
                  <a:txBody>
                    <a:bodyPr/>
                    <a:lstStyle/>
                    <a:p>
                      <a:r>
                        <a:rPr lang="en-US" sz="1800" kern="1200" dirty="0" smtClean="0">
                          <a:solidFill>
                            <a:schemeClr val="dk1"/>
                          </a:solidFill>
                          <a:effectLst/>
                          <a:latin typeface="+mn-lt"/>
                          <a:ea typeface="+mn-ea"/>
                          <a:cs typeface="+mn-cs"/>
                        </a:rPr>
                        <a:t>MSRP - Message Session Relay Protocol Stack. The purpose of the project was to make a complete protocol driver for Motorola cells platform. The first phase of the project included writing down requirements specification for the project, development High and Low Level Design, coding (pure C) Protocol Parser and Controller Parts. Write test specifications and execute unit tests, bug fixing process. </a:t>
                      </a:r>
                      <a:endParaRPr lang="ru-RU" dirty="0" smtClean="0"/>
                    </a:p>
                  </a:txBody>
                  <a:tcPr/>
                </a:tc>
                <a:tc hMerge="1">
                  <a:txBody>
                    <a:bodyPr/>
                    <a:lstStyle/>
                    <a:p>
                      <a:endParaRPr lang="ru-RU" dirty="0"/>
                    </a:p>
                  </a:txBody>
                  <a:tcPr/>
                </a:tc>
              </a:tr>
              <a:tr h="185420">
                <a:tc gridSpan="2">
                  <a:txBody>
                    <a:bodyPr/>
                    <a:lstStyle/>
                    <a:p>
                      <a:pPr lvl="0"/>
                      <a:r>
                        <a:rPr lang="fr-FR" dirty="0" smtClean="0"/>
                        <a:t>C,C++,Java</a:t>
                      </a:r>
                      <a:endParaRPr lang="ru-RU" dirty="0"/>
                    </a:p>
                  </a:txBody>
                  <a:tcPr/>
                </a:tc>
                <a:tc hMerge="1">
                  <a:txBody>
                    <a:bodyPr/>
                    <a:lstStyle/>
                    <a:p>
                      <a:endParaRPr lang="ru-RU"/>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937067677"/>
              </p:ext>
            </p:extLst>
          </p:nvPr>
        </p:nvGraphicFramePr>
        <p:xfrm>
          <a:off x="683568" y="3501008"/>
          <a:ext cx="6984776" cy="2306836"/>
        </p:xfrm>
        <a:graphic>
          <a:graphicData uri="http://schemas.openxmlformats.org/drawingml/2006/table">
            <a:tbl>
              <a:tblPr firstRow="1" bandRow="1">
                <a:tableStyleId>{F5AB1C69-6EDB-4FF4-983F-18BD219EF322}</a:tableStyleId>
              </a:tblPr>
              <a:tblGrid>
                <a:gridCol w="4032448"/>
                <a:gridCol w="2952328"/>
              </a:tblGrid>
              <a:tr h="559058">
                <a:tc>
                  <a:txBody>
                    <a:bodyPr/>
                    <a:lstStyle/>
                    <a:p>
                      <a:r>
                        <a:rPr lang="en-US" sz="1800" b="1" kern="1200" dirty="0" smtClean="0">
                          <a:solidFill>
                            <a:schemeClr val="lt1"/>
                          </a:solidFill>
                          <a:effectLst/>
                          <a:latin typeface="+mn-lt"/>
                          <a:ea typeface="+mn-ea"/>
                          <a:cs typeface="+mn-cs"/>
                        </a:rPr>
                        <a:t>TIM, Turbo Call</a:t>
                      </a:r>
                      <a:r>
                        <a:rPr lang="en-US" dirty="0" smtClean="0"/>
                        <a:t>,</a:t>
                      </a:r>
                      <a:r>
                        <a:rPr lang="en-US" baseline="0" dirty="0" smtClean="0"/>
                        <a:t> Software Engineer</a:t>
                      </a:r>
                      <a:endParaRPr lang="ru-RU" dirty="0"/>
                    </a:p>
                  </a:txBody>
                  <a:tcPr/>
                </a:tc>
                <a:tc>
                  <a:txBody>
                    <a:bodyPr/>
                    <a:lstStyle/>
                    <a:p>
                      <a:r>
                        <a:rPr lang="en-US" dirty="0" smtClean="0"/>
                        <a:t>5 month</a:t>
                      </a:r>
                      <a:endParaRPr lang="ru-RU" dirty="0"/>
                    </a:p>
                  </a:txBody>
                  <a:tcPr/>
                </a:tc>
              </a:tr>
              <a:tr h="32204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There was third party developer </a:t>
                      </a:r>
                      <a:r>
                        <a:rPr lang="en-US" sz="1800" kern="1200" dirty="0" err="1" smtClean="0">
                          <a:solidFill>
                            <a:schemeClr val="dk1"/>
                          </a:solidFill>
                          <a:effectLst/>
                          <a:latin typeface="+mn-lt"/>
                          <a:ea typeface="+mn-ea"/>
                          <a:cs typeface="+mn-cs"/>
                        </a:rPr>
                        <a:t>MIDlet</a:t>
                      </a:r>
                      <a:r>
                        <a:rPr lang="en-US" sz="1800" kern="1200" dirty="0" smtClean="0">
                          <a:solidFill>
                            <a:schemeClr val="dk1"/>
                          </a:solidFill>
                          <a:effectLst/>
                          <a:latin typeface="+mn-lt"/>
                          <a:ea typeface="+mn-ea"/>
                          <a:cs typeface="+mn-cs"/>
                        </a:rPr>
                        <a:t> for music content distribution. I’m supports J2ME API CR’s. I was involved in verification process, J2ME DRM API management and other support and coordinate activities. Participate in unit testing.</a:t>
                      </a:r>
                      <a:endParaRPr lang="ru-RU" dirty="0" smtClean="0"/>
                    </a:p>
                  </a:txBody>
                  <a:tcPr/>
                </a:tc>
                <a:tc hMerge="1">
                  <a:txBody>
                    <a:bodyPr/>
                    <a:lstStyle/>
                    <a:p>
                      <a:endParaRPr lang="ru-RU" dirty="0"/>
                    </a:p>
                  </a:txBody>
                  <a:tcPr/>
                </a:tc>
              </a:tr>
              <a:tr h="559058">
                <a:tc gridSpan="2">
                  <a:txBody>
                    <a:bodyPr/>
                    <a:lstStyle/>
                    <a:p>
                      <a:r>
                        <a:rPr lang="fr-FR" dirty="0" smtClean="0"/>
                        <a:t>J2ME, DRM</a:t>
                      </a:r>
                      <a:endParaRPr lang="ru-RU" dirty="0"/>
                    </a:p>
                  </a:txBody>
                  <a:tcPr/>
                </a:tc>
                <a:tc hMerge="1">
                  <a:txBody>
                    <a:bodyPr/>
                    <a:lstStyle/>
                    <a:p>
                      <a:endParaRPr lang="ru-RU"/>
                    </a:p>
                  </a:txBody>
                  <a:tcPr/>
                </a:tc>
              </a:tr>
            </a:tbl>
          </a:graphicData>
        </a:graphic>
      </p:graphicFrame>
    </p:spTree>
    <p:extLst>
      <p:ext uri="{BB962C8B-B14F-4D97-AF65-F5344CB8AC3E}">
        <p14:creationId xmlns:p14="http://schemas.microsoft.com/office/powerpoint/2010/main" val="833282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5486400" cy="566738"/>
          </a:xfrm>
        </p:spPr>
        <p:txBody>
          <a:bodyPr/>
          <a:lstStyle/>
          <a:p>
            <a:r>
              <a:rPr lang="en-US" dirty="0" smtClean="0"/>
              <a:t>Project Experience – with customer info</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47948403"/>
              </p:ext>
            </p:extLst>
          </p:nvPr>
        </p:nvGraphicFramePr>
        <p:xfrm>
          <a:off x="683568" y="685854"/>
          <a:ext cx="6984776" cy="1920240"/>
        </p:xfrm>
        <a:graphic>
          <a:graphicData uri="http://schemas.openxmlformats.org/drawingml/2006/table">
            <a:tbl>
              <a:tblPr firstRow="1" bandRow="1">
                <a:tableStyleId>{F5AB1C69-6EDB-4FF4-983F-18BD219EF322}</a:tableStyleId>
              </a:tblPr>
              <a:tblGrid>
                <a:gridCol w="4064000"/>
                <a:gridCol w="2920776"/>
              </a:tblGrid>
              <a:tr h="370840">
                <a:tc>
                  <a:txBody>
                    <a:bodyPr/>
                    <a:lstStyle/>
                    <a:p>
                      <a:r>
                        <a:rPr lang="en-US" dirty="0" smtClean="0"/>
                        <a:t>Motorola, J2ME Multimedia Player API, Software Engineer</a:t>
                      </a:r>
                      <a:endParaRPr lang="ru-RU" dirty="0"/>
                    </a:p>
                  </a:txBody>
                  <a:tcPr/>
                </a:tc>
                <a:tc>
                  <a:txBody>
                    <a:bodyPr/>
                    <a:lstStyle/>
                    <a:p>
                      <a:r>
                        <a:rPr lang="en-US" baseline="0" dirty="0" smtClean="0"/>
                        <a:t>2 month</a:t>
                      </a:r>
                      <a:endParaRPr lang="ru-RU" dirty="0"/>
                    </a:p>
                  </a:txBody>
                  <a:tcPr/>
                </a:tc>
              </a:tr>
              <a:tr h="185420">
                <a:tc gridSpan="2">
                  <a:txBody>
                    <a:bodyPr/>
                    <a:lstStyle/>
                    <a:p>
                      <a:r>
                        <a:rPr lang="en-US" sz="1800" kern="1200" dirty="0" smtClean="0">
                          <a:solidFill>
                            <a:schemeClr val="dk1"/>
                          </a:solidFill>
                          <a:effectLst/>
                          <a:latin typeface="+mn-lt"/>
                          <a:ea typeface="+mn-ea"/>
                          <a:cs typeface="+mn-cs"/>
                        </a:rPr>
                        <a:t>The purpose of the project was to make a J2ME Multimedia Player API for </a:t>
                      </a:r>
                      <a:r>
                        <a:rPr lang="en-US" sz="1800" kern="1200" dirty="0" err="1" smtClean="0">
                          <a:solidFill>
                            <a:schemeClr val="dk1"/>
                          </a:solidFill>
                          <a:effectLst/>
                          <a:latin typeface="+mn-lt"/>
                          <a:ea typeface="+mn-ea"/>
                          <a:cs typeface="+mn-cs"/>
                        </a:rPr>
                        <a:t>SynerJ</a:t>
                      </a:r>
                      <a:r>
                        <a:rPr lang="en-US" sz="1800" kern="1200" dirty="0" smtClean="0">
                          <a:solidFill>
                            <a:schemeClr val="dk1"/>
                          </a:solidFill>
                          <a:effectLst/>
                          <a:latin typeface="+mn-lt"/>
                          <a:ea typeface="+mn-ea"/>
                          <a:cs typeface="+mn-cs"/>
                        </a:rPr>
                        <a:t> platform. Project includes coding on C and J2ME, writing test </a:t>
                      </a:r>
                      <a:r>
                        <a:rPr lang="en-US" sz="1800" kern="1200" dirty="0" err="1" smtClean="0">
                          <a:solidFill>
                            <a:schemeClr val="dk1"/>
                          </a:solidFill>
                          <a:effectLst/>
                          <a:latin typeface="+mn-lt"/>
                          <a:ea typeface="+mn-ea"/>
                          <a:cs typeface="+mn-cs"/>
                        </a:rPr>
                        <a:t>MIDlets</a:t>
                      </a:r>
                      <a:r>
                        <a:rPr lang="en-US" sz="1800" kern="1200" dirty="0" smtClean="0">
                          <a:solidFill>
                            <a:schemeClr val="dk1"/>
                          </a:solidFill>
                          <a:effectLst/>
                          <a:latin typeface="+mn-lt"/>
                          <a:ea typeface="+mn-ea"/>
                          <a:cs typeface="+mn-cs"/>
                        </a:rPr>
                        <a:t>, unit and system testing.</a:t>
                      </a:r>
                      <a:endParaRPr lang="ru-RU" dirty="0" smtClean="0"/>
                    </a:p>
                  </a:txBody>
                  <a:tcPr/>
                </a:tc>
                <a:tc hMerge="1">
                  <a:txBody>
                    <a:bodyPr/>
                    <a:lstStyle/>
                    <a:p>
                      <a:endParaRPr lang="ru-RU" dirty="0"/>
                    </a:p>
                  </a:txBody>
                  <a:tcPr/>
                </a:tc>
              </a:tr>
              <a:tr h="185420">
                <a:tc gridSpan="2">
                  <a:txBody>
                    <a:bodyPr/>
                    <a:lstStyle/>
                    <a:p>
                      <a:pPr lvl="0"/>
                      <a:r>
                        <a:rPr lang="fr-FR" dirty="0" smtClean="0"/>
                        <a:t>C,C++,Java</a:t>
                      </a:r>
                      <a:endParaRPr lang="ru-RU" dirty="0"/>
                    </a:p>
                  </a:txBody>
                  <a:tcPr/>
                </a:tc>
                <a:tc hMerge="1">
                  <a:txBody>
                    <a:bodyPr/>
                    <a:lstStyle/>
                    <a:p>
                      <a:endParaRPr lang="ru-RU"/>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535395225"/>
              </p:ext>
            </p:extLst>
          </p:nvPr>
        </p:nvGraphicFramePr>
        <p:xfrm>
          <a:off x="683568" y="2708920"/>
          <a:ext cx="6984776" cy="2662178"/>
        </p:xfrm>
        <a:graphic>
          <a:graphicData uri="http://schemas.openxmlformats.org/drawingml/2006/table">
            <a:tbl>
              <a:tblPr firstRow="1" bandRow="1">
                <a:tableStyleId>{F5AB1C69-6EDB-4FF4-983F-18BD219EF322}</a:tableStyleId>
              </a:tblPr>
              <a:tblGrid>
                <a:gridCol w="4032448"/>
                <a:gridCol w="2952328"/>
              </a:tblGrid>
              <a:tr h="559058">
                <a:tc>
                  <a:txBody>
                    <a:bodyPr/>
                    <a:lstStyle/>
                    <a:p>
                      <a:r>
                        <a:rPr lang="en-US" sz="1800" b="1" kern="1200" dirty="0" smtClean="0">
                          <a:solidFill>
                            <a:schemeClr val="lt1"/>
                          </a:solidFill>
                          <a:effectLst/>
                          <a:latin typeface="+mn-lt"/>
                          <a:ea typeface="+mn-ea"/>
                          <a:cs typeface="+mn-cs"/>
                        </a:rPr>
                        <a:t>Vodafone, J2ME Screen Saver API, Software Engineer</a:t>
                      </a:r>
                      <a:endParaRPr lang="ru-RU" dirty="0"/>
                    </a:p>
                  </a:txBody>
                  <a:tcPr/>
                </a:tc>
                <a:tc>
                  <a:txBody>
                    <a:bodyPr/>
                    <a:lstStyle/>
                    <a:p>
                      <a:r>
                        <a:rPr lang="en-US" dirty="0" smtClean="0"/>
                        <a:t>3 month</a:t>
                      </a:r>
                      <a:endParaRPr lang="ru-RU" dirty="0"/>
                    </a:p>
                  </a:txBody>
                  <a:tcPr/>
                </a:tc>
              </a:tr>
              <a:tr h="32204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 purpose of the project was to make a J2ME Screen Saver API for Vodafone requirements. Project includes writing down requirements specification for the project, development High and Low Level Design, coding on C and J2ME, writing test </a:t>
                      </a:r>
                      <a:r>
                        <a:rPr lang="en-US" sz="1800" kern="1200" dirty="0" err="1" smtClean="0">
                          <a:solidFill>
                            <a:schemeClr val="dk1"/>
                          </a:solidFill>
                          <a:effectLst/>
                          <a:latin typeface="+mn-lt"/>
                          <a:ea typeface="+mn-ea"/>
                          <a:cs typeface="+mn-cs"/>
                        </a:rPr>
                        <a:t>MIDlets</a:t>
                      </a:r>
                      <a:r>
                        <a:rPr lang="en-US" sz="1800" kern="1200" dirty="0" smtClean="0">
                          <a:solidFill>
                            <a:schemeClr val="dk1"/>
                          </a:solidFill>
                          <a:effectLst/>
                          <a:latin typeface="+mn-lt"/>
                          <a:ea typeface="+mn-ea"/>
                          <a:cs typeface="+mn-cs"/>
                        </a:rPr>
                        <a:t>, unit and system testing.</a:t>
                      </a:r>
                      <a:endParaRPr lang="ru-RU" dirty="0" smtClean="0"/>
                    </a:p>
                  </a:txBody>
                  <a:tcPr/>
                </a:tc>
                <a:tc hMerge="1">
                  <a:txBody>
                    <a:bodyPr/>
                    <a:lstStyle/>
                    <a:p>
                      <a:endParaRPr lang="ru-RU" dirty="0"/>
                    </a:p>
                  </a:txBody>
                  <a:tcPr/>
                </a:tc>
              </a:tr>
              <a:tr h="559058">
                <a:tc gridSpan="2">
                  <a:txBody>
                    <a:bodyPr/>
                    <a:lstStyle/>
                    <a:p>
                      <a:r>
                        <a:rPr lang="fr-FR" dirty="0" smtClean="0"/>
                        <a:t>C,C++,Java</a:t>
                      </a:r>
                    </a:p>
                  </a:txBody>
                  <a:tcPr/>
                </a:tc>
                <a:tc hMerge="1">
                  <a:txBody>
                    <a:bodyPr/>
                    <a:lstStyle/>
                    <a:p>
                      <a:endParaRPr lang="ru-RU"/>
                    </a:p>
                  </a:txBody>
                  <a:tcPr/>
                </a:tc>
              </a:tr>
            </a:tbl>
          </a:graphicData>
        </a:graphic>
      </p:graphicFrame>
    </p:spTree>
    <p:extLst>
      <p:ext uri="{BB962C8B-B14F-4D97-AF65-F5344CB8AC3E}">
        <p14:creationId xmlns:p14="http://schemas.microsoft.com/office/powerpoint/2010/main" val="42832503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5486400" cy="566738"/>
          </a:xfrm>
        </p:spPr>
        <p:txBody>
          <a:bodyPr/>
          <a:lstStyle/>
          <a:p>
            <a:r>
              <a:rPr lang="en-US" dirty="0" smtClean="0"/>
              <a:t>Project Experience – with customer info</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458084253"/>
              </p:ext>
            </p:extLst>
          </p:nvPr>
        </p:nvGraphicFramePr>
        <p:xfrm>
          <a:off x="683568" y="685854"/>
          <a:ext cx="6984776" cy="2194560"/>
        </p:xfrm>
        <a:graphic>
          <a:graphicData uri="http://schemas.openxmlformats.org/drawingml/2006/table">
            <a:tbl>
              <a:tblPr firstRow="1" bandRow="1">
                <a:tableStyleId>{F5AB1C69-6EDB-4FF4-983F-18BD219EF322}</a:tableStyleId>
              </a:tblPr>
              <a:tblGrid>
                <a:gridCol w="4064000"/>
                <a:gridCol w="2920776"/>
              </a:tblGrid>
              <a:tr h="370840">
                <a:tc>
                  <a:txBody>
                    <a:bodyPr/>
                    <a:lstStyle/>
                    <a:p>
                      <a:r>
                        <a:rPr lang="en-US" dirty="0" smtClean="0"/>
                        <a:t>Motorola, J2ME </a:t>
                      </a:r>
                      <a:r>
                        <a:rPr lang="en-US" dirty="0" err="1" smtClean="0"/>
                        <a:t>SyncML</a:t>
                      </a:r>
                      <a:r>
                        <a:rPr lang="en-US" dirty="0" smtClean="0"/>
                        <a:t> API, Project</a:t>
                      </a:r>
                      <a:r>
                        <a:rPr lang="en-US" baseline="0" dirty="0" smtClean="0"/>
                        <a:t> Manager</a:t>
                      </a:r>
                      <a:endParaRPr lang="ru-RU" dirty="0"/>
                    </a:p>
                  </a:txBody>
                  <a:tcPr/>
                </a:tc>
                <a:tc>
                  <a:txBody>
                    <a:bodyPr/>
                    <a:lstStyle/>
                    <a:p>
                      <a:r>
                        <a:rPr lang="en-US" baseline="0" dirty="0" smtClean="0"/>
                        <a:t>4 month</a:t>
                      </a:r>
                      <a:endParaRPr lang="ru-RU" dirty="0"/>
                    </a:p>
                  </a:txBody>
                  <a:tcPr/>
                </a:tc>
              </a:tr>
              <a:tr h="185420">
                <a:tc gridSpan="2">
                  <a:txBody>
                    <a:bodyPr/>
                    <a:lstStyle/>
                    <a:p>
                      <a:r>
                        <a:rPr lang="en-US" sz="1800" kern="1200" dirty="0" smtClean="0">
                          <a:solidFill>
                            <a:schemeClr val="dk1"/>
                          </a:solidFill>
                          <a:effectLst/>
                          <a:latin typeface="+mn-lt"/>
                          <a:ea typeface="+mn-ea"/>
                          <a:cs typeface="+mn-cs"/>
                        </a:rPr>
                        <a:t>The purpose of the project was to make a J2ME </a:t>
                      </a:r>
                      <a:r>
                        <a:rPr lang="en-US" sz="1800" kern="1200" dirty="0" err="1" smtClean="0">
                          <a:solidFill>
                            <a:schemeClr val="dk1"/>
                          </a:solidFill>
                          <a:effectLst/>
                          <a:latin typeface="+mn-lt"/>
                          <a:ea typeface="+mn-ea"/>
                          <a:cs typeface="+mn-cs"/>
                        </a:rPr>
                        <a:t>SyncML</a:t>
                      </a:r>
                      <a:r>
                        <a:rPr lang="en-US" sz="1800" kern="1200" dirty="0" smtClean="0">
                          <a:solidFill>
                            <a:schemeClr val="dk1"/>
                          </a:solidFill>
                          <a:effectLst/>
                          <a:latin typeface="+mn-lt"/>
                          <a:ea typeface="+mn-ea"/>
                          <a:cs typeface="+mn-cs"/>
                        </a:rPr>
                        <a:t> API. Project includes writing down requirements specification for the project, development High and Low Level Design, coding on C and J2ME, writing test </a:t>
                      </a:r>
                      <a:r>
                        <a:rPr lang="en-US" sz="1800" kern="1200" dirty="0" err="1" smtClean="0">
                          <a:solidFill>
                            <a:schemeClr val="dk1"/>
                          </a:solidFill>
                          <a:effectLst/>
                          <a:latin typeface="+mn-lt"/>
                          <a:ea typeface="+mn-ea"/>
                          <a:cs typeface="+mn-cs"/>
                        </a:rPr>
                        <a:t>MIDlets</a:t>
                      </a:r>
                      <a:r>
                        <a:rPr lang="en-US" sz="1800" kern="1200" dirty="0" smtClean="0">
                          <a:solidFill>
                            <a:schemeClr val="dk1"/>
                          </a:solidFill>
                          <a:effectLst/>
                          <a:latin typeface="+mn-lt"/>
                          <a:ea typeface="+mn-ea"/>
                          <a:cs typeface="+mn-cs"/>
                        </a:rPr>
                        <a:t>, unit and system testing.</a:t>
                      </a:r>
                      <a:endParaRPr lang="ru-RU" dirty="0" smtClean="0"/>
                    </a:p>
                  </a:txBody>
                  <a:tcPr/>
                </a:tc>
                <a:tc hMerge="1">
                  <a:txBody>
                    <a:bodyPr/>
                    <a:lstStyle/>
                    <a:p>
                      <a:endParaRPr lang="ru-RU" dirty="0"/>
                    </a:p>
                  </a:txBody>
                  <a:tcPr/>
                </a:tc>
              </a:tr>
              <a:tr h="185420">
                <a:tc gridSpan="2">
                  <a:txBody>
                    <a:bodyPr/>
                    <a:lstStyle/>
                    <a:p>
                      <a:pPr lvl="0"/>
                      <a:r>
                        <a:rPr lang="fr-FR" dirty="0" smtClean="0"/>
                        <a:t>C,C++,Java</a:t>
                      </a:r>
                      <a:endParaRPr lang="ru-RU" dirty="0"/>
                    </a:p>
                  </a:txBody>
                  <a:tcPr/>
                </a:tc>
                <a:tc hMerge="1">
                  <a:txBody>
                    <a:bodyPr/>
                    <a:lstStyle/>
                    <a:p>
                      <a:endParaRPr lang="ru-RU"/>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778302266"/>
              </p:ext>
            </p:extLst>
          </p:nvPr>
        </p:nvGraphicFramePr>
        <p:xfrm>
          <a:off x="683568" y="2996952"/>
          <a:ext cx="6984776" cy="1839218"/>
        </p:xfrm>
        <a:graphic>
          <a:graphicData uri="http://schemas.openxmlformats.org/drawingml/2006/table">
            <a:tbl>
              <a:tblPr firstRow="1" bandRow="1">
                <a:tableStyleId>{F5AB1C69-6EDB-4FF4-983F-18BD219EF322}</a:tableStyleId>
              </a:tblPr>
              <a:tblGrid>
                <a:gridCol w="4032448"/>
                <a:gridCol w="2952328"/>
              </a:tblGrid>
              <a:tr h="559058">
                <a:tc>
                  <a:txBody>
                    <a:bodyPr/>
                    <a:lstStyle/>
                    <a:p>
                      <a:r>
                        <a:rPr lang="en-US" sz="1800" b="1" kern="1200" dirty="0" smtClean="0">
                          <a:solidFill>
                            <a:schemeClr val="lt1"/>
                          </a:solidFill>
                          <a:effectLst/>
                          <a:latin typeface="+mn-lt"/>
                          <a:ea typeface="+mn-ea"/>
                          <a:cs typeface="+mn-cs"/>
                        </a:rPr>
                        <a:t>Commerce Bank, Bank </a:t>
                      </a:r>
                      <a:r>
                        <a:rPr lang="en-US" sz="1800" b="1" kern="1200" dirty="0" err="1" smtClean="0">
                          <a:solidFill>
                            <a:schemeClr val="lt1"/>
                          </a:solidFill>
                          <a:effectLst/>
                          <a:latin typeface="+mn-lt"/>
                          <a:ea typeface="+mn-ea"/>
                          <a:cs typeface="+mn-cs"/>
                        </a:rPr>
                        <a:t>Utilits</a:t>
                      </a:r>
                      <a:r>
                        <a:rPr lang="en-US" sz="1800" b="1" kern="1200" dirty="0" smtClean="0">
                          <a:solidFill>
                            <a:schemeClr val="lt1"/>
                          </a:solidFill>
                          <a:effectLst/>
                          <a:latin typeface="+mn-lt"/>
                          <a:ea typeface="+mn-ea"/>
                          <a:cs typeface="+mn-cs"/>
                        </a:rPr>
                        <a:t>, Software Engineer</a:t>
                      </a:r>
                      <a:endParaRPr lang="ru-RU" dirty="0"/>
                    </a:p>
                  </a:txBody>
                  <a:tcPr/>
                </a:tc>
                <a:tc>
                  <a:txBody>
                    <a:bodyPr/>
                    <a:lstStyle/>
                    <a:p>
                      <a:r>
                        <a:rPr lang="en-US" dirty="0" smtClean="0"/>
                        <a:t>24 month</a:t>
                      </a:r>
                      <a:endParaRPr lang="ru-RU" dirty="0"/>
                    </a:p>
                  </a:txBody>
                  <a:tcPr/>
                </a:tc>
              </a:tr>
              <a:tr h="322043">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There was developed different utilities for Bank-Business Process. After system tests they was integrated with bank environment.</a:t>
                      </a:r>
                      <a:endParaRPr lang="ru-RU" dirty="0" smtClean="0"/>
                    </a:p>
                  </a:txBody>
                  <a:tcPr/>
                </a:tc>
                <a:tc hMerge="1">
                  <a:txBody>
                    <a:bodyPr/>
                    <a:lstStyle/>
                    <a:p>
                      <a:endParaRPr lang="ru-RU" dirty="0"/>
                    </a:p>
                  </a:txBody>
                  <a:tcPr/>
                </a:tc>
              </a:tr>
              <a:tr h="559058">
                <a:tc gridSpan="2">
                  <a:txBody>
                    <a:bodyPr/>
                    <a:lstStyle/>
                    <a:p>
                      <a:r>
                        <a:rPr lang="it-IT" dirty="0" smtClean="0"/>
                        <a:t>Delphi, J2SE, CORBA, XML, SQL</a:t>
                      </a:r>
                      <a:endParaRPr lang="fr-FR" dirty="0" smtClean="0"/>
                    </a:p>
                  </a:txBody>
                  <a:tcPr/>
                </a:tc>
                <a:tc hMerge="1">
                  <a:txBody>
                    <a:bodyPr/>
                    <a:lstStyle/>
                    <a:p>
                      <a:endParaRPr lang="ru-RU"/>
                    </a:p>
                  </a:txBody>
                  <a:tcPr/>
                </a:tc>
              </a:tr>
            </a:tbl>
          </a:graphicData>
        </a:graphic>
      </p:graphicFrame>
    </p:spTree>
    <p:extLst>
      <p:ext uri="{BB962C8B-B14F-4D97-AF65-F5344CB8AC3E}">
        <p14:creationId xmlns:p14="http://schemas.microsoft.com/office/powerpoint/2010/main" val="2696907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Text Box 8">
            <a:hlinkClick r:id="rId2"/>
          </p:cNvPr>
          <p:cNvSpPr txBox="1">
            <a:spLocks noChangeArrowheads="1"/>
          </p:cNvSpPr>
          <p:nvPr/>
        </p:nvSpPr>
        <p:spPr bwMode="auto">
          <a:xfrm>
            <a:off x="3563888" y="2132856"/>
            <a:ext cx="5389984" cy="2062103"/>
          </a:xfrm>
          <a:prstGeom prst="rect">
            <a:avLst/>
          </a:prstGeom>
          <a:noFill/>
          <a:ln w="9525">
            <a:noFill/>
            <a:miter lim="800000"/>
            <a:headEnd/>
            <a:tailEnd/>
          </a:ln>
          <a:effectLst/>
        </p:spPr>
        <p:txBody>
          <a:bodyPr wrap="square">
            <a:spAutoFit/>
          </a:bodyPr>
          <a:lstStyle/>
          <a:p>
            <a:r>
              <a:rPr lang="en-US" sz="1600" b="1" dirty="0" smtClean="0"/>
              <a:t>E-mail:    juhnowski@gmail.com</a:t>
            </a:r>
          </a:p>
          <a:p>
            <a:r>
              <a:rPr lang="en-US" sz="1600" b="1" dirty="0"/>
              <a:t>S</a:t>
            </a:r>
            <a:r>
              <a:rPr lang="en-US" sz="1600" b="1" dirty="0" smtClean="0"/>
              <a:t>kype</a:t>
            </a:r>
            <a:r>
              <a:rPr lang="en-US" sz="1600" b="1" dirty="0"/>
              <a:t>:	</a:t>
            </a:r>
            <a:r>
              <a:rPr lang="en-US" sz="1600" b="1" dirty="0" err="1"/>
              <a:t>iyukhnov</a:t>
            </a:r>
            <a:endParaRPr lang="en-US" sz="1600" b="1" dirty="0"/>
          </a:p>
          <a:p>
            <a:r>
              <a:rPr lang="en-US" sz="1600" b="1" dirty="0"/>
              <a:t>ICQ:	438872138</a:t>
            </a:r>
          </a:p>
          <a:p>
            <a:r>
              <a:rPr lang="en-US" sz="1600" b="1" dirty="0"/>
              <a:t>Sites:	</a:t>
            </a:r>
            <a:r>
              <a:rPr lang="en-US" sz="1600" b="1" dirty="0">
                <a:hlinkClick r:id="rId3"/>
              </a:rPr>
              <a:t>https://sites.google.com/site/juhnowski/</a:t>
            </a:r>
            <a:endParaRPr lang="en-US" sz="1600" b="1" dirty="0"/>
          </a:p>
          <a:p>
            <a:endParaRPr lang="en-US" sz="1600" b="1" dirty="0"/>
          </a:p>
          <a:p>
            <a:r>
              <a:rPr lang="en-US" sz="1600" b="1" dirty="0"/>
              <a:t>Location:	Russia, Nizhniy Novgorod</a:t>
            </a:r>
          </a:p>
          <a:p>
            <a:r>
              <a:rPr lang="en-US" sz="1600" b="1" dirty="0"/>
              <a:t>Cell:	</a:t>
            </a:r>
            <a:r>
              <a:rPr lang="en-US" sz="1600" b="1" dirty="0" smtClean="0"/>
              <a:t>	+</a:t>
            </a:r>
            <a:r>
              <a:rPr lang="en-US" sz="1600" b="1" dirty="0"/>
              <a:t>79027800807 </a:t>
            </a:r>
            <a:endParaRPr lang="en-US" sz="1600" b="1" dirty="0" smtClean="0"/>
          </a:p>
          <a:p>
            <a:r>
              <a:rPr lang="en-US" sz="1600" b="1" dirty="0" smtClean="0"/>
              <a:t>		+</a:t>
            </a:r>
            <a:r>
              <a:rPr lang="en-US" sz="1600" b="1" dirty="0"/>
              <a:t>79875331141</a:t>
            </a:r>
          </a:p>
        </p:txBody>
      </p:sp>
      <p:sp>
        <p:nvSpPr>
          <p:cNvPr id="2" name="TextBox 1"/>
          <p:cNvSpPr txBox="1"/>
          <p:nvPr/>
        </p:nvSpPr>
        <p:spPr>
          <a:xfrm>
            <a:off x="3131840" y="620688"/>
            <a:ext cx="6186502" cy="646331"/>
          </a:xfrm>
          <a:prstGeom prst="rect">
            <a:avLst/>
          </a:prstGeom>
          <a:noFill/>
        </p:spPr>
        <p:txBody>
          <a:bodyPr wrap="none" rtlCol="0">
            <a:spAutoFit/>
          </a:bodyPr>
          <a:lstStyle/>
          <a:p>
            <a:r>
              <a:rPr lang="en-US" sz="3600" dirty="0" err="1" smtClean="0">
                <a:solidFill>
                  <a:srgbClr val="FF0000"/>
                </a:solidFill>
              </a:rPr>
              <a:t>Ilya</a:t>
            </a:r>
            <a:r>
              <a:rPr lang="en-US" sz="3600" dirty="0" smtClean="0">
                <a:solidFill>
                  <a:srgbClr val="FF0000"/>
                </a:solidFill>
              </a:rPr>
              <a:t> </a:t>
            </a:r>
            <a:r>
              <a:rPr lang="en-US" sz="3600" dirty="0" err="1" smtClean="0">
                <a:solidFill>
                  <a:srgbClr val="FF0000"/>
                </a:solidFill>
              </a:rPr>
              <a:t>Juhnowski</a:t>
            </a:r>
            <a:r>
              <a:rPr lang="en-US" sz="3600" dirty="0" smtClean="0">
                <a:solidFill>
                  <a:srgbClr val="FF0000"/>
                </a:solidFill>
              </a:rPr>
              <a:t> (</a:t>
            </a:r>
            <a:r>
              <a:rPr lang="en-US" sz="3600" dirty="0" err="1" smtClean="0">
                <a:solidFill>
                  <a:srgbClr val="FF0000"/>
                </a:solidFill>
              </a:rPr>
              <a:t>Yukhnovskiy</a:t>
            </a:r>
            <a:r>
              <a:rPr lang="en-US" sz="3600" dirty="0" smtClean="0">
                <a:solidFill>
                  <a:srgbClr val="FF0000"/>
                </a:solidFill>
              </a:rPr>
              <a:t>)</a:t>
            </a:r>
            <a:endParaRPr lang="ru-RU" sz="3600" dirty="0">
              <a:solidFill>
                <a:srgbClr val="FF0000"/>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280501"/>
            <a:ext cx="2471851" cy="370471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5486400" cy="566738"/>
          </a:xfrm>
        </p:spPr>
        <p:txBody>
          <a:bodyPr/>
          <a:lstStyle/>
          <a:p>
            <a:r>
              <a:rPr lang="en-US" dirty="0" smtClean="0"/>
              <a:t>Project Experience – with customer info</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991925775"/>
              </p:ext>
            </p:extLst>
          </p:nvPr>
        </p:nvGraphicFramePr>
        <p:xfrm>
          <a:off x="683568" y="685854"/>
          <a:ext cx="6984776" cy="3296920"/>
        </p:xfrm>
        <a:graphic>
          <a:graphicData uri="http://schemas.openxmlformats.org/drawingml/2006/table">
            <a:tbl>
              <a:tblPr firstRow="1" bandRow="1">
                <a:tableStyleId>{F5AB1C69-6EDB-4FF4-983F-18BD219EF322}</a:tableStyleId>
              </a:tblPr>
              <a:tblGrid>
                <a:gridCol w="4064000"/>
                <a:gridCol w="2920776"/>
              </a:tblGrid>
              <a:tr h="370840">
                <a:tc>
                  <a:txBody>
                    <a:bodyPr/>
                    <a:lstStyle/>
                    <a:p>
                      <a:r>
                        <a:rPr lang="en-US" dirty="0" smtClean="0"/>
                        <a:t>Shield, Lilac, Software Engineer</a:t>
                      </a:r>
                      <a:endParaRPr lang="ru-RU" dirty="0"/>
                    </a:p>
                  </a:txBody>
                  <a:tcPr/>
                </a:tc>
                <a:tc>
                  <a:txBody>
                    <a:bodyPr/>
                    <a:lstStyle/>
                    <a:p>
                      <a:r>
                        <a:rPr lang="en-US" baseline="0" dirty="0" smtClean="0"/>
                        <a:t>24 month</a:t>
                      </a:r>
                      <a:endParaRPr lang="ru-RU" dirty="0"/>
                    </a:p>
                  </a:txBody>
                  <a:tcPr/>
                </a:tc>
              </a:tr>
              <a:tr h="185420">
                <a:tc gridSpan="2">
                  <a:txBody>
                    <a:bodyPr/>
                    <a:lstStyle/>
                    <a:p>
                      <a:r>
                        <a:rPr lang="en-US" sz="1800" kern="1200" dirty="0" smtClean="0">
                          <a:solidFill>
                            <a:schemeClr val="dk1"/>
                          </a:solidFill>
                          <a:effectLst/>
                          <a:latin typeface="+mn-lt"/>
                          <a:ea typeface="+mn-ea"/>
                          <a:cs typeface="+mn-cs"/>
                        </a:rPr>
                        <a:t>Lilac – is enterprise human control system s/w. Two versions were developed. The first was local version, based on Delphi + Dbase. The second – J2SE + JDBC/ODBC bridge. The GUI was based on SWING components, also was developed some extensions formed as JavaBeans. GUI was organized as desktop pane with internal frames. Frames contain tables, lists, trees and other components for advanced presentation of various human parameters and data. Also was used RMI mechanism for connection with controller software in turnstile (entrance checkpoint).</a:t>
                      </a:r>
                      <a:endParaRPr lang="ru-RU" dirty="0" smtClean="0"/>
                    </a:p>
                  </a:txBody>
                  <a:tcPr/>
                </a:tc>
                <a:tc hMerge="1">
                  <a:txBody>
                    <a:bodyPr/>
                    <a:lstStyle/>
                    <a:p>
                      <a:endParaRPr lang="ru-RU" dirty="0"/>
                    </a:p>
                  </a:txBody>
                  <a:tcPr/>
                </a:tc>
              </a:tr>
              <a:tr h="185420">
                <a:tc gridSpan="2">
                  <a:txBody>
                    <a:bodyPr/>
                    <a:lstStyle/>
                    <a:p>
                      <a:pPr lvl="0"/>
                      <a:r>
                        <a:rPr lang="en-US" dirty="0" smtClean="0"/>
                        <a:t>Delphi, J2SE, JDBC/ODBC, SQL, SWING, RMI</a:t>
                      </a:r>
                      <a:endParaRPr lang="ru-RU" dirty="0"/>
                    </a:p>
                  </a:txBody>
                  <a:tcPr/>
                </a:tc>
                <a:tc hMerge="1">
                  <a:txBody>
                    <a:bodyPr/>
                    <a:lstStyle/>
                    <a:p>
                      <a:endParaRPr lang="ru-RU"/>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862092762"/>
              </p:ext>
            </p:extLst>
          </p:nvPr>
        </p:nvGraphicFramePr>
        <p:xfrm>
          <a:off x="683568" y="4005064"/>
          <a:ext cx="6984776" cy="2920589"/>
        </p:xfrm>
        <a:graphic>
          <a:graphicData uri="http://schemas.openxmlformats.org/drawingml/2006/table">
            <a:tbl>
              <a:tblPr firstRow="1" bandRow="1">
                <a:tableStyleId>{F5AB1C69-6EDB-4FF4-983F-18BD219EF322}</a:tableStyleId>
              </a:tblPr>
              <a:tblGrid>
                <a:gridCol w="4032448"/>
                <a:gridCol w="2952328"/>
              </a:tblGrid>
              <a:tr h="621866">
                <a:tc>
                  <a:txBody>
                    <a:bodyPr/>
                    <a:lstStyle/>
                    <a:p>
                      <a:r>
                        <a:rPr lang="en-US" sz="1800" b="1" kern="1200" dirty="0" smtClean="0">
                          <a:solidFill>
                            <a:schemeClr val="lt1"/>
                          </a:solidFill>
                          <a:effectLst/>
                          <a:latin typeface="+mn-lt"/>
                          <a:ea typeface="+mn-ea"/>
                          <a:cs typeface="+mn-cs"/>
                        </a:rPr>
                        <a:t>OKBM, Probability Safety </a:t>
                      </a:r>
                      <a:r>
                        <a:rPr lang="en-US" sz="1800" b="1" kern="1200" dirty="0" err="1" smtClean="0">
                          <a:solidFill>
                            <a:schemeClr val="lt1"/>
                          </a:solidFill>
                          <a:effectLst/>
                          <a:latin typeface="+mn-lt"/>
                          <a:ea typeface="+mn-ea"/>
                          <a:cs typeface="+mn-cs"/>
                        </a:rPr>
                        <a:t>Analyser</a:t>
                      </a:r>
                      <a:r>
                        <a:rPr lang="en-US" sz="1800" b="1" kern="1200" dirty="0" smtClean="0">
                          <a:solidFill>
                            <a:schemeClr val="lt1"/>
                          </a:solidFill>
                          <a:effectLst/>
                          <a:latin typeface="+mn-lt"/>
                          <a:ea typeface="+mn-ea"/>
                          <a:cs typeface="+mn-cs"/>
                        </a:rPr>
                        <a:t>, Software Engineer</a:t>
                      </a:r>
                      <a:endParaRPr lang="ru-RU" dirty="0"/>
                    </a:p>
                  </a:txBody>
                  <a:tcPr/>
                </a:tc>
                <a:tc>
                  <a:txBody>
                    <a:bodyPr/>
                    <a:lstStyle/>
                    <a:p>
                      <a:r>
                        <a:rPr lang="en-US" dirty="0" smtClean="0"/>
                        <a:t>24 month</a:t>
                      </a:r>
                      <a:endParaRPr lang="ru-RU" dirty="0"/>
                    </a:p>
                  </a:txBody>
                  <a:tcPr/>
                </a:tc>
              </a:tr>
              <a:tr h="168792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 purpose of the project was to make software for Probability Safety Analyses. Project includes coding on C++ and Delphi. Develop of Fault-Tree and Event-Tree modules (GUI and calculations) with deep unit test process, verification and comparing the results with another s/w one. Participate in optimization process.</a:t>
                      </a:r>
                      <a:endParaRPr lang="ru-RU" dirty="0" smtClean="0"/>
                    </a:p>
                  </a:txBody>
                  <a:tcPr/>
                </a:tc>
                <a:tc hMerge="1">
                  <a:txBody>
                    <a:bodyPr/>
                    <a:lstStyle/>
                    <a:p>
                      <a:endParaRPr lang="ru-RU" dirty="0"/>
                    </a:p>
                  </a:txBody>
                  <a:tcPr/>
                </a:tc>
              </a:tr>
              <a:tr h="543149">
                <a:tc gridSpan="2">
                  <a:txBody>
                    <a:bodyPr/>
                    <a:lstStyle/>
                    <a:p>
                      <a:r>
                        <a:rPr lang="it-IT" dirty="0" smtClean="0"/>
                        <a:t>C++, Delphi, XML, SQL</a:t>
                      </a:r>
                      <a:endParaRPr lang="fr-FR" dirty="0" smtClean="0"/>
                    </a:p>
                  </a:txBody>
                  <a:tcPr/>
                </a:tc>
                <a:tc hMerge="1">
                  <a:txBody>
                    <a:bodyPr/>
                    <a:lstStyle/>
                    <a:p>
                      <a:endParaRPr lang="ru-RU"/>
                    </a:p>
                  </a:txBody>
                  <a:tcPr/>
                </a:tc>
              </a:tr>
            </a:tbl>
          </a:graphicData>
        </a:graphic>
      </p:graphicFrame>
    </p:spTree>
    <p:extLst>
      <p:ext uri="{BB962C8B-B14F-4D97-AF65-F5344CB8AC3E}">
        <p14:creationId xmlns:p14="http://schemas.microsoft.com/office/powerpoint/2010/main" val="8448549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187057" y="6205678"/>
            <a:ext cx="1656184" cy="61851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251519" y="116632"/>
            <a:ext cx="8784977" cy="6370975"/>
          </a:xfrm>
          <a:prstGeom prst="rect">
            <a:avLst/>
          </a:prstGeom>
          <a:noFill/>
        </p:spPr>
        <p:txBody>
          <a:bodyPr wrap="square" rtlCol="0">
            <a:spAutoFit/>
          </a:bodyPr>
          <a:lstStyle/>
          <a:p>
            <a:pPr algn="ctr"/>
            <a:r>
              <a:rPr lang="en-US" dirty="0"/>
              <a:t>Unfortunately, life is short, and I can not spend more time on other projects other than to try to bring to the completed state idea of ​​a new programming paradigm.</a:t>
            </a:r>
          </a:p>
          <a:p>
            <a:pPr algn="ctr"/>
            <a:r>
              <a:rPr lang="en-US" dirty="0"/>
              <a:t>That is why I need some recourses to stop my paid projects activities and paid all my time for paradigm's development.</a:t>
            </a:r>
          </a:p>
          <a:p>
            <a:pPr algn="ctr"/>
            <a:r>
              <a:rPr lang="en-US" dirty="0"/>
              <a:t>Approximately it will be needed 2 years for logic extensions and then 1 year for formalization.</a:t>
            </a:r>
          </a:p>
          <a:p>
            <a:pPr algn="ctr"/>
            <a:endParaRPr lang="ru-RU" dirty="0" smtClean="0"/>
          </a:p>
          <a:p>
            <a:pPr algn="ctr"/>
            <a:endParaRPr lang="ru-RU" dirty="0"/>
          </a:p>
          <a:p>
            <a:pPr algn="ctr"/>
            <a:endParaRPr lang="ru-RU" dirty="0" smtClean="0"/>
          </a:p>
          <a:p>
            <a:pPr algn="ctr"/>
            <a:endParaRPr lang="ru-RU" dirty="0"/>
          </a:p>
          <a:p>
            <a:pPr algn="ctr"/>
            <a:endParaRPr lang="ru-RU" dirty="0" smtClean="0"/>
          </a:p>
          <a:p>
            <a:pPr algn="ctr"/>
            <a:endParaRPr lang="ru-RU" dirty="0"/>
          </a:p>
          <a:p>
            <a:pPr algn="ctr"/>
            <a:endParaRPr lang="ru-RU" dirty="0" smtClean="0"/>
          </a:p>
          <a:p>
            <a:pPr algn="ctr"/>
            <a:endParaRPr lang="ru-RU" dirty="0"/>
          </a:p>
          <a:p>
            <a:pPr algn="ctr"/>
            <a:endParaRPr lang="ru-RU" dirty="0" smtClean="0"/>
          </a:p>
          <a:p>
            <a:pPr algn="ctr"/>
            <a:endParaRPr lang="en-US" dirty="0"/>
          </a:p>
          <a:p>
            <a:pPr algn="ctr"/>
            <a:r>
              <a:rPr lang="en-US" b="1" u="sng" dirty="0">
                <a:solidFill>
                  <a:srgbClr val="FF0000"/>
                </a:solidFill>
              </a:rPr>
              <a:t>My budgets expectations:</a:t>
            </a:r>
          </a:p>
          <a:p>
            <a:r>
              <a:rPr lang="en-US" sz="1200" dirty="0" smtClean="0"/>
              <a:t>15000</a:t>
            </a:r>
            <a:r>
              <a:rPr lang="en-US" sz="1200" dirty="0"/>
              <a:t>$ for salary </a:t>
            </a:r>
          </a:p>
          <a:p>
            <a:r>
              <a:rPr lang="en-US" sz="1200" dirty="0"/>
              <a:t>4000$ for </a:t>
            </a:r>
            <a:r>
              <a:rPr lang="en-US" sz="1200" dirty="0" smtClean="0"/>
              <a:t>equipment's </a:t>
            </a:r>
            <a:r>
              <a:rPr lang="en-US" sz="1200" dirty="0"/>
              <a:t>and business trips (I will need to communicate with philosophers in Europe, USA and visiting IT conferences)</a:t>
            </a:r>
          </a:p>
          <a:p>
            <a:r>
              <a:rPr lang="en-US" sz="1200" dirty="0"/>
              <a:t>1000$ for help others people in my work. </a:t>
            </a:r>
          </a:p>
          <a:p>
            <a:r>
              <a:rPr lang="en-US" dirty="0"/>
              <a:t>It's needed  </a:t>
            </a:r>
            <a:r>
              <a:rPr lang="en-US" dirty="0" smtClean="0">
                <a:solidFill>
                  <a:srgbClr val="FF0000"/>
                </a:solidFill>
              </a:rPr>
              <a:t>720000</a:t>
            </a:r>
            <a:r>
              <a:rPr lang="en-US" dirty="0">
                <a:solidFill>
                  <a:srgbClr val="FF0000"/>
                </a:solidFill>
              </a:rPr>
              <a:t>$ for 3 years</a:t>
            </a:r>
            <a:r>
              <a:rPr lang="en-US" dirty="0"/>
              <a:t> of project development. </a:t>
            </a:r>
          </a:p>
          <a:p>
            <a:pPr algn="ctr"/>
            <a:endParaRPr lang="ru-RU" dirty="0" smtClean="0"/>
          </a:p>
          <a:p>
            <a:pPr algn="ctr"/>
            <a:r>
              <a:rPr lang="en-US" dirty="0" smtClean="0">
                <a:solidFill>
                  <a:srgbClr val="FF0000"/>
                </a:solidFill>
              </a:rPr>
              <a:t>I </a:t>
            </a:r>
            <a:r>
              <a:rPr lang="en-US" dirty="0">
                <a:solidFill>
                  <a:srgbClr val="FF0000"/>
                </a:solidFill>
              </a:rPr>
              <a:t>think it's not expensive to get place in </a:t>
            </a:r>
            <a:r>
              <a:rPr lang="en-US" dirty="0" smtClean="0">
                <a:solidFill>
                  <a:srgbClr val="FF0000"/>
                </a:solidFill>
              </a:rPr>
              <a:t>history!</a:t>
            </a:r>
            <a:endParaRPr lang="ru-RU" dirty="0">
              <a:solidFill>
                <a:srgbClr val="FF0000"/>
              </a:solidFill>
            </a:endParaRPr>
          </a:p>
        </p:txBody>
      </p:sp>
      <p:sp>
        <p:nvSpPr>
          <p:cNvPr id="3" name="TextBox 2"/>
          <p:cNvSpPr txBox="1"/>
          <p:nvPr/>
        </p:nvSpPr>
        <p:spPr>
          <a:xfrm>
            <a:off x="7539705" y="6172928"/>
            <a:ext cx="1316771" cy="646331"/>
          </a:xfrm>
          <a:prstGeom prst="rect">
            <a:avLst/>
          </a:prstGeom>
          <a:noFill/>
        </p:spPr>
        <p:txBody>
          <a:bodyPr wrap="none" rtlCol="0">
            <a:spAutoFit/>
          </a:bodyPr>
          <a:lstStyle/>
          <a:p>
            <a:r>
              <a:rPr lang="en-US" dirty="0" smtClean="0">
                <a:latin typeface="Brush Script MT" panose="03060802040406070304" pitchFamily="66" charset="0"/>
              </a:rPr>
              <a:t>Thank you,</a:t>
            </a:r>
          </a:p>
          <a:p>
            <a:r>
              <a:rPr lang="en-US" dirty="0" err="1" smtClean="0">
                <a:latin typeface="Brush Script MT" panose="03060802040406070304" pitchFamily="66" charset="0"/>
              </a:rPr>
              <a:t>Ilya</a:t>
            </a:r>
            <a:r>
              <a:rPr lang="en-US" dirty="0" smtClean="0">
                <a:latin typeface="Brush Script MT" panose="03060802040406070304" pitchFamily="66" charset="0"/>
              </a:rPr>
              <a:t> </a:t>
            </a:r>
            <a:r>
              <a:rPr lang="en-US" dirty="0" err="1" smtClean="0">
                <a:latin typeface="Brush Script MT" panose="03060802040406070304" pitchFamily="66" charset="0"/>
              </a:rPr>
              <a:t>Juhnowski</a:t>
            </a:r>
            <a:endParaRPr lang="ru-RU"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6296" y="6243358"/>
            <a:ext cx="369901" cy="51168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Expectation</a:t>
            </a:r>
            <a:endParaRPr lang="en-US" dirty="0"/>
          </a:p>
        </p:txBody>
      </p:sp>
      <p:sp>
        <p:nvSpPr>
          <p:cNvPr id="4099" name="Rectangle 3"/>
          <p:cNvSpPr>
            <a:spLocks noGrp="1" noChangeArrowheads="1"/>
          </p:cNvSpPr>
          <p:nvPr>
            <p:ph idx="1"/>
          </p:nvPr>
        </p:nvSpPr>
        <p:spPr/>
        <p:txBody>
          <a:bodyPr/>
          <a:lstStyle/>
          <a:p>
            <a:pPr marL="0" indent="0">
              <a:buNone/>
            </a:pPr>
            <a:r>
              <a:rPr lang="en-US" dirty="0" smtClean="0"/>
              <a:t>Interpreters of modern languages</a:t>
            </a:r>
          </a:p>
          <a:p>
            <a:r>
              <a:rPr lang="en-US" dirty="0"/>
              <a:t>human </a:t>
            </a:r>
            <a:r>
              <a:rPr lang="en-US" dirty="0" smtClean="0"/>
              <a:t>languages</a:t>
            </a:r>
          </a:p>
          <a:p>
            <a:r>
              <a:rPr lang="en-US" dirty="0"/>
              <a:t>programming language extensions to the logical completeness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Expectation</a:t>
            </a:r>
            <a:endParaRPr lang="en-US" dirty="0"/>
          </a:p>
        </p:txBody>
      </p:sp>
      <p:sp>
        <p:nvSpPr>
          <p:cNvPr id="4099" name="Rectangle 3"/>
          <p:cNvSpPr>
            <a:spLocks noGrp="1" noChangeArrowheads="1"/>
          </p:cNvSpPr>
          <p:nvPr>
            <p:ph idx="1"/>
          </p:nvPr>
        </p:nvSpPr>
        <p:spPr/>
        <p:txBody>
          <a:bodyPr/>
          <a:lstStyle/>
          <a:p>
            <a:pPr marL="0" indent="0">
              <a:buNone/>
            </a:pPr>
            <a:r>
              <a:rPr lang="en-US" dirty="0"/>
              <a:t>Recognition of non-human </a:t>
            </a:r>
            <a:r>
              <a:rPr lang="en-US" dirty="0" smtClean="0"/>
              <a:t>interactions</a:t>
            </a:r>
          </a:p>
          <a:p>
            <a:r>
              <a:rPr lang="en-US" dirty="0"/>
              <a:t>secure channels encrypted </a:t>
            </a:r>
            <a:r>
              <a:rPr lang="en-US" dirty="0" smtClean="0"/>
              <a:t>messages</a:t>
            </a:r>
          </a:p>
          <a:p>
            <a:r>
              <a:rPr lang="en-US" dirty="0"/>
              <a:t>alien languages ​​there is not similar to our form of life</a:t>
            </a:r>
          </a:p>
        </p:txBody>
      </p:sp>
    </p:spTree>
    <p:extLst>
      <p:ext uri="{BB962C8B-B14F-4D97-AF65-F5344CB8AC3E}">
        <p14:creationId xmlns:p14="http://schemas.microsoft.com/office/powerpoint/2010/main" val="124264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smtClean="0"/>
              <a:t>Expectation</a:t>
            </a:r>
            <a:endParaRPr lang="en-US" dirty="0"/>
          </a:p>
        </p:txBody>
      </p:sp>
      <p:sp>
        <p:nvSpPr>
          <p:cNvPr id="4099" name="Rectangle 3"/>
          <p:cNvSpPr>
            <a:spLocks noGrp="1" noChangeArrowheads="1"/>
          </p:cNvSpPr>
          <p:nvPr>
            <p:ph idx="1"/>
          </p:nvPr>
        </p:nvSpPr>
        <p:spPr/>
        <p:txBody>
          <a:bodyPr/>
          <a:lstStyle/>
          <a:p>
            <a:pPr marL="0" indent="0">
              <a:buNone/>
            </a:pPr>
            <a:r>
              <a:rPr lang="en-US" dirty="0" err="1"/>
              <a:t>Vernadsky's</a:t>
            </a:r>
            <a:r>
              <a:rPr lang="en-US" dirty="0"/>
              <a:t> </a:t>
            </a:r>
            <a:r>
              <a:rPr lang="en-US" dirty="0" err="1"/>
              <a:t>noosphere</a:t>
            </a:r>
            <a:r>
              <a:rPr lang="en-US" dirty="0"/>
              <a:t> </a:t>
            </a:r>
            <a:r>
              <a:rPr lang="en-US" dirty="0" smtClean="0"/>
              <a:t>model</a:t>
            </a:r>
          </a:p>
          <a:p>
            <a:r>
              <a:rPr lang="en-US" dirty="0" smtClean="0"/>
              <a:t>Private </a:t>
            </a:r>
            <a:r>
              <a:rPr lang="en-US" dirty="0" smtClean="0"/>
              <a:t>secure communications </a:t>
            </a:r>
            <a:r>
              <a:rPr lang="en-US" dirty="0" smtClean="0"/>
              <a:t>without </a:t>
            </a:r>
            <a:r>
              <a:rPr lang="en-US" dirty="0" smtClean="0"/>
              <a:t>direct address (secure channel) messaging</a:t>
            </a:r>
            <a:endParaRPr lang="en-US" dirty="0" smtClean="0"/>
          </a:p>
          <a:p>
            <a:r>
              <a:rPr lang="en-US" dirty="0" smtClean="0"/>
              <a:t>Animated </a:t>
            </a:r>
            <a:r>
              <a:rPr lang="en-US" dirty="0"/>
              <a:t>simulation of the behavior of artificial systems</a:t>
            </a:r>
          </a:p>
        </p:txBody>
      </p:sp>
    </p:spTree>
    <p:extLst>
      <p:ext uri="{BB962C8B-B14F-4D97-AF65-F5344CB8AC3E}">
        <p14:creationId xmlns:p14="http://schemas.microsoft.com/office/powerpoint/2010/main" val="3083027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Abstracts</a:t>
            </a:r>
            <a:endParaRPr lang="en-US" dirty="0"/>
          </a:p>
        </p:txBody>
      </p:sp>
      <p:sp>
        <p:nvSpPr>
          <p:cNvPr id="5123" name="Rectangle 3"/>
          <p:cNvSpPr>
            <a:spLocks noGrp="1" noChangeArrowheads="1"/>
          </p:cNvSpPr>
          <p:nvPr>
            <p:ph type="body" idx="1"/>
          </p:nvPr>
        </p:nvSpPr>
        <p:spPr/>
        <p:txBody>
          <a:bodyPr/>
          <a:lstStyle/>
          <a:p>
            <a:r>
              <a:rPr lang="en-US" dirty="0"/>
              <a:t>I propose the joint development of a new paradigm in IT that will make the above expectations a reality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88640"/>
            <a:ext cx="7056784" cy="2862322"/>
          </a:xfrm>
          <a:prstGeom prst="rect">
            <a:avLst/>
          </a:prstGeom>
          <a:noFill/>
        </p:spPr>
        <p:txBody>
          <a:bodyPr wrap="square" rtlCol="0">
            <a:spAutoFit/>
          </a:bodyPr>
          <a:lstStyle/>
          <a:p>
            <a:r>
              <a:rPr lang="en-US" dirty="0" smtClean="0"/>
              <a:t>1. My </a:t>
            </a:r>
            <a:r>
              <a:rPr lang="en-US" dirty="0"/>
              <a:t>experience in the IT was versatile: work in banks, work in giant manufacturer of cellular communication, research institutes, nuclear power, pulsed systems, mathematics. Last </a:t>
            </a:r>
            <a:r>
              <a:rPr lang="en-US" dirty="0" smtClean="0"/>
              <a:t>work </a:t>
            </a:r>
            <a:r>
              <a:rPr lang="en-US" dirty="0"/>
              <a:t>is related to robotics:</a:t>
            </a:r>
          </a:p>
          <a:p>
            <a:r>
              <a:rPr lang="en-US" dirty="0"/>
              <a:t>- Robotic Vision</a:t>
            </a:r>
          </a:p>
          <a:p>
            <a:r>
              <a:rPr lang="en-US" dirty="0"/>
              <a:t>- DSP</a:t>
            </a:r>
          </a:p>
          <a:p>
            <a:r>
              <a:rPr lang="en-US" dirty="0"/>
              <a:t>- </a:t>
            </a:r>
            <a:r>
              <a:rPr lang="en-US" dirty="0" smtClean="0"/>
              <a:t>Real Time </a:t>
            </a:r>
            <a:r>
              <a:rPr lang="en-US" dirty="0"/>
              <a:t>process </a:t>
            </a:r>
            <a:r>
              <a:rPr lang="en-US" dirty="0" err="1" smtClean="0"/>
              <a:t>Xenomai</a:t>
            </a:r>
            <a:r>
              <a:rPr lang="en-US" dirty="0" smtClean="0"/>
              <a:t>, </a:t>
            </a:r>
            <a:r>
              <a:rPr lang="en-US" dirty="0"/>
              <a:t>Linux, </a:t>
            </a:r>
            <a:r>
              <a:rPr lang="en-US" dirty="0" smtClean="0"/>
              <a:t>QNX</a:t>
            </a:r>
            <a:endParaRPr lang="en-US" dirty="0"/>
          </a:p>
          <a:p>
            <a:r>
              <a:rPr lang="en-US" dirty="0"/>
              <a:t>- Working with video codecs to improve video surveillance</a:t>
            </a:r>
          </a:p>
          <a:p>
            <a:r>
              <a:rPr lang="en-US" dirty="0"/>
              <a:t>- Work with the FFT and DCT archiving</a:t>
            </a:r>
          </a:p>
          <a:p>
            <a:r>
              <a:rPr lang="en-US" dirty="0"/>
              <a:t>- Working with 3D models, improved Blender</a:t>
            </a:r>
            <a:endParaRPr lang="ru-RU" dirty="0"/>
          </a:p>
        </p:txBody>
      </p:sp>
      <p:sp>
        <p:nvSpPr>
          <p:cNvPr id="3" name="TextBox 2"/>
          <p:cNvSpPr txBox="1"/>
          <p:nvPr/>
        </p:nvSpPr>
        <p:spPr>
          <a:xfrm>
            <a:off x="711404" y="3573016"/>
            <a:ext cx="5040560" cy="2308324"/>
          </a:xfrm>
          <a:prstGeom prst="rect">
            <a:avLst/>
          </a:prstGeom>
          <a:noFill/>
        </p:spPr>
        <p:txBody>
          <a:bodyPr wrap="square" rtlCol="0">
            <a:spAutoFit/>
          </a:bodyPr>
          <a:lstStyle/>
          <a:p>
            <a:r>
              <a:rPr lang="en-US" dirty="0" smtClean="0"/>
              <a:t>2. In </a:t>
            </a:r>
            <a:r>
              <a:rPr lang="en-US" dirty="0"/>
              <a:t>parallel with the official(paid)</a:t>
            </a:r>
            <a:r>
              <a:rPr lang="en-US" dirty="0" smtClean="0"/>
              <a:t> </a:t>
            </a:r>
            <a:r>
              <a:rPr lang="en-US" dirty="0"/>
              <a:t>work I studied philosophy, logic and mathematics to analyze existing technologies and </a:t>
            </a:r>
            <a:r>
              <a:rPr lang="en-US" dirty="0" smtClean="0"/>
              <a:t>improve </a:t>
            </a:r>
            <a:r>
              <a:rPr lang="en-US" dirty="0"/>
              <a:t>them. After more than 15 years of </a:t>
            </a:r>
            <a:r>
              <a:rPr lang="en-US" dirty="0" smtClean="0"/>
              <a:t>investigations </a:t>
            </a:r>
            <a:r>
              <a:rPr lang="en-US" dirty="0"/>
              <a:t>(I started in 1995), I came to the conclusion that the accumulated data and experience give me the right to develop and introduce into practice some of the ideas.</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0680" y="476672"/>
            <a:ext cx="7056784" cy="2862322"/>
          </a:xfrm>
          <a:prstGeom prst="rect">
            <a:avLst/>
          </a:prstGeom>
          <a:noFill/>
        </p:spPr>
        <p:txBody>
          <a:bodyPr wrap="square" rtlCol="0">
            <a:spAutoFit/>
          </a:bodyPr>
          <a:lstStyle/>
          <a:p>
            <a:r>
              <a:rPr lang="en-US" dirty="0" smtClean="0"/>
              <a:t>3</a:t>
            </a:r>
            <a:r>
              <a:rPr lang="en-US" dirty="0"/>
              <a:t>. I think IT has been some stagnation. Raises a lot of languages, but in the three paradigms:</a:t>
            </a:r>
          </a:p>
          <a:p>
            <a:pPr marL="285750" indent="-285750">
              <a:buFont typeface="Arial" panose="020B0604020202020204" pitchFamily="34" charset="0"/>
              <a:buChar char="•"/>
            </a:pPr>
            <a:r>
              <a:rPr lang="en-US" dirty="0" smtClean="0"/>
              <a:t>Functional Programming</a:t>
            </a:r>
          </a:p>
          <a:p>
            <a:pPr marL="285750" indent="-285750">
              <a:buFont typeface="Arial" panose="020B0604020202020204" pitchFamily="34" charset="0"/>
              <a:buChar char="•"/>
            </a:pPr>
            <a:r>
              <a:rPr lang="en-US" dirty="0" smtClean="0"/>
              <a:t>Procedural programming</a:t>
            </a:r>
          </a:p>
          <a:p>
            <a:pPr marL="285750" indent="-285750">
              <a:buFont typeface="Arial" panose="020B0604020202020204" pitchFamily="34" charset="0"/>
              <a:buChar char="•"/>
            </a:pPr>
            <a:r>
              <a:rPr lang="en-US" dirty="0" smtClean="0"/>
              <a:t>Object </a:t>
            </a:r>
            <a:r>
              <a:rPr lang="en-US" dirty="0"/>
              <a:t>Oriented Programming</a:t>
            </a:r>
          </a:p>
          <a:p>
            <a:r>
              <a:rPr lang="en-US" dirty="0"/>
              <a:t>I am not singling logical paradigm (Prolog), as I do not consider </a:t>
            </a:r>
            <a:r>
              <a:rPr lang="en-US" dirty="0" smtClean="0"/>
              <a:t>important.</a:t>
            </a:r>
          </a:p>
          <a:p>
            <a:r>
              <a:rPr lang="en-US" dirty="0" smtClean="0"/>
              <a:t>Was </a:t>
            </a:r>
            <a:r>
              <a:rPr lang="en-US" dirty="0"/>
              <a:t>created many </a:t>
            </a:r>
            <a:r>
              <a:rPr lang="en-US" dirty="0" smtClean="0"/>
              <a:t>Languages</a:t>
            </a:r>
            <a:r>
              <a:rPr lang="en-US" dirty="0"/>
              <a:t>​​, </a:t>
            </a:r>
            <a:r>
              <a:rPr lang="en-US" dirty="0" smtClean="0"/>
              <a:t>Technologies, Specifications,  Frameworks, </a:t>
            </a:r>
            <a:r>
              <a:rPr lang="en-US" dirty="0"/>
              <a:t>but they allow to solve similar problems in different ways, but does not introduce qualitative changes in programming.</a:t>
            </a:r>
            <a:endParaRPr lang="ru-RU" dirty="0"/>
          </a:p>
        </p:txBody>
      </p:sp>
      <p:sp>
        <p:nvSpPr>
          <p:cNvPr id="3" name="TextBox 2"/>
          <p:cNvSpPr txBox="1"/>
          <p:nvPr/>
        </p:nvSpPr>
        <p:spPr>
          <a:xfrm>
            <a:off x="710680" y="3429000"/>
            <a:ext cx="5040560" cy="3416320"/>
          </a:xfrm>
          <a:prstGeom prst="rect">
            <a:avLst/>
          </a:prstGeom>
          <a:noFill/>
        </p:spPr>
        <p:txBody>
          <a:bodyPr wrap="square" rtlCol="0">
            <a:spAutoFit/>
          </a:bodyPr>
          <a:lstStyle/>
          <a:p>
            <a:r>
              <a:rPr lang="en-US" dirty="0"/>
              <a:t>4. It is still not solved the following </a:t>
            </a:r>
            <a:r>
              <a:rPr lang="en-US" dirty="0" smtClean="0"/>
              <a:t>problems:</a:t>
            </a:r>
          </a:p>
          <a:p>
            <a:pPr marL="285750" indent="-285750">
              <a:buFont typeface="Arial" panose="020B0604020202020204" pitchFamily="34" charset="0"/>
              <a:buChar char="•"/>
            </a:pPr>
            <a:r>
              <a:rPr lang="en-US" dirty="0"/>
              <a:t>quality language </a:t>
            </a:r>
            <a:r>
              <a:rPr lang="en-US" dirty="0" smtClean="0"/>
              <a:t>translation</a:t>
            </a:r>
          </a:p>
          <a:p>
            <a:pPr marL="285750" indent="-285750">
              <a:buFont typeface="Arial" panose="020B0604020202020204" pitchFamily="34" charset="0"/>
              <a:buChar char="•"/>
            </a:pPr>
            <a:r>
              <a:rPr lang="en-US" dirty="0"/>
              <a:t>not created a complete language in terms of logic and analytic </a:t>
            </a:r>
            <a:r>
              <a:rPr lang="en-US" dirty="0" smtClean="0"/>
              <a:t>philosophy</a:t>
            </a:r>
          </a:p>
          <a:p>
            <a:pPr marL="285750" indent="-285750">
              <a:buFont typeface="Arial" panose="020B0604020202020204" pitchFamily="34" charset="0"/>
              <a:buChar char="•"/>
            </a:pPr>
            <a:r>
              <a:rPr lang="en-US" dirty="0" smtClean="0"/>
              <a:t>Reusing </a:t>
            </a:r>
            <a:r>
              <a:rPr lang="en-US" dirty="0"/>
              <a:t>code. It sounds paradoxical! But it was not implemented. Similar problems overwritten many times using different languages ​​and technologies. Especially </a:t>
            </a:r>
            <a:r>
              <a:rPr lang="en-US" dirty="0" smtClean="0"/>
              <a:t>this is a </a:t>
            </a:r>
            <a:r>
              <a:rPr lang="en-US" dirty="0"/>
              <a:t>trend in the financial sector. The result is a high complexity in the development of </a:t>
            </a:r>
            <a:r>
              <a:rPr lang="en-US" dirty="0" smtClean="0"/>
              <a:t>new software.</a:t>
            </a:r>
          </a:p>
          <a:p>
            <a:pPr marL="285750" indent="-285750">
              <a:buFont typeface="Arial" panose="020B0604020202020204" pitchFamily="34" charset="0"/>
              <a:buChar char="•"/>
            </a:pPr>
            <a:r>
              <a:rPr lang="en-US" dirty="0"/>
              <a:t>How to effectively use social networks</a:t>
            </a:r>
            <a:endParaRPr lang="ru-RU" dirty="0"/>
          </a:p>
        </p:txBody>
      </p:sp>
    </p:spTree>
    <p:extLst>
      <p:ext uri="{BB962C8B-B14F-4D97-AF65-F5344CB8AC3E}">
        <p14:creationId xmlns:p14="http://schemas.microsoft.com/office/powerpoint/2010/main" val="4268586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0680" y="476672"/>
            <a:ext cx="7056784" cy="3139321"/>
          </a:xfrm>
          <a:prstGeom prst="rect">
            <a:avLst/>
          </a:prstGeom>
          <a:noFill/>
        </p:spPr>
        <p:txBody>
          <a:bodyPr wrap="square" rtlCol="0">
            <a:spAutoFit/>
          </a:bodyPr>
          <a:lstStyle/>
          <a:p>
            <a:r>
              <a:rPr lang="en-US" dirty="0"/>
              <a:t>5. The current state of IT reminds me of bread wolf Frazer. He has created an explanatory model of the ancient and archaic cultures. The model was "scientific" and therefore not able to comprehend the "form of life." I am not arguing that this decision has no right to exist and has yielded results, but it led investigators to a standstill</a:t>
            </a:r>
            <a:r>
              <a:rPr lang="en-US" dirty="0" smtClean="0"/>
              <a:t>.</a:t>
            </a:r>
          </a:p>
          <a:p>
            <a:r>
              <a:rPr lang="en-US" dirty="0"/>
              <a:t>The same is observed in IT when used to improve the incorrect methods and incorrect assumptions. As a result - a lot of </a:t>
            </a:r>
            <a:r>
              <a:rPr lang="en-US" dirty="0" smtClean="0"/>
              <a:t>languages ​​similar to </a:t>
            </a:r>
            <a:r>
              <a:rPr lang="en-US" dirty="0"/>
              <a:t>each </a:t>
            </a:r>
            <a:r>
              <a:rPr lang="en-US" dirty="0" smtClean="0"/>
              <a:t>other, which are </a:t>
            </a:r>
            <a:r>
              <a:rPr lang="en-US" dirty="0"/>
              <a:t>unable to solve modern problems. </a:t>
            </a:r>
            <a:endParaRPr lang="en-US" dirty="0" smtClean="0"/>
          </a:p>
          <a:p>
            <a:r>
              <a:rPr lang="en-US" dirty="0"/>
              <a:t>Wittgenstein's critique of Frazer methods gave the correct result, so this mechanism can be used to analyze the IT sector</a:t>
            </a:r>
            <a:r>
              <a:rPr lang="en-US" dirty="0" smtClean="0"/>
              <a:t>.</a:t>
            </a:r>
          </a:p>
        </p:txBody>
      </p:sp>
      <p:sp>
        <p:nvSpPr>
          <p:cNvPr id="3" name="TextBox 2"/>
          <p:cNvSpPr txBox="1"/>
          <p:nvPr/>
        </p:nvSpPr>
        <p:spPr>
          <a:xfrm>
            <a:off x="710680" y="3717032"/>
            <a:ext cx="5040560" cy="3139321"/>
          </a:xfrm>
          <a:prstGeom prst="rect">
            <a:avLst/>
          </a:prstGeom>
          <a:noFill/>
        </p:spPr>
        <p:txBody>
          <a:bodyPr wrap="square" rtlCol="0">
            <a:spAutoFit/>
          </a:bodyPr>
          <a:lstStyle/>
          <a:p>
            <a:r>
              <a:rPr lang="en-US" dirty="0"/>
              <a:t>6. </a:t>
            </a:r>
            <a:r>
              <a:rPr lang="en-US" dirty="0" smtClean="0"/>
              <a:t>So, following try to </a:t>
            </a:r>
            <a:r>
              <a:rPr lang="en-US" dirty="0"/>
              <a:t>analyze the problems of IT sector </a:t>
            </a:r>
            <a:r>
              <a:rPr lang="en-US" dirty="0" smtClean="0"/>
              <a:t>by methods </a:t>
            </a:r>
            <a:r>
              <a:rPr lang="en-US" dirty="0"/>
              <a:t>of analytic philosophy. For this is supposed to formalize the "Logical philosophical treatise" Ludwig Wittgenstein</a:t>
            </a:r>
            <a:r>
              <a:rPr lang="en-US" dirty="0" smtClean="0"/>
              <a:t>.</a:t>
            </a:r>
          </a:p>
          <a:p>
            <a:r>
              <a:rPr lang="en-US" dirty="0"/>
              <a:t>This treatise is a rigorous logical system, so it can be translated into the language of logic and mathematics, and then the machine code, </a:t>
            </a:r>
            <a:r>
              <a:rPr lang="en-US" dirty="0" smtClean="0"/>
              <a:t>i.e. </a:t>
            </a:r>
            <a:r>
              <a:rPr lang="en-US" dirty="0"/>
              <a:t>formalize. This new formalism is a new programming language, in which will be solved those problems are not solved within the existing programming paradigms.</a:t>
            </a:r>
            <a:endParaRPr lang="ru-RU" dirty="0"/>
          </a:p>
        </p:txBody>
      </p:sp>
    </p:spTree>
    <p:extLst>
      <p:ext uri="{BB962C8B-B14F-4D97-AF65-F5344CB8AC3E}">
        <p14:creationId xmlns:p14="http://schemas.microsoft.com/office/powerpoint/2010/main" val="245512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pples_and_orange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B24000D-F630-46C4-99A4-ADE64E84C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Apples and oranges design template</Template>
  <TotalTime>350</TotalTime>
  <Words>1897</Words>
  <Application>Microsoft Office PowerPoint</Application>
  <PresentationFormat>On-screen Show (4:3)</PresentationFormat>
  <Paragraphs>173</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Brush Script MT</vt:lpstr>
      <vt:lpstr>apples_and_oranges</vt:lpstr>
      <vt:lpstr>Five red apples Wittgenstein</vt:lpstr>
      <vt:lpstr>PowerPoint Presentation</vt:lpstr>
      <vt:lpstr>Expectation</vt:lpstr>
      <vt:lpstr>Expectation</vt:lpstr>
      <vt:lpstr>Expectation</vt:lpstr>
      <vt:lpstr>Abstracts</vt:lpstr>
      <vt:lpstr>PowerPoint Presentation</vt:lpstr>
      <vt:lpstr>PowerPoint Presentation</vt:lpstr>
      <vt:lpstr>PowerPoint Presentation</vt:lpstr>
      <vt:lpstr>PowerPoint Presentation</vt:lpstr>
      <vt:lpstr>PowerPoint Presentation</vt:lpstr>
      <vt:lpstr>My CV</vt:lpstr>
      <vt:lpstr>Personal info</vt:lpstr>
      <vt:lpstr>Project Experience – with customer info</vt:lpstr>
      <vt:lpstr>Project Experience – with customer info</vt:lpstr>
      <vt:lpstr>Project Experience – with customer info</vt:lpstr>
      <vt:lpstr>Project Experience – with customer info</vt:lpstr>
      <vt:lpstr>Project Experience – with customer info</vt:lpstr>
      <vt:lpstr>Project Experience – with customer info</vt:lpstr>
      <vt:lpstr>Project Experience – with customer info</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 red apples Wittgenstein</dc:title>
  <dc:creator>Ilya Juhnowski</dc:creator>
  <cp:lastModifiedBy>Ilya Juhnowski</cp:lastModifiedBy>
  <cp:revision>63</cp:revision>
  <dcterms:created xsi:type="dcterms:W3CDTF">2013-01-02T00:06:03Z</dcterms:created>
  <dcterms:modified xsi:type="dcterms:W3CDTF">2013-01-02T08:06:38Z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TC103367849990</vt:lpwstr>
  </property>
</Properties>
</file>