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875" r:id="rId13"/>
  </p:sldMasterIdLst>
  <p:notesMasterIdLst>
    <p:notesMasterId r:id="rId17"/>
  </p:notesMasterIdLst>
  <p:handoutMasterIdLst>
    <p:handoutMasterId r:id="rId15"/>
  </p:handoutMasterIdLst>
  <p:sldIdLst>
    <p:sldId id="256" r:id="rId19"/>
    <p:sldId id="257" r:id="rId20"/>
    <p:sldId id="323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4996" autoAdjust="0"/>
    <p:restoredTop sz="94660"/>
  </p:normalViewPr>
  <p:slideViewPr>
    <p:cSldViewPr snapToGrid="0" snapToObjects="1">
      <p:cViewPr varScale="1">
        <p:scale>
          <a:sx n="73" d="100"/>
          <a:sy n="73" d="100"/>
        </p:scale>
        <p:origin x="66" y="5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6" d="100"/>
          <a:sy n="86" d="100"/>
        </p:scale>
        <p:origin x="3786" y="84"/>
      </p:cViewPr>
      <p:guideLst/>
    </p:cSldViewPr>
  </p:notesViewPr>
  <p:gridSpacing cx="76200" cy="76200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handoutMaster" Target="handoutMasters/handoutMaster1.xml"></Relationship><Relationship Id="rId17" Type="http://schemas.openxmlformats.org/officeDocument/2006/relationships/notesMaster" Target="notesMasters/notesMaster1.xml"></Relationship><Relationship Id="rId19" Type="http://schemas.openxmlformats.org/officeDocument/2006/relationships/slide" Target="slides/slide1.xml"></Relationship><Relationship Id="rId20" Type="http://schemas.openxmlformats.org/officeDocument/2006/relationships/slide" Target="slides/slide2.xml"></Relationship><Relationship Id="rId21" Type="http://schemas.openxmlformats.org/officeDocument/2006/relationships/slide" Target="slides/slide3.xml"></Relationship><Relationship Id="rId22" Type="http://schemas.openxmlformats.org/officeDocument/2006/relationships/viewProps" Target="viewProps.xml"></Relationship><Relationship Id="rId23" Type="http://schemas.openxmlformats.org/officeDocument/2006/relationships/presProps" Target="presProps.xml"></Relationship></Relationships>
</file>

<file path=ppt/handoutMasters/_rels/handout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E72A47-D8E7-4708-A218-E95F45C843B7}" type="datetimeFigureOut">
              <a:rPr lang="en-US" smtClean="0"/>
              <a:t>7/31/2021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599CBC-5243-4EE6-8E2D-6E1F45C81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6267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3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59D24D-F7AD-4672-8093-387C9A86EF22}" type="datetimeFigureOut">
              <a:rPr lang="en-US" smtClean="0"/>
              <a:t>7/31/2021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49B3BA-A246-4728-806B-126A6412B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5346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F9A2C-825F-4961-A8B9-9611E97E80FE}" type="datetimeFigureOut">
              <a:rPr lang="en-US" smtClean="0"/>
              <a:t>7/31/2021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3F533-1FD0-4296-B0D5-FB35874CC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959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F9A2C-825F-4961-A8B9-9611E97E80FE}" type="datetimeFigureOut">
              <a:rPr lang="en-US" smtClean="0"/>
              <a:t>7/31/2021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3F533-1FD0-4296-B0D5-FB35874CC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980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F9A2C-825F-4961-A8B9-9611E97E80FE}" type="datetimeFigureOut">
              <a:rPr lang="en-US" smtClean="0"/>
              <a:t>7/31/2021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3F533-1FD0-4296-B0D5-FB35874CC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048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6235" cy="43522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/>
          <a:lstStyle/>
          <a:p>
            <a:fld id="{23BF9A2C-825F-4961-A8B9-9611E97E80FE}" type="datetimeFigureOut">
              <a:rPr lang="en-US" smtClean="0"/>
              <a:t>7/31/2021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6233F533-1FD0-4296-B0D5-FB35874CC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806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F9A2C-825F-4961-A8B9-9611E97E80FE}" type="datetimeFigureOut">
              <a:rPr lang="en-US" smtClean="0"/>
              <a:t>7/31/2021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3F533-1FD0-4296-B0D5-FB35874CC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094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F9A2C-825F-4961-A8B9-9611E97E80FE}" type="datetimeFigureOut">
              <a:rPr lang="en-US" smtClean="0"/>
              <a:t>7/31/2021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3F533-1FD0-4296-B0D5-FB35874CC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416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F9A2C-825F-4961-A8B9-9611E97E80FE}" type="datetimeFigureOut">
              <a:rPr lang="en-US" smtClean="0"/>
              <a:t>7/31/2021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3F533-1FD0-4296-B0D5-FB35874CC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862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F9A2C-825F-4961-A8B9-9611E97E80FE}" type="datetimeFigureOut">
              <a:rPr lang="en-US" smtClean="0"/>
              <a:t>7/31/2021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3F533-1FD0-4296-B0D5-FB35874CC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3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F9A2C-825F-4961-A8B9-9611E97E80FE}" type="datetimeFigureOut">
              <a:rPr lang="en-US" smtClean="0"/>
              <a:t>7/31/2021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3F533-1FD0-4296-B0D5-FB35874CC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779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F9A2C-825F-4961-A8B9-9611E97E80FE}" type="datetimeFigureOut">
              <a:rPr lang="en-US" smtClean="0"/>
              <a:t>7/31/2021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3F533-1FD0-4296-B0D5-FB35874CC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041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F9A2C-825F-4961-A8B9-9611E97E80FE}" type="datetimeFigureOut">
              <a:rPr lang="en-US" smtClean="0"/>
              <a:t>7/31/2021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3F533-1FD0-4296-B0D5-FB35874CC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898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BF9A2C-825F-4961-A8B9-9611E97E80FE}" type="datetimeFigureOut">
              <a:rPr lang="en-US" smtClean="0"/>
              <a:t>7/31/2021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33F533-1FD0-4296-B0D5-FB35874CC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990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image" Target="../media/image1.png"></Relationship><Relationship Id="rId3" Type="http://schemas.openxmlformats.org/officeDocument/2006/relationships/image" Target="../media/fImage4808223941.png"></Relationship><Relationship Id="rId4" Type="http://schemas.openxmlformats.org/officeDocument/2006/relationships/slideLayout" Target="../slideLayouts/slideLayout1.xml"></Relationship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1" descr="C:/Users/1/AppData/Roaming/PolarisOffice/ETemp/19680_8186528/fImage4808223941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014855" y="1400810"/>
            <a:ext cx="10181590" cy="7375525"/>
          </a:xfrm>
          <a:prstGeom prst="rect"/>
          <a:noFill/>
        </p:spPr>
      </p:pic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 rot="0">
            <a:off x="-836930" y="742315"/>
            <a:ext cx="9145905" cy="238950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sz="2400" b="1">
                <a:solidFill>
                  <a:srgbClr val="000000"/>
                </a:solidFill>
                <a:latin typeface="Kelson Sans RU" charset="0"/>
                <a:ea typeface="Kelson Sans RU" charset="0"/>
              </a:rPr>
              <a:t>История и методология науки и техники в области биотехнических систем и технологий</a:t>
            </a:r>
            <a:endParaRPr lang="ko-KR" altLang="en-US" sz="2400" b="1">
              <a:solidFill>
                <a:srgbClr val="000000"/>
              </a:solidFill>
              <a:latin typeface="Kelson Sans RU" charset="0"/>
              <a:ea typeface="Kelson Sans RU" charset="0"/>
            </a:endParaRP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 rot="0">
            <a:off x="527685" y="3134995"/>
            <a:ext cx="6414770" cy="165735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ru-RU">
                <a:latin typeface="Kelson Sans RU" charset="0"/>
                <a:ea typeface="Kelson Sans RU" charset="0"/>
              </a:rPr>
              <a:t>Лекция №4 – история и методология развития </a:t>
            </a:r>
            <a:endParaRPr lang="ko-KR" altLang="en-US">
              <a:latin typeface="Kelson Sans RU" charset="0"/>
              <a:ea typeface="Kelson Sans RU" charset="0"/>
            </a:endParaRPr>
          </a:p>
          <a:p>
            <a:pPr marL="0" indent="0" latinLnBrk="0">
              <a:buFontTx/>
              <a:buNone/>
            </a:pPr>
            <a:r>
              <a:rPr lang="ru-RU">
                <a:latin typeface="Kelson Sans RU" charset="0"/>
                <a:ea typeface="Kelson Sans RU" charset="0"/>
              </a:rPr>
              <a:t>акустических методов</a:t>
            </a:r>
            <a:endParaRPr lang="ko-KR" altLang="en-US">
              <a:latin typeface="Kelson Sans RU" charset="0"/>
              <a:ea typeface="Kelson Sans RU" charset="0"/>
            </a:endParaRPr>
          </a:p>
        </p:txBody>
      </p:sp>
      <p:pic>
        <p:nvPicPr>
          <p:cNvPr id="4" name="Рисунок 54" descr="C:/Users/1/AppData/Roaming/PolarisOffice/ETemp/19680_8186528/image1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0" y="0"/>
            <a:ext cx="3811270" cy="1991995"/>
          </a:xfrm>
          <a:prstGeom prst="rect"/>
          <a:noFill/>
        </p:spPr>
      </p:pic>
    </p:spTree>
    <p:extLst>
      <p:ext uri="{BB962C8B-B14F-4D97-AF65-F5344CB8AC3E}">
        <p14:creationId xmlns:p14="http://schemas.microsoft.com/office/powerpoint/2010/main" val="33239523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 latinLnBrk="0">
              <a:buFontTx/>
              <a:buNone/>
            </a:pPr>
            <a:r>
              <a:rPr lang="ru-RU" dirty="0"/>
              <a:t>Лекция 1 - История биохимии и биофизики</a:t>
            </a:r>
            <a:endParaRPr lang="ko-KR" altLang="en-US" dirty="0"/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6870" cy="435292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228600" indent="-228600" latinLnBrk="0">
              <a:buFont typeface="Arial"/>
              <a:buChar char="•"/>
            </a:pPr>
            <a:r>
              <a:rPr lang="ru-RU" dirty="0"/>
              <a:t>Биоорганическая химия, развитие теории матричного синтеза</a:t>
            </a:r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7505" cy="132778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 latinLnBrk="0">
              <a:buFontTx/>
              <a:buNone/>
            </a:pPr>
            <a:r>
              <a:rPr lang="ru-RU" sz="4400">
                <a:latin typeface="Kelson Sans RU" charset="0"/>
                <a:ea typeface="Kelson Sans RU" charset="0"/>
              </a:rPr>
              <a:t>1837г: Вильям Уэвелл - рождение истории науки</a:t>
            </a:r>
            <a:endParaRPr lang="ko-KR" altLang="en-US" sz="4400">
              <a:latin typeface="Kelson Sans RU" charset="0"/>
              <a:ea typeface="Kelson Sans RU" charset="0"/>
            </a:endParaRPr>
          </a:p>
        </p:txBody>
      </p:sp>
      <p:sp>
        <p:nvSpPr>
          <p:cNvPr id="4" name="Rect 0"/>
          <p:cNvSpPr txBox="1">
            <a:spLocks/>
          </p:cNvSpPr>
          <p:nvPr/>
        </p:nvSpPr>
        <p:spPr>
          <a:xfrm>
            <a:off x="3619500" y="2189480"/>
            <a:ext cx="8020685" cy="45231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ru-RU">
                <a:solidFill>
                  <a:srgbClr val="666666"/>
                </a:solidFill>
                <a:latin typeface="Kelson Sans RU" charset="0"/>
                <a:ea typeface="Kelson Sans RU" charset="0"/>
              </a:rPr>
              <a:t>В 1818 году Уэвелл был президентом Общественного союза Кембриджа (англ. Cambridge Union Society). С 1817 года преподаватель Тринити-колледжа. С 1828 по 1832 годы профессор минералогии и с 1838 по 1855 годы профессор философии морали в Кембриджском университете.</a:t>
            </a:r>
            <a:endParaRPr lang="ko-KR" altLang="en-US">
              <a:solidFill>
                <a:srgbClr val="666666"/>
              </a:solidFill>
              <a:latin typeface="Kelson Sans RU" charset="0"/>
              <a:ea typeface="Kelson Sans RU" charset="0"/>
            </a:endParaRPr>
          </a:p>
          <a:p>
            <a:pPr marL="0" indent="0" algn="l" latinLnBrk="0" hangingPunct="1">
              <a:buFontTx/>
              <a:buNone/>
            </a:pPr>
            <a:r>
              <a:rPr lang="ru-RU">
                <a:solidFill>
                  <a:srgbClr val="666666"/>
                </a:solidFill>
                <a:latin typeface="Kelson Sans RU" charset="0"/>
                <a:ea typeface="Kelson Sans RU" charset="0"/>
              </a:rPr>
              <a:t>В 1820 году был выбран членом Лондонского королевского общества. В 1837 году награждён Королевской медалью.</a:t>
            </a:r>
            <a:endParaRPr lang="ko-KR" altLang="en-US">
              <a:solidFill>
                <a:srgbClr val="666666"/>
              </a:solidFill>
              <a:latin typeface="Kelson Sans RU" charset="0"/>
              <a:ea typeface="Kelson Sans RU" charset="0"/>
            </a:endParaRPr>
          </a:p>
          <a:p>
            <a:pPr marL="0" indent="0" algn="l" latinLnBrk="0" hangingPunct="1">
              <a:buFontTx/>
              <a:buNone/>
            </a:pPr>
            <a:r>
              <a:rPr lang="ru-RU">
                <a:solidFill>
                  <a:srgbClr val="666666"/>
                </a:solidFill>
                <a:latin typeface="Kelson Sans RU" charset="0"/>
                <a:ea typeface="Kelson Sans RU" charset="0"/>
              </a:rPr>
              <a:t>Умер 6 марта 1866 г.</a:t>
            </a:r>
            <a:endParaRPr lang="ko-KR" altLang="en-US">
              <a:solidFill>
                <a:srgbClr val="666666"/>
              </a:solidFill>
              <a:latin typeface="Kelson Sans RU" charset="0"/>
              <a:ea typeface="Kelson Sans RU" charset="0"/>
            </a:endParaRPr>
          </a:p>
          <a:p>
            <a:pPr marL="0" indent="0" algn="l" latinLnBrk="0" hangingPunct="1">
              <a:buFontTx/>
              <a:buNone/>
            </a:pPr>
            <a:r>
              <a:rPr lang="ru-RU">
                <a:solidFill>
                  <a:srgbClr val="666666"/>
                </a:solidFill>
                <a:latin typeface="Kelson Sans RU" charset="0"/>
                <a:ea typeface="Kelson Sans RU" charset="0"/>
              </a:rPr>
              <a:t>1837 - В.Уэвелл "История индуктивных наук от древнейшего и до настоящего времени".</a:t>
            </a:r>
            <a:endParaRPr lang="ko-KR" altLang="en-US">
              <a:solidFill>
                <a:srgbClr val="666666"/>
              </a:solidFill>
              <a:latin typeface="Kelson Sans RU" charset="0"/>
              <a:ea typeface="Kelson Sans RU" charset="0"/>
            </a:endParaRPr>
          </a:p>
          <a:p>
            <a:pPr marL="0" indent="0" algn="l" latinLnBrk="0" hangingPunct="1">
              <a:buFontTx/>
              <a:buNone/>
            </a:pPr>
            <a:r>
              <a:rPr lang="ru-RU">
                <a:solidFill>
                  <a:srgbClr val="666666"/>
                </a:solidFill>
                <a:latin typeface="Kelson Sans RU" charset="0"/>
                <a:ea typeface="Kelson Sans RU" charset="0"/>
              </a:rPr>
              <a:t>Уэвеллом впервые были придуманы английские термины «наука» — science и «учёный» — scientist (в его работе «Философия индуктивных наук», 1840 год): «…нам крайне нужно подобрать название для описания занимающегося наукой вообще. Я склонен называть его Учёным».</a:t>
            </a:r>
            <a:endParaRPr lang="ko-KR" altLang="en-US">
              <a:solidFill>
                <a:srgbClr val="666666"/>
              </a:solidFill>
              <a:latin typeface="Kelson Sans RU" charset="0"/>
              <a:ea typeface="Kelson Sans RU" charset="0"/>
            </a:endParaRPr>
          </a:p>
          <a:p>
            <a:pPr marL="0" indent="0" algn="l" latinLnBrk="0" hangingPunct="1">
              <a:buFontTx/>
              <a:buNone/>
            </a:pPr>
            <a:r>
              <a:rPr lang="ru-RU">
                <a:solidFill>
                  <a:srgbClr val="666666"/>
                </a:solidFill>
                <a:latin typeface="Kelson Sans RU" charset="0"/>
                <a:ea typeface="Kelson Sans RU" charset="0"/>
              </a:rPr>
              <a:t>На собраниях кембриджского ботаника профессора Генсло, которые в 1837г. положили начало Реевскому клубу в Кембридже, Дарвин познакомился с У.Уэвеллом.(Дарвин Ч. Собрание сочинений. Т1., XXIII)</a:t>
            </a:r>
            <a:endParaRPr lang="ko-KR" altLang="en-US">
              <a:solidFill>
                <a:srgbClr val="666666"/>
              </a:solidFill>
              <a:latin typeface="Kelson Sans RU" charset="0"/>
              <a:ea typeface="Kelson Sans RU" charset="0"/>
            </a:endParaRPr>
          </a:p>
        </p:txBody>
      </p:sp>
      <p:pic>
        <p:nvPicPr>
          <p:cNvPr id="5" name="Рисунок 3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650" y="1876425"/>
            <a:ext cx="1896110" cy="1962785"/>
          </a:xfrm>
          <a:prstGeom prst="rect">
            <a:avLst/>
          </a:prstGeom>
          <a:noFill/>
        </p:spPr>
      </p:pic>
      <p:pic>
        <p:nvPicPr>
          <p:cNvPr id="6" name="Рисунок 3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820" y="4105275"/>
            <a:ext cx="1805940" cy="255778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3</Pages>
  <Paragraphs>11</Paragraphs>
  <Words>207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Ilya Juhnowski</dc:creator>
  <cp:lastModifiedBy>Ilya Juhnowski</cp:lastModifiedBy>
  <dc:title>PowerPoint Presentation</dc:title>
  <cp:version>9.103.88.44548</cp:version>
  <dcterms:modified xsi:type="dcterms:W3CDTF">2021-07-31T21:05:26Z</dcterms:modified>
</cp:coreProperties>
</file>