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26" r:id="rId4"/>
    <p:sldId id="323" r:id="rId5"/>
    <p:sldId id="324" r:id="rId6"/>
    <p:sldId id="325" r:id="rId7"/>
    <p:sldId id="328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8%D0%BE,_%D0%96%D0%B0%D0%BD-%D0%91%D0%B0%D1%82%D0%B8%D1%81%D1%82" TargetMode="External"/><Relationship Id="rId7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ru.wikipedia.org/wiki/%D0%9F%D0%B0%D1%81%D1%82%D0%B5%D1%80,_%D0%9B%D1%83%D0%B8" TargetMode="Externa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nkj.ru/archive/articles/33619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hyperlink" Target="https://ru.wikipedia.org/wiki/%D0%91%D1%83%D1%85%D0%BD%D0%B5%D1%80,_%D0%AD%D0%B4%D1%83%D0%B0%D1%80%D0%B4" TargetMode="External"/><Relationship Id="rId2" Type="http://schemas.openxmlformats.org/officeDocument/2006/relationships/hyperlink" Target="https://ru.wikipedia.org/wiki/%D0%9B%D0%B8%D0%B1%D0%B8%D1%85,_%D0%AE%D1%81%D1%82%D1%83%D1%81_%D1%84%D0%BE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hyperlink" Target="https://ru.wikipedia.org/wiki/%D0%9C%D0%B0%D0%BD%D0%B0%D1%81%D0%B5%D0%B8%D0%BD%D0%B0,_%D0%9C%D0%B0%D1%80%D0%B8%D1%8F_%D0%9C%D0%B8%D1%85%D0%B0%D0%B9%D0%BB%D0%BE%D0%B2%D0%BD%D0%B0" TargetMode="Externa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0%D1%80%D0%B4%D0%B5%D0%BD,_%D0%90%D1%80%D1%82%D1%83%D1%80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ildwiki.ru/wiki/William_John_Young" TargetMode="Externa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gid.com/teplovaya-smert-vselennoy.html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1%81%D1%82%D0%B2%D0%B0%D0%BB%D1%8C%D0%B4,_%D0%92%D0%B8%D0%BB%D1%8C%D0%B3%D0%B5%D0%BB%D1%8C%D0%BC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8%D0%B8%D0%BB%D0%BE%D0%B2,_%D0%9D%D0%B8%D0%BA%D0%BE%D0%BB%D0%B0%D0%B9_%D0%90%D0%BB%D0%B5%D0%BA%D1%81%D0%B0%D0%BD%D0%B4%D1%80%D0%BE%D0%B2%D0%B8%D1%87" TargetMode="Externa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5%D1%80%D0%BD%D0%B0%D0%B4%D1%81%D0%BA%D0%B8%D0%B9,_%D0%92%D0%BB%D0%B0%D0%B4%D0%B8%D0%BC%D0%B8%D1%80_%D0%98%D0%B2%D0%B0%D0%BD%D0%BE%D0%B2%D0%B8%D1%87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5%D0%B9%D1%81%D0%BC%D0%B0%D0%BD,_%D0%90%D0%B2%D0%B3%D1%83%D1%81%D1%8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E%D0%BB%D0%BB%D0%B8,_%D0%90%D0%BB%D0%B5%D0%BA%D1%81%D0%B0%D0%BD%D0%B4%D1%80_%D0%90%D0%BD%D0%B4%D1%80%D0%B5%D0%B5%D0%B2%D0%B8%D1%87" TargetMode="External"/><Relationship Id="rId3" Type="http://schemas.openxmlformats.org/officeDocument/2006/relationships/hyperlink" Target="https://ru.wikipedia.org/wiki/%D0%9A%D0%BE%D0%BB%D1%8C%D1%86%D0%BE%D0%B2,_%D0%9D%D0%B8%D0%BA%D0%BE%D0%BB%D0%B0%D0%B9_%D0%9A%D0%BE%D0%BD%D1%81%D1%82%D0%B0%D0%BD%D1%82%D0%B8%D0%BD%D0%BE%D0%B2%D0%B8%D1%87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C%D0%B5%D0%BD%D0%B7%D0%B1%D0%B8%D1%80,_%D0%9C%D0%B8%D1%85%D0%B0%D0%B8%D0%BB_%D0%90%D0%BB%D0%B5%D0%BA%D1%81%D0%B0%D0%BD%D0%B4%D1%80%D0%BE%D0%B2%D0%B8%D1%87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ru.wikipedia.org/wiki/%D0%91%D1%8E%D1%84%D1%84%D0%BE%D0%BD,_%D0%96%D0%BE%D1%80%D0%B6-%D0%9B%D1%83%D0%B8_%D0%9B%D0%B5%D0%BA%D0%BB%D0%B5%D1%80%D0%BA_%D0%B4%D0%B5" TargetMode="External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ru.wikipedia.org/wiki/%D0%AE%D1%80%D0%B8,_%D0%93%D0%B0%D1%80%D0%BE%D0%BB%D1%8C%D0%B4_%D0%9A%D0%BB%D0%B5%D0%B9%D1%82%D0%BE%D0%BD" TargetMode="External"/><Relationship Id="rId7" Type="http://schemas.openxmlformats.org/officeDocument/2006/relationships/hyperlink" Target="https://ru.wikipedia.org/wiki/%D0%A7%D0%B5%D1%82%D0%B2%D0%B5%D1%80%D0%B8%D0%BA%D0%BE%D0%B2,_%D0%A1%D0%B5%D1%80%D0%B3%D0%B5%D0%B9_%D0%A1%D0%B5%D1%80%D0%B3%D0%B5%D0%B5%D0%B2%D0%B8%D1%87" TargetMode="External"/><Relationship Id="rId2" Type="http://schemas.openxmlformats.org/officeDocument/2006/relationships/hyperlink" Target="https://ru.wikipedia.org/wiki/%D0%9F%D0%B5%D1%80%D0%B2%D0%B8%D1%87%D0%BD%D1%8B%D0%B9_%D0%B1%D1%83%D0%BB%D1%8C%D0%BE%D0%BD#:~:text=%D0%9F%D0%B5%D1%80%D0%B2%D0%B8%D1%87%D0%BD%D1%8B%D0%B9%20%D0%B1%D1%83%D0%BB%D1%8C%D0%BE%D0%BD%20%E2%80%94%20%D1%82%D0%B5%D1%80%D0%BC%D0%B8%D0%BD%2C%20%D0%B2%D0%B2%D0%B5%D0%B4%D1%91%D0%BD%D0%BD%D1%8B%D0%B9%20%D1%81%D0%BE%D0%B2%D0%B5%D1%82%D1%81%D0%BA%D0%B8%D0%BC,%D1%81%D0%BE%D0%B4%D0%B5%D1%80%D0%B6%D0%B0%D1%89%D0%B8%D1%85%20%D1%83%D0%B3%D0%BB%D0%B5%D1%80%D0%BE%D0%B4%2C%20%D0%B2%20%D0%BF%D0%B5%D1%80%D0%B2%D0%B8%D1%87%D0%BD%D1%8B%D0%B9%20%D0%B1%D1%83%D0%BB%D1%8C%D0%BE%D0%BD.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hyperlink" Target="https://ru.wikipedia.org/wiki/%D0%9C%D0%B8%D0%BB%D0%BB%D0%B5%D1%80,_%D0%A1%D1%82%D1%8D%D0%BD%D0%BB%D0%B8" TargetMode="External"/><Relationship Id="rId5" Type="http://schemas.openxmlformats.org/officeDocument/2006/relationships/hyperlink" Target="https://ru.wikipedia.org/wiki/%D0%A2%D0%B8%D0%BC%D0%BE%D1%84%D0%B5%D0%B5%D0%B2-%D0%A0%D0%B5%D1%81%D0%BE%D0%B2%D1%81%D0%BA%D0%B8%D0%B9,_%D0%9D%D0%B8%D0%BA%D0%BE%D0%BB%D0%B0%D0%B9_%D0%92%D0%BB%D0%B0%D0%B4%D0%B8%D0%BC%D0%B8%D1%80%D0%BE%D0%B2%D0%B8%D1%87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9.jpeg"/><Relationship Id="rId9" Type="http://schemas.openxmlformats.org/officeDocument/2006/relationships/hyperlink" Target="https://ru.wikipedia.org/wiki/%D0%9E%D0%BF%D0%B0%D1%80%D0%B8%D0%BD,_%D0%90%D0%BB%D0%B5%D0%BA%D1%81%D0%B0%D0%BD%D0%B4%D1%80_%D0%98%D0%B2%D0%B0%D0%BD%D0%BE%D0%B2%D0%B8%D1%8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sz="2400" b="1">
                <a:solidFill>
                  <a:srgbClr val="000000"/>
                </a:solidFill>
                <a:latin typeface="Kelson Sans RU" charset="0"/>
                <a:ea typeface="Kelson Sans RU" charset="0"/>
              </a:rPr>
              <a:t>История и методология науки и техники в области биотехнических систем и технологий</a:t>
            </a:r>
            <a:endParaRPr lang="ko-KR" altLang="en-US" sz="2400" b="1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Лекция №6 – история и методология развития методов исследования процессов теплопродукции и теплообмена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b="0" i="0" dirty="0">
                <a:solidFill>
                  <a:srgbClr val="030303"/>
                </a:solidFill>
                <a:effectLst/>
                <a:latin typeface="Roboto"/>
              </a:rPr>
              <a:t>Структура молекулы АТФ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9AB7208-445B-4E15-9922-73419083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89698"/>
            <a:ext cx="7537133" cy="544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Франция начало 19 века – преломление света в кристаллах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4030979" y="1601470"/>
            <a:ext cx="7722235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Физик Био задал вопрос что отклоняет свет, структура всего кристалла или способность вращать плоскость поляризации света задана в самих молекулах. Уже были известны некоторые жидкости с оптической активностью, например камфора. Для решения такой задачи выбрал своего аспиранта Луи Пастера с задачей узнать, сохраняется ли оптическая активность, если растворить кристалл винного камня.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Пастер обнаружил, что кристаллизация винного камня происходит равновероятно в двух геометрических формах – правой и левой.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408D2C1-59A4-4F41-83BE-488B3EB9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" y="1762125"/>
            <a:ext cx="1703697" cy="20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CE7D7-F0B5-4B01-B97A-36D9031DF148}"/>
              </a:ext>
            </a:extLst>
          </p:cNvPr>
          <p:cNvSpPr txBox="1"/>
          <p:nvPr/>
        </p:nvSpPr>
        <p:spPr>
          <a:xfrm>
            <a:off x="64119" y="3832860"/>
            <a:ext cx="175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3"/>
              </a:rPr>
              <a:t>Био, Жан-Батист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6148" name="Picture 4" descr="фото работы Надара 1878 года">
            <a:extLst>
              <a:ext uri="{FF2B5EF4-FFF2-40B4-BE49-F238E27FC236}">
                <a16:creationId xmlns:a16="http://schemas.microsoft.com/office/drawing/2014/main" id="{D336343E-38AA-4272-842A-515755CB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35" y="1752600"/>
            <a:ext cx="1421985" cy="20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270B-E816-4669-A778-2DE4F8FCD9B7}"/>
              </a:ext>
            </a:extLst>
          </p:cNvPr>
          <p:cNvSpPr txBox="1"/>
          <p:nvPr/>
        </p:nvSpPr>
        <p:spPr>
          <a:xfrm>
            <a:off x="1918335" y="3832860"/>
            <a:ext cx="1421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Пастер, Луи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6150" name="Picture 6" descr="Винный камень">
            <a:extLst>
              <a:ext uri="{FF2B5EF4-FFF2-40B4-BE49-F238E27FC236}">
                <a16:creationId xmlns:a16="http://schemas.microsoft.com/office/drawing/2014/main" id="{3BDE8508-D53C-4EA0-BDDE-B6B3CDC5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36" y="4215444"/>
            <a:ext cx="1642110" cy="174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7E61A-A5E3-48D5-AC16-DADF3834890E}"/>
              </a:ext>
            </a:extLst>
          </p:cNvPr>
          <p:cNvSpPr txBox="1"/>
          <p:nvPr/>
        </p:nvSpPr>
        <p:spPr>
          <a:xfrm>
            <a:off x="815641" y="5975901"/>
            <a:ext cx="1754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000000"/>
                </a:solidFill>
                <a:latin typeface="Linux Libertine"/>
              </a:rPr>
              <a:t>кристаллы винного камня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6152" name="Picture 8" descr="Московский, ордена Ленина, ордена Октябрьской Революции и ордена Труд">
            <a:extLst>
              <a:ext uri="{FF2B5EF4-FFF2-40B4-BE49-F238E27FC236}">
                <a16:creationId xmlns:a16="http://schemas.microsoft.com/office/drawing/2014/main" id="{983BA377-C9AA-4417-B7B2-ABD342E7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68" y="4079081"/>
            <a:ext cx="4344352" cy="20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Работы Пастера по изучению винного камня и брожения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895601" y="1601470"/>
            <a:ext cx="8857614" cy="48025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Следующая задача была разделить растворы правых и левых кристаллов и сравнить оптическую активность. Пастер справился с этой задачей – различие были в стороне вращения плоскости поляризации света, в жидкости сохранялась закономерность и был сделан вывод, что это свойство молекул.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После летнего отдыха Пастер обнаружил разложение раствора правосторонних кристаллов, ужасный запах, плавают хлопья, а левые без изменений. Пытается пересадить организмы съевшие колбу с правыми пересадить в колбу с левыми, но это не приносит результатов – не едят. Пастер переключается с физики кристаллов на эти организмы, которые отличают правые кристаллы от левых, начинает заниматься биохимией разложения веществ (брожения).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О том что существует человек, который понимает как дрожжи разлагают вещества узнали виноделы, у них бывает несчастье – что иногда все вино портится. Пастера нанимают виноделы и он открывает пастеризацию. Если прогреть вино, то те аномальные организмы, портящие вино гибнут. Приходит к выводу, что это обязательное свойство жизни – различение правого и левого. Брожение неотделимо от жизни. Ферментация создается ферментом (фермент – живое существо), живой фермент неотделим от свойства жизни.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7170" name="Picture 2" descr="Луи Пастер | Наука и жизнь">
            <a:extLst>
              <a:ext uri="{FF2B5EF4-FFF2-40B4-BE49-F238E27FC236}">
                <a16:creationId xmlns:a16="http://schemas.microsoft.com/office/drawing/2014/main" id="{DFA45920-31CE-47DF-8025-B8A65510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1693545"/>
            <a:ext cx="1961284" cy="25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C0206-F635-4994-9598-D511DBE3110C}"/>
              </a:ext>
            </a:extLst>
          </p:cNvPr>
          <p:cNvSpPr txBox="1"/>
          <p:nvPr/>
        </p:nvSpPr>
        <p:spPr>
          <a:xfrm>
            <a:off x="617220" y="4333916"/>
            <a:ext cx="196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hlinkClick r:id="rId3"/>
              </a:rPr>
              <a:t>Луи Пастер в Лаборатории</a:t>
            </a:r>
            <a:endParaRPr lang="ru-RU" sz="1000" dirty="0"/>
          </a:p>
        </p:txBody>
      </p:sp>
      <p:pic>
        <p:nvPicPr>
          <p:cNvPr id="7172" name="Picture 4" descr="Пастеризационная установка ПОУ-10000 (вторая пастеризация)">
            <a:extLst>
              <a:ext uri="{FF2B5EF4-FFF2-40B4-BE49-F238E27FC236}">
                <a16:creationId xmlns:a16="http://schemas.microsoft.com/office/drawing/2014/main" id="{4E58B2CF-037D-4BCC-8798-35846C45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4580137"/>
            <a:ext cx="2758441" cy="18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59E5A-D854-41FF-BE82-AC43342E5817}"/>
              </a:ext>
            </a:extLst>
          </p:cNvPr>
          <p:cNvSpPr txBox="1"/>
          <p:nvPr/>
        </p:nvSpPr>
        <p:spPr>
          <a:xfrm>
            <a:off x="630122" y="6431996"/>
            <a:ext cx="196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Пастеризационная 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21238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1870г - Юстус Либих о трудах Пастера. Энзимы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726179" y="1601470"/>
            <a:ext cx="7874635" cy="5356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Либих (ненавидит национальную французскую школу, время Франко-Прусской войны, чрезвычайная национальная рознь) предполагает, что ферменты Пастера заблуждение и это обычный катализ, что это просто химическая реакция и никакого отношения к жизни не имеет. Фермент (то что не отделимо) или энзим (то что есть в дрожжах).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М.М.Манасеина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проводит эксперимент: помещает дрожжи в сахарный раствор, они превращают сахар в спирт, а потом берет дрожжи, сушит их, нагревает (убивает жизнь), делает из них водный экстракт, добавляет сахар – брожение идет. Жизни нет, а брожение идет. Энзимы есть. Публикацию не восприняли в серьез – дамская работа.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Прошло 25 лет и эту же задачу решил немецкий профессор химии </a:t>
            </a: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Э.Бухнер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. Он имел аптеку и к тому времени становится известным, что если слабого городского ребенка кормить дрожжами (столовая ложка размоченных в воде сухих дрожжей), то ребенок вырастает гораздо лучше. Дрожжи невкусные и Бухнер делает густой сахарный экстракт из дрожжей. Внутри банок с чистым раствором начиналось брожение – продукт портился, раз так, значит Пастер неправ. Публикует статью о возможности отделения причины брожения от клеток.</a:t>
            </a:r>
          </a:p>
          <a:p>
            <a:pPr marL="0" indent="0" algn="l" latinLnBrk="0" hangingPunct="1">
              <a:buFontTx/>
              <a:buNone/>
            </a:pP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C0206-F635-4994-9598-D511DBE3110C}"/>
              </a:ext>
            </a:extLst>
          </p:cNvPr>
          <p:cNvSpPr txBox="1"/>
          <p:nvPr/>
        </p:nvSpPr>
        <p:spPr>
          <a:xfrm>
            <a:off x="435725" y="3545404"/>
            <a:ext cx="1431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hlinkClick r:id="rId2"/>
              </a:rPr>
              <a:t>Либих, Юстус фон</a:t>
            </a:r>
            <a:endParaRPr lang="ru-RU" sz="1000" dirty="0"/>
          </a:p>
        </p:txBody>
      </p:sp>
      <p:pic>
        <p:nvPicPr>
          <p:cNvPr id="8194" name="Picture 2" descr="Юстус фон Либих - Биография">
            <a:extLst>
              <a:ext uri="{FF2B5EF4-FFF2-40B4-BE49-F238E27FC236}">
                <a16:creationId xmlns:a16="http://schemas.microsoft.com/office/drawing/2014/main" id="{331BBEFB-449B-4C73-B834-C0A4C4E7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71584"/>
            <a:ext cx="13430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1DDAFC6-A97E-4B24-91E9-5040435D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34" y="3860445"/>
            <a:ext cx="1353766" cy="18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CC5CAF-5878-4E7A-B94A-A3AA24741F44}"/>
              </a:ext>
            </a:extLst>
          </p:cNvPr>
          <p:cNvSpPr txBox="1"/>
          <p:nvPr/>
        </p:nvSpPr>
        <p:spPr>
          <a:xfrm>
            <a:off x="513134" y="5745480"/>
            <a:ext cx="135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Манасеина, Мария Михайловна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575AF279-3EB3-44B4-80AC-F1E49D5C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60" y="3860445"/>
            <a:ext cx="1299697" cy="182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0E3548-C250-4DEF-95AE-5E75F4E7F597}"/>
              </a:ext>
            </a:extLst>
          </p:cNvPr>
          <p:cNvSpPr txBox="1"/>
          <p:nvPr/>
        </p:nvSpPr>
        <p:spPr>
          <a:xfrm>
            <a:off x="2133600" y="5745480"/>
            <a:ext cx="139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7"/>
              </a:rPr>
              <a:t>Бухнер, Эдуард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02892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1911г - Диализ </a:t>
            </a:r>
            <a:r>
              <a:rPr lang="ru-RU" sz="4400" dirty="0" err="1">
                <a:latin typeface="Kelson Sans RU" charset="0"/>
                <a:ea typeface="Kelson Sans RU" charset="0"/>
              </a:rPr>
              <a:t>Бухнеровского</a:t>
            </a:r>
            <a:r>
              <a:rPr lang="ru-RU" sz="4400" dirty="0">
                <a:latin typeface="Kelson Sans RU" charset="0"/>
                <a:ea typeface="Kelson Sans RU" charset="0"/>
              </a:rPr>
              <a:t> сока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4404360" y="1349254"/>
            <a:ext cx="7348854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После публикации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Бухнера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начались эксперименты, делали экстракт из измельченных, протертых, всячески уничтоженных клеток и выделяют оттуда бродящую смесь – начало биохимии. Бухнер получает Нобелевскую премию. Экстракт из дрожжей –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бухнеровский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сок.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Англии, профессор Гарден со студентом Янгом собрали диализатор и сделали диализ </a:t>
            </a: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бухнеровского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сока. Диализат добавляли в пробирки с сахаром, если пузыри идут, значит идет брожение. По мере протекания диализа брожение прекращалось. После добавление концентрированного диализата, брожение возобновлялось.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Встала задача – что есть в диализате. Гарден и Янг стали пробовать добавлять вместо диализата разные вещества и одно из веществ – сыворотка крови дало положительный результат. Выяснилось что всему причина соли ортофосфорной кислоты </a:t>
            </a:r>
            <a:r>
              <a:rPr lang="en-US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Na</a:t>
            </a:r>
            <a:r>
              <a:rPr lang="en-US" altLang="ko-KR" baseline="-250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2</a:t>
            </a:r>
            <a:r>
              <a:rPr lang="en-US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HPO</a:t>
            </a:r>
            <a:r>
              <a:rPr lang="en-US" altLang="ko-KR" baseline="-250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4</a:t>
            </a:r>
            <a:r>
              <a:rPr lang="en-US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. 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Когда они добавляли чистые соли, в значительной мере восстанавливалось брожение. Становится понятным, что ортофосфорная кислота соединяется с углеводами, а когда пошли пузыри, образовался спирт она опять свободна. Она зачем там была? Зачем столько фосфора?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BECBAB-A40D-495A-8E38-22B9A420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6" y="1532268"/>
            <a:ext cx="1588134" cy="22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462C8-AA89-46BE-BBC0-B0B141CDDE73}"/>
              </a:ext>
            </a:extLst>
          </p:cNvPr>
          <p:cNvSpPr txBox="1"/>
          <p:nvPr/>
        </p:nvSpPr>
        <p:spPr>
          <a:xfrm>
            <a:off x="438786" y="3848100"/>
            <a:ext cx="1588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3"/>
              </a:rPr>
              <a:t>Гарден, Артур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9220" name="Picture 4" descr="&#10;">
            <a:extLst>
              <a:ext uri="{FF2B5EF4-FFF2-40B4-BE49-F238E27FC236}">
                <a16:creationId xmlns:a16="http://schemas.microsoft.com/office/drawing/2014/main" id="{5C942661-C772-4D61-9271-4921144A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" y="4166051"/>
            <a:ext cx="3057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1BE03-BC61-477E-BBBB-5B2CEE2FA654}"/>
              </a:ext>
            </a:extLst>
          </p:cNvPr>
          <p:cNvSpPr txBox="1"/>
          <p:nvPr/>
        </p:nvSpPr>
        <p:spPr>
          <a:xfrm>
            <a:off x="533400" y="6223317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0" i="1" dirty="0">
                <a:solidFill>
                  <a:srgbClr val="000000"/>
                </a:solidFill>
                <a:effectLst/>
                <a:latin typeface="YS Text Optional"/>
              </a:rPr>
              <a:t>Установка по изучению продуктов брожения, созданная Янгом и </a:t>
            </a:r>
            <a:r>
              <a:rPr lang="ru-RU" sz="1000" b="0" i="1" dirty="0" err="1">
                <a:solidFill>
                  <a:srgbClr val="000000"/>
                </a:solidFill>
                <a:effectLst/>
                <a:latin typeface="YS Text Optional"/>
              </a:rPr>
              <a:t>Гарденом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BAD25-DE04-43E6-9DE3-C8E025CA51A6}"/>
              </a:ext>
            </a:extLst>
          </p:cNvPr>
          <p:cNvSpPr txBox="1"/>
          <p:nvPr/>
        </p:nvSpPr>
        <p:spPr>
          <a:xfrm>
            <a:off x="2735262" y="4218012"/>
            <a:ext cx="156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полупроницаемая мембрана (не пропускает крупные молекулы - коллоиды)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4738DF5-65DC-4B3C-9567-195B8731A05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36558" y="4925898"/>
            <a:ext cx="579754" cy="39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>
            <a:extLst>
              <a:ext uri="{FF2B5EF4-FFF2-40B4-BE49-F238E27FC236}">
                <a16:creationId xmlns:a16="http://schemas.microsoft.com/office/drawing/2014/main" id="{D2BB944F-14FA-42E1-BDDF-2F10C13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90" y="1532268"/>
            <a:ext cx="1588134" cy="22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66EAC-6BED-4221-AFC5-9F4F65FB08FD}"/>
              </a:ext>
            </a:extLst>
          </p:cNvPr>
          <p:cNvSpPr txBox="1"/>
          <p:nvPr/>
        </p:nvSpPr>
        <p:spPr>
          <a:xfrm>
            <a:off x="2167890" y="3848100"/>
            <a:ext cx="1588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hlinkClick r:id="rId6"/>
              </a:rPr>
              <a:t>Уильям Джон Янг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71881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Все превращения энергии идут через фосфаты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925195" y="1601470"/>
            <a:ext cx="1082802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19 век кончается общим испугом – тепловой смертью Вселенной. Необратимость деградации энергии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0242" name="Picture 2" descr="Наглядная модель Вселенной">
            <a:extLst>
              <a:ext uri="{FF2B5EF4-FFF2-40B4-BE49-F238E27FC236}">
                <a16:creationId xmlns:a16="http://schemas.microsoft.com/office/drawing/2014/main" id="{C1009C9D-0729-487F-A8A8-2FB30A4A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" y="2090738"/>
            <a:ext cx="6198870" cy="4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89346-62B3-4B91-8CBE-5DBEE82A2A19}"/>
              </a:ext>
            </a:extLst>
          </p:cNvPr>
          <p:cNvSpPr txBox="1"/>
          <p:nvPr/>
        </p:nvSpPr>
        <p:spPr>
          <a:xfrm>
            <a:off x="262890" y="6530340"/>
            <a:ext cx="6008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hlinkClick r:id="rId3"/>
              </a:rPr>
              <a:t>Наглядная модель вселенной</a:t>
            </a:r>
            <a:endParaRPr lang="ru-RU" sz="1000" dirty="0"/>
          </a:p>
        </p:txBody>
      </p:sp>
      <p:pic>
        <p:nvPicPr>
          <p:cNvPr id="10244" name="Picture 4" descr="Эта диаграмма показывает, что пик звездообразования пришелся на 1-2 миллиард лет жизни нашей Вселенной">
            <a:extLst>
              <a:ext uri="{FF2B5EF4-FFF2-40B4-BE49-F238E27FC236}">
                <a16:creationId xmlns:a16="http://schemas.microsoft.com/office/drawing/2014/main" id="{D45B5F87-894F-4BA6-9600-2B863F36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85" y="2314575"/>
            <a:ext cx="5316544" cy="38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1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Все превращения энергии идут через фосфаты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337561" y="1601470"/>
            <a:ext cx="8415654" cy="20633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В.Оствальд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основал лабораторию для решения энергетических вопросов мира. Вилла Энергия. К нему приезжает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Н.А.Шилов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– изучает ситуацию, когда есть химические реакции, которые сами не идут, идут очень плохо, останавливаются. Но если добавляют к ним вторую реакцию и тогда она начинает идти. Шилов в результате анализа таких двух взаимодействующих процессов приходит к выводу, что та вторая питает энергией ту первую. Это 1896-1897 год – когда проходят «съезды». Шилов с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Оствальдом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проводяткрупные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исследования -  сопряженные химические реакции.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1905 – диссертация на тему сопряженные реакции.</a:t>
            </a:r>
            <a:endParaRPr lang="ko-KR" altLang="en-US" sz="1600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BA5B512-309C-445E-A6D9-A8730A06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" y="1695925"/>
            <a:ext cx="1905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FF0DD-7850-4EDA-BF40-D8571AD327D5}"/>
              </a:ext>
            </a:extLst>
          </p:cNvPr>
          <p:cNvSpPr txBox="1"/>
          <p:nvPr/>
        </p:nvSpPr>
        <p:spPr>
          <a:xfrm>
            <a:off x="838200" y="379142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3"/>
              </a:rPr>
              <a:t>Оствальд, Вильгельм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1268" name="Picture 4" descr="Н. А. Шилов в ходе командировки на фронт Первой мировой войны, 1916 год.">
            <a:extLst>
              <a:ext uri="{FF2B5EF4-FFF2-40B4-BE49-F238E27FC236}">
                <a16:creationId xmlns:a16="http://schemas.microsoft.com/office/drawing/2014/main" id="{2D05AC7D-B68E-4D94-8CBE-54087322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10" y="4037646"/>
            <a:ext cx="1602699" cy="24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3A42D-2122-4F1E-AF38-8D70B024E0D8}"/>
              </a:ext>
            </a:extLst>
          </p:cNvPr>
          <p:cNvSpPr txBox="1"/>
          <p:nvPr/>
        </p:nvSpPr>
        <p:spPr>
          <a:xfrm>
            <a:off x="986810" y="6507259"/>
            <a:ext cx="1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Шилов, Николай Александрович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2D501BD-263B-4CE4-AFC8-E5EB3BC6508E}"/>
              </a:ext>
            </a:extLst>
          </p:cNvPr>
          <p:cNvCxnSpPr/>
          <p:nvPr/>
        </p:nvCxnSpPr>
        <p:spPr>
          <a:xfrm flipV="1">
            <a:off x="4511040" y="4122420"/>
            <a:ext cx="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2A06A02-ED30-48E3-A31C-FBFC1C688593}"/>
              </a:ext>
            </a:extLst>
          </p:cNvPr>
          <p:cNvCxnSpPr/>
          <p:nvPr/>
        </p:nvCxnSpPr>
        <p:spPr>
          <a:xfrm>
            <a:off x="4511040" y="5372100"/>
            <a:ext cx="1958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F542EC5-6D8D-46C5-B1B4-D2F543761CF7}"/>
              </a:ext>
            </a:extLst>
          </p:cNvPr>
          <p:cNvSpPr/>
          <p:nvPr/>
        </p:nvSpPr>
        <p:spPr>
          <a:xfrm rot="10800000">
            <a:off x="4662191" y="3192780"/>
            <a:ext cx="2561611" cy="2042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CD98C435-59D7-4F76-A1F4-D074B7458DFF}"/>
              </a:ext>
            </a:extLst>
          </p:cNvPr>
          <p:cNvSpPr/>
          <p:nvPr/>
        </p:nvSpPr>
        <p:spPr>
          <a:xfrm rot="5550815">
            <a:off x="4861519" y="4220936"/>
            <a:ext cx="1165860" cy="65532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09D0E-5DC0-46DB-BAF8-AA6A4A9AEC18}"/>
              </a:ext>
            </a:extLst>
          </p:cNvPr>
          <p:cNvSpPr txBox="1"/>
          <p:nvPr/>
        </p:nvSpPr>
        <p:spPr>
          <a:xfrm>
            <a:off x="6355080" y="553212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FCDC7-7105-4848-BC12-1CA69171696B}"/>
              </a:ext>
            </a:extLst>
          </p:cNvPr>
          <p:cNvSpPr txBox="1"/>
          <p:nvPr/>
        </p:nvSpPr>
        <p:spPr>
          <a:xfrm>
            <a:off x="4095210" y="412242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30865-290A-4CF6-B6EB-56D6A97914E0}"/>
              </a:ext>
            </a:extLst>
          </p:cNvPr>
          <p:cNvSpPr txBox="1"/>
          <p:nvPr/>
        </p:nvSpPr>
        <p:spPr>
          <a:xfrm>
            <a:off x="5861031" y="3899477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путь за счет сопряженного использования энергии другого процесса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079C7-5A5C-419A-AB3C-99C573D76E83}"/>
              </a:ext>
            </a:extLst>
          </p:cNvPr>
          <p:cNvSpPr txBox="1"/>
          <p:nvPr/>
        </p:nvSpPr>
        <p:spPr>
          <a:xfrm>
            <a:off x="6001544" y="4922759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сценарий тепловой смерти</a:t>
            </a: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6803D265-FE58-4E34-AAA6-3889DFE11C0F}"/>
              </a:ext>
            </a:extLst>
          </p:cNvPr>
          <p:cNvSpPr txBox="1">
            <a:spLocks/>
          </p:cNvSpPr>
          <p:nvPr/>
        </p:nvSpPr>
        <p:spPr>
          <a:xfrm>
            <a:off x="3337561" y="6045564"/>
            <a:ext cx="8415654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altLang="ko-KR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Жизнь за счет сопряженного расходования энергии движется против тепловой смерти. И движется безгранично, пока есть приток. Концентрация солнечной энергии за счет биосинтеза позволяет эволюционировать жизни все дальше и дальше. </a:t>
            </a:r>
            <a:endParaRPr lang="ko-KR" altLang="en-US" sz="1600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3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Основы</a:t>
            </a:r>
            <a:r>
              <a:rPr lang="ru-RU" sz="4400" dirty="0">
                <a:latin typeface="Kelson Sans RU" charset="0"/>
                <a:ea typeface="Kelson Sans RU" charset="0"/>
              </a:rPr>
              <a:t> эволюции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710939" y="1601470"/>
            <a:ext cx="8042275" cy="28636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285750" indent="-285750" algn="l" latinLnBrk="0" hangingPunct="1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принцип матричного воспроизведения наследственной информации</a:t>
            </a:r>
          </a:p>
          <a:p>
            <a:pPr marL="285750" indent="-285750" algn="l" latinLnBrk="0" hangingPunct="1">
              <a:buFont typeface="Arial" panose="020B0604020202020204" pitchFamily="34" charset="0"/>
              <a:buChar char="•"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сопряженное расходование энергии</a:t>
            </a:r>
          </a:p>
          <a:p>
            <a:pPr marL="0" indent="0" algn="l" latinLnBrk="0" hangingPunct="1">
              <a:buFontTx/>
              <a:buNone/>
            </a:pPr>
            <a:endParaRPr lang="ru-RU" altLang="ko-KR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Вернадский – ноосфера. Эволюционные качества интеллекта, возникающего постепенно и есть тот Бог, который возникает – эволюция в сторону ноосферы, когда материальные силы уже почти не важны – конечное обязательное детерминированное движение эволюции. Деться некуда, на каком бы куске вселенной не начиналась жизнь, она должна пройти этим путем. Обязательно должно возникать умственное содержание эволюционного процесса.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12290" name="Picture 2" descr="В. И. Вернадский в 1934 году">
            <a:extLst>
              <a:ext uri="{FF2B5EF4-FFF2-40B4-BE49-F238E27FC236}">
                <a16:creationId xmlns:a16="http://schemas.microsoft.com/office/drawing/2014/main" id="{C3AB9C39-08B0-410E-91A5-634B769B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500188"/>
            <a:ext cx="26098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5F10D-565F-435C-8420-7CE186746C98}"/>
              </a:ext>
            </a:extLst>
          </p:cNvPr>
          <p:cNvSpPr txBox="1"/>
          <p:nvPr/>
        </p:nvSpPr>
        <p:spPr>
          <a:xfrm>
            <a:off x="615315" y="5052060"/>
            <a:ext cx="2609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3"/>
              </a:rPr>
              <a:t>Вернадский, Владимир Иванович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817AC03-7AB6-485D-8F2C-2E1ADD14D34E}"/>
              </a:ext>
            </a:extLst>
          </p:cNvPr>
          <p:cNvCxnSpPr/>
          <p:nvPr/>
        </p:nvCxnSpPr>
        <p:spPr>
          <a:xfrm flipV="1">
            <a:off x="4511040" y="4648200"/>
            <a:ext cx="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EFB72C2-4C1A-42A3-AAA1-81688132825C}"/>
              </a:ext>
            </a:extLst>
          </p:cNvPr>
          <p:cNvCxnSpPr/>
          <p:nvPr/>
        </p:nvCxnSpPr>
        <p:spPr>
          <a:xfrm>
            <a:off x="4511040" y="5897880"/>
            <a:ext cx="1958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>
            <a:extLst>
              <a:ext uri="{FF2B5EF4-FFF2-40B4-BE49-F238E27FC236}">
                <a16:creationId xmlns:a16="http://schemas.microsoft.com/office/drawing/2014/main" id="{0D477010-79DF-4D77-9CDE-EB9E430F6BDF}"/>
              </a:ext>
            </a:extLst>
          </p:cNvPr>
          <p:cNvSpPr/>
          <p:nvPr/>
        </p:nvSpPr>
        <p:spPr>
          <a:xfrm rot="5550815">
            <a:off x="4861519" y="4746716"/>
            <a:ext cx="1165860" cy="65532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D378F-3C3A-40E4-A9FF-DEF864F17DBA}"/>
              </a:ext>
            </a:extLst>
          </p:cNvPr>
          <p:cNvSpPr txBox="1"/>
          <p:nvPr/>
        </p:nvSpPr>
        <p:spPr>
          <a:xfrm>
            <a:off x="6355080" y="605790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F6094-21DB-4804-ACF9-F3E73FCFDAB3}"/>
              </a:ext>
            </a:extLst>
          </p:cNvPr>
          <p:cNvSpPr txBox="1"/>
          <p:nvPr/>
        </p:nvSpPr>
        <p:spPr>
          <a:xfrm>
            <a:off x="4095210" y="4648200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C36DA-31A7-4753-890A-9F57A75DF971}"/>
              </a:ext>
            </a:extLst>
          </p:cNvPr>
          <p:cNvSpPr txBox="1"/>
          <p:nvPr/>
        </p:nvSpPr>
        <p:spPr>
          <a:xfrm>
            <a:off x="5842636" y="4769942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ноосфера</a:t>
            </a:r>
          </a:p>
        </p:txBody>
      </p:sp>
      <p:sp>
        <p:nvSpPr>
          <p:cNvPr id="13" name="Дуга 12">
            <a:extLst>
              <a:ext uri="{FF2B5EF4-FFF2-40B4-BE49-F238E27FC236}">
                <a16:creationId xmlns:a16="http://schemas.microsoft.com/office/drawing/2014/main" id="{A8684493-979B-4801-93AC-ED9719716BF1}"/>
              </a:ext>
            </a:extLst>
          </p:cNvPr>
          <p:cNvSpPr/>
          <p:nvPr/>
        </p:nvSpPr>
        <p:spPr>
          <a:xfrm rot="10800000">
            <a:off x="4686125" y="3719312"/>
            <a:ext cx="2561611" cy="204279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зрыв: 8 точек 13">
            <a:extLst>
              <a:ext uri="{FF2B5EF4-FFF2-40B4-BE49-F238E27FC236}">
                <a16:creationId xmlns:a16="http://schemas.microsoft.com/office/drawing/2014/main" id="{5F0B4EF6-00E2-4195-8F10-F0BA489B27AB}"/>
              </a:ext>
            </a:extLst>
          </p:cNvPr>
          <p:cNvSpPr/>
          <p:nvPr/>
        </p:nvSpPr>
        <p:spPr>
          <a:xfrm>
            <a:off x="5379720" y="4648200"/>
            <a:ext cx="306228" cy="32861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/>
              <a:t>Содержание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228600" indent="-228600" latinLnBrk="0">
              <a:buFontTx/>
              <a:buNone/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1.Законы термодинамики, тепловая смерть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2. Детерминированность эволюции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3.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Н.К.Кольцов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- автор идеи матричного синтеза хромосом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4. Конфликт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М.А.Мензбира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и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Н.К.Кольцова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5. Продолжатели идей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Н.К.Кольцова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8. Нуклеиновые основания, комплементарность 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9. Структура молекулы АТФ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10. Работы Пастера по изучению винного камня, по изучению брожения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11. Юстус Либих о трудах Пастера. Энзимы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12. Опыты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М.М.Манасеиной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на дрожжах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13. Повторение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Э.Бухнером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опытов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Манасеиной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14. Диализ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бухнеровского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сока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15. Работы о сопряженных химических реакций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В.Оствальда</a:t>
            </a:r>
            <a:r>
              <a:rPr lang="ru-RU" sz="2800" dirty="0">
                <a:latin typeface="Calibri" charset="0"/>
                <a:ea typeface="Segoe UI" charset="0"/>
                <a:cs typeface="+mn-cs"/>
              </a:rPr>
              <a:t> и </a:t>
            </a:r>
            <a:r>
              <a:rPr lang="ru-RU" sz="2800" dirty="0" err="1">
                <a:latin typeface="Calibri" charset="0"/>
                <a:ea typeface="Segoe UI" charset="0"/>
                <a:cs typeface="+mn-cs"/>
              </a:rPr>
              <a:t>Н.Шилова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ru-RU" sz="2800" dirty="0">
                <a:latin typeface="Calibri" charset="0"/>
                <a:ea typeface="Segoe UI" charset="0"/>
                <a:cs typeface="+mn-cs"/>
              </a:rPr>
              <a:t>16. Возникновение разума детерминировано</a:t>
            </a:r>
            <a:endParaRPr lang="ko-KR" altLang="en-US" sz="2800" dirty="0">
              <a:latin typeface="Calibri" charset="0"/>
              <a:ea typeface="Segoe UI" charset="0"/>
              <a:cs typeface="+mn-cs"/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ru-RU" dirty="0"/>
              <a:t>17. Энтропия = информация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Теплофизика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1506640" y="1576974"/>
            <a:ext cx="7092315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возникает при описании больших систем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фазовое пространство, </a:t>
            </a: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статфизика</a:t>
            </a:r>
            <a:endParaRPr lang="ru-RU" altLang="ko-KR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законы термодинамики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1865 Тепловая смерть Вселенной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4660900" y="1601470"/>
            <a:ext cx="709231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гипотеза, выдвинутая Р.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Клаузиусом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в 1865 году на основании экстраполяции второго начала термодинамики на всю Вселенную. По мысли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Клаузиуса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, Вселенная с течением времени должна в конце концов прийти в состояние термодинамического равновесия, или «тепловой смерти» (термин, описывающий конечное состояние любой замкнутой термодинамической системы).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Если Вселенная является плоской или открытой, то она будет расширяться вечно (см. «Вселенная Фридмана») и ожидается, что в итоге такой эволюции она достигнет состояния «тепловой смерти». Если космологическая константа положительна, на что указывают последние наблюдения, Вселенная в конечном счёте приблизится к состоянию максимальной энтропии.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  <a:sym typeface="Wingdings" panose="05000000000000000000" pitchFamily="2" charset="2"/>
              </a:rPr>
              <a:t>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Современное представление картины мира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1" descr="C:/Users/1/AppData/Roaming/PolarisOffice/ETemp/23144_11940896/fImage121321440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15" y="1435735"/>
            <a:ext cx="1677670" cy="2396490"/>
          </a:xfrm>
          <a:prstGeom prst="rect">
            <a:avLst/>
          </a:prstGeom>
          <a:noFill/>
        </p:spPr>
      </p:pic>
      <p:pic>
        <p:nvPicPr>
          <p:cNvPr id="6" name="Рисунок 2" descr="C:/Users/1/AppData/Roaming/PolarisOffice/ETemp/23144_11940896/fImage4616742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" y="3935095"/>
            <a:ext cx="4046220" cy="262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Детерминированность эволюции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925195" y="1601470"/>
            <a:ext cx="1082802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За последние 60-70 лет мы все понимаем в принципе в эволюции, физический смысл жизни: знаем из чего сделана, почему живет, куда движется и принципиальных затруднений нет. Другими словами, для нас на текущий момент развития, теоретически нет трудности отцифровать человека и отправить информацию инопланетянам для клонирования. Все эти знания объединяет биохимия, потому что начинается все с молекул. Этот эволюционный взгляд на </a:t>
            </a:r>
            <a:r>
              <a:rPr lang="ru-RU" u="sng">
                <a:solidFill>
                  <a:srgbClr val="666666"/>
                </a:solidFill>
                <a:latin typeface="Kelson Sans RU" charset="0"/>
                <a:ea typeface="Kelson Sans RU" charset="0"/>
              </a:rPr>
              <a:t>полную</a:t>
            </a: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 детерминированность эволюции основан на детерменированности физики и математики в нашей Вселенной.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Где мы были до нашего рождения? - кусками текста, который можно расшифровать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0787" y="73252"/>
            <a:ext cx="11247283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1880-е- Хромосомы Вейсмана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218510" y="2246135"/>
            <a:ext cx="8618596" cy="28636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b="1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1880-е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-  осознал, что все наследственные качества, скорее всего содержатся в хромосомах, что организм можно поделить на две части: несущую информацию и обслуживающую эту информацию. Он говорил о бессмертной зародышевой плазме (протоплазме – первичная плазма, протеин – первичный белок, сделанные наверное из аминокислот), которая содержит информацию из поколения в поколение и "бренное сонма", которое к сожалению умирает (вырастил часть информационного текста и исчезает), превращается в те вещества из которых возникло все. Мысль, что в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хромасомах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может быть сосредоточено все что нужно для дальнейшего развития организма -была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черезвычайно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сильной мыслью.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7" name="Рисунок 6" descr="C:/Users/1/AppData/Roaming/PolarisOffice/ETemp/23144_11940896/fImage486239112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" y="1301167"/>
            <a:ext cx="2905624" cy="4101343"/>
          </a:xfrm>
          <a:prstGeom prst="rect">
            <a:avLst/>
          </a:prstGeom>
          <a:noFill/>
        </p:spPr>
      </p:pic>
      <p:sp>
        <p:nvSpPr>
          <p:cNvPr id="8" name="Текстовое поле 7"/>
          <p:cNvSpPr txBox="1">
            <a:spLocks/>
          </p:cNvSpPr>
          <p:nvPr/>
        </p:nvSpPr>
        <p:spPr>
          <a:xfrm>
            <a:off x="997590" y="5576692"/>
            <a:ext cx="1266825" cy="27828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200">
                <a:latin typeface="Segoe UI" charset="0"/>
                <a:ea typeface="Segoe UI" charset="0"/>
                <a:hlinkClick r:id="rId3"/>
              </a:rPr>
              <a:t>Август Вейсман</a:t>
            </a:r>
            <a:endParaRPr lang="ko-KR" altLang="en-US" sz="1200">
              <a:latin typeface="Segoe UI" charset="0"/>
              <a:ea typeface="Segoe U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0787" y="73252"/>
            <a:ext cx="11247283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Конец </a:t>
            </a:r>
            <a:r>
              <a:rPr lang="ru-RU" sz="4400" dirty="0" err="1">
                <a:latin typeface="Kelson Sans RU" charset="0"/>
                <a:ea typeface="Kelson Sans RU" charset="0"/>
              </a:rPr>
              <a:t>XIXв</a:t>
            </a:r>
            <a:r>
              <a:rPr lang="ru-RU" sz="4400" dirty="0">
                <a:latin typeface="Kelson Sans RU" charset="0"/>
                <a:ea typeface="Kelson Sans RU" charset="0"/>
              </a:rPr>
              <a:t> - Молекулярная природа Начала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134620" y="1091332"/>
            <a:ext cx="8618596" cy="59105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b="1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1890-е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- молекулярная природа начала придумана </a:t>
            </a:r>
            <a:r>
              <a:rPr lang="ru-RU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Н.К.Кольцовым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. Ученик Мензбира (МГУ). 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Колли задал этот вопрос съезду естествоиспытателей врачей, что количество признаков, которые в каждом организме передается по наследству огромно, а клетка маленькая и хромосом там немножко, а значит быть этого не может, потому что он химик и в этом количестве молекул мало и как вывод нужна новая теория.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b="1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Дек.1863-Янв.1964 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Мензбир отрицательно отнесся к докладу Колли, а Кольцов был тогда студентом 4 курса и увлекся этой проблемой. Он думал над парадоксом Колли многие годы и делился своими мыслями в процессе, когда читал лекции, будучи приват-доцентом МГУ. 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b="1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1927 г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– Кольцов публично ответил на этот вопрос: 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да, молекул мало, но это длинные полимерные молекулы, в которых место мономера и его качество – буква в тексте. Ввел понятие «наследственный текст»</a:t>
            </a:r>
          </a:p>
          <a:p>
            <a:pPr marL="0" indent="0" algn="l" latinLnBrk="0" hangingPunct="1">
              <a:buFontTx/>
              <a:buNone/>
            </a:pP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текст «как в газетах», а газеты «размножались» в то время - берется набор букв, собирается в матрицу, которая  смазывается краской и делается реплика, также размножаются и организмы. Размножение аналогично кристаллизации, думали некоторые до него, один из них Граф </a:t>
            </a: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Бюфон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«Естественная история», в одном из томов описал аналогию организмов и кристаллов, поэтому аналогия такая уже была, но Кольцов заявляет, что текст из букв размножается </a:t>
            </a:r>
            <a:r>
              <a:rPr lang="ru-RU" altLang="ko-KR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реплицированием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, а текст – длинные цепи из аминокислот, этот же принцип позволяет размножаться изменчивости, для реализации и испытания на жизнестойкость.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4" descr="C:/Users/1/AppData/Roaming/PolarisOffice/ETemp/23144_11940896/fImage243441109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960" y="4038239"/>
            <a:ext cx="1341120" cy="2073910"/>
          </a:xfrm>
          <a:prstGeom prst="rect">
            <a:avLst/>
          </a:prstGeom>
          <a:noFill/>
        </p:spPr>
      </p:pic>
      <p:sp>
        <p:nvSpPr>
          <p:cNvPr id="6" name="Текстовое поле 5"/>
          <p:cNvSpPr txBox="1">
            <a:spLocks/>
          </p:cNvSpPr>
          <p:nvPr/>
        </p:nvSpPr>
        <p:spPr>
          <a:xfrm>
            <a:off x="1549633" y="6118665"/>
            <a:ext cx="1458447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200" dirty="0" err="1">
                <a:latin typeface="Segoe UI" charset="0"/>
                <a:ea typeface="Segoe UI" charset="0"/>
                <a:hlinkClick r:id="rId3"/>
              </a:rPr>
              <a:t>Кольцов</a:t>
            </a:r>
            <a:r>
              <a:rPr sz="1200" dirty="0">
                <a:latin typeface="Segoe UI" charset="0"/>
                <a:ea typeface="Segoe UI" charset="0"/>
                <a:hlinkClick r:id="rId3"/>
              </a:rPr>
              <a:t> </a:t>
            </a:r>
            <a:r>
              <a:rPr sz="1200" dirty="0" err="1">
                <a:latin typeface="Segoe UI" charset="0"/>
                <a:ea typeface="Segoe UI" charset="0"/>
                <a:hlinkClick r:id="rId3"/>
              </a:rPr>
              <a:t>Николай</a:t>
            </a:r>
            <a:r>
              <a:rPr sz="1200" dirty="0">
                <a:latin typeface="Segoe UI" charset="0"/>
                <a:ea typeface="Segoe UI" charset="0"/>
                <a:hlinkClick r:id="rId3"/>
              </a:rPr>
              <a:t> </a:t>
            </a:r>
            <a:r>
              <a:rPr sz="1200" dirty="0" err="1">
                <a:latin typeface="Segoe UI" charset="0"/>
                <a:ea typeface="Segoe UI" charset="0"/>
                <a:hlinkClick r:id="rId3"/>
              </a:rPr>
              <a:t>Константинович</a:t>
            </a:r>
            <a:endParaRPr lang="ko-KR" altLang="en-US" sz="1200" dirty="0">
              <a:latin typeface="Segoe UI" charset="0"/>
              <a:ea typeface="Segoe UI" charset="0"/>
            </a:endParaRPr>
          </a:p>
        </p:txBody>
      </p:sp>
      <p:sp>
        <p:nvSpPr>
          <p:cNvPr id="8" name="Текстовое поле 7"/>
          <p:cNvSpPr txBox="1">
            <a:spLocks/>
          </p:cNvSpPr>
          <p:nvPr/>
        </p:nvSpPr>
        <p:spPr>
          <a:xfrm>
            <a:off x="276137" y="3281732"/>
            <a:ext cx="126682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ru-RU" altLang="ko-KR" sz="1200" dirty="0">
                <a:latin typeface="Segoe UI" charset="0"/>
                <a:ea typeface="Segoe UI" charset="0"/>
                <a:hlinkClick r:id="rId4"/>
              </a:rPr>
              <a:t>Жорж-Луи </a:t>
            </a:r>
            <a:r>
              <a:rPr lang="ru-RU" altLang="ko-KR" sz="1200" dirty="0" err="1">
                <a:latin typeface="Segoe UI" charset="0"/>
                <a:ea typeface="Segoe UI" charset="0"/>
                <a:hlinkClick r:id="rId4"/>
              </a:rPr>
              <a:t>Леклерк</a:t>
            </a:r>
            <a:r>
              <a:rPr lang="ru-RU" altLang="ko-KR" sz="1200" dirty="0">
                <a:latin typeface="Segoe UI" charset="0"/>
                <a:ea typeface="Segoe UI" charset="0"/>
                <a:hlinkClick r:id="rId4"/>
              </a:rPr>
              <a:t> де Бюффон</a:t>
            </a:r>
            <a:r>
              <a:rPr lang="ru-RU" altLang="ko-KR" sz="1200" dirty="0">
                <a:latin typeface="Segoe UI" charset="0"/>
                <a:ea typeface="Segoe UI" charset="0"/>
              </a:rPr>
              <a:t> 18в.</a:t>
            </a:r>
            <a:endParaRPr lang="ko-KR" altLang="en-US" sz="1200" dirty="0">
              <a:latin typeface="Segoe UI" charset="0"/>
              <a:ea typeface="Segoe UI" charset="0"/>
            </a:endParaRPr>
          </a:p>
        </p:txBody>
      </p:sp>
      <p:pic>
        <p:nvPicPr>
          <p:cNvPr id="9" name="Рисунок 8" descr="C:/Users/1/AppData/Roaming/PolarisOffice/ETemp/23144_11940896/fImage1952511159169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36" y="1299262"/>
            <a:ext cx="1366769" cy="1929765"/>
          </a:xfrm>
          <a:prstGeom prst="rect">
            <a:avLst/>
          </a:prstGeom>
          <a:noFill/>
        </p:spPr>
      </p:pic>
      <p:sp>
        <p:nvSpPr>
          <p:cNvPr id="10" name="Текстовое поле 9"/>
          <p:cNvSpPr txBox="1">
            <a:spLocks/>
          </p:cNvSpPr>
          <p:nvPr/>
        </p:nvSpPr>
        <p:spPr>
          <a:xfrm>
            <a:off x="1612629" y="3326917"/>
            <a:ext cx="143126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200" dirty="0" err="1">
                <a:latin typeface="Segoe UI" charset="0"/>
                <a:ea typeface="Segoe UI" charset="0"/>
                <a:hlinkClick r:id="rId6"/>
              </a:rPr>
              <a:t>Мензбир</a:t>
            </a:r>
            <a:r>
              <a:rPr sz="1200" dirty="0">
                <a:latin typeface="Segoe UI" charset="0"/>
                <a:ea typeface="Segoe UI" charset="0"/>
                <a:hlinkClick r:id="rId6"/>
              </a:rPr>
              <a:t> </a:t>
            </a:r>
            <a:r>
              <a:rPr sz="1200" dirty="0" err="1">
                <a:latin typeface="Segoe UI" charset="0"/>
                <a:ea typeface="Segoe UI" charset="0"/>
                <a:hlinkClick r:id="rId6"/>
              </a:rPr>
              <a:t>Михаил</a:t>
            </a:r>
            <a:r>
              <a:rPr sz="1200" dirty="0">
                <a:latin typeface="Segoe UI" charset="0"/>
                <a:ea typeface="Segoe UI" charset="0"/>
                <a:hlinkClick r:id="rId6"/>
              </a:rPr>
              <a:t> </a:t>
            </a:r>
            <a:r>
              <a:rPr sz="1200" dirty="0" err="1">
                <a:latin typeface="Segoe UI" charset="0"/>
                <a:ea typeface="Segoe UI" charset="0"/>
                <a:hlinkClick r:id="rId6"/>
              </a:rPr>
              <a:t>Александрович</a:t>
            </a:r>
            <a:endParaRPr lang="ko-KR" altLang="en-US" sz="1200" dirty="0">
              <a:latin typeface="Segoe UI" charset="0"/>
              <a:ea typeface="Segoe UI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7A123A-D3D9-4D9B-B71B-38414CF82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7" y="4038239"/>
            <a:ext cx="1510737" cy="2073910"/>
          </a:xfrm>
          <a:prstGeom prst="rect">
            <a:avLst/>
          </a:prstGeom>
        </p:spPr>
      </p:pic>
      <p:sp>
        <p:nvSpPr>
          <p:cNvPr id="13" name="Текстовое поле 5">
            <a:extLst>
              <a:ext uri="{FF2B5EF4-FFF2-40B4-BE49-F238E27FC236}">
                <a16:creationId xmlns:a16="http://schemas.microsoft.com/office/drawing/2014/main" id="{F41FD275-149A-40E6-9DC7-58A4C15BE2AE}"/>
              </a:ext>
            </a:extLst>
          </p:cNvPr>
          <p:cNvSpPr txBox="1">
            <a:spLocks/>
          </p:cNvSpPr>
          <p:nvPr/>
        </p:nvSpPr>
        <p:spPr>
          <a:xfrm>
            <a:off x="81975" y="6112149"/>
            <a:ext cx="1458447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ru-RU" sz="1200" dirty="0">
                <a:latin typeface="Segoe UI" charset="0"/>
                <a:ea typeface="Segoe UI" charset="0"/>
                <a:hlinkClick r:id="rId8"/>
              </a:rPr>
              <a:t>Колли Александр Андреевич</a:t>
            </a:r>
            <a:endParaRPr lang="ko-KR" altLang="en-US" sz="1200" dirty="0">
              <a:latin typeface="Segoe UI" charset="0"/>
              <a:ea typeface="Segoe UI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DADAE0-AD42-4C30-9780-6CE29489C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8" y="1299262"/>
            <a:ext cx="1302591" cy="19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0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 dirty="0">
                <a:latin typeface="Kelson Sans RU" charset="0"/>
                <a:ea typeface="Kelson Sans RU" charset="0"/>
              </a:rPr>
              <a:t>Продолжатели идей </a:t>
            </a:r>
            <a:r>
              <a:rPr lang="ru-RU" dirty="0">
                <a:latin typeface="Kelson Sans RU" charset="0"/>
                <a:ea typeface="Kelson Sans RU" charset="0"/>
              </a:rPr>
              <a:t>К</a:t>
            </a:r>
            <a:r>
              <a:rPr lang="ru-RU" sz="4400" dirty="0">
                <a:latin typeface="Kelson Sans RU" charset="0"/>
                <a:ea typeface="Kelson Sans RU" charset="0"/>
              </a:rPr>
              <a:t>ольцова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383281" y="1295107"/>
            <a:ext cx="8373520" cy="5018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Николай Тимофеев-Ресовский – ученик п</a:t>
            </a:r>
            <a:r>
              <a:rPr lang="ru-RU" altLang="ko-KR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рофессора </a:t>
            </a:r>
            <a:r>
              <a:rPr lang="ru-RU" altLang="ko-KR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Четверикова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, оказался тем резонатором, в котором идеи учителя нашли чрезвычайное воплощение. Тимофеев-Ресовский в лекциях всегда ссылался на Кольцова, оставался носителем идей Кольцова на многие годы, но его экспансивный способ подачи затмевал первоначальный источник. Главная идея – «матричные молекулы».</a:t>
            </a:r>
          </a:p>
          <a:p>
            <a:endParaRPr lang="ru-RU" sz="1600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это время (1920-е годы)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А.И.Опарин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получил задачу издательства «Московский рабочий» для популяризации наук как происходит жизнь и он выдумал, как она могла бы происходить. Он это сделал почти не эволюционно, представил, что химический синтез мог бы создать основные вещества сам, без всякой эволюции. Он назвал 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  <a:hlinkClick r:id="rId2"/>
              </a:rPr>
              <a:t>«первичный бульон»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в котором все вещества есть. и в этом бульоне 4,5 млрд. лет назад началось множество химических синтезов.</a:t>
            </a:r>
          </a:p>
          <a:p>
            <a:endParaRPr lang="ru-RU" sz="1600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1957 г. в Москве состоялся первый международный симпозиум, на котором Стенли Миллер (ученик 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  <a:hlinkClick r:id="rId3"/>
              </a:rPr>
              <a:t>Гарольда Юри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, занимался химией планет и знал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опаринские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работы) рассказал как взял колбу с минеральными веществами, пропускал через нее мощные электрические разряды, а потом посмотрел что там произошло – колба загустела, стала черная, засмолилась. Он провел </a:t>
            </a:r>
            <a:r>
              <a:rPr lang="ru-RU" sz="1600" dirty="0" err="1">
                <a:solidFill>
                  <a:srgbClr val="666666"/>
                </a:solidFill>
                <a:latin typeface="Kelson Sans RU" charset="0"/>
                <a:ea typeface="Kelson Sans RU" charset="0"/>
              </a:rPr>
              <a:t>хроматографический</a:t>
            </a:r>
            <a:r>
              <a:rPr lang="ru-RU" sz="1600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анализ и обнаружил аминокислоты и нуклеиновые основания. Только там их много, а в организмах малое отобранное число нужных молекул.</a:t>
            </a:r>
          </a:p>
        </p:txBody>
      </p:sp>
      <p:pic>
        <p:nvPicPr>
          <p:cNvPr id="3074" name="Picture 2" descr="Тимофеев-Ресовский, Николай Владимирович — Википедия">
            <a:extLst>
              <a:ext uri="{FF2B5EF4-FFF2-40B4-BE49-F238E27FC236}">
                <a16:creationId xmlns:a16="http://schemas.microsoft.com/office/drawing/2014/main" id="{8A4E6DD1-4028-4556-A000-7857E1FE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51" y="1387769"/>
            <a:ext cx="1353601" cy="20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0BB68-9461-418B-9E74-6B8904CD9808}"/>
              </a:ext>
            </a:extLst>
          </p:cNvPr>
          <p:cNvSpPr txBox="1"/>
          <p:nvPr/>
        </p:nvSpPr>
        <p:spPr>
          <a:xfrm>
            <a:off x="1723768" y="3392882"/>
            <a:ext cx="175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5"/>
              </a:rPr>
              <a:t>Тимофеев-Ресовский, Николай Владимирович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B0FBF3-70A0-413A-AB0F-E3BA21DC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" y="1387769"/>
            <a:ext cx="1495407" cy="20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54EB6-100E-4454-A688-E02A28F24F79}"/>
              </a:ext>
            </a:extLst>
          </p:cNvPr>
          <p:cNvSpPr txBox="1"/>
          <p:nvPr/>
        </p:nvSpPr>
        <p:spPr>
          <a:xfrm>
            <a:off x="100384" y="3429000"/>
            <a:ext cx="1495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hlinkClick r:id="rId7"/>
              </a:rPr>
              <a:t>Четвериков Сергей Сергеевич</a:t>
            </a:r>
            <a:endParaRPr lang="ru-RU" sz="1000" dirty="0"/>
          </a:p>
        </p:txBody>
      </p:sp>
      <p:pic>
        <p:nvPicPr>
          <p:cNvPr id="3078" name="Picture 6" descr="Александр Иванович ОПАРИН | Федеральный исследовательский центр  «Фундаментальные основы биотехнологии»">
            <a:extLst>
              <a:ext uri="{FF2B5EF4-FFF2-40B4-BE49-F238E27FC236}">
                <a16:creationId xmlns:a16="http://schemas.microsoft.com/office/drawing/2014/main" id="{6D9D348E-B453-4874-9629-18C792FE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1" y="3946411"/>
            <a:ext cx="1423030" cy="204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95356-BB5C-4102-BB27-D9103477DAC8}"/>
              </a:ext>
            </a:extLst>
          </p:cNvPr>
          <p:cNvSpPr txBox="1"/>
          <p:nvPr/>
        </p:nvSpPr>
        <p:spPr>
          <a:xfrm>
            <a:off x="172761" y="6048462"/>
            <a:ext cx="142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9"/>
              </a:rPr>
              <a:t>Опарин, Александр Иванович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B031CE9-8C56-41F1-9357-28015556D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65" y="3946410"/>
            <a:ext cx="1384587" cy="20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0E5CD-8A1D-435D-A840-C3C58DEF64BE}"/>
              </a:ext>
            </a:extLst>
          </p:cNvPr>
          <p:cNvSpPr txBox="1"/>
          <p:nvPr/>
        </p:nvSpPr>
        <p:spPr>
          <a:xfrm>
            <a:off x="1891665" y="6048462"/>
            <a:ext cx="1384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0" i="0" dirty="0">
                <a:solidFill>
                  <a:srgbClr val="000000"/>
                </a:solidFill>
                <a:effectLst/>
                <a:latin typeface="Linux Libertine"/>
                <a:hlinkClick r:id="rId11"/>
              </a:rPr>
              <a:t>Миллер, Стэнли</a:t>
            </a:r>
            <a:endParaRPr lang="ru-RU" sz="1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98458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b="0" i="0" dirty="0">
                <a:solidFill>
                  <a:srgbClr val="030303"/>
                </a:solidFill>
                <a:effectLst/>
                <a:latin typeface="Roboto"/>
              </a:rPr>
              <a:t>Нуклеиновые основания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6187440" y="1601470"/>
            <a:ext cx="5565774" cy="507959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Химические вещества в самом разнообразном количестве возникают сами в соответствии с законами кинетики, термодинамики, физической химии, а становятся на путь естественного обзора только те, среди которых есть матричные молекулы: те, которые могут кристаллизоваться, размножаться как реплики с матриц и проявлять качества, которые будут оставляться или уничтожаться в зависимости от </a:t>
            </a:r>
            <a:r>
              <a:rPr lang="ru-RU" u="sng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жизнеспособности</a:t>
            </a:r>
            <a:r>
              <a:rPr lang="ru-RU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 этих молекул. Их эволюционный путь может быть различен. При большом количестве опытов можно отобрать те, которые дольше эволюционируют и начинается путь неуклонный, детерминированный естественным отбором путь, который приводит к молекулу к современному человеку. Мы все потомки этих первых молекул. </a:t>
            </a:r>
            <a:r>
              <a:rPr lang="ru-RU" altLang="ko-KR" dirty="0">
                <a:solidFill>
                  <a:srgbClr val="666666"/>
                </a:solidFill>
                <a:latin typeface="Kelson Sans RU" charset="0"/>
                <a:ea typeface="Kelson Sans RU" charset="0"/>
              </a:rPr>
              <a:t>Эти молекулы оказались нуклеиновыми основаниями. Могут образовывать комплиментарные пары А=Т и Г≡Ц.</a:t>
            </a:r>
            <a:endParaRPr lang="ko-KR" altLang="en-US" dirty="0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4098" name="Picture 2" descr="Пурин">
            <a:extLst>
              <a:ext uri="{FF2B5EF4-FFF2-40B4-BE49-F238E27FC236}">
                <a16:creationId xmlns:a16="http://schemas.microsoft.com/office/drawing/2014/main" id="{08771A5E-09F2-4452-81C5-6A55F2BF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" y="1862471"/>
            <a:ext cx="190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A885B-5792-4D36-9BCE-141A5FC79BCD}"/>
              </a:ext>
            </a:extLst>
          </p:cNvPr>
          <p:cNvSpPr txBox="1"/>
          <p:nvPr/>
        </p:nvSpPr>
        <p:spPr>
          <a:xfrm>
            <a:off x="685800" y="32308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EFDC5-510D-49D8-A326-DFFDA52D4E87}"/>
              </a:ext>
            </a:extLst>
          </p:cNvPr>
          <p:cNvSpPr txBox="1"/>
          <p:nvPr/>
        </p:nvSpPr>
        <p:spPr>
          <a:xfrm>
            <a:off x="666750" y="54054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Пиримидин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63DA48E-FC40-4686-8741-7BBDDE0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" y="4254146"/>
            <a:ext cx="971550" cy="11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FBF7048-9243-469E-9A9D-B0849A83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1320046"/>
            <a:ext cx="1905000" cy="2095500"/>
          </a:xfrm>
          <a:prstGeom prst="rect">
            <a:avLst/>
          </a:prstGeom>
          <a:noFill/>
          <a:scene3d>
            <a:camera prst="orthographicFront">
              <a:rot lat="0" lon="108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65A4D-3624-4E41-9F74-1B45D573D1DC}"/>
              </a:ext>
            </a:extLst>
          </p:cNvPr>
          <p:cNvSpPr txBox="1"/>
          <p:nvPr/>
        </p:nvSpPr>
        <p:spPr>
          <a:xfrm>
            <a:off x="3642360" y="334432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Аденин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4FC911A-DBB8-444A-9CE4-00144EF3C6BB}"/>
              </a:ext>
            </a:extLst>
          </p:cNvPr>
          <p:cNvCxnSpPr/>
          <p:nvPr/>
        </p:nvCxnSpPr>
        <p:spPr>
          <a:xfrm>
            <a:off x="2918460" y="2484120"/>
            <a:ext cx="55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F59DB7F1-A926-41CE-9484-C5FDA560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91" y="3763611"/>
            <a:ext cx="1561382" cy="16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FB689BE-1FB8-4AD8-9278-86A53D86D0C5}"/>
              </a:ext>
            </a:extLst>
          </p:cNvPr>
          <p:cNvCxnSpPr/>
          <p:nvPr/>
        </p:nvCxnSpPr>
        <p:spPr>
          <a:xfrm>
            <a:off x="2834640" y="4724400"/>
            <a:ext cx="55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78CE6E-3135-4E62-9802-C032B9695288}"/>
              </a:ext>
            </a:extLst>
          </p:cNvPr>
          <p:cNvSpPr txBox="1"/>
          <p:nvPr/>
        </p:nvSpPr>
        <p:spPr>
          <a:xfrm>
            <a:off x="3611882" y="54406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Тимин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5DFAB-AFDB-423A-AD10-4DD05E86D287}"/>
              </a:ext>
            </a:extLst>
          </p:cNvPr>
          <p:cNvSpPr txBox="1"/>
          <p:nvPr/>
        </p:nvSpPr>
        <p:spPr>
          <a:xfrm>
            <a:off x="922020" y="6341126"/>
            <a:ext cx="471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– аденин, Т – тимин, Г – гуанин, Ц - цитозин </a:t>
            </a:r>
          </a:p>
        </p:txBody>
      </p:sp>
    </p:spTree>
    <p:extLst>
      <p:ext uri="{BB962C8B-B14F-4D97-AF65-F5344CB8AC3E}">
        <p14:creationId xmlns:p14="http://schemas.microsoft.com/office/powerpoint/2010/main" val="409651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Pages>5</Pages>
  <Words>2132</Words>
  <Characters>0</Characters>
  <Application>Microsoft Office PowerPoint</Application>
  <DocSecurity>0</DocSecurity>
  <PresentationFormat>Широкоэкранный</PresentationFormat>
  <Lines>0</Lines>
  <Paragraphs>111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Kelson Sans RU</vt:lpstr>
      <vt:lpstr>Linux Libertine</vt:lpstr>
      <vt:lpstr>Roboto</vt:lpstr>
      <vt:lpstr>Segoe UI</vt:lpstr>
      <vt:lpstr>YS Text Optional</vt:lpstr>
      <vt:lpstr>Office Theme</vt:lpstr>
      <vt:lpstr>История и методология науки и техники в области биотехнических систем и технологий</vt:lpstr>
      <vt:lpstr>Содержание</vt:lpstr>
      <vt:lpstr>Теплофизика</vt:lpstr>
      <vt:lpstr>1865 Тепловая смерть Вселенной</vt:lpstr>
      <vt:lpstr>Детерминированность эволюции</vt:lpstr>
      <vt:lpstr>1880-е- Хромосомы Вейсмана</vt:lpstr>
      <vt:lpstr>Конец XIXв - Молекулярная природа Начала</vt:lpstr>
      <vt:lpstr>Продолжатели идей Кольцова</vt:lpstr>
      <vt:lpstr>Нуклеиновые основания</vt:lpstr>
      <vt:lpstr>Структура молекулы АТФ</vt:lpstr>
      <vt:lpstr>Франция начало 19 века – преломление света в кристаллах</vt:lpstr>
      <vt:lpstr>Работы Пастера по изучению винного камня и брожения</vt:lpstr>
      <vt:lpstr>1870г - Юстус Либих о трудах Пастера. Энзимы</vt:lpstr>
      <vt:lpstr>1911г - Диализ Бухнеровского сока</vt:lpstr>
      <vt:lpstr>Все превращения энергии идут через фосфаты</vt:lpstr>
      <vt:lpstr>Все превращения энергии идут через фосфаты</vt:lpstr>
      <vt:lpstr>Основы эволюции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49</cp:revision>
  <dcterms:modified xsi:type="dcterms:W3CDTF">2021-08-01T11:50:31Z</dcterms:modified>
  <cp:version>9.103.88.44548</cp:version>
</cp:coreProperties>
</file>