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32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8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78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72A47-D8E7-4708-A218-E95F45C843B7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99CBC-5243-4EE6-8E2D-6E1F45C81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267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9D24D-F7AD-4672-8093-387C9A86EF22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9B3BA-A246-4728-806B-126A6412B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34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5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8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48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23BF9A2C-825F-4961-A8B9-9611E97E80F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0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9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16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6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7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41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98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9A2C-825F-4961-A8B9-9611E97E80F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9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Сканирование мозга">
            <a:extLst>
              <a:ext uri="{FF2B5EF4-FFF2-40B4-BE49-F238E27FC236}">
                <a16:creationId xmlns:a16="http://schemas.microsoft.com/office/drawing/2014/main" id="{A5714E2E-BCCE-4530-A77C-EC4343F5E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0"/>
            <a:ext cx="12192000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2533650" y="2181860"/>
            <a:ext cx="6981825" cy="133921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latinLnBrk="0">
              <a:buFontTx/>
              <a:buNone/>
            </a:pPr>
            <a:r>
              <a:rPr sz="2400" b="1" dirty="0" err="1">
                <a:solidFill>
                  <a:schemeClr val="bg1"/>
                </a:solidFill>
                <a:latin typeface="Kelson Sans RU" charset="0"/>
                <a:ea typeface="Kelson Sans RU" charset="0"/>
              </a:rPr>
              <a:t>История</a:t>
            </a:r>
            <a:r>
              <a:rPr sz="2400" b="1" dirty="0">
                <a:solidFill>
                  <a:schemeClr val="bg1"/>
                </a:solidFill>
                <a:latin typeface="Kelson Sans RU" charset="0"/>
                <a:ea typeface="Kelson Sans RU" charset="0"/>
              </a:rPr>
              <a:t> и </a:t>
            </a:r>
            <a:r>
              <a:rPr sz="2400" b="1" dirty="0" err="1">
                <a:solidFill>
                  <a:schemeClr val="bg1"/>
                </a:solidFill>
                <a:latin typeface="Kelson Sans RU" charset="0"/>
                <a:ea typeface="Kelson Sans RU" charset="0"/>
              </a:rPr>
              <a:t>методология</a:t>
            </a:r>
            <a:r>
              <a:rPr sz="2400" b="1" dirty="0">
                <a:solidFill>
                  <a:schemeClr val="bg1"/>
                </a:solidFill>
                <a:latin typeface="Kelson Sans RU" charset="0"/>
                <a:ea typeface="Kelson Sans RU" charset="0"/>
              </a:rPr>
              <a:t> </a:t>
            </a:r>
            <a:r>
              <a:rPr sz="2400" b="1" dirty="0" err="1">
                <a:solidFill>
                  <a:schemeClr val="bg1"/>
                </a:solidFill>
                <a:latin typeface="Kelson Sans RU" charset="0"/>
                <a:ea typeface="Kelson Sans RU" charset="0"/>
              </a:rPr>
              <a:t>науки</a:t>
            </a:r>
            <a:r>
              <a:rPr sz="2400" b="1" dirty="0">
                <a:solidFill>
                  <a:schemeClr val="bg1"/>
                </a:solidFill>
                <a:latin typeface="Kelson Sans RU" charset="0"/>
                <a:ea typeface="Kelson Sans RU" charset="0"/>
              </a:rPr>
              <a:t> и </a:t>
            </a:r>
            <a:r>
              <a:rPr sz="2400" b="1" dirty="0" err="1">
                <a:solidFill>
                  <a:schemeClr val="bg1"/>
                </a:solidFill>
                <a:latin typeface="Kelson Sans RU" charset="0"/>
                <a:ea typeface="Kelson Sans RU" charset="0"/>
              </a:rPr>
              <a:t>техники</a:t>
            </a:r>
            <a:r>
              <a:rPr sz="2400" b="1" dirty="0">
                <a:solidFill>
                  <a:schemeClr val="bg1"/>
                </a:solidFill>
                <a:latin typeface="Kelson Sans RU" charset="0"/>
                <a:ea typeface="Kelson Sans RU" charset="0"/>
              </a:rPr>
              <a:t> в </a:t>
            </a:r>
            <a:r>
              <a:rPr sz="2400" b="1" dirty="0" err="1">
                <a:solidFill>
                  <a:schemeClr val="bg1"/>
                </a:solidFill>
                <a:latin typeface="Kelson Sans RU" charset="0"/>
                <a:ea typeface="Kelson Sans RU" charset="0"/>
              </a:rPr>
              <a:t>области</a:t>
            </a:r>
            <a:r>
              <a:rPr sz="2400" b="1" dirty="0">
                <a:solidFill>
                  <a:schemeClr val="bg1"/>
                </a:solidFill>
                <a:latin typeface="Kelson Sans RU" charset="0"/>
                <a:ea typeface="Kelson Sans RU" charset="0"/>
              </a:rPr>
              <a:t> </a:t>
            </a:r>
            <a:r>
              <a:rPr sz="2400" b="1" dirty="0" err="1">
                <a:solidFill>
                  <a:schemeClr val="bg1"/>
                </a:solidFill>
                <a:latin typeface="Kelson Sans RU" charset="0"/>
                <a:ea typeface="Kelson Sans RU" charset="0"/>
              </a:rPr>
              <a:t>биотехнических</a:t>
            </a:r>
            <a:r>
              <a:rPr sz="2400" b="1" dirty="0">
                <a:solidFill>
                  <a:schemeClr val="bg1"/>
                </a:solidFill>
                <a:latin typeface="Kelson Sans RU" charset="0"/>
                <a:ea typeface="Kelson Sans RU" charset="0"/>
              </a:rPr>
              <a:t> </a:t>
            </a:r>
            <a:r>
              <a:rPr sz="2400" b="1" dirty="0" err="1">
                <a:solidFill>
                  <a:schemeClr val="bg1"/>
                </a:solidFill>
                <a:latin typeface="Kelson Sans RU" charset="0"/>
                <a:ea typeface="Kelson Sans RU" charset="0"/>
              </a:rPr>
              <a:t>систем</a:t>
            </a:r>
            <a:r>
              <a:rPr sz="2400" b="1" dirty="0">
                <a:solidFill>
                  <a:schemeClr val="bg1"/>
                </a:solidFill>
                <a:latin typeface="Kelson Sans RU" charset="0"/>
                <a:ea typeface="Kelson Sans RU" charset="0"/>
              </a:rPr>
              <a:t> и </a:t>
            </a:r>
            <a:r>
              <a:rPr sz="2400" b="1" dirty="0" err="1">
                <a:solidFill>
                  <a:schemeClr val="bg1"/>
                </a:solidFill>
                <a:latin typeface="Kelson Sans RU" charset="0"/>
                <a:ea typeface="Kelson Sans RU" charset="0"/>
              </a:rPr>
              <a:t>технологий</a:t>
            </a:r>
            <a:endParaRPr lang="ko-KR" altLang="en-US" sz="2400" b="1" dirty="0">
              <a:solidFill>
                <a:schemeClr val="bg1"/>
              </a:solidFill>
              <a:latin typeface="Kelson Sans RU" charset="0"/>
              <a:ea typeface="Kelson Sans RU" charset="0"/>
            </a:endParaRP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2533650" y="3521075"/>
            <a:ext cx="6981826" cy="928518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latinLnBrk="0">
              <a:buFontTx/>
              <a:buNone/>
            </a:pPr>
            <a:r>
              <a:rPr lang="ru-RU" dirty="0">
                <a:solidFill>
                  <a:schemeClr val="bg1"/>
                </a:solidFill>
                <a:latin typeface="Kelson Sans RU" charset="0"/>
                <a:ea typeface="Kelson Sans RU" charset="0"/>
              </a:rPr>
              <a:t>Лекция №7 – история и методология развития методов исследования ионизирующим излучением</a:t>
            </a:r>
            <a:endParaRPr lang="ko-KR" altLang="en-US" dirty="0">
              <a:solidFill>
                <a:schemeClr val="bg1"/>
              </a:solidFill>
              <a:latin typeface="Kelson Sans RU" charset="0"/>
              <a:ea typeface="Kelson Sans RU" charset="0"/>
            </a:endParaRPr>
          </a:p>
        </p:txBody>
      </p:sp>
      <p:pic>
        <p:nvPicPr>
          <p:cNvPr id="4" name="Рисунок 5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635" cy="19913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2395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ru-RU" dirty="0"/>
              <a:t>Лекция 1 - История биохимии и биофизики</a:t>
            </a:r>
            <a:endParaRPr lang="ko-KR" altLang="en-US" dirty="0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ru-RU" dirty="0"/>
              <a:t>Биоорганическая химия, развитие теории матричного синтеза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7505" cy="13277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ru-RU" sz="4400">
                <a:latin typeface="Kelson Sans RU" charset="0"/>
                <a:ea typeface="Kelson Sans RU" charset="0"/>
              </a:rPr>
              <a:t>1837г: Вильям Уэвелл - рождение истории науки</a:t>
            </a:r>
            <a:endParaRPr lang="ko-KR" altLang="en-US" sz="4400">
              <a:latin typeface="Kelson Sans RU" charset="0"/>
              <a:ea typeface="Kelson Sans RU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>
            <a:off x="3619500" y="2189480"/>
            <a:ext cx="8020685" cy="45231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В 1818 году Уэвелл был президентом Общественного союза Кембриджа (англ. Cambridge Union Society). С 1817 года преподаватель Тринити-колледжа. С 1828 по 1832 годы профессор минералогии и с 1838 по 1855 годы профессор философии морали в Кембриджском университете.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В 1820 году был выбран членом Лондонского королевского общества. В 1837 году награждён Королевской медалью.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Умер 6 марта 1866 г.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1837 - В.Уэвелл "История индуктивных наук от древнейшего и до настоящего времени".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Уэвеллом впервые были придуманы английские термины «наука» — science и «учёный» — scientist (в его работе «Философия индуктивных наук», 1840 год): «…нам крайне нужно подобрать название для описания занимающегося наукой вообще. Я склонен называть его Учёным».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На собраниях кембриджского ботаника профессора Генсло, которые в 1837г. положили начало Реевскому клубу в Кембридже, Дарвин познакомился с У.Уэвеллом.(Дарвин Ч. Собрание сочинений. Т1., XXIII)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</p:txBody>
      </p:sp>
      <p:pic>
        <p:nvPicPr>
          <p:cNvPr id="5" name="Рисунок 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" y="1876425"/>
            <a:ext cx="1896110" cy="1962785"/>
          </a:xfrm>
          <a:prstGeom prst="rect">
            <a:avLst/>
          </a:prstGeom>
          <a:noFill/>
        </p:spPr>
      </p:pic>
      <p:pic>
        <p:nvPicPr>
          <p:cNvPr id="6" name="Рисунок 3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20" y="4105275"/>
            <a:ext cx="1805940" cy="25577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Pages>3</Pages>
  <Words>209</Words>
  <Characters>0</Characters>
  <Application>Microsoft Office PowerPoint</Application>
  <DocSecurity>0</DocSecurity>
  <PresentationFormat>Широкоэкранный</PresentationFormat>
  <Lines>0</Lines>
  <Paragraphs>11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Kelson Sans RU</vt:lpstr>
      <vt:lpstr>Office Theme</vt:lpstr>
      <vt:lpstr>История и методология науки и техники в области биотехнических систем и технологий</vt:lpstr>
      <vt:lpstr>Лекция 1 - История биохимии и биофизики</vt:lpstr>
      <vt:lpstr>1837г: Вильям Уэвелл - рождение истории науки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Ilya Juhnowski</dc:creator>
  <cp:lastModifiedBy>Ilya Juhnowski</cp:lastModifiedBy>
  <cp:revision>4</cp:revision>
  <dcterms:modified xsi:type="dcterms:W3CDTF">2021-08-10T00:18:03Z</dcterms:modified>
  <cp:version>9.103.88.44548</cp:version>
</cp:coreProperties>
</file>