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6"/>
  </p:notesMasterIdLst>
  <p:handoutMasterIdLst>
    <p:handoutMasterId r:id="rId7"/>
  </p:handoutMasterIdLst>
  <p:sldIdLst>
    <p:sldId id="256" r:id="rId2"/>
    <p:sldId id="324" r:id="rId3"/>
    <p:sldId id="325" r:id="rId4"/>
    <p:sldId id="32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1571210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989871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2.1 – Характеристики биологических систем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altLang="ko-KR" sz="4400" dirty="0">
                <a:solidFill>
                  <a:srgbClr val="205493"/>
                </a:solidFill>
                <a:latin typeface="BlinkMacSystemFont"/>
                <a:ea typeface="Kelson Sans RU" charset="0"/>
              </a:rPr>
              <a:t>Содержание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489F-2DE4-439B-B729-BEF7FC2D74B3}"/>
              </a:ext>
            </a:extLst>
          </p:cNvPr>
          <p:cNvSpPr txBox="1"/>
          <p:nvPr/>
        </p:nvSpPr>
        <p:spPr>
          <a:xfrm>
            <a:off x="838200" y="1853967"/>
            <a:ext cx="11049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dirty="0">
                <a:solidFill>
                  <a:srgbClr val="212121"/>
                </a:solidFill>
                <a:latin typeface="BlinkMacSystemFont"/>
              </a:rPr>
              <a:t>биохимическая картина мира</a:t>
            </a:r>
          </a:p>
          <a:p>
            <a:pPr algn="l"/>
            <a:r>
              <a:rPr lang="ru-RU" sz="1400" b="1" i="0" dirty="0">
                <a:solidFill>
                  <a:srgbClr val="212121"/>
                </a:solidFill>
                <a:effectLst/>
                <a:latin typeface="BlinkMacSystemFont"/>
              </a:rPr>
              <a:t>Циркадный ритм / физиология</a:t>
            </a:r>
            <a:endParaRPr lang="ru-RU" sz="1400" b="0" i="0" dirty="0">
              <a:solidFill>
                <a:srgbClr val="212121"/>
              </a:solidFill>
              <a:effectLst/>
              <a:latin typeface="BlinkMacSystemFon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83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ru-RU" b="0" i="0" u="none" strike="noStrike" dirty="0">
                <a:solidFill>
                  <a:srgbClr val="205493"/>
                </a:solidFill>
                <a:effectLst/>
                <a:latin typeface="BlinkMacSystemFont"/>
                <a:hlinkClick r:id="rId2"/>
              </a:rPr>
              <a:t>Модель циркадного осциллятора млекопитающих, включая модуль REV-</a:t>
            </a:r>
            <a:r>
              <a:rPr lang="ru-RU" b="0" i="0" u="none" strike="noStrike" dirty="0" err="1">
                <a:solidFill>
                  <a:srgbClr val="205493"/>
                </a:solidFill>
                <a:effectLst/>
                <a:latin typeface="BlinkMacSystemFont"/>
                <a:hlinkClick r:id="rId2"/>
              </a:rPr>
              <a:t>ERBalpha</a:t>
            </a:r>
            <a:r>
              <a:rPr lang="ru-RU" b="0" i="0" u="none" strike="noStrike" dirty="0">
                <a:solidFill>
                  <a:srgbClr val="205493"/>
                </a:solidFill>
                <a:effectLst/>
                <a:latin typeface="BlinkMacSystemFont"/>
                <a:hlinkClick r:id="rId2"/>
              </a:rPr>
              <a:t>.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489F-2DE4-439B-B729-BEF7FC2D74B3}"/>
              </a:ext>
            </a:extLst>
          </p:cNvPr>
          <p:cNvSpPr txBox="1"/>
          <p:nvPr/>
        </p:nvSpPr>
        <p:spPr>
          <a:xfrm>
            <a:off x="838200" y="1853967"/>
            <a:ext cx="1104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Было показано, что многие клеточные и физиологические процессы имеют ритм около 24 часов. Этот так называемый циркадный ритм основан на системе взаимосвязанных отрицательных и положительных петель молекулярной обратной связи. Здесь мы расширяем предыдущую модель циркадного осциллятора, включая REV-</a:t>
            </a:r>
            <a:r>
              <a:rPr lang="ru-RU" sz="1400" b="0" i="0" dirty="0" err="1">
                <a:solidFill>
                  <a:srgbClr val="212121"/>
                </a:solidFill>
                <a:effectLst/>
                <a:latin typeface="BlinkMacSystemFont"/>
              </a:rPr>
              <a:t>ERBalpha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 в качестве дополнительного компонента. Эта новая модель позволит нам исследовать функцию дополнительного контура отрицательной обратной связи через REV-</a:t>
            </a:r>
            <a:r>
              <a:rPr lang="ru-RU" sz="1400" b="0" i="0" dirty="0" err="1">
                <a:solidFill>
                  <a:srgbClr val="212121"/>
                </a:solidFill>
                <a:effectLst/>
                <a:latin typeface="BlinkMacSystemFont"/>
              </a:rPr>
              <a:t>ERBalpha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. Мы получаем циркадные колебания с правильными периодами и фазовыми соотношениями между компонентами часов. Вариации параметров, соответствующие мутациям часового гена, воспроизводят экспериментальные 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51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b="0" i="0" u="none" strike="noStrike" dirty="0">
                <a:solidFill>
                  <a:srgbClr val="205493"/>
                </a:solidFill>
                <a:effectLst/>
                <a:latin typeface="BlinkMacSystemFont"/>
                <a:hlinkClick r:id="rId2"/>
              </a:rPr>
              <a:t>Анализ основных процессов биологических моделей.</a:t>
            </a:r>
            <a:endParaRPr lang="ko-KR" altLang="en-US" sz="4400" dirty="0">
              <a:latin typeface="Kelson Sans RU" charset="0"/>
              <a:ea typeface="Kelson Sans RU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489F-2DE4-439B-B729-BEF7FC2D74B3}"/>
              </a:ext>
            </a:extLst>
          </p:cNvPr>
          <p:cNvSpPr txBox="1"/>
          <p:nvPr/>
        </p:nvSpPr>
        <p:spPr>
          <a:xfrm>
            <a:off x="838200" y="1853967"/>
            <a:ext cx="1104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b="1" i="0" dirty="0">
                <a:solidFill>
                  <a:srgbClr val="212121"/>
                </a:solidFill>
                <a:effectLst/>
                <a:latin typeface="BlinkMacSystemFont"/>
              </a:rPr>
              <a:t>Предпосылки: 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понимание динамического поведения биологических систем затруднено из-за их большого количества компонентов и взаимодействий. Хотя в этом направлении были предприняты усилия по снижению сложности модели, они часто оказываются недостаточными для понимания того, какие и когда модельные процессы играют решающую роль. Ответы на эти вопросы имеют основополагающее значение для разгадки функционирования живых организмов.</a:t>
            </a:r>
          </a:p>
          <a:p>
            <a:pPr algn="l"/>
            <a:r>
              <a:rPr lang="ru-RU" sz="1400" b="1" i="0" dirty="0">
                <a:solidFill>
                  <a:srgbClr val="212121"/>
                </a:solidFill>
                <a:effectLst/>
                <a:latin typeface="BlinkMacSystemFont"/>
              </a:rPr>
              <a:t>Результаты: 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Мы разрабатываем метод решения проблемы сложности модели, основанный на анализе динамических моделей с помощью анализа основных процессов. Мы применяем этот метод к известной модели циркадных ритмов у млекопитающих. Знание траекторий системы позволяет нам разложить динамику системы на процессы, активные или неактивные по отношению к определенному пороговому значению. Действия процесса графически представлены логическими картами и картами динамических процессов. Мы обнаруживаем процессы модели, которые всегда неактивны или неактивны в течение некоторого промежутка времени. Устранение этих процессов сокращает сложную динамику исходной модели до гораздо более простой динамики основных процессов в последовательности подмоделей, которые легче анализировать.</a:t>
            </a:r>
          </a:p>
          <a:p>
            <a:pPr algn="l"/>
            <a:r>
              <a:rPr lang="ru-RU" sz="1400" b="1" i="0" dirty="0">
                <a:solidFill>
                  <a:srgbClr val="212121"/>
                </a:solidFill>
                <a:effectLst/>
                <a:latin typeface="BlinkMacSystemFont"/>
              </a:rPr>
              <a:t>Заключение: 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полученные результаты подтверждают надежность метода. Анализ динамики подмодели позволяет идентифицировать источник циркадных колебаний. Мы обнаружили, что петля отрицательной обратной связи с участием белков PER, CRY, CLOCK-BMAL1 является основным осциллятором, что согласуется с предыдущими моделями и экспериментальными исследованиями. В заключение, анализ основных процессов - это простой в использовании метод, который представляет собой дополнительный и полезный инструмент для анализа сложного динамического поведения биологических систем.</a:t>
            </a:r>
          </a:p>
          <a:p>
            <a:pPr algn="l"/>
            <a:r>
              <a:rPr lang="ru-RU" sz="1400" b="1" i="0" dirty="0">
                <a:solidFill>
                  <a:srgbClr val="212121"/>
                </a:solidFill>
                <a:effectLst/>
                <a:latin typeface="BlinkMacSystemFont"/>
              </a:rPr>
              <a:t>Ключевые слова: </a:t>
            </a:r>
            <a:r>
              <a:rPr lang="ru-RU" sz="1400" b="0" i="0" dirty="0">
                <a:solidFill>
                  <a:srgbClr val="212121"/>
                </a:solidFill>
                <a:effectLst/>
                <a:latin typeface="BlinkMacSystemFont"/>
              </a:rPr>
              <a:t>биологические сети; Циркадные часы; Динамические системы; Уменьшение модели; Анализ чувствительности параметров; Анализ процесса.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Pages>80</Pages>
  <Words>381</Words>
  <Characters>0</Characters>
  <Application>Microsoft Office PowerPoint</Application>
  <DocSecurity>0</DocSecurity>
  <PresentationFormat>Широкоэкранный</PresentationFormat>
  <Lines>0</Lines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BlinkMacSystemFont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Содержание</vt:lpstr>
      <vt:lpstr>Модель циркадного осциллятора млекопитающих, включая модуль REV-ERBalpha.</vt:lpstr>
      <vt:lpstr>Анализ основных процессов биологических моделей.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27</cp:revision>
  <dcterms:modified xsi:type="dcterms:W3CDTF">2021-08-01T03:39:45Z</dcterms:modified>
  <cp:version>9.103.88.44548</cp:version>
</cp:coreProperties>
</file>