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883" r:id="rId13"/>
  </p:sldMasterIdLst>
  <p:notesMasterIdLst>
    <p:notesMasterId r:id="rId17"/>
  </p:notesMasterIdLst>
  <p:handoutMasterIdLst>
    <p:handoutMasterId r:id="rId15"/>
  </p:handoutMasterIdLst>
  <p:sldIdLst>
    <p:sldId id="256" r:id="rId19"/>
    <p:sldId id="331" r:id="rId20"/>
    <p:sldId id="329" r:id="rId21"/>
    <p:sldId id="327" r:id="rId22"/>
    <p:sldId id="328" r:id="rId23"/>
    <p:sldId id="330" r:id="rId24"/>
    <p:sldId id="332" r:id="rId25"/>
    <p:sldId id="323" r:id="rId26"/>
    <p:sldId id="324" r:id="rId27"/>
    <p:sldId id="325" r:id="rId28"/>
    <p:sldId id="32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4996" autoAdjust="0"/>
    <p:restoredTop sz="94660"/>
  </p:normalViewPr>
  <p:slideViewPr>
    <p:cSldViewPr snapToGrid="0" snapToObjects="1">
      <p:cViewPr varScale="1">
        <p:scale>
          <a:sx n="65" d="100"/>
          <a:sy n="65" d="100"/>
        </p:scale>
        <p:origin x="78" y="774"/>
      </p:cViewPr>
      <p:guideLst/>
    </p:cSldViewPr>
  </p:slideViewPr>
  <p:notesTextViewPr>
    <p:cViewPr>
      <p:scale>
        <a:sx n="1" d="1"/>
        <a:sy n="1" d="1"/>
      </p:scale>
      <p:origin x="0" y="0"/>
    </p:cViewPr>
  </p:notesTextViewPr>
  <p:notesViewPr>
    <p:cSldViewPr snapToGrid="0" snapToObjects="1">
      <p:cViewPr varScale="1">
        <p:scale>
          <a:sx n="86" d="100"/>
          <a:sy n="86" d="100"/>
        </p:scale>
        <p:origin x="3786" y="84"/>
      </p:cViewPr>
      <p:guideLst/>
    </p:cSldViewPr>
  </p:notes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handoutMaster" Target="handoutMasters/handoutMaster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0" Type="http://schemas.openxmlformats.org/officeDocument/2006/relationships/slide" Target="slides/slide2.xml"></Relationship><Relationship Id="rId21" Type="http://schemas.openxmlformats.org/officeDocument/2006/relationships/slide" Target="slides/slide3.xml"></Relationship><Relationship Id="rId22" Type="http://schemas.openxmlformats.org/officeDocument/2006/relationships/slide" Target="slides/slide4.xml"></Relationship><Relationship Id="rId23" Type="http://schemas.openxmlformats.org/officeDocument/2006/relationships/slide" Target="slides/slide5.xml"></Relationship><Relationship Id="rId24" Type="http://schemas.openxmlformats.org/officeDocument/2006/relationships/slide" Target="slides/slide6.xml"></Relationship><Relationship Id="rId25" Type="http://schemas.openxmlformats.org/officeDocument/2006/relationships/slide" Target="slides/slide7.xml"></Relationship><Relationship Id="rId26" Type="http://schemas.openxmlformats.org/officeDocument/2006/relationships/slide" Target="slides/slide8.xml"></Relationship><Relationship Id="rId27" Type="http://schemas.openxmlformats.org/officeDocument/2006/relationships/slide" Target="slides/slide9.xml"></Relationship><Relationship Id="rId28" Type="http://schemas.openxmlformats.org/officeDocument/2006/relationships/slide" Target="slides/slide10.xml"></Relationship><Relationship Id="rId29" Type="http://schemas.openxmlformats.org/officeDocument/2006/relationships/slide" Target="slides/slide11.xml"></Relationship><Relationship Id="rId30" Type="http://schemas.openxmlformats.org/officeDocument/2006/relationships/viewProps" Target="viewProps.xml"></Relationship><Relationship Id="rId31"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E72A47-D8E7-4708-A218-E95F45C843B7}" type="datetimeFigureOut">
              <a:rPr lang="en-US" smtClean="0"/>
              <a:t>8/1/2021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599CBC-5243-4EE6-8E2D-6E1F45C81F6C}" type="slidenum">
              <a:rPr lang="en-US" smtClean="0"/>
              <a:t>‹#›</a:t>
            </a:fld>
            <a:endParaRPr lang="en-US"/>
          </a:p>
        </p:txBody>
      </p:sp>
    </p:spTree>
    <p:extLst>
      <p:ext uri="{BB962C8B-B14F-4D97-AF65-F5344CB8AC3E}">
        <p14:creationId xmlns:p14="http://schemas.microsoft.com/office/powerpoint/2010/main" val="1215626710"/>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9D24D-F7AD-4672-8093-387C9A86EF22}" type="datetimeFigureOut">
              <a:rPr lang="en-US" smtClean="0"/>
              <a:t>8/1/2021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9B3BA-A246-4728-806B-126A6412B0FB}" type="slidenum">
              <a:rPr lang="en-US" smtClean="0"/>
              <a:t>‹#›</a:t>
            </a:fld>
            <a:endParaRPr lang="en-US"/>
          </a:p>
        </p:txBody>
      </p:sp>
    </p:spTree>
    <p:extLst>
      <p:ext uri="{BB962C8B-B14F-4D97-AF65-F5344CB8AC3E}">
        <p14:creationId xmlns:p14="http://schemas.microsoft.com/office/powerpoint/2010/main" val="206053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BF9A2C-825F-4961-A8B9-9611E97E80F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77495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9A2C-825F-4961-A8B9-9611E97E80F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59298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F9A2C-825F-4961-A8B9-9611E97E80F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61204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en-US"/>
              <a:t>Click to edit Master title style</a:t>
            </a:r>
          </a:p>
        </p:txBody>
      </p:sp>
      <p:sp>
        <p:nvSpPr>
          <p:cNvPr id="3" name="Content Placeholder 2"/>
          <p:cNvSpPr>
            <a:spLocks noGrp="1"/>
          </p:cNvSpPr>
          <p:nvPr>
            <p:ph idx="1"/>
          </p:nvPr>
        </p:nvSpPr>
        <p:spPr>
          <a:xfrm>
            <a:off x="838200" y="1825625"/>
            <a:ext cx="10516235" cy="435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835" cy="365760"/>
          </a:xfrm>
        </p:spPr>
        <p:txBody>
          <a:bodyPr/>
          <a:lstStyle/>
          <a:p>
            <a:fld id="{23BF9A2C-825F-4961-A8B9-9611E97E80FE}" type="datetimeFigureOut">
              <a:rPr lang="en-US" smtClean="0"/>
              <a:t>8/1/2021</a:t>
            </a:fld>
            <a:endParaRPr lang="en-US"/>
          </a:p>
        </p:txBody>
      </p:sp>
      <p:sp>
        <p:nvSpPr>
          <p:cNvPr id="5" name="Footer Placeholder 4"/>
          <p:cNvSpPr>
            <a:spLocks noGrp="1"/>
          </p:cNvSpPr>
          <p:nvPr>
            <p:ph type="ftr" sz="quarter" idx="11"/>
          </p:nvPr>
        </p:nvSpPr>
        <p:spPr>
          <a:xfrm>
            <a:off x="4038600" y="6356350"/>
            <a:ext cx="4115435" cy="365760"/>
          </a:xfrm>
        </p:spPr>
        <p:txBody>
          <a:bodyPr/>
          <a:lstStyle/>
          <a:p>
            <a:endParaRPr lang="en-US"/>
          </a:p>
        </p:txBody>
      </p:sp>
      <p:sp>
        <p:nvSpPr>
          <p:cNvPr id="6" name="Slide Number Placeholder 5"/>
          <p:cNvSpPr>
            <a:spLocks noGrp="1"/>
          </p:cNvSpPr>
          <p:nvPr>
            <p:ph type="sldNum" sz="quarter" idx="12"/>
          </p:nvPr>
        </p:nvSpPr>
        <p:spPr>
          <a:xfrm>
            <a:off x="8610600" y="6356350"/>
            <a:ext cx="2743835" cy="365760"/>
          </a:xfrm>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291880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F9A2C-825F-4961-A8B9-9611E97E80F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84709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BF9A2C-825F-4961-A8B9-9611E97E80F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76541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BF9A2C-825F-4961-A8B9-9611E97E80FE}"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232186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F9A2C-825F-4961-A8B9-9611E97E80FE}"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1013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F9A2C-825F-4961-A8B9-9611E97E80FE}"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409077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F9A2C-825F-4961-A8B9-9611E97E80F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97504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F9A2C-825F-4961-A8B9-9611E97E80F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F533-1FD0-4296-B0D5-FB35874CC641}" type="slidenum">
              <a:rPr lang="en-US" smtClean="0"/>
              <a:t>‹#›</a:t>
            </a:fld>
            <a:endParaRPr lang="en-US"/>
          </a:p>
        </p:txBody>
      </p:sp>
    </p:spTree>
    <p:extLst>
      <p:ext uri="{BB962C8B-B14F-4D97-AF65-F5344CB8AC3E}">
        <p14:creationId xmlns:p14="http://schemas.microsoft.com/office/powerpoint/2010/main" val="412989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F9A2C-825F-4961-A8B9-9611E97E80FE}" type="datetimeFigureOut">
              <a:rPr lang="en-US" smtClean="0"/>
              <a:t>8/1/2021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F533-1FD0-4296-B0D5-FB35874CC641}" type="slidenum">
              <a:rPr lang="en-US" smtClean="0"/>
              <a:t>‹#›</a:t>
            </a:fld>
            <a:endParaRPr lang="en-US"/>
          </a:p>
        </p:txBody>
      </p:sp>
    </p:spTree>
    <p:extLst>
      <p:ext uri="{BB962C8B-B14F-4D97-AF65-F5344CB8AC3E}">
        <p14:creationId xmlns:p14="http://schemas.microsoft.com/office/powerpoint/2010/main" val="11139901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2" Type="http://schemas.openxmlformats.org/officeDocument/2006/relationships/image" Target="../media/image1.png"></Relationship><Relationship Id="rId3"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hyperlink" Target="https://pubmed.ncbi.nlm.nih.gov/21631286/" TargetMode="External"></Relationship></Relationships>
</file>

<file path=ppt/slides/_rels/slide4.xml.rels><?xml version="1.0" encoding="UTF-8"?>
<Relationships xmlns="http://schemas.openxmlformats.org/package/2006/relationships"><Relationship Id="rId1" Type="http://schemas.openxmlformats.org/officeDocument/2006/relationships/hyperlink" Target="https://pubmed.ncbi.nlm.nih.gov/23849503/" TargetMode="External"></Relationship><Relationship Id="rId2"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hyperlink" Target="https://pubmed.ncbi.nlm.nih.gov/28904740/" TargetMode="Externa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hyperlink" Target="https://pubmed.ncbi.nlm.nih.gov/25817634/" TargetMode="External"></Relationship><Relationship Id="rId3" Type="http://schemas.openxmlformats.org/officeDocument/2006/relationships/image" Target="../media/fImage33258411441.png"></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hyperlink" Target="https://pubmed.ncbi.nlm.nih.gov/25773883/" TargetMode="Externa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0" y="1122680"/>
            <a:ext cx="9145270" cy="2388870"/>
          </a:xfrm>
          <a:prstGeom prst="rect">
            <a:avLst/>
          </a:prstGeom>
        </p:spPr>
        <p:txBody>
          <a:bodyPr vert="horz" wrap="square" lIns="91440" tIns="45720" rIns="91440" bIns="45720" numCol="1" anchor="b">
            <a:normAutofit/>
          </a:bodyPr>
          <a:lstStyle/>
          <a:p>
            <a:pPr marL="0" indent="0" latinLnBrk="0">
              <a:buFontTx/>
              <a:buNone/>
            </a:pPr>
            <a:r>
              <a:rPr lang="ru-RU" sz="2400" b="1" dirty="0">
                <a:solidFill>
                  <a:srgbClr val="000000"/>
                </a:solidFill>
                <a:latin typeface="Kelson Sans RU" charset="0"/>
                <a:ea typeface="Kelson Sans RU" charset="0"/>
              </a:rPr>
              <a:t>Технические методы диагностических исследований и лечебных воздействий</a:t>
            </a:r>
            <a:endParaRPr lang="ru-RU" altLang="ko-KR" sz="2400" b="1" dirty="0">
              <a:solidFill>
                <a:srgbClr val="000000"/>
              </a:solidFill>
              <a:latin typeface="Kelson Sans RU" charset="0"/>
              <a:ea typeface="Kelson Sans RU" charset="0"/>
            </a:endParaRPr>
          </a:p>
        </p:txBody>
      </p:sp>
      <p:sp>
        <p:nvSpPr>
          <p:cNvPr id="3" name="Subtitle 2"/>
          <p:cNvSpPr txBox="1">
            <a:spLocks noGrp="1"/>
          </p:cNvSpPr>
          <p:nvPr>
            <p:ph type="subTitle" idx="1"/>
          </p:nvPr>
        </p:nvSpPr>
        <p:spPr>
          <a:xfrm>
            <a:off x="1524000" y="3602355"/>
            <a:ext cx="9145270" cy="1656715"/>
          </a:xfrm>
          <a:prstGeom prst="rect">
            <a:avLst/>
          </a:prstGeom>
        </p:spPr>
        <p:txBody>
          <a:bodyPr vert="horz" wrap="square" lIns="91440" tIns="45720" rIns="91440" bIns="45720" numCol="1" anchor="t">
            <a:normAutofit/>
          </a:bodyPr>
          <a:lstStyle/>
          <a:p>
            <a:pPr marL="0" indent="0" latinLnBrk="0">
              <a:buFontTx/>
              <a:buNone/>
            </a:pPr>
            <a:r>
              <a:rPr lang="ru-RU" dirty="0">
                <a:latin typeface="Kelson Sans RU" charset="0"/>
                <a:ea typeface="Kelson Sans RU" charset="0"/>
              </a:rPr>
              <a:t>Тема 3.6 – Методы исследования ионизирующим излучением</a:t>
            </a:r>
            <a:endParaRPr lang="ko-KR" altLang="en-US" dirty="0">
              <a:latin typeface="Kelson Sans RU" charset="0"/>
              <a:ea typeface="Kelson Sans RU" charset="0"/>
            </a:endParaRPr>
          </a:p>
        </p:txBody>
      </p:sp>
      <p:pic>
        <p:nvPicPr>
          <p:cNvPr id="4" name="Рисунок 54"/>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0" y="0"/>
            <a:ext cx="3810635" cy="1991360"/>
          </a:xfrm>
          <a:prstGeom prst="rect">
            <a:avLst/>
          </a:prstGeom>
          <a:noFill/>
        </p:spPr>
      </p:pic>
    </p:spTree>
    <p:extLst>
      <p:ext uri="{BB962C8B-B14F-4D97-AF65-F5344CB8AC3E}">
        <p14:creationId xmlns:p14="http://schemas.microsoft.com/office/powerpoint/2010/main" val="3323952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7505" cy="1327785"/>
          </a:xfrm>
          <a:prstGeom prst="rect">
            <a:avLst/>
          </a:prstGeom>
        </p:spPr>
        <p:txBody>
          <a:bodyPr vert="horz" wrap="square" lIns="91440" tIns="45720" rIns="91440" bIns="45720" numCol="1" anchor="ctr">
            <a:normAutofit/>
          </a:bodyPr>
          <a:lstStyle/>
          <a:p>
            <a:pPr marL="0" indent="0" rtl="0" latinLnBrk="0">
              <a:buFontTx/>
              <a:buNone/>
            </a:pPr>
            <a:r>
              <a:rPr lang="ru-RU" sz="4400" dirty="0">
                <a:latin typeface="Kelson Sans RU" charset="0"/>
                <a:ea typeface="Kelson Sans RU" charset="0"/>
              </a:rPr>
              <a:t>Гамма излучение</a:t>
            </a:r>
            <a:endParaRPr lang="ko-KR" altLang="en-US" sz="4400" dirty="0">
              <a:latin typeface="Kelson Sans RU" charset="0"/>
              <a:ea typeface="Kelson Sans RU" charset="0"/>
            </a:endParaRPr>
          </a:p>
        </p:txBody>
      </p:sp>
      <p:sp>
        <p:nvSpPr>
          <p:cNvPr id="4" name="Rect 0"/>
          <p:cNvSpPr txBox="1">
            <a:spLocks/>
          </p:cNvSpPr>
          <p:nvPr/>
        </p:nvSpPr>
        <p:spPr>
          <a:xfrm>
            <a:off x="2380615" y="1507490"/>
            <a:ext cx="8020685" cy="2586355"/>
          </a:xfrm>
          <a:prstGeom prst="rect">
            <a:avLst/>
          </a:prstGeom>
          <a:noFill/>
          <a:ln w="0">
            <a:noFill/>
            <a:prstDash/>
          </a:ln>
        </p:spPr>
        <p:txBody>
          <a:bodyPr vert="horz" wrap="square" lIns="89535" tIns="46355" rIns="89535" bIns="46355" numCol="1" anchor="t">
            <a:spAutoFit/>
          </a:bodyPr>
          <a:lstStyle/>
          <a:p>
            <a:pPr marL="0" indent="0" algn="l" latinLnBrk="0" hangingPunct="1">
              <a:buFontTx/>
              <a:buNone/>
            </a:pPr>
            <a:r>
              <a:rPr lang="ru-RU" dirty="0">
                <a:solidFill>
                  <a:srgbClr val="666666"/>
                </a:solidFill>
                <a:latin typeface="Kelson Sans RU" charset="0"/>
                <a:ea typeface="Kelson Sans RU" charset="0"/>
              </a:rPr>
              <a:t>риски использования стерилизации гамма-излучением</a:t>
            </a:r>
          </a:p>
          <a:p>
            <a:pPr marL="0" indent="0" algn="l" latinLnBrk="0" hangingPunct="1">
              <a:buFontTx/>
              <a:buNone/>
            </a:pPr>
            <a:r>
              <a:rPr lang="ru-RU" altLang="ko-KR" dirty="0">
                <a:solidFill>
                  <a:srgbClr val="666666"/>
                </a:solidFill>
                <a:latin typeface="Kelson Sans RU" charset="0"/>
                <a:ea typeface="Kelson Sans RU" charset="0"/>
              </a:rPr>
              <a:t>повреждения ДНК гамма излучением</a:t>
            </a:r>
          </a:p>
          <a:p>
            <a:pPr marL="0" indent="0" algn="l" latinLnBrk="0" hangingPunct="1">
              <a:buFontTx/>
              <a:buNone/>
            </a:pPr>
            <a:r>
              <a:rPr lang="ru-RU" altLang="ko-KR" dirty="0">
                <a:solidFill>
                  <a:srgbClr val="666666"/>
                </a:solidFill>
                <a:latin typeface="Kelson Sans RU" charset="0"/>
                <a:ea typeface="Kelson Sans RU" charset="0"/>
              </a:rPr>
              <a:t>измерение гамма излучения</a:t>
            </a:r>
          </a:p>
          <a:p>
            <a:pPr marL="0" indent="0" algn="l" latinLnBrk="0" hangingPunct="1">
              <a:buFontTx/>
              <a:buNone/>
            </a:pPr>
            <a:r>
              <a:rPr lang="ru-RU" altLang="ko-KR" dirty="0">
                <a:solidFill>
                  <a:srgbClr val="666666"/>
                </a:solidFill>
                <a:latin typeface="Kelson Sans RU" charset="0"/>
                <a:ea typeface="Kelson Sans RU" charset="0"/>
              </a:rPr>
              <a:t>воздействие малых доз гамма излучения на светящиеся бактерии</a:t>
            </a:r>
          </a:p>
          <a:p>
            <a:pPr marL="0" indent="0" algn="l" latinLnBrk="0" hangingPunct="1">
              <a:buFontTx/>
              <a:buNone/>
            </a:pPr>
            <a:r>
              <a:rPr lang="ru-RU" altLang="ko-KR" dirty="0">
                <a:solidFill>
                  <a:srgbClr val="666666"/>
                </a:solidFill>
                <a:latin typeface="Kelson Sans RU" charset="0"/>
                <a:ea typeface="Kelson Sans RU" charset="0"/>
              </a:rPr>
              <a:t>гамма радиационные установки</a:t>
            </a:r>
          </a:p>
          <a:p>
            <a:pPr marL="0" indent="0" algn="l" latinLnBrk="0" hangingPunct="1">
              <a:buFontTx/>
              <a:buNone/>
            </a:pPr>
            <a:r>
              <a:rPr lang="ru-RU" altLang="ko-KR" dirty="0">
                <a:solidFill>
                  <a:srgbClr val="666666"/>
                </a:solidFill>
                <a:latin typeface="Kelson Sans RU" charset="0"/>
                <a:ea typeface="Kelson Sans RU" charset="0"/>
              </a:rPr>
              <a:t>фоновое гамма излучение и детский рак</a:t>
            </a:r>
          </a:p>
          <a:p>
            <a:pPr marL="0" indent="0" algn="l" latinLnBrk="0" hangingPunct="1">
              <a:buFontTx/>
              <a:buNone/>
            </a:pPr>
            <a:r>
              <a:rPr lang="ru-RU" altLang="ko-KR" dirty="0">
                <a:solidFill>
                  <a:srgbClr val="666666"/>
                </a:solidFill>
                <a:latin typeface="Kelson Sans RU" charset="0"/>
                <a:ea typeface="Kelson Sans RU" charset="0"/>
              </a:rPr>
              <a:t>риск рака, связанный с низкими дозами ионизирующего излучения</a:t>
            </a:r>
          </a:p>
          <a:p>
            <a:pPr marL="0" indent="0" algn="l" latinLnBrk="0" hangingPunct="1">
              <a:buFontTx/>
              <a:buNone/>
            </a:pPr>
            <a:r>
              <a:rPr lang="ru-RU" altLang="ko-KR" dirty="0">
                <a:solidFill>
                  <a:srgbClr val="666666"/>
                </a:solidFill>
                <a:latin typeface="Kelson Sans RU" charset="0"/>
                <a:ea typeface="Kelson Sans RU" charset="0"/>
              </a:rPr>
              <a:t>терапевтические значения для преодоления радиационной стойкости в терапии рака</a:t>
            </a:r>
          </a:p>
        </p:txBody>
      </p:sp>
    </p:spTree>
    <p:extLst>
      <p:ext uri="{BB962C8B-B14F-4D97-AF65-F5344CB8AC3E}">
        <p14:creationId xmlns:p14="http://schemas.microsoft.com/office/powerpoint/2010/main" val="1296737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7505" cy="1327785"/>
          </a:xfrm>
          <a:prstGeom prst="rect">
            <a:avLst/>
          </a:prstGeom>
        </p:spPr>
        <p:txBody>
          <a:bodyPr vert="horz" wrap="square" lIns="91440" tIns="45720" rIns="91440" bIns="45720" numCol="1" anchor="ctr">
            <a:normAutofit/>
          </a:bodyPr>
          <a:lstStyle/>
          <a:p>
            <a:pPr marL="0" indent="0" rtl="0" latinLnBrk="0">
              <a:buFontTx/>
              <a:buNone/>
            </a:pPr>
            <a:r>
              <a:rPr lang="ru-RU" sz="4400" dirty="0">
                <a:latin typeface="Kelson Sans RU" charset="0"/>
                <a:ea typeface="Kelson Sans RU" charset="0"/>
              </a:rPr>
              <a:t>Рентгеновское излучение</a:t>
            </a:r>
            <a:endParaRPr lang="ko-KR" altLang="en-US" sz="4400" dirty="0">
              <a:latin typeface="Kelson Sans RU" charset="0"/>
              <a:ea typeface="Kelson Sans RU" charset="0"/>
            </a:endParaRPr>
          </a:p>
        </p:txBody>
      </p:sp>
    </p:spTree>
    <p:extLst>
      <p:ext uri="{BB962C8B-B14F-4D97-AF65-F5344CB8AC3E}">
        <p14:creationId xmlns:p14="http://schemas.microsoft.com/office/powerpoint/2010/main" val="2181507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8140" cy="1328420"/>
          </a:xfrm>
          <a:prstGeom prst="rect"/>
        </p:spPr>
        <p:txBody>
          <a:bodyPr wrap="square" lIns="91440" tIns="45720" rIns="91440" bIns="45720" numCol="1" vert="horz" anchor="ctr">
            <a:normAutofit fontScale="100000" lnSpcReduction="0"/>
          </a:bodyPr>
          <a:lstStyle/>
          <a:p>
            <a:pPr marL="0" indent="0" rtl="0" latinLnBrk="0">
              <a:buFontTx/>
              <a:buNone/>
            </a:pPr>
            <a:r>
              <a:rPr lang="ru-RU" sz="4400">
                <a:latin typeface="Kelson Sans RU" charset="0"/>
                <a:ea typeface="Kelson Sans RU" charset="0"/>
              </a:rPr>
              <a:t>Содержание</a:t>
            </a:r>
            <a:endParaRPr lang="ko-KR" altLang="en-US" sz="4400">
              <a:latin typeface="Kelson Sans RU" charset="0"/>
              <a:ea typeface="Kelson Sans RU" charset="0"/>
            </a:endParaRPr>
          </a:p>
        </p:txBody>
      </p:sp>
      <p:sp>
        <p:nvSpPr>
          <p:cNvPr id="4" name="Rect 0"/>
          <p:cNvSpPr txBox="1">
            <a:spLocks/>
          </p:cNvSpPr>
          <p:nvPr/>
        </p:nvSpPr>
        <p:spPr>
          <a:xfrm rot="0">
            <a:off x="2380615" y="1507490"/>
            <a:ext cx="8021320" cy="1231265"/>
          </a:xfrm>
          <a:prstGeom prst="rect"/>
          <a:noFill/>
          <a:ln w="0">
            <a:noFill/>
            <a:prstDash/>
          </a:ln>
        </p:spPr>
        <p:txBody>
          <a:bodyPr wrap="square" lIns="89535" tIns="46355" rIns="89535" bIns="46355" numCol="1" vert="horz" anchor="t">
            <a:spAutoFit/>
          </a:bodyPr>
          <a:lstStyle/>
          <a:p>
            <a:pPr marL="0" indent="0" algn="l" latinLnBrk="0" hangingPunct="1">
              <a:buFontTx/>
              <a:buNone/>
            </a:pPr>
            <a:r>
              <a:rPr lang="ru-RU" sz="1400">
                <a:latin typeface="Kelson Sans RU" charset="0"/>
                <a:ea typeface="Kelson Sans RU" charset="0"/>
              </a:rPr>
              <a:t>Р</a:t>
            </a:r>
            <a:r>
              <a:rPr lang="ru-RU" sz="1400">
                <a:latin typeface="Kelson Sans RU" charset="0"/>
                <a:ea typeface="Kelson Sans RU" charset="0"/>
              </a:rPr>
              <a:t>адиационно-индуцированный эффект свидетеля</a:t>
            </a:r>
            <a:r>
              <a:rPr lang="ru-RU" sz="1400">
                <a:latin typeface="Kelson Sans RU" charset="0"/>
                <a:ea typeface="Kelson Sans RU" charset="0"/>
              </a:rPr>
              <a:t> и скрытые эффекты(radiation-induced bystander and abscopal effects)</a:t>
            </a:r>
            <a:endParaRPr lang="ko-KR" altLang="en-US" sz="1400">
              <a:latin typeface="Kelson Sans RU" charset="0"/>
              <a:ea typeface="Kelson Sans RU" charset="0"/>
            </a:endParaRPr>
          </a:p>
          <a:p>
            <a:pPr marL="0" indent="0" algn="l" latinLnBrk="0" hangingPunct="1">
              <a:buFontTx/>
              <a:buNone/>
            </a:pPr>
            <a:r>
              <a:rPr lang="ru-RU" sz="1400">
                <a:latin typeface="Kelson Sans RU" charset="0"/>
                <a:ea typeface="Kelson Sans RU" charset="0"/>
              </a:rPr>
              <a:t>Микролучевая лучевая терапия</a:t>
            </a:r>
            <a:r>
              <a:rPr lang="ru-RU" sz="1400">
                <a:latin typeface="Kelson Sans RU" charset="0"/>
                <a:ea typeface="Kelson Sans RU" charset="0"/>
              </a:rPr>
              <a:t> (MRT)</a:t>
            </a:r>
            <a:endParaRPr lang="ko-KR" altLang="en-US" sz="1400">
              <a:latin typeface="Kelson Sans RU" charset="0"/>
              <a:ea typeface="Kelson Sans RU" charset="0"/>
            </a:endParaRPr>
          </a:p>
          <a:p>
            <a:pPr marL="0" indent="0" algn="l" latinLnBrk="0" hangingPunct="1">
              <a:buFontTx/>
              <a:buNone/>
            </a:pPr>
            <a:r>
              <a:rPr lang="ru-RU" sz="1400">
                <a:latin typeface="Kelson Sans RU" charset="0"/>
                <a:ea typeface="Kelson Sans RU" charset="0"/>
              </a:rPr>
              <a:t>Синхротронная стереотаксическая лучевая терапия (SSRT)</a:t>
            </a:r>
            <a:endParaRPr lang="ko-KR" altLang="en-US">
              <a:solidFill>
                <a:srgbClr val="666666"/>
              </a:solidFill>
              <a:latin typeface="Kelson Sans RU" charset="0"/>
              <a:ea typeface="Kelson Sans RU" charset="0"/>
            </a:endParaRPr>
          </a:p>
          <a:p>
            <a:pPr marL="0" indent="0" algn="l" latinLnBrk="0" hangingPunct="1">
              <a:buFontTx/>
              <a:buNone/>
            </a:pPr>
            <a:endParaRPr lang="ko-KR" altLang="en-US">
              <a:solidFill>
                <a:srgbClr val="666666"/>
              </a:solidFill>
              <a:latin typeface="Kelson Sans RU" charset="0"/>
              <a:ea typeface="Kelson Sans RU"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latinLnBrk="0">
              <a:buFontTx/>
              <a:buNone/>
            </a:pPr>
            <a:r>
              <a:rPr sz="2400" i="0" b="1">
                <a:solidFill>
                  <a:srgbClr val="212121"/>
                </a:solidFill>
                <a:latin typeface="Kelson Sans RU" charset="0"/>
                <a:ea typeface="Kelson Sans RU" charset="0"/>
                <a:hlinkClick r:id="rId2"/>
              </a:rPr>
              <a:t>Радиационно-индуцированные эффекты свидетелей: что это такое и насколько они важны для радиационного облучения человека?</a:t>
            </a:r>
            <a:endParaRPr lang="ko-KR" altLang="en-US" sz="2400" i="0" b="0">
              <a:solidFill>
                <a:srgbClr val="212121"/>
              </a:solidFill>
              <a:latin typeface="Kelson Sans RU" charset="0"/>
              <a:ea typeface="Kelson Sans RU" charset="0"/>
            </a:endParaRPr>
          </a:p>
        </p:txBody>
      </p:sp>
      <p:sp>
        <p:nvSpPr>
          <p:cNvPr id="3" name="Объект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85000" lnSpcReduction="20000"/>
          </a:bodyPr>
          <a:lstStyle/>
          <a:p>
            <a:pPr marL="0" indent="0" rtl="0" algn="l" defTabSz="914400" eaLnBrk="1" latinLnBrk="0" hangingPunct="1">
              <a:lnSpc>
                <a:spcPct val="150000"/>
              </a:lnSpc>
              <a:spcBef>
                <a:spcPts val="1000"/>
              </a:spcBef>
              <a:spcAft>
                <a:spcPts val="0"/>
              </a:spcAft>
              <a:buFontTx/>
              <a:buNone/>
            </a:pPr>
            <a:r>
              <a:rPr lang="ru-RU" sz="1400">
                <a:latin typeface="Kelson Sans RU" charset="0"/>
                <a:ea typeface="Kelson Sans RU" charset="0"/>
              </a:rPr>
              <a:t>Термин радиационно-индуцированный эффект свидетеля используется для описания радиационно-индуцированных биологических изменений, которые проявляются в необлученных клетках, остающихся в популяции облученных клеток. Несмотря на свою неспособность вписаться в рамки классической радиобиологии, радиационно-индуцированные эффекты стороннего наблюдателя вошли в мейнстрим и прочно вошли в словарь радиобиологии как истинный радиационный ответ. Тем не менее, до сих пор нет единого мнения о точном определении радиационно-индуцированных побочных эффектов, которые в настоящее время включают в себя ряд различных сигнально-опосредованных эффектов. Эти эффекты подразделяются на три класса: эффекты стороннего наблюдателя, скрытые эффекты и когортные эффекты. В этом обзоре данные были оценены, чтобы определить, где это возможно, различные особенности, характерные для радиационно-индуцированных побочных эффектов, включая их время, диапазон, эффективность и зависимость от дозы, мощности дозы, качества излучения и типа клеток. Вес доказательств, подтверждающих эти определяющие особенности, обсуждается в контексте экспериментальных систем сторонних наблюдателей, которые точно воспроизводят реалистичные сценарии облучения человека. Рассматривается вопрос о том, ограничено ли проявление посторонних эффектов in vivo конкретными сценариями радиационного облучения. Условия, при которых индуцированные радиацией эффекты сторонних наблюдателей индуцируются in vivo, в конечном итоге будут определять их влияние на радиационно-индуцированный канцерогенный риск. Вес доказательств, подтверждающих эти определяющие особенности, обсуждается в контексте экспериментальных систем сторонних наблюдателей, которые точно воспроизводят реалистичные сценарии облучения человека. Рассматривается вопрос о том, ограничено ли проявление посторонних эффектов in vivo конкретными сценариями радиационного облучения. Условия, при которых индуцированные радиацией эффекты сторонних наблюдателей индуцируются in vivo, в конечном итоге будут определять их влияние на радиационно-индуцированный канцерогенный риск. Вес доказательств, подтверждающих эти определяющие особенности, обсуждается в контексте экспериментальных систем сторонних наблюдателей, которые точно воспроизводят реалистичные сценарии облучения человека. Рассматривается вопрос о том, ограничено ли проявление посторонних эффектов in vivo конкретными сценариями радиационного облучения. Условия, при которых индуцированные радиацией эффекты сторонних наблюдателей индуцируются in vivo, в конечном итоге будут определять их влияние на радиационно-индуцированный канцерогенный риск.</a:t>
            </a:r>
            <a:endParaRPr lang="ko-KR" altLang="en-US" sz="1400">
              <a:latin typeface="Kelson Sans RU" charset="0"/>
              <a:ea typeface="Kelson Sans RU"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latinLnBrk="0">
              <a:buFontTx/>
              <a:buNone/>
            </a:pPr>
            <a:r>
              <a:rPr sz="2400" i="0" b="1">
                <a:solidFill>
                  <a:srgbClr val="212121"/>
                </a:solidFill>
                <a:latin typeface="Kelson Sans RU" charset="0"/>
                <a:ea typeface="Kelson Sans RU" charset="0"/>
                <a:hlinkClick r:id="rId1"/>
              </a:rPr>
              <a:t>Передача сигналов сторонним наблюдателем: изучение клинической значимости с помощью новых подходов и новых моделей</a:t>
            </a:r>
            <a:endParaRPr lang="ko-KR" altLang="en-US" sz="2400" i="0" b="0">
              <a:solidFill>
                <a:srgbClr val="212121"/>
              </a:solidFill>
              <a:latin typeface="Kelson Sans RU" charset="0"/>
              <a:ea typeface="Kelson Sans RU" charset="0"/>
            </a:endParaRPr>
          </a:p>
        </p:txBody>
      </p:sp>
      <p:sp>
        <p:nvSpPr>
          <p:cNvPr id="3" name="Объект 2"/>
          <p:cNvSpPr txBox="1">
            <a:spLocks noGrp="1"/>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p>
            <a:pPr marL="0" indent="0" latinLnBrk="0">
              <a:lnSpc>
                <a:spcPct val="150000"/>
              </a:lnSpc>
              <a:spcAft>
                <a:spcPts val="0"/>
              </a:spcAft>
              <a:buFontTx/>
              <a:buNone/>
            </a:pPr>
            <a:r>
              <a:rPr lang="ru-RU" sz="1400">
                <a:latin typeface="Kelson Sans RU" charset="0"/>
                <a:ea typeface="Kelson Sans RU" charset="0"/>
              </a:rPr>
              <a:t>В классических исследованиях радиационной биологии основное внимание уделялось ядерной ДНК как основной мишени радиационно-индуцированных повреждений. За последние два десятилетия это было оспорено значительным количеством научных данных, ясно показывающих, что радиационно-индуцированные сигнальные эффекты клеток играют важную роль в опосредовании общего радиобиологического ответа. Эти эффекты, обычно называемые радиационно-индуцированными эффектами сторонних наблюдателей (RIBE</a:t>
            </a:r>
            <a:r>
              <a:rPr lang="ru-RU" sz="1400">
                <a:latin typeface="Kelson Sans RU" charset="0"/>
                <a:ea typeface="Kelson Sans RU" charset="0"/>
              </a:rPr>
              <a:t> - </a:t>
            </a:r>
            <a:r>
              <a:rPr lang="ru-RU" sz="1400">
                <a:latin typeface="Kelson Sans RU" charset="0"/>
                <a:ea typeface="Kelson Sans RU" charset="0"/>
              </a:rPr>
              <a:t>radiation-induced bystander effects</a:t>
            </a:r>
            <a:r>
              <a:rPr lang="ru-RU" sz="1400">
                <a:latin typeface="Kelson Sans RU" charset="0"/>
                <a:ea typeface="Kelson Sans RU" charset="0"/>
              </a:rPr>
              <a:t>), бросают вызов традиционной теории ДНК-мишеней в радиационной биологии и подчеркивают важную роль клеток, не подвергающихся прямому проникновению радиации. Множество экспериментальных систем и условий воздействия, в которых наблюдались RIBE, затрудняют точное определение этих эффектов. Однако, RIBE недавно были классифицированы по различным сценариям воздействия радиации на человека в попытке прояснить их роль in vivo. Несмотря на значительные исследовательские усилия в этой области, прямых доказательств их роли в клинически значимых сценариях воздействия мало. В этом обзоре мы исследуем клиническую значимость RIBE от классических экспериментальных подходов до новых моделей, которые использовались для дальнейшего определения их потенциального применения в клинике.</a:t>
            </a:r>
            <a:endParaRPr lang="ko-KR" altLang="en-US" sz="1400">
              <a:latin typeface="Kelson Sans RU" charset="0"/>
              <a:ea typeface="Kelson Sans RU" charset="0"/>
            </a:endParaRPr>
          </a:p>
        </p:txBody>
      </p:sp>
    </p:spTree>
    <p:extLst>
      <p:ext uri="{BB962C8B-B14F-4D97-AF65-F5344CB8AC3E}">
        <p14:creationId xmlns:p14="http://schemas.microsoft.com/office/powerpoint/2010/main" val="3062989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1041380" cy="1327150"/>
          </a:xfrm>
          <a:prstGeom prst="rect"/>
        </p:spPr>
        <p:txBody>
          <a:bodyPr wrap="square" lIns="91440" tIns="45720" rIns="91440" bIns="45720" numCol="1" vert="horz" anchor="ctr">
            <a:normAutofit fontScale="100000" lnSpcReduction="0"/>
          </a:bodyPr>
          <a:lstStyle/>
          <a:p>
            <a:pPr marL="0" indent="0" rtl="0" latinLnBrk="0">
              <a:buFontTx/>
              <a:buNone/>
            </a:pPr>
            <a:r>
              <a:rPr sz="2400" i="0" b="1">
                <a:solidFill>
                  <a:srgbClr val="212121"/>
                </a:solidFill>
                <a:latin typeface="Kelson Sans RU" charset="0"/>
                <a:ea typeface="Kelson Sans RU" charset="0"/>
                <a:hlinkClick r:id="rId2"/>
              </a:rPr>
              <a:t>Низкие дозы ионизирующего излучения воздействуют на мезенхимные стволовые клетки через внеклеточную окисленную внеклеточную ДНК: возможный медиатор эффекта свидетеля и адаптивного ответа</a:t>
            </a:r>
            <a:endParaRPr lang="ko-KR" altLang="en-US" sz="2400">
              <a:latin typeface="Kelson Sans RU" charset="0"/>
              <a:ea typeface="Kelson Sans RU" charset="0"/>
            </a:endParaRPr>
          </a:p>
        </p:txBody>
      </p:sp>
      <p:sp>
        <p:nvSpPr>
          <p:cNvPr id="3" name="Content Placeholder 2"/>
          <p:cNvSpPr txBox="1">
            <a:spLocks/>
          </p:cNvSpPr>
          <p:nvPr>
            <p:ph type="obj" idx="1"/>
          </p:nvPr>
        </p:nvSpPr>
        <p:spPr>
          <a:xfrm rot="0">
            <a:off x="838200" y="1825625"/>
            <a:ext cx="10516870" cy="4352925"/>
          </a:xfrm>
          <a:prstGeom prst="rect"/>
        </p:spPr>
        <p:txBody>
          <a:bodyPr wrap="square" lIns="91440" tIns="45720" rIns="91440" bIns="45720" numCol="1" vert="horz" anchor="t">
            <a:normAutofit fontScale="100000" lnSpcReduction="0"/>
          </a:bodyPr>
          <a:lstStyle/>
          <a:p>
            <a:pPr marL="228600" indent="-228600" latinLnBrk="0">
              <a:lnSpc>
                <a:spcPct val="150000"/>
              </a:lnSpc>
              <a:buFontTx/>
              <a:buNone/>
            </a:pPr>
            <a:r>
              <a:rPr sz="1400" i="0" b="0">
                <a:solidFill>
                  <a:srgbClr val="212121"/>
                </a:solidFill>
                <a:latin typeface="Kelson Sans RU" charset="0"/>
                <a:ea typeface="Kelson Sans RU" charset="0"/>
              </a:rPr>
              <a:t>Мы предположили, что адаптивный ответ на низкие дозы ионизирующего излучения опосредуется окисленными фрагментами внеклеточной ДНК (вкДНК). </a:t>
            </a:r>
            <a:r>
              <a:rPr lang="ru-RU" sz="1400" i="0" b="0">
                <a:solidFill>
                  <a:srgbClr val="212121"/>
                </a:solidFill>
                <a:latin typeface="Kelson Sans RU" charset="0"/>
                <a:ea typeface="Kelson Sans RU" charset="0"/>
              </a:rPr>
              <a:t>В статье</a:t>
            </a:r>
            <a:r>
              <a:rPr sz="1400" i="0" b="0">
                <a:solidFill>
                  <a:srgbClr val="212121"/>
                </a:solidFill>
                <a:latin typeface="Kelson Sans RU" charset="0"/>
                <a:ea typeface="Kelson Sans RU" charset="0"/>
              </a:rPr>
              <a:t> экспериментальные доказательства этой модели. Исследования, включающие измерения ROS, экспрессии NOX (образование супероксидных радикалов), индукцию апоптоза и двухцепочечных разрывов ДНК, экспрессию антиапоптотических генов и ингибирование клеточного цикла подтверждают эту гипотезу. Мы продемонстрировали, что обработка мезенхимальных стволовых клеток (МСК) низкими дозами ИР (10 сГр) приводит к гибели части клеточной популяции и высвобождению окисленной вкДНК. вкДНК обладает способностью проникать в цитоплазму других клеток. Окисленная вкДНК, как и низкие дозы ИР, вызывает окислительный стресс, продукцию АФК, индуцированные АФК окислительные модификации ядерной ДНК, разрывы ДНК, остановка клеточного цикла, активация репарации ДНК и антиоксидантного ответа, а также ингибирование апоптоза. МСК, предварительно обработанные низкой дозой облучения или окисленной вкДНК, были одинаково эффективны в индукции адаптивного ответа на воздействие дополнительной дозы радиации. Наши исследования показывают, что окисленная вкДНК является сигнальной молекулой в стрессовой передаче, которая опосредует радиационно-индуцированные эффекты стороннего наблюдателя, и что она является важным компонентом развития радиоадаптивных ответов на низкие дозы ИР.</a:t>
            </a:r>
            <a:endParaRPr lang="ko-KR" altLang="en-US" sz="1400">
              <a:latin typeface="Kelson Sans RU" charset="0"/>
              <a:ea typeface="Kelson Sans RU" charset="0"/>
            </a:endParaRPr>
          </a:p>
          <a:p>
            <a:pPr marL="228600" indent="-228600" latinLnBrk="0">
              <a:lnSpc>
                <a:spcPct val="150000"/>
              </a:lnSpc>
              <a:buFontTx/>
              <a:buNone/>
            </a:pPr>
            <a:endParaRPr lang="ko-KR" altLang="en-US" sz="1400">
              <a:latin typeface="Kelson Sans RU" charset="0"/>
              <a:ea typeface="Kelson Sans RU"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1041380" cy="1327150"/>
          </a:xfrm>
          <a:prstGeom prst="rect"/>
        </p:spPr>
        <p:txBody>
          <a:bodyPr wrap="square" lIns="91440" tIns="45720" rIns="91440" bIns="45720" numCol="1" vert="horz" anchor="ctr">
            <a:normAutofit fontScale="100000" lnSpcReduction="0"/>
          </a:bodyPr>
          <a:lstStyle/>
          <a:p>
            <a:pPr marL="0" indent="0" rtl="0" latinLnBrk="0">
              <a:buFontTx/>
              <a:buNone/>
            </a:pPr>
            <a:r>
              <a:rPr lang="en-US" sz="2400">
                <a:latin typeface="Kelson Sans RU" charset="0"/>
                <a:ea typeface="Kelson Sans RU" charset="0"/>
                <a:hlinkClick r:id="rId2"/>
              </a:rPr>
              <a:t>Использование синхротронного медицинского микропучкового облучения для исследования индуцированных радиацией посторонних и скрытых эффектов in vivo</a:t>
            </a:r>
            <a:endParaRPr lang="ko-KR" altLang="en-US" sz="2400">
              <a:latin typeface="Kelson Sans RU" charset="0"/>
              <a:ea typeface="Kelson Sans RU" charset="0"/>
            </a:endParaRPr>
          </a:p>
        </p:txBody>
      </p:sp>
      <p:sp>
        <p:nvSpPr>
          <p:cNvPr id="3" name="Content Placeholder 2"/>
          <p:cNvSpPr txBox="1">
            <a:spLocks/>
          </p:cNvSpPr>
          <p:nvPr>
            <p:ph type="obj" idx="1"/>
          </p:nvPr>
        </p:nvSpPr>
        <p:spPr>
          <a:xfrm rot="0">
            <a:off x="4873625" y="1825625"/>
            <a:ext cx="6481445" cy="4453890"/>
          </a:xfrm>
          <a:prstGeom prst="rect"/>
        </p:spPr>
        <p:txBody>
          <a:bodyPr wrap="square" lIns="91440" tIns="45720" rIns="91440" bIns="45720" numCol="1" vert="horz" anchor="t">
            <a:normAutofit fontScale="77500" lnSpcReduction="20000"/>
          </a:bodyPr>
          <a:lstStyle/>
          <a:p>
            <a:pPr marL="228600" indent="-228600" rtl="0" algn="l" defTabSz="914400" eaLnBrk="1" latinLnBrk="0" hangingPunct="1">
              <a:lnSpc>
                <a:spcPct val="150000"/>
              </a:lnSpc>
              <a:spcBef>
                <a:spcPts val="1000"/>
              </a:spcBef>
              <a:buFontTx/>
              <a:buNone/>
            </a:pPr>
            <a:r>
              <a:rPr sz="1400" i="0" b="0">
                <a:solidFill>
                  <a:srgbClr val="212121"/>
                </a:solidFill>
                <a:latin typeface="Kelson Sans RU" charset="0"/>
                <a:ea typeface="Kelson Sans RU" charset="0"/>
              </a:rPr>
              <a:t>Вопрос о том, одинаковы ли эффекты постороннего свидетеля и скрывающегося лица, остается неясным. Наша экспериментальная система позволяет нам решать этот вопрос, позволяя облученным организмам сотрудничать с необлученными людьми. Органы как животных, так и соответствующие имитационные и рассеянные контрольные дозы тестируют на экспрессию нескольких конечных точек, таких как приток кальция, роль 5HT, репортерный анализ гибели клеток и протеомный профиль. Результаты показывают, что связанные с мембраной функции кальция и 5НТ имеют решающее значение для проявления истинного эффекта свидетеля. В наших первоначальных экспериментах между животными использовалось все тело видов рыб, облученных низкими дозами рентгеновских лучей, что не позволило нам решить вопрос об эффекте скрытности. Данные, которые гораздо более актуальны для лучевой терапии, теперь доступны для крыс, получивших локальное облучение высокой дозой имплантированной глиомы правого мозга. Данные были получены с использованием квазипараллельных микропучков на линии биомедицинского пучка в Европейском центре синхротронного излучения в Гренобле, Франция. Это означает, что мы можем напрямую сравнивать абсопные и «истинные» эффекты стороннего наблюдателя в модели опухоли грызунов. Анализ правого полушария головного мозга, левого полушария и мочевого пузыря у непосредственно облученных животных и их необлученных партнеров убедительно свидетельствует о том, что эффекты сторонних наблюдателей (у животных-партнеров) не такие же, как эффекты абкопа (у облученных животных). Более того,</a:t>
            </a:r>
            <a:endParaRPr lang="ko-KR" altLang="en-US" sz="1400">
              <a:latin typeface="Kelson Sans RU" charset="0"/>
              <a:ea typeface="Kelson Sans RU" charset="0"/>
            </a:endParaRPr>
          </a:p>
          <a:p>
            <a:pPr marL="228600" indent="-228600" latinLnBrk="0">
              <a:lnSpc>
                <a:spcPct val="150000"/>
              </a:lnSpc>
              <a:buFontTx/>
              <a:buNone/>
            </a:pPr>
            <a:endParaRPr lang="ko-KR" altLang="en-US" sz="1400">
              <a:latin typeface="Kelson Sans RU" charset="0"/>
              <a:ea typeface="Kelson Sans RU" charset="0"/>
            </a:endParaRPr>
          </a:p>
        </p:txBody>
      </p:sp>
      <p:pic>
        <p:nvPicPr>
          <p:cNvPr id="4" name="Рисунок 1" descr="C:/Users/1/AppData/Roaming/PolarisOffice/ETemp/8280_7421264/fImage33258411441.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315595" y="1841500"/>
            <a:ext cx="4544060" cy="43345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1041380" cy="1327150"/>
          </a:xfrm>
          <a:prstGeom prst="rect"/>
        </p:spPr>
        <p:txBody>
          <a:bodyPr wrap="square" lIns="91440" tIns="45720" rIns="91440" bIns="45720" numCol="1" vert="horz" anchor="ctr">
            <a:normAutofit fontScale="100000" lnSpcReduction="0"/>
          </a:bodyPr>
          <a:lstStyle/>
          <a:p>
            <a:pPr marL="0" indent="0" rtl="0" latinLnBrk="0">
              <a:buFontTx/>
              <a:buNone/>
            </a:pPr>
            <a:r>
              <a:rPr lang="en-US" sz="2400">
                <a:latin typeface="Kelson Sans RU" charset="0"/>
                <a:ea typeface="Kelson Sans RU" charset="0"/>
                <a:hlinkClick r:id="rId2"/>
              </a:rPr>
              <a:t>Микролучевая лучевая терапия</a:t>
            </a:r>
            <a:r>
              <a:rPr lang="ru-RU" sz="2400">
                <a:latin typeface="Kelson Sans RU" charset="0"/>
                <a:ea typeface="Kelson Sans RU" charset="0"/>
              </a:rPr>
              <a:t> (MRT)</a:t>
            </a:r>
            <a:endParaRPr lang="ko-KR" altLang="en-US" sz="2400">
              <a:latin typeface="Kelson Sans RU" charset="0"/>
              <a:ea typeface="Kelson Sans RU" charset="0"/>
            </a:endParaRPr>
          </a:p>
        </p:txBody>
      </p:sp>
      <p:sp>
        <p:nvSpPr>
          <p:cNvPr id="3" name="Content Placeholder 2"/>
          <p:cNvSpPr txBox="1">
            <a:spLocks/>
          </p:cNvSpPr>
          <p:nvPr>
            <p:ph type="obj" idx="1"/>
          </p:nvPr>
        </p:nvSpPr>
        <p:spPr>
          <a:xfrm rot="0">
            <a:off x="650875" y="1825625"/>
            <a:ext cx="10704195" cy="4453890"/>
          </a:xfrm>
          <a:prstGeom prst="rect"/>
        </p:spPr>
        <p:txBody>
          <a:bodyPr wrap="square" lIns="91440" tIns="45720" rIns="91440" bIns="45720" numCol="1" vert="horz" anchor="t">
            <a:normAutofit fontScale="100000" lnSpcReduction="0"/>
          </a:bodyPr>
          <a:lstStyle/>
          <a:p>
            <a:pPr marL="228600" indent="-228600" rtl="0" algn="l" defTabSz="914400" eaLnBrk="1" latinLnBrk="0" hangingPunct="1">
              <a:lnSpc>
                <a:spcPct val="150000"/>
              </a:lnSpc>
              <a:spcBef>
                <a:spcPts val="1000"/>
              </a:spcBef>
              <a:buFontTx/>
              <a:buNone/>
            </a:pPr>
            <a:r>
              <a:rPr sz="1400" i="0" b="0">
                <a:solidFill>
                  <a:srgbClr val="212121"/>
                </a:solidFill>
                <a:latin typeface="Kelson Sans RU" charset="0"/>
                <a:ea typeface="Kelson Sans RU" charset="0"/>
              </a:rPr>
              <a:t>Микролучевая лучевая терапия (MRT), новая форма пространственно-фракционированной лучевой терапии (RT), использует массивы рентгеновских микропучков (MB), генерируемых синхротроном. МРТ была определена как многообещающая концепция лечения, которая может быть применена к пациентам со злокачественными опухолями центральной нервной системы (ЦНС), для которых на данном этапе развития пока нет удовлетворительной терапии. Доклинические экспериментальные исследования показали, что ЦНС здоровых грызунов и поросят может переносить гораздо более высокие дозы облучения, доставляемые пространственно разделенными МБ, чем дозы, доставляемые одним непрерывным макроскопически широким пучком. Высокодозная высокоточная лучевая терапия, такая как МРТ с пониженной вероятностью осложнений со здоровыми тканями, предлагает перспективы улучшения терапевтических соотношений, это широко продемонстрировано результатами экспериментов, опубликованными многими международными группами за последние два десятилетия. Невозможно недооценить значение развития MRT как нового подхода к RT. До 50% больных раком получают обычную лучевую терапию, и любое новое лечение, обеспечивающее лучший контроль опухоли при сохранении здоровых тканей, может значительно улучшить результаты лечения пациентов.</a:t>
            </a:r>
            <a:endParaRPr lang="ko-KR" altLang="en-US" sz="1400">
              <a:latin typeface="Kelson Sans RU" charset="0"/>
              <a:ea typeface="Kelson Sans RU" charset="0"/>
            </a:endParaRPr>
          </a:p>
          <a:p>
            <a:pPr marL="228600" indent="-228600" latinLnBrk="0">
              <a:lnSpc>
                <a:spcPct val="150000"/>
              </a:lnSpc>
              <a:buFontTx/>
              <a:buNone/>
            </a:pPr>
            <a:endParaRPr lang="ko-KR" altLang="en-US" sz="1400">
              <a:latin typeface="Kelson Sans RU" charset="0"/>
              <a:ea typeface="Kelson Sans RU"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7505" cy="1327785"/>
          </a:xfrm>
          <a:prstGeom prst="rect">
            <a:avLst/>
          </a:prstGeom>
        </p:spPr>
        <p:txBody>
          <a:bodyPr vert="horz" wrap="square" lIns="91440" tIns="45720" rIns="91440" bIns="45720" numCol="1" anchor="ctr">
            <a:normAutofit/>
          </a:bodyPr>
          <a:lstStyle/>
          <a:p>
            <a:pPr marL="0" indent="0" rtl="0" latinLnBrk="0">
              <a:buFontTx/>
              <a:buNone/>
            </a:pPr>
            <a:r>
              <a:rPr lang="ru-RU" sz="4400" dirty="0">
                <a:latin typeface="Kelson Sans RU" charset="0"/>
                <a:ea typeface="Kelson Sans RU" charset="0"/>
              </a:rPr>
              <a:t>Исследования нейтронами</a:t>
            </a:r>
            <a:endParaRPr lang="ko-KR" altLang="en-US" sz="4400" dirty="0">
              <a:latin typeface="Kelson Sans RU" charset="0"/>
              <a:ea typeface="Kelson Sans RU" charset="0"/>
            </a:endParaRPr>
          </a:p>
        </p:txBody>
      </p:sp>
      <p:sp>
        <p:nvSpPr>
          <p:cNvPr id="4" name="Rect 0"/>
          <p:cNvSpPr txBox="1">
            <a:spLocks/>
          </p:cNvSpPr>
          <p:nvPr/>
        </p:nvSpPr>
        <p:spPr>
          <a:xfrm>
            <a:off x="2380615" y="1507490"/>
            <a:ext cx="8020685" cy="2032635"/>
          </a:xfrm>
          <a:prstGeom prst="rect">
            <a:avLst/>
          </a:prstGeom>
          <a:noFill/>
          <a:ln w="0">
            <a:noFill/>
            <a:prstDash/>
          </a:ln>
        </p:spPr>
        <p:txBody>
          <a:bodyPr vert="horz" wrap="square" lIns="89535" tIns="46355" rIns="89535" bIns="46355" numCol="1" anchor="t">
            <a:spAutoFit/>
          </a:bodyPr>
          <a:lstStyle/>
          <a:p>
            <a:pPr marL="0" indent="0" algn="l" latinLnBrk="0" hangingPunct="1">
              <a:buFontTx/>
              <a:buNone/>
            </a:pPr>
            <a:r>
              <a:rPr lang="ru-RU" dirty="0">
                <a:solidFill>
                  <a:srgbClr val="666666"/>
                </a:solidFill>
                <a:latin typeface="Kelson Sans RU" charset="0"/>
                <a:ea typeface="Kelson Sans RU" charset="0"/>
              </a:rPr>
              <a:t>оценка дозы</a:t>
            </a:r>
          </a:p>
          <a:p>
            <a:pPr marL="0" indent="0" algn="l" latinLnBrk="0" hangingPunct="1">
              <a:buFontTx/>
              <a:buNone/>
            </a:pPr>
            <a:r>
              <a:rPr lang="ru-RU" dirty="0">
                <a:solidFill>
                  <a:srgbClr val="666666"/>
                </a:solidFill>
                <a:latin typeface="Kelson Sans RU" charset="0"/>
                <a:ea typeface="Kelson Sans RU" charset="0"/>
              </a:rPr>
              <a:t>нейтронно-индуцированные эффекты:</a:t>
            </a:r>
          </a:p>
          <a:p>
            <a:pPr marL="0" indent="0" algn="l" latinLnBrk="0" hangingPunct="1">
              <a:buFontTx/>
              <a:buNone/>
            </a:pPr>
            <a:r>
              <a:rPr lang="en-US" altLang="ko-KR" dirty="0">
                <a:solidFill>
                  <a:srgbClr val="666666"/>
                </a:solidFill>
                <a:latin typeface="Kelson Sans RU" charset="0"/>
                <a:ea typeface="Kelson Sans RU" charset="0"/>
              </a:rPr>
              <a:t>bystander effect</a:t>
            </a:r>
          </a:p>
          <a:p>
            <a:pPr marL="0" indent="0" algn="l" latinLnBrk="0" hangingPunct="1">
              <a:buFontTx/>
              <a:buNone/>
            </a:pPr>
            <a:r>
              <a:rPr lang="en-US" altLang="ko-KR" dirty="0">
                <a:solidFill>
                  <a:srgbClr val="666666"/>
                </a:solidFill>
                <a:latin typeface="Kelson Sans RU" charset="0"/>
                <a:ea typeface="Kelson Sans RU" charset="0"/>
              </a:rPr>
              <a:t>dynamic neutron scattering</a:t>
            </a:r>
            <a:endParaRPr lang="ru-RU" altLang="ko-KR" dirty="0">
              <a:solidFill>
                <a:srgbClr val="666666"/>
              </a:solidFill>
              <a:latin typeface="Kelson Sans RU" charset="0"/>
              <a:ea typeface="Kelson Sans RU" charset="0"/>
            </a:endParaRPr>
          </a:p>
          <a:p>
            <a:pPr marL="0" indent="0" algn="l" latinLnBrk="0" hangingPunct="1">
              <a:buFontTx/>
              <a:buNone/>
            </a:pPr>
            <a:r>
              <a:rPr lang="ru-RU" altLang="ko-KR" dirty="0">
                <a:solidFill>
                  <a:srgbClr val="666666"/>
                </a:solidFill>
                <a:latin typeface="Kelson Sans RU" charset="0"/>
                <a:ea typeface="Kelson Sans RU" charset="0"/>
              </a:rPr>
              <a:t>выживание клеток в зависимости от энергии нейтронов и онкогенная трансформация</a:t>
            </a:r>
          </a:p>
          <a:p>
            <a:pPr marL="0" indent="0" algn="l" latinLnBrk="0" hangingPunct="1">
              <a:buFontTx/>
              <a:buNone/>
            </a:pPr>
            <a:r>
              <a:rPr lang="ru-RU" altLang="ko-KR" dirty="0">
                <a:solidFill>
                  <a:srgbClr val="666666"/>
                </a:solidFill>
                <a:latin typeface="Kelson Sans RU" charset="0"/>
                <a:ea typeface="Kelson Sans RU" charset="0"/>
              </a:rPr>
              <a:t>нейтронно-активационный анализ</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7505" cy="1327785"/>
          </a:xfrm>
          <a:prstGeom prst="rect">
            <a:avLst/>
          </a:prstGeom>
        </p:spPr>
        <p:txBody>
          <a:bodyPr vert="horz" wrap="square" lIns="91440" tIns="45720" rIns="91440" bIns="45720" numCol="1" anchor="ctr">
            <a:normAutofit/>
          </a:bodyPr>
          <a:lstStyle/>
          <a:p>
            <a:pPr marL="0" indent="0" rtl="0" latinLnBrk="0">
              <a:buFontTx/>
              <a:buNone/>
            </a:pPr>
            <a:r>
              <a:rPr lang="ru-RU" sz="4400" dirty="0">
                <a:latin typeface="Kelson Sans RU" charset="0"/>
                <a:ea typeface="Kelson Sans RU" charset="0"/>
              </a:rPr>
              <a:t>Исследования бета частицами</a:t>
            </a:r>
            <a:endParaRPr lang="ko-KR" altLang="en-US" sz="4400" dirty="0">
              <a:latin typeface="Kelson Sans RU" charset="0"/>
              <a:ea typeface="Kelson Sans RU" charset="0"/>
            </a:endParaRPr>
          </a:p>
        </p:txBody>
      </p:sp>
      <p:sp>
        <p:nvSpPr>
          <p:cNvPr id="4" name="Rect 0"/>
          <p:cNvSpPr txBox="1">
            <a:spLocks/>
          </p:cNvSpPr>
          <p:nvPr/>
        </p:nvSpPr>
        <p:spPr>
          <a:xfrm>
            <a:off x="2380615" y="1507490"/>
            <a:ext cx="8020685" cy="1478915"/>
          </a:xfrm>
          <a:prstGeom prst="rect">
            <a:avLst/>
          </a:prstGeom>
          <a:noFill/>
          <a:ln w="0">
            <a:noFill/>
            <a:prstDash/>
          </a:ln>
        </p:spPr>
        <p:txBody>
          <a:bodyPr vert="horz" wrap="square" lIns="89535" tIns="46355" rIns="89535" bIns="46355" numCol="1" anchor="t">
            <a:spAutoFit/>
          </a:bodyPr>
          <a:lstStyle/>
          <a:p>
            <a:pPr marL="0" indent="0" algn="l" latinLnBrk="0" hangingPunct="1">
              <a:buFontTx/>
              <a:buNone/>
            </a:pPr>
            <a:r>
              <a:rPr lang="ru-RU" dirty="0">
                <a:solidFill>
                  <a:srgbClr val="666666"/>
                </a:solidFill>
                <a:latin typeface="Kelson Sans RU" charset="0"/>
                <a:ea typeface="Kelson Sans RU" charset="0"/>
              </a:rPr>
              <a:t>клиническая дозиметрия бета излучения</a:t>
            </a:r>
          </a:p>
          <a:p>
            <a:pPr marL="0" indent="0" algn="l" latinLnBrk="0" hangingPunct="1">
              <a:buFontTx/>
              <a:buNone/>
            </a:pPr>
            <a:r>
              <a:rPr lang="ru-RU" altLang="ko-KR" dirty="0">
                <a:solidFill>
                  <a:srgbClr val="666666"/>
                </a:solidFill>
                <a:latin typeface="Kelson Sans RU" charset="0"/>
                <a:ea typeface="Kelson Sans RU" charset="0"/>
              </a:rPr>
              <a:t>защита от бета и тормозного излучения</a:t>
            </a:r>
          </a:p>
          <a:p>
            <a:pPr marL="0" indent="0" algn="l" latinLnBrk="0" hangingPunct="1">
              <a:buFontTx/>
              <a:buNone/>
            </a:pPr>
            <a:r>
              <a:rPr lang="ru-RU" altLang="ko-KR" dirty="0">
                <a:solidFill>
                  <a:srgbClr val="666666"/>
                </a:solidFill>
                <a:latin typeface="Kelson Sans RU" charset="0"/>
                <a:ea typeface="Kelson Sans RU" charset="0"/>
              </a:rPr>
              <a:t>снижение реакционной способности белков на бета излучение</a:t>
            </a:r>
          </a:p>
          <a:p>
            <a:pPr marL="0" indent="0" algn="l" latinLnBrk="0" hangingPunct="1">
              <a:buFontTx/>
              <a:buNone/>
            </a:pPr>
            <a:r>
              <a:rPr lang="ru-RU" altLang="ko-KR" dirty="0">
                <a:solidFill>
                  <a:srgbClr val="666666"/>
                </a:solidFill>
                <a:latin typeface="Kelson Sans RU" charset="0"/>
                <a:ea typeface="Kelson Sans RU" charset="0"/>
              </a:rPr>
              <a:t>мета анализ увеличения бета-излучения при </a:t>
            </a:r>
            <a:r>
              <a:rPr lang="ru-RU" altLang="ko-KR" dirty="0" err="1">
                <a:solidFill>
                  <a:srgbClr val="666666"/>
                </a:solidFill>
                <a:latin typeface="Kelson Sans RU" charset="0"/>
                <a:ea typeface="Kelson Sans RU" charset="0"/>
              </a:rPr>
              <a:t>трабекулоктомии</a:t>
            </a:r>
            <a:endParaRPr lang="ru-RU" altLang="ko-KR" dirty="0">
              <a:solidFill>
                <a:srgbClr val="666666"/>
              </a:solidFill>
              <a:latin typeface="Kelson Sans RU" charset="0"/>
              <a:ea typeface="Kelson Sans RU" charset="0"/>
            </a:endParaRPr>
          </a:p>
          <a:p>
            <a:pPr marL="0" indent="0" algn="l" latinLnBrk="0" hangingPunct="1">
              <a:buFontTx/>
              <a:buNone/>
            </a:pPr>
            <a:r>
              <a:rPr lang="ru-RU" altLang="ko-KR" dirty="0" err="1">
                <a:solidFill>
                  <a:srgbClr val="666666"/>
                </a:solidFill>
                <a:latin typeface="Kelson Sans RU" charset="0"/>
                <a:ea typeface="Kelson Sans RU" charset="0"/>
              </a:rPr>
              <a:t>биомалекулярный</a:t>
            </a:r>
            <a:r>
              <a:rPr lang="ru-RU" altLang="ko-KR" dirty="0">
                <a:solidFill>
                  <a:srgbClr val="666666"/>
                </a:solidFill>
                <a:latin typeface="Kelson Sans RU" charset="0"/>
                <a:ea typeface="Kelson Sans RU" charset="0"/>
              </a:rPr>
              <a:t> анализ бета-</a:t>
            </a:r>
            <a:r>
              <a:rPr lang="ru-RU" altLang="ko-KR" dirty="0" err="1">
                <a:solidFill>
                  <a:srgbClr val="666666"/>
                </a:solidFill>
                <a:latin typeface="Kelson Sans RU" charset="0"/>
                <a:ea typeface="Kelson Sans RU" charset="0"/>
              </a:rPr>
              <a:t>дозозависимого</a:t>
            </a:r>
            <a:r>
              <a:rPr lang="ru-RU" altLang="ko-KR" dirty="0">
                <a:solidFill>
                  <a:srgbClr val="666666"/>
                </a:solidFill>
                <a:latin typeface="Kelson Sans RU" charset="0"/>
                <a:ea typeface="Kelson Sans RU" charset="0"/>
              </a:rPr>
              <a:t> кожного поражения</a:t>
            </a:r>
          </a:p>
        </p:txBody>
      </p:sp>
    </p:spTree>
    <p:extLst>
      <p:ext uri="{BB962C8B-B14F-4D97-AF65-F5344CB8AC3E}">
        <p14:creationId xmlns:p14="http://schemas.microsoft.com/office/powerpoint/2010/main" val="3376506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11</Pages>
  <Paragraphs>27</Paragraphs>
  <Words>289</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Ilya Juhnowski</dc:creator>
  <cp:lastModifiedBy>Ilya Juhnowski</cp:lastModifiedBy>
  <dc:title>PowerPoint Presentation</dc:title>
  <cp:version>9.103.88.44548</cp:version>
  <dcterms:modified xsi:type="dcterms:W3CDTF">2021-07-31T23:35:23Z</dcterms:modified>
</cp:coreProperties>
</file>