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3" r:id="rId3"/>
    <p:sldId id="325" r:id="rId4"/>
    <p:sldId id="326" r:id="rId5"/>
    <p:sldId id="327" r:id="rId6"/>
    <p:sldId id="328" r:id="rId7"/>
    <p:sldId id="329" r:id="rId8"/>
    <p:sldId id="33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664983-C492-4954-B39E-026839B2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812751" cy="6858000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2451547"/>
            <a:ext cx="9145905" cy="115080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chemeClr val="bg1"/>
                </a:solidFill>
                <a:latin typeface="Kelson Sans RU" charset="0"/>
                <a:ea typeface="Kelson Sans RU" charset="0"/>
              </a:rPr>
              <a:t>История и методология науки и техники в области биотехнических систем и технологий</a:t>
            </a:r>
            <a:endParaRPr lang="ru-RU" altLang="ko-KR" sz="2400" b="1" dirty="0">
              <a:solidFill>
                <a:schemeClr val="bg1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905" cy="79819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solidFill>
                  <a:schemeClr val="bg1"/>
                </a:solidFill>
                <a:latin typeface="Kelson Sans RU" charset="0"/>
                <a:ea typeface="Kelson Sans RU" charset="0"/>
              </a:rPr>
              <a:t>Лекция №3 – история и методология развития методов физиологических исследований</a:t>
            </a:r>
            <a:endParaRPr lang="ko-KR" altLang="en-US" dirty="0">
              <a:solidFill>
                <a:schemeClr val="bg1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1780г - Молочная кислота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32835" y="1486535"/>
            <a:ext cx="8008620" cy="2308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Шееле понял, что наиболее частым веществом, которое образуется из углеводов является молочная кислота (например, квашение).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глюкоза -&gt; молочная кислота  - гликолиз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Биохимики в начале 20-х годов стали находить методом Шееле молочную кислоту в мышцах.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1907 г. У.Флетчер и  Ф.Хопкинс установили, что при анаэробном мышечном сокращении образуется молочная кислота. Молочная кислота тем более накапливается, чем более мышцей совершено работы.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45" y="1624965"/>
            <a:ext cx="1463040" cy="1972310"/>
          </a:xfrm>
          <a:prstGeom prst="rect">
            <a:avLst/>
          </a:prstGeom>
          <a:noFill/>
        </p:spPr>
      </p:pic>
      <p:sp>
        <p:nvSpPr>
          <p:cNvPr id="6" name="Текстовое поле 2"/>
          <p:cNvSpPr txBox="1">
            <a:spLocks/>
          </p:cNvSpPr>
          <p:nvPr/>
        </p:nvSpPr>
        <p:spPr>
          <a:xfrm>
            <a:off x="205105" y="3665855"/>
            <a:ext cx="1713230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1000" b="0" i="0">
                <a:solidFill>
                  <a:srgbClr val="000000"/>
                </a:solidFill>
                <a:latin typeface="Georgia" charset="0"/>
                <a:ea typeface="Linux Libertine" charset="0"/>
              </a:rPr>
              <a:t>Шееле, Карл Вильгельм</a:t>
            </a:r>
            <a:endParaRPr lang="ko-KR" altLang="en-US" sz="1000" b="0" i="0">
              <a:solidFill>
                <a:srgbClr val="000000"/>
              </a:solidFill>
              <a:latin typeface="Georgia" charset="0"/>
              <a:ea typeface="Linux Libertine" charset="0"/>
            </a:endParaRPr>
          </a:p>
        </p:txBody>
      </p:sp>
      <p:pic>
        <p:nvPicPr>
          <p:cNvPr id="7" name="Рисунок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7245" y="3794125"/>
            <a:ext cx="3114040" cy="1551305"/>
          </a:xfrm>
          <a:prstGeom prst="rect">
            <a:avLst/>
          </a:prstGeom>
          <a:noFill/>
        </p:spPr>
      </p:pic>
      <p:pic>
        <p:nvPicPr>
          <p:cNvPr id="10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60" y="1606550"/>
            <a:ext cx="1427480" cy="2016125"/>
          </a:xfrm>
          <a:prstGeom prst="rect">
            <a:avLst/>
          </a:prstGeom>
          <a:noFill/>
        </p:spPr>
      </p:pic>
      <p:sp>
        <p:nvSpPr>
          <p:cNvPr id="11" name="Текстовое поле 2"/>
          <p:cNvSpPr txBox="1">
            <a:spLocks/>
          </p:cNvSpPr>
          <p:nvPr/>
        </p:nvSpPr>
        <p:spPr>
          <a:xfrm>
            <a:off x="1937385" y="3659505"/>
            <a:ext cx="14344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1000" b="0" i="0">
                <a:solidFill>
                  <a:srgbClr val="000000"/>
                </a:solidFill>
                <a:latin typeface="Georgia" charset="0"/>
                <a:ea typeface="Linux Libertine" charset="0"/>
              </a:rPr>
              <a:t>Мейергоф, Отто</a:t>
            </a:r>
            <a:endParaRPr lang="ko-KR" altLang="en-US" sz="1000" b="0" i="0">
              <a:solidFill>
                <a:srgbClr val="000000"/>
              </a:solidFill>
              <a:latin typeface="Georgia" charset="0"/>
              <a:ea typeface="Linux Libertine" charset="0"/>
            </a:endParaRPr>
          </a:p>
        </p:txBody>
      </p:sp>
      <p:sp>
        <p:nvSpPr>
          <p:cNvPr id="12" name="Текстовое поле 3"/>
          <p:cNvSpPr txBox="1">
            <a:spLocks/>
          </p:cNvSpPr>
          <p:nvPr/>
        </p:nvSpPr>
        <p:spPr>
          <a:xfrm>
            <a:off x="8206740" y="3908425"/>
            <a:ext cx="3711575" cy="11696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sz="1400">
                <a:solidFill>
                  <a:srgbClr val="666666"/>
                </a:solidFill>
                <a:latin typeface="Kelson Sans RU" charset="0"/>
                <a:ea typeface="Kelson Sans RU" charset="0"/>
              </a:rPr>
              <a:t>Энантиомеры молочной кислоты: L-(-)-молочная кислота (слева) и D-(+)-молочная кислота (справа)</a:t>
            </a:r>
            <a:endParaRPr lang="ko-KR" altLang="en-US" sz="14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4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sz="1400">
                <a:solidFill>
                  <a:srgbClr val="666666"/>
                </a:solidFill>
                <a:latin typeface="Kelson Sans RU" charset="0"/>
                <a:ea typeface="Kelson Sans RU" charset="0"/>
              </a:rPr>
              <a:t>2-​гидроксипропановая кислота</a:t>
            </a:r>
            <a:endParaRPr lang="ko-KR" altLang="en-US" sz="1400">
              <a:latin typeface="Segoe UI" charset="0"/>
              <a:ea typeface="Segoe UI" charset="0"/>
            </a:endParaRPr>
          </a:p>
        </p:txBody>
      </p:sp>
      <p:pic>
        <p:nvPicPr>
          <p:cNvPr id="13" name="Рисунок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4003040"/>
            <a:ext cx="1470660" cy="1825625"/>
          </a:xfrm>
          <a:prstGeom prst="rect">
            <a:avLst/>
          </a:prstGeom>
          <a:noFill/>
        </p:spPr>
      </p:pic>
      <p:sp>
        <p:nvSpPr>
          <p:cNvPr id="14" name="Текстовое поле 5"/>
          <p:cNvSpPr txBox="1">
            <a:spLocks/>
          </p:cNvSpPr>
          <p:nvPr/>
        </p:nvSpPr>
        <p:spPr>
          <a:xfrm>
            <a:off x="344170" y="5914390"/>
            <a:ext cx="145351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000" b="0" i="0">
                <a:solidFill>
                  <a:srgbClr val="000000"/>
                </a:solidFill>
                <a:latin typeface="Georgia" charset="0"/>
                <a:ea typeface="Linux Libertine" charset="0"/>
              </a:rPr>
              <a:t>Хопкинс, Фредерик Гоуленд</a:t>
            </a:r>
            <a:endParaRPr lang="ko-KR" altLang="en-US" sz="1000">
              <a:latin typeface="Segoe UI" charset="0"/>
              <a:ea typeface="Segoe UI" charset="0"/>
            </a:endParaRPr>
          </a:p>
        </p:txBody>
      </p:sp>
      <p:pic>
        <p:nvPicPr>
          <p:cNvPr id="15" name="Рисунок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40" y="4020185"/>
            <a:ext cx="1280795" cy="1808480"/>
          </a:xfrm>
          <a:prstGeom prst="rect">
            <a:avLst/>
          </a:prstGeom>
          <a:noFill/>
        </p:spPr>
      </p:pic>
      <p:sp>
        <p:nvSpPr>
          <p:cNvPr id="16" name="Текстовое поле 7"/>
          <p:cNvSpPr txBox="1">
            <a:spLocks/>
          </p:cNvSpPr>
          <p:nvPr/>
        </p:nvSpPr>
        <p:spPr>
          <a:xfrm>
            <a:off x="2047875" y="5922645"/>
            <a:ext cx="126301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000" b="0" i="0">
                <a:solidFill>
                  <a:srgbClr val="000000"/>
                </a:solidFill>
                <a:latin typeface="Georgia" charset="0"/>
                <a:ea typeface="Linux Libertine" charset="0"/>
              </a:rPr>
              <a:t>Хилл, Арчибалд</a:t>
            </a:r>
            <a:endParaRPr lang="ko-KR" altLang="en-US" sz="1000">
              <a:latin typeface="Segoe UI" charset="0"/>
              <a:ea typeface="Segoe UI" charset="0"/>
            </a:endParaRPr>
          </a:p>
        </p:txBody>
      </p:sp>
      <p:sp>
        <p:nvSpPr>
          <p:cNvPr id="17" name="Текстовое поле 8"/>
          <p:cNvSpPr txBox="1">
            <a:spLocks/>
          </p:cNvSpPr>
          <p:nvPr/>
        </p:nvSpPr>
        <p:spPr>
          <a:xfrm>
            <a:off x="3635375" y="5191125"/>
            <a:ext cx="8008620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Английский студент-физик А.Хилл хотел быть чемпионом в стайрском беге на 600м. Столкнулся с проблемой после 300м нет сил бежать, сводит ноги, пршел к тому, что причина - образование молочной кислоты. Он узнает, что в германии той же проблемой занят О.Мейергоф, Стали изучать как сокращается мышца.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775" cy="13290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1922 г - Нобелевкая премия, опыты Мейергофа природа мышечного сокращения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348990" y="1770380"/>
            <a:ext cx="800862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Схема универсальной физиологической установки: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2887980" y="4251325"/>
            <a:ext cx="9206230" cy="2585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Если мышцу помещать в раствор, то можно изучать химию и биохимию в зависимости от того как сокращается мышца. По мере сокращения мышц образуется в растворе альфа-оксипропионовая кислота (молочная кислота)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Мейергоф и его коллеги детально изучают процесс и приходят к выводу, что мышцы не просто при сокращении производят молочную кислоту, а мышца сокращается потому, что образуется молочная кислота.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Но через десятилетия выяснилось что это не совсем так....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А.Хилл как термодинамик меряет температуру и создает чувствительные приборы и исследует ΔT процесса.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18" name="Рисунок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995" y="2193290"/>
            <a:ext cx="5191760" cy="1829435"/>
          </a:xfrm>
          <a:prstGeom prst="rect">
            <a:avLst/>
          </a:prstGeom>
          <a:noFill/>
        </p:spPr>
      </p:pic>
      <p:pic>
        <p:nvPicPr>
          <p:cNvPr id="19" name="Рисунок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" y="1694180"/>
            <a:ext cx="2732405" cy="2135505"/>
          </a:xfrm>
          <a:prstGeom prst="rect">
            <a:avLst/>
          </a:prstGeom>
          <a:noFill/>
        </p:spPr>
      </p:pic>
      <p:sp>
        <p:nvSpPr>
          <p:cNvPr id="20" name="Текстовое поле 14"/>
          <p:cNvSpPr txBox="1">
            <a:spLocks/>
          </p:cNvSpPr>
          <p:nvPr/>
        </p:nvSpPr>
        <p:spPr>
          <a:xfrm>
            <a:off x="460375" y="3838575"/>
            <a:ext cx="2390140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000">
                <a:latin typeface="Segoe UI" charset="0"/>
                <a:ea typeface="Segoe UI" charset="0"/>
              </a:rPr>
              <a:t>Тенз</a:t>
            </a:r>
            <a:r>
              <a:rPr lang="ru-RU" sz="1000">
                <a:latin typeface="Segoe UI" charset="0"/>
                <a:ea typeface="Segoe UI" charset="0"/>
              </a:rPr>
              <a:t>одатчик</a:t>
            </a:r>
            <a:endParaRPr lang="ko-KR" altLang="en-US" sz="1000">
              <a:latin typeface="Segoe UI" charset="0"/>
              <a:ea typeface="Segoe UI" charset="0"/>
            </a:endParaRPr>
          </a:p>
        </p:txBody>
      </p:sp>
      <p:sp>
        <p:nvSpPr>
          <p:cNvPr id="21" name="Фигура 15"/>
          <p:cNvSpPr>
            <a:spLocks/>
          </p:cNvSpPr>
          <p:nvPr/>
        </p:nvSpPr>
        <p:spPr>
          <a:xfrm>
            <a:off x="6492240" y="3192780"/>
            <a:ext cx="470535" cy="480695"/>
          </a:xfrm>
          <a:prstGeom prst="rect">
            <a:avLst/>
          </a:prstGeom>
          <a:solidFill>
            <a:schemeClr val="accent1">
              <a:alpha val="4003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Segoe UI" charset="0"/>
              <a:ea typeface="Segoe UI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9410" cy="13296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1-я мировая война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3147695" y="1691005"/>
            <a:ext cx="8952865" cy="3692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Отравляющие вещества - сначала были газовые, но потом появились кожно-нарывные. Мелкая суспензия, мелкий туман, вдохнул, легкие погибли и в страшных мучениях человек умирает. В химии получает развитие тема ОВ.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Противога́з Зели́нского — Кумманта — первый в мире противогаз, обладающий способностью поглощать широкую гамму боевых отравляющих веществ (БОВ), разработанный в 1915 году российским учёным-химиком Николаем Дмитриевичем Зелинским и технологом завода «Треугольник» Э. Куммантом. Основа - активированный уголь.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Шилов - ученик Зелинского модифицирует противогаз. Учил на передовой солдат пользоваться противогазами. Главная идея Шилова - сопряжение, она вокруг, но он еще об этом не знает.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18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5" y="3852545"/>
            <a:ext cx="1574165" cy="2396490"/>
          </a:xfrm>
          <a:prstGeom prst="rect">
            <a:avLst/>
          </a:prstGeom>
          <a:noFill/>
        </p:spPr>
      </p:pic>
      <p:pic>
        <p:nvPicPr>
          <p:cNvPr id="19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527175"/>
            <a:ext cx="1266825" cy="1595755"/>
          </a:xfrm>
          <a:prstGeom prst="rect">
            <a:avLst/>
          </a:prstGeom>
          <a:noFill/>
        </p:spPr>
      </p:pic>
      <p:sp>
        <p:nvSpPr>
          <p:cNvPr id="20" name="Текстовое поле 3"/>
          <p:cNvSpPr txBox="1">
            <a:spLocks/>
          </p:cNvSpPr>
          <p:nvPr/>
        </p:nvSpPr>
        <p:spPr>
          <a:xfrm>
            <a:off x="107315" y="3117850"/>
            <a:ext cx="1275080" cy="5543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000" b="0" i="0">
                <a:solidFill>
                  <a:srgbClr val="000000"/>
                </a:solidFill>
                <a:latin typeface="Georgia" charset="0"/>
                <a:ea typeface="Linux Libertine" charset="0"/>
              </a:rPr>
              <a:t>Зелинский, Николай Дмитриевич</a:t>
            </a:r>
            <a:endParaRPr lang="ko-KR" altLang="en-US" sz="1000">
              <a:latin typeface="Segoe UI" charset="0"/>
              <a:ea typeface="Segoe UI" charset="0"/>
            </a:endParaRPr>
          </a:p>
        </p:txBody>
      </p:sp>
      <p:pic>
        <p:nvPicPr>
          <p:cNvPr id="21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95" y="1508125"/>
            <a:ext cx="1056640" cy="1620520"/>
          </a:xfrm>
          <a:prstGeom prst="rect">
            <a:avLst/>
          </a:prstGeom>
          <a:noFill/>
        </p:spPr>
      </p:pic>
      <p:sp>
        <p:nvSpPr>
          <p:cNvPr id="22" name="Текстовое поле 5"/>
          <p:cNvSpPr txBox="1">
            <a:spLocks/>
          </p:cNvSpPr>
          <p:nvPr/>
        </p:nvSpPr>
        <p:spPr>
          <a:xfrm>
            <a:off x="1619250" y="3119755"/>
            <a:ext cx="1183005" cy="5543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000" b="0" i="0">
                <a:solidFill>
                  <a:srgbClr val="000000"/>
                </a:solidFill>
                <a:latin typeface="Georgia" charset="0"/>
                <a:ea typeface="Linux Libertine" charset="0"/>
              </a:rPr>
              <a:t>Шилов, Николай Александрович</a:t>
            </a:r>
            <a:endParaRPr lang="ko-KR" altLang="en-US" sz="1000">
              <a:latin typeface="Segoe UI" charset="0"/>
              <a:ea typeface="Segoe UI" charset="0"/>
            </a:endParaRPr>
          </a:p>
        </p:txBody>
      </p:sp>
      <p:sp>
        <p:nvSpPr>
          <p:cNvPr id="23" name="Текстовое поле 6"/>
          <p:cNvSpPr txBox="1">
            <a:spLocks/>
          </p:cNvSpPr>
          <p:nvPr/>
        </p:nvSpPr>
        <p:spPr>
          <a:xfrm>
            <a:off x="714375" y="6278880"/>
            <a:ext cx="1540510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000">
                <a:latin typeface="Kelson Sans RU" charset="0"/>
                <a:ea typeface="Kelson Sans RU" charset="0"/>
              </a:rPr>
              <a:t>Солдат в противогазе</a:t>
            </a:r>
            <a:endParaRPr lang="ko-KR" altLang="en-US" sz="1000">
              <a:latin typeface="Kelson Sans RU" charset="0"/>
              <a:ea typeface="Kelson Sans RU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9410" cy="13296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Участие фосфатов в преобразовании энергии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683895" y="1639570"/>
            <a:ext cx="11408410" cy="50768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Диализ сока Бухнера (детально позже), бесклеточный экстракт в котором идет брожение - превращение в спирт или молочную кислоту добавленную глюкозу, а узнаем о процессе по пузырям.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фосфаты(соли H</a:t>
            </a:r>
            <a:r>
              <a:rPr lang="ru-RU" baseline="-25000">
                <a:solidFill>
                  <a:srgbClr val="666666"/>
                </a:solidFill>
                <a:latin typeface="Kelson Sans RU" charset="0"/>
                <a:ea typeface="Kelson Sans RU" charset="0"/>
              </a:rPr>
              <a:t>3</a:t>
            </a: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PO</a:t>
            </a:r>
            <a:r>
              <a:rPr lang="ru-RU" baseline="-25000">
                <a:solidFill>
                  <a:srgbClr val="666666"/>
                </a:solidFill>
                <a:latin typeface="Kelson Sans RU" charset="0"/>
                <a:ea typeface="Kelson Sans RU" charset="0"/>
              </a:rPr>
              <a:t>4</a:t>
            </a: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) + глюкоза -&gt; молочная кислота или спирт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Фосфат входил и вышел, обеспечил сопряженный процесс - самое большое достижение к середине 20 века - сопряженное участие фосфатов в преобразовании энергии. Но ученые пока об этом не знали: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C</a:t>
            </a:r>
            <a:r>
              <a:rPr lang="ru-RU" baseline="-25000">
                <a:solidFill>
                  <a:srgbClr val="666666"/>
                </a:solidFill>
                <a:latin typeface="Kelson Sans RU" charset="0"/>
                <a:ea typeface="Kelson Sans RU" charset="0"/>
              </a:rPr>
              <a:t>6</a:t>
            </a: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H</a:t>
            </a:r>
            <a:r>
              <a:rPr lang="ru-RU" baseline="-25000">
                <a:solidFill>
                  <a:srgbClr val="666666"/>
                </a:solidFill>
                <a:latin typeface="Kelson Sans RU" charset="0"/>
                <a:ea typeface="Kelson Sans RU" charset="0"/>
              </a:rPr>
              <a:t>12</a:t>
            </a: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O</a:t>
            </a:r>
            <a:r>
              <a:rPr lang="ru-RU" baseline="-25000">
                <a:solidFill>
                  <a:srgbClr val="666666"/>
                </a:solidFill>
                <a:latin typeface="Kelson Sans RU" charset="0"/>
                <a:ea typeface="Kelson Sans RU" charset="0"/>
              </a:rPr>
              <a:t>6</a:t>
            </a: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 -&gt; C</a:t>
            </a:r>
            <a:r>
              <a:rPr lang="ru-RU" baseline="-25000">
                <a:solidFill>
                  <a:srgbClr val="666666"/>
                </a:solidFill>
                <a:latin typeface="Kelson Sans RU" charset="0"/>
                <a:ea typeface="Kelson Sans RU" charset="0"/>
              </a:rPr>
              <a:t>3</a:t>
            </a: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H</a:t>
            </a:r>
            <a:r>
              <a:rPr lang="ru-RU" baseline="-25000">
                <a:solidFill>
                  <a:srgbClr val="666666"/>
                </a:solidFill>
                <a:latin typeface="Kelson Sans RU" charset="0"/>
                <a:ea typeface="Kelson Sans RU" charset="0"/>
              </a:rPr>
              <a:t>6</a:t>
            </a: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O</a:t>
            </a:r>
            <a:r>
              <a:rPr lang="ru-RU" baseline="-25000">
                <a:solidFill>
                  <a:srgbClr val="666666"/>
                </a:solidFill>
                <a:latin typeface="Kelson Sans RU" charset="0"/>
                <a:ea typeface="Kelson Sans RU" charset="0"/>
              </a:rPr>
              <a:t>3</a:t>
            </a: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 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глюкоза молочная кислота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>
                <a:solidFill>
                  <a:srgbClr val="666666"/>
                </a:solidFill>
                <a:latin typeface="Kelson Sans RU" charset="0"/>
                <a:ea typeface="Kelson Sans RU" charset="0"/>
              </a:rPr>
              <a:t>фосфат -&gt; АТФ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>
                <a:solidFill>
                  <a:srgbClr val="666666"/>
                </a:solidFill>
                <a:latin typeface="Kelson Sans RU" charset="0"/>
                <a:ea typeface="Kelson Sans RU" charset="0"/>
              </a:rPr>
              <a:t>Среди ОВ самые отвратительные - кожно-нарывные, убивают ткани, прожигают. Среди них есть целый класс алкилирующих веществ, например: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>
                <a:solidFill>
                  <a:srgbClr val="666666"/>
                </a:solidFill>
                <a:latin typeface="Kelson Sans RU" charset="0"/>
                <a:ea typeface="Kelson Sans RU" charset="0"/>
              </a:rPr>
              <a:t>I/Cl/Br+уксусная кислота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белках есть сульфгидрильные группы SH-группы, без которых катализ и жизнь невозможны под воздействие ОВ мгновенно алкилируются 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>
                <a:solidFill>
                  <a:srgbClr val="666666"/>
                </a:solidFill>
                <a:latin typeface="Kelson Sans RU" charset="0"/>
                <a:ea typeface="Kelson Sans RU" charset="0"/>
              </a:rPr>
              <a:t>-S-H+ I-CH</a:t>
            </a:r>
            <a:r>
              <a:rPr lang="ru-RU" altLang="en-US" baseline="-25000">
                <a:solidFill>
                  <a:srgbClr val="666666"/>
                </a:solidFill>
                <a:latin typeface="Kelson Sans RU" charset="0"/>
                <a:ea typeface="Kelson Sans RU" charset="0"/>
              </a:rPr>
              <a:t>2</a:t>
            </a:r>
            <a:r>
              <a:rPr lang="ru-RU" altLang="en-US">
                <a:solidFill>
                  <a:srgbClr val="666666"/>
                </a:solidFill>
                <a:latin typeface="Kelson Sans RU" charset="0"/>
                <a:ea typeface="Kelson Sans RU" charset="0"/>
              </a:rPr>
              <a:t>COOH -&gt; -S-CH</a:t>
            </a:r>
            <a:r>
              <a:rPr lang="ru-RU" altLang="en-US" baseline="-25000">
                <a:solidFill>
                  <a:srgbClr val="666666"/>
                </a:solidFill>
                <a:latin typeface="Kelson Sans RU" charset="0"/>
                <a:ea typeface="Kelson Sans RU" charset="0"/>
              </a:rPr>
              <a:t>2</a:t>
            </a:r>
            <a:r>
              <a:rPr lang="ru-RU" altLang="en-US">
                <a:solidFill>
                  <a:srgbClr val="666666"/>
                </a:solidFill>
                <a:latin typeface="Kelson Sans RU" charset="0"/>
                <a:ea typeface="Kelson Sans RU" charset="0"/>
              </a:rPr>
              <a:t>COOH + HI  - реакция алкилирования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>
                <a:solidFill>
                  <a:srgbClr val="666666"/>
                </a:solidFill>
                <a:latin typeface="Kelson Sans RU" charset="0"/>
                <a:ea typeface="Kelson Sans RU" charset="0"/>
              </a:rPr>
              <a:t>                                    ацитильный остаток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результате белок не работает, остановить нельзя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>
                <a:solidFill>
                  <a:srgbClr val="666666"/>
                </a:solidFill>
                <a:latin typeface="Kelson Sans RU" charset="0"/>
                <a:ea typeface="Kelson Sans RU" charset="0"/>
              </a:rPr>
              <a:t>Было показано на бухнеровской установке, что брожение не идет при очень малых концентрациях монойодуксусной ксилоты (монойодацетат)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18" name="Фигура 1"/>
          <p:cNvSpPr>
            <a:spLocks/>
          </p:cNvSpPr>
          <p:nvPr/>
        </p:nvSpPr>
        <p:spPr>
          <a:xfrm>
            <a:off x="1080770" y="5318760"/>
            <a:ext cx="469265" cy="233680"/>
          </a:xfrm>
          <a:prstGeom prst="rect">
            <a:avLst/>
          </a:prstGeom>
          <a:noFill/>
          <a:ln w="3175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Segoe UI" charset="0"/>
              <a:ea typeface="Segoe UI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20680" cy="13309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Определение фосфатов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3148330" y="1397635"/>
            <a:ext cx="8962390" cy="52679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altLang="en-US" sz="1600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лаборатории Мейергофа изучают детали действия ядов, приезжает Э. Лундсгаард и изучает не только появление молочной кислоты, но еще и фосфатов, для этого надо было точно определять фосфаты в свободном растворе (концентрацию солей ортофосфорной кислоты).</a:t>
            </a:r>
            <a:endParaRPr lang="ko-KR" altLang="en-US" sz="16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 sz="1600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середине 19 века найдена рекация на фосфаты - соли молибденовой кислоты образует силикатами и фосфатами прочные комплексы, которые можно потом промыть,  высушить, взвесить и провести аналитическую работу.</a:t>
            </a:r>
            <a:endParaRPr lang="ko-KR" altLang="en-US" sz="16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 sz="1600">
                <a:solidFill>
                  <a:srgbClr val="666666"/>
                </a:solidFill>
                <a:latin typeface="Kelson Sans RU" charset="0"/>
                <a:ea typeface="Kelson Sans RU" charset="0"/>
              </a:rPr>
              <a:t>Работа аналитического химика 20 века - работа для особого склада психики, провести точно, аккуратно, по инструкции, получить осадок, высушить, довести до постоянного веса, делаются расчеты, расчеты оказываются неверными, опыт повторяется заново, а чтобы убрать все лишнее из смеси, прокаливается осадок в муфельной печи (500°-600°), остужают, взвешивают.</a:t>
            </a:r>
            <a:endParaRPr lang="ko-KR" altLang="en-US" sz="16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 sz="1600">
                <a:solidFill>
                  <a:srgbClr val="666666"/>
                </a:solidFill>
                <a:latin typeface="Kelson Sans RU" charset="0"/>
                <a:ea typeface="Kelson Sans RU" charset="0"/>
              </a:rPr>
              <a:t>Метод молибдатов по обнаружению фосфатов - грубый, точность порядка миллиграммов, а это очень большие концентрации, но в Америке точность метода усовершенствовали в 1000 раз Fiske-Subbarow метод - по цвету, оказалось фосфатмолибдатный комплекс при восстановлении гидрохиноном образует яркосиний продукт и по цвету можно определять в тысячу раз меньшие концентрации.</a:t>
            </a:r>
            <a:endParaRPr lang="ko-KR" altLang="en-US" sz="16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 sz="1600">
                <a:solidFill>
                  <a:srgbClr val="666666"/>
                </a:solidFill>
                <a:latin typeface="Kelson Sans RU" charset="0"/>
                <a:ea typeface="Kelson Sans RU" charset="0"/>
              </a:rPr>
              <a:t>Освоив Fiske-Subbarow метод, Э. Лундсгаард видит, что фосфат больше в растворе с мышцей не определяется. А Fiske-Subbarow обнаружили что фосфат превращается в пирофосфат, который не дает синюю окраску. </a:t>
            </a:r>
            <a:endParaRPr lang="ko-KR" altLang="en-US" sz="16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 sz="1600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сосуд добавляют монойодацетат, молочная кислота исчезает, а </a:t>
            </a:r>
            <a:r>
              <a:rPr lang="ru-RU" altLang="en-US" sz="1600" b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мышца все равно сокращается,</a:t>
            </a:r>
            <a:r>
              <a:rPr lang="ru-RU" altLang="en-US" sz="1600" b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до тех пока в растворе не появляются снова фосфаты, получается они были нужны, пока были в скрытом виде. Вывод - молочная кислота не нужна для сокращения.</a:t>
            </a:r>
            <a:endParaRPr lang="ko-KR" altLang="en-US" sz="1600" b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18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" y="1695450"/>
            <a:ext cx="2877185" cy="15220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21315" cy="13315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Молочная кислота в мышечном сокращении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6573520" y="2470150"/>
            <a:ext cx="5485130" cy="3692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altLang="en-US" sz="1800">
                <a:solidFill>
                  <a:srgbClr val="666666"/>
                </a:solidFill>
                <a:latin typeface="Kelson Sans RU" charset="0"/>
                <a:ea typeface="Kelson Sans RU" charset="0"/>
              </a:rPr>
              <a:t>Э. Лундсгаард пишет статью в опровержении работы своего учителя.</a:t>
            </a:r>
            <a:endParaRPr lang="ko-KR" altLang="en-US" sz="18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 sz="1800">
                <a:solidFill>
                  <a:srgbClr val="666666"/>
                </a:solidFill>
                <a:latin typeface="Kelson Sans RU" charset="0"/>
                <a:ea typeface="Kelson Sans RU" charset="0"/>
              </a:rPr>
              <a:t>Мышца сокращается пока образуется аденазинтрифосфорная кислота - АТФ и она перестает сокращаться по мере расщепления АТФ</a:t>
            </a:r>
            <a:endParaRPr lang="ko-KR" altLang="en-US" sz="18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 sz="1800">
                <a:solidFill>
                  <a:srgbClr val="666666"/>
                </a:solidFill>
                <a:latin typeface="Kelson Sans RU" charset="0"/>
                <a:ea typeface="Kelson Sans RU" charset="0"/>
              </a:rPr>
              <a:t>Клюкоза расщепляется до молочной кислоты не с тем чтобы образовывать молочную кислоту, а для того чтобы по дороге сделать АТФ.</a:t>
            </a:r>
            <a:endParaRPr lang="ko-KR" altLang="en-US" sz="18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 sz="1800">
                <a:solidFill>
                  <a:srgbClr val="666666"/>
                </a:solidFill>
                <a:latin typeface="Kelson Sans RU" charset="0"/>
                <a:ea typeface="Kelson Sans RU" charset="0"/>
              </a:rPr>
              <a:t>Распад шестиуглеродного сахара глюкозы на две молекулы трёхуглеродного пирувата осуществляется в 10 стадий</a:t>
            </a:r>
            <a:endParaRPr lang="ko-KR" altLang="en-US" sz="18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18" name="Рисунок 3" descr="C:/Users/1/AppData/Roaming/PolarisOffice/ETemp/5340_10173400/fImage85351132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160" y="1608455"/>
            <a:ext cx="5078095" cy="5121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21315" cy="13315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1930г. Схема гликолиза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6573520" y="2470150"/>
            <a:ext cx="5485765" cy="3693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altLang="en-US" sz="1800">
                <a:solidFill>
                  <a:srgbClr val="666666"/>
                </a:solidFill>
                <a:latin typeface="Kelson Sans RU" charset="0"/>
                <a:ea typeface="Kelson Sans RU" charset="0"/>
              </a:rPr>
              <a:t>Э. Лундсгаард пишет статью в опровержении работы своего учителя.</a:t>
            </a:r>
            <a:endParaRPr lang="ko-KR" altLang="en-US" sz="18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 sz="1800">
                <a:solidFill>
                  <a:srgbClr val="666666"/>
                </a:solidFill>
                <a:latin typeface="Kelson Sans RU" charset="0"/>
                <a:ea typeface="Kelson Sans RU" charset="0"/>
              </a:rPr>
              <a:t>Мышца сокращается пока образуется аденазинтрифосфорная кислота - АТФ и она перестает сокращаться по мере расщепления АТФ</a:t>
            </a:r>
            <a:endParaRPr lang="ko-KR" altLang="en-US" sz="18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 sz="1800">
                <a:solidFill>
                  <a:srgbClr val="666666"/>
                </a:solidFill>
                <a:latin typeface="Kelson Sans RU" charset="0"/>
                <a:ea typeface="Kelson Sans RU" charset="0"/>
              </a:rPr>
              <a:t>Клюкоза расщепляется до молочной кислоты не с тем чтобы образовывать молочную кислоту, а для того чтобы по дороге сделать АТФ.</a:t>
            </a:r>
            <a:endParaRPr lang="ko-KR" altLang="en-US" sz="18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en-US" sz="1800">
                <a:solidFill>
                  <a:srgbClr val="666666"/>
                </a:solidFill>
                <a:latin typeface="Kelson Sans RU" charset="0"/>
                <a:ea typeface="Kelson Sans RU" charset="0"/>
              </a:rPr>
              <a:t>Распад шестиуглеродного сахара глюкозы на две молекулы трёхуглеродного пирувата осуществляется в 10 стадий</a:t>
            </a:r>
            <a:endParaRPr lang="ko-KR" altLang="en-US" sz="180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18" name="Picture " descr="C:/Users/1/AppData/Roaming/PolarisOffice/ETemp/5340_10173400/fImage85351132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445" y="1478915"/>
            <a:ext cx="5078095" cy="5121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8</Pages>
  <Words>1010</Words>
  <Characters>0</Characters>
  <Application>Microsoft Office PowerPoint</Application>
  <DocSecurity>0</DocSecurity>
  <PresentationFormat>Широкоэкранный</PresentationFormat>
  <Lines>0</Lines>
  <Paragraphs>64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Kelson Sans RU</vt:lpstr>
      <vt:lpstr>Segoe UI</vt:lpstr>
      <vt:lpstr>Office Theme</vt:lpstr>
      <vt:lpstr>История и методология науки и техники в области биотехнических систем и технологий</vt:lpstr>
      <vt:lpstr>1780г - Молочная кислота</vt:lpstr>
      <vt:lpstr>1922 г - Нобелевкая премия, опыты Мейергофа природа мышечного сокращения</vt:lpstr>
      <vt:lpstr>1-я мировая война</vt:lpstr>
      <vt:lpstr>Участие фосфатов в преобразовании энергии</vt:lpstr>
      <vt:lpstr>Определение фосфатов</vt:lpstr>
      <vt:lpstr>Молочная кислота в мышечном сокращении</vt:lpstr>
      <vt:lpstr>1930г. Схема гликолиза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4</cp:revision>
  <dcterms:modified xsi:type="dcterms:W3CDTF">2021-08-10T00:20:04Z</dcterms:modified>
  <cp:version>9.103.88.44548</cp:version>
</cp:coreProperties>
</file>