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snapToObjects="1">
      <p:cViewPr varScale="1">
        <p:scale>
          <a:sx n="114" d="100"/>
          <a:sy n="114" d="100"/>
        </p:scale>
        <p:origin x="300" y="114"/>
      </p:cViewPr>
      <p:guideLst/>
    </p:cSldViewPr>
  </p:slideViewPr>
  <p:notesTextViewPr>
    <p:cViewPr>
      <p:scale>
        <a:sx n="1" d="1"/>
        <a:sy n="1" d="1"/>
      </p:scale>
      <p:origin x="0" y="0"/>
    </p:cViewPr>
  </p:notesTextViewPr>
  <p:notesViewPr>
    <p:cSldViewPr snapToGrid="0" snapToObjects="1">
      <p:cViewPr varScale="1">
        <p:scale>
          <a:sx n="86" d="100"/>
          <a:sy n="86" d="100"/>
        </p:scale>
        <p:origin x="378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E72A47-D8E7-4708-A218-E95F45C843B7}" type="datetimeFigureOut">
              <a:rPr lang="en-US" smtClean="0"/>
              <a:t>8/11/2021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599CBC-5243-4EE6-8E2D-6E1F45C81F6C}" type="slidenum">
              <a:rPr lang="en-US" smtClean="0"/>
              <a:t>‹#›</a:t>
            </a:fld>
            <a:endParaRPr lang="en-US"/>
          </a:p>
        </p:txBody>
      </p:sp>
    </p:spTree>
    <p:extLst>
      <p:ext uri="{BB962C8B-B14F-4D97-AF65-F5344CB8AC3E}">
        <p14:creationId xmlns:p14="http://schemas.microsoft.com/office/powerpoint/2010/main" val="1215626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9D24D-F7AD-4672-8093-387C9A86EF22}"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9B3BA-A246-4728-806B-126A6412B0FB}" type="slidenum">
              <a:rPr lang="en-US" smtClean="0"/>
              <a:t>‹#›</a:t>
            </a:fld>
            <a:endParaRPr lang="en-US"/>
          </a:p>
        </p:txBody>
      </p:sp>
    </p:spTree>
    <p:extLst>
      <p:ext uri="{BB962C8B-B14F-4D97-AF65-F5344CB8AC3E}">
        <p14:creationId xmlns:p14="http://schemas.microsoft.com/office/powerpoint/2010/main" val="2060534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BF9A2C-825F-4961-A8B9-9611E97E80F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177495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F9A2C-825F-4961-A8B9-9611E97E80F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59298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F9A2C-825F-4961-A8B9-9611E97E80F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61204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en-US"/>
              <a:t>Click to edit Master title style</a:t>
            </a:r>
          </a:p>
        </p:txBody>
      </p:sp>
      <p:sp>
        <p:nvSpPr>
          <p:cNvPr id="3" name="Content Placeholder 2"/>
          <p:cNvSpPr>
            <a:spLocks noGrp="1"/>
          </p:cNvSpPr>
          <p:nvPr>
            <p:ph idx="1"/>
          </p:nvPr>
        </p:nvSpPr>
        <p:spPr>
          <a:xfrm>
            <a:off x="838200" y="1825625"/>
            <a:ext cx="10516235" cy="43522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835" cy="365760"/>
          </a:xfrm>
        </p:spPr>
        <p:txBody>
          <a:bodyPr/>
          <a:lstStyle/>
          <a:p>
            <a:fld id="{23BF9A2C-825F-4961-A8B9-9611E97E80FE}" type="datetimeFigureOut">
              <a:rPr lang="en-US" smtClean="0"/>
              <a:t>8/11/2021</a:t>
            </a:fld>
            <a:endParaRPr lang="en-US"/>
          </a:p>
        </p:txBody>
      </p:sp>
      <p:sp>
        <p:nvSpPr>
          <p:cNvPr id="5" name="Footer Placeholder 4"/>
          <p:cNvSpPr>
            <a:spLocks noGrp="1"/>
          </p:cNvSpPr>
          <p:nvPr>
            <p:ph type="ftr" sz="quarter" idx="11"/>
          </p:nvPr>
        </p:nvSpPr>
        <p:spPr>
          <a:xfrm>
            <a:off x="4038600" y="6356350"/>
            <a:ext cx="4115435" cy="365760"/>
          </a:xfrm>
        </p:spPr>
        <p:txBody>
          <a:bodyPr/>
          <a:lstStyle/>
          <a:p>
            <a:endParaRPr lang="en-US"/>
          </a:p>
        </p:txBody>
      </p:sp>
      <p:sp>
        <p:nvSpPr>
          <p:cNvPr id="6" name="Slide Number Placeholder 5"/>
          <p:cNvSpPr>
            <a:spLocks noGrp="1"/>
          </p:cNvSpPr>
          <p:nvPr>
            <p:ph type="sldNum" sz="quarter" idx="12"/>
          </p:nvPr>
        </p:nvSpPr>
        <p:spPr>
          <a:xfrm>
            <a:off x="8610600" y="6356350"/>
            <a:ext cx="2743835" cy="365760"/>
          </a:xfrm>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291880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BF9A2C-825F-4961-A8B9-9611E97E80F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84709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BF9A2C-825F-4961-A8B9-9611E97E80F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176541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BF9A2C-825F-4961-A8B9-9611E97E80FE}"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232186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BF9A2C-825F-4961-A8B9-9611E97E80FE}"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1013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F9A2C-825F-4961-A8B9-9611E97E80FE}"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409077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BF9A2C-825F-4961-A8B9-9611E97E80F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97504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BF9A2C-825F-4961-A8B9-9611E97E80F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412989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8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F9A2C-825F-4961-A8B9-9611E97E80FE}" type="datetimeFigureOut">
              <a:rPr lang="en-US" smtClean="0"/>
              <a:t>8/11/2021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3F533-1FD0-4296-B0D5-FB35874CC641}" type="slidenum">
              <a:rPr lang="en-US" smtClean="0"/>
              <a:t>‹#›</a:t>
            </a:fld>
            <a:endParaRPr lang="en-US"/>
          </a:p>
        </p:txBody>
      </p:sp>
    </p:spTree>
    <p:extLst>
      <p:ext uri="{BB962C8B-B14F-4D97-AF65-F5344CB8AC3E}">
        <p14:creationId xmlns:p14="http://schemas.microsoft.com/office/powerpoint/2010/main" val="111399014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gif"/><Relationship Id="rId1" Type="http://schemas.openxmlformats.org/officeDocument/2006/relationships/slideLayout" Target="../slideLayouts/slideLayout2.xml"/><Relationship Id="rId4" Type="http://schemas.openxmlformats.org/officeDocument/2006/relationships/hyperlink" Target="https://ru.wikipedia.org/wiki/%D0%9A%D1%80%D0%B5%D0%B1%D1%81,_%D0%A5%D0%B0%D0%BD%D1%81_%D0%90%D0%B4%D0%BE%D0%BB%D1%8C%D1%8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u.wikipedia.org/wiki/%D0%92%D0%B8%D0%BB%D1%8C%D1%88%D1%82%D0%B5%D1%82%D1%82%D0%B5%D1%80,_%D0%A0%D0%B8%D1%85%D0%B0%D1%80%D0%B4_%D0%9C%D0%B0%D1%80%D1%82%D0%B8%D0%BD" TargetMode="Externa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hyperlink" Target="https://ru.wikipedia.org/wiki/%D0%9F%D0%BE%D1%80%D1%84%D0%B8%D1%80%D0%B8%D0%BD%D1%8B" TargetMode="Externa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hyperlink" Target="https://ru.wikipedia.org/wiki/%D0%9A%D0%B5%D0%B9%D0%BB%D0%B8%D0%BD,_%D0%94%D1%8D%D0%B2%D0%B8%D0%B4" TargetMode="External"/><Relationship Id="rId2" Type="http://schemas.openxmlformats.org/officeDocument/2006/relationships/image" Target="../media/image32.jpeg"/><Relationship Id="rId1" Type="http://schemas.openxmlformats.org/officeDocument/2006/relationships/slideLayout" Target="../slideLayouts/slideLayout2.xml"/><Relationship Id="rId5" Type="http://schemas.openxmlformats.org/officeDocument/2006/relationships/hyperlink" Target="https://ru.wikipedia.org/wiki/%D0%9E%D0%B2%D0%BE%D0%B4%D1%8B" TargetMode="Externa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hyperlink" Target="https://ru.wikipedia.org/wiki/%D0%92%D0%B0%D1%80%D0%B1%D1%83%D1%80%D0%B3,_%D0%9E%D1%82%D1%82%D0%BE_%D0%93%D0%B5%D0%BD%D1%80%D0%B8%D1%85" TargetMode="External"/><Relationship Id="rId7" Type="http://schemas.openxmlformats.org/officeDocument/2006/relationships/hyperlink" Target="https://www.booksite.ru/fulltext/1/001/008/003/229.htm" TargetMode="External"/><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hyperlink" Target="https://ru.wikipedia.org/wiki/%D0%AD%D0%BD%D0%B3%D0%B5%D0%BB%D1%8C%D0%B3%D0%B0%D1%80%D0%B4%D1%82,_%D0%92%D0%BB%D0%B0%D0%B4%D0%B8%D0%BC%D0%B8%D1%80_%D0%90%D0%BB%D0%B5%D0%BA%D1%81%D0%B0%D0%BD%D0%B4%D1%80%D0%BE%D0%B2%D0%B8%D1%87" TargetMode="External"/><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hyperlink" Target="https://ru.wikipedia.org/wiki/%D0%9E%D0%BA%D0%B8%D1%81%D0%BB%D0%B8%D1%82%D0%B5%D0%BB%D1%8C%D0%BD%D0%BE%D0%B5_%D1%84%D0%BE%D1%81%D1%84%D0%BE%D1%80%D0%B8%D0%BB%D0%B8%D1%80%D0%BE%D0%B2%D0%B0%D0%BD%D0%B8%D0%B5" TargetMode="Externa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hyperlink" Target="https://bio.wikireading.ru/1880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ru.wikipedia.org/wiki/%D0%91%D0%B5%D0%BB%D0%B8%D1%86%D0%B5%D1%80,_%D0%92%D0%BB%D0%B0%D0%B4%D0%B8%D0%BC%D0%B8%D1%80_%D0%90%D0%BB%D0%B5%D0%BA%D1%81%D0%B0%D0%BD%D0%B4%D1%80%D0%BE%D0%B2%D0%B8%D1%87" TargetMode="External"/><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u.wikipedia.org/wiki/%D0%9B%D0%B8%D0%BF%D0%BC%D0%B0%D0%BD,_%D0%A4%D1%80%D0%B8%D1%86_%D0%90%D0%BB%D1%8C%D0%B1%D0%B5%D1%80%D1%82"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ru.wikipedia.org/wiki/2,4-%D0%94%D0%B8%D0%BD%D0%B8%D1%82%D1%80%D0%BE%D1%84%D0%B5%D0%BD%D0%BE%D0%BB" TargetMode="External"/><Relationship Id="rId5" Type="http://schemas.openxmlformats.org/officeDocument/2006/relationships/image" Target="../media/image40.png"/><Relationship Id="rId4" Type="http://schemas.openxmlformats.org/officeDocument/2006/relationships/image" Target="../media/image39.jpe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hyperlink" Target="https://ru.wikipedia.org/wiki/%D0%A2%D1%80%D0%B8%D0%BD%D0%B8%D1%82%D1%80%D0%BE%D1%84%D0%B5%D0%BD%D0%BE%D0%BB" TargetMode="External"/><Relationship Id="rId5" Type="http://schemas.openxmlformats.org/officeDocument/2006/relationships/image" Target="../media/image41.png"/><Relationship Id="rId4" Type="http://schemas.openxmlformats.org/officeDocument/2006/relationships/hyperlink" Target="https://ru.wikipedia.org/wiki/2,4-%D0%94%D0%B8%D0%BD%D0%B8%D1%82%D1%80%D0%BE%D1%84%D0%B5%D0%BD%D0%BE%D0%BB"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hyperlink" Target="https://ru.wikipedia.org/wiki/%D0%9C%D0%B8%D1%82%D1%87%D0%B5%D0%BB%D0%BB,_%D0%9F%D0%B8%D1%82%D0%B5%D1%80_%D0%94%D0%B5%D0%BD%D0%BD%D0%B8%D1%8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ru.wikipedia.org/wiki/%D0%9B%D0%B8%D0%B1%D0%B5%D1%80%D0%BC%D0%B0%D0%BD,_%D0%95%D1%84%D0%B8%D0%BC_%D0%90%D1%80%D1%81%D0%B5%D0%BD%D1%82%D1%8C%D0%B5%D0%B2%D0%B8%D1%87" TargetMode="External"/><Relationship Id="rId7" Type="http://schemas.openxmlformats.org/officeDocument/2006/relationships/image" Target="../media/image41.pn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hyperlink" Target="https://ru.wikipedia.org/wiki/%D0%A1%D0%BA%D1%83%D0%BB%D0%B0%D1%87%D1%91%D0%B2,_%D0%92%D0%BB%D0%B0%D0%B4%D0%B8%D0%BC%D0%B8%D1%80_%D0%9F%D0%B5%D1%82%D1%80%D0%BE%D0%B2%D0%B8%D1%87" TargetMode="External"/><Relationship Id="rId5" Type="http://schemas.openxmlformats.org/officeDocument/2006/relationships/image" Target="../media/image46.png"/><Relationship Id="rId4" Type="http://schemas.openxmlformats.org/officeDocument/2006/relationships/image" Target="../media/image44.jpe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u.wikipedia.org/wiki/%D0%9B%D0%B8%D0%BF%D0%BC%D0%B0%D0%BD,_%D0%A4%D1%80%D0%B8%D1%86_%D0%90%D0%BB%D1%8C%D0%B1%D0%B5%D1%80%D1%82" TargetMode="External"/><Relationship Id="rId7" Type="http://schemas.openxmlformats.org/officeDocument/2006/relationships/hyperlink" Target="https://ru.wikipedia.org/wiki/%D0%93%D0%B8%D0%B1%D0%B1%D1%81,_%D0%94%D0%B6%D0%BE%D0%B7%D0%B0%D0%B9%D1%8F_%D0%A3%D0%B8%D0%BB%D0%BB%D0%B0%D1%80%D0%B4"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ru.wikipedia.org/wiki/%D0%93%D0%B5%D0%BB%D1%8C%D0%BC%D0%B3%D0%BE%D0%BB%D1%8C%D1%86,_%D0%93%D0%B5%D1%80%D0%BC%D0%B0%D0%BD_%D0%9B%D1%8E%D0%B4%D0%B2%D0%B8%D0%B3_%D0%A4%D0%B5%D1%80%D0%B4%D0%B8%D0%BD%D0%B0%D0%BD%D0%B4"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ru.wikipedia.org/wiki/%D0%9D%D0%B8%D0%BA%D0%BE%D1%82%D0%B8%D0%BD%D0%B0%D0%BC%D0%B8%D0%B4%D0%B0%D0%B4%D0%B5%D0%BD%D0%B8%D0%BD%D0%B4%D0%B8%D0%BD%D1%83%D0%BA%D0%BB%D0%B5%D0%BE%D1%82%D0%B8%D0%B4"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ru.wikipedia.org/wiki/%D0%93%D0%BE%D1%81%D1%83%D0%B4%D0%B0%D1%80%D1%81%D1%82%D0%B2%D0%B5%D0%BD%D0%BD%D1%8B%D0%B9_%D0%BE%D0%BF%D1%82%D0%B8%D1%87%D0%B5%D1%81%D0%BA%D0%B8%D0%B9_%D0%B8%D0%BD%D1%81%D1%82%D0%B8%D1%82%D1%83%D1%82"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s://ru.wikipedia.org/wiki/%D0%91%D1%80%D1%83%D0%BC%D0%B1%D0%B5%D1%80%D0%B3,_%D0%95%D0%B2%D0%B3%D0%B5%D0%BD%D0%B8%D0%B9_%D0%9C%D0%B8%D1%85%D0%B0%D0%B9%D0%BB%D0%BE%D0%B2%D0%B8%D1%87" TargetMode="Externa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hyperlink" Target="https://ru.wikipedia.org/wiki/%D0%A4%D1%80%D0%B0%D0%BD%D0%BA,_%D0%93%D0%BB%D0%B5%D0%B1_%D0%9C%D0%B8%D1%85%D0%B0%D0%B9%D0%BB%D0%BE%D0%B2%D0%B8%D1%87" TargetMode="External"/><Relationship Id="rId7" Type="http://schemas.openxmlformats.org/officeDocument/2006/relationships/hyperlink" Target="https://wikichi.ru/wiki/Britton_Chance"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hyperlink" Target="https://ru.wikipedia.org/wiki/%D0%9A%D0%B5%D0%BB%D0%B4%D1%8B%D1%88,_%D0%9C%D1%81%D1%82%D0%B8%D1%81%D0%BB%D0%B0%D0%B2_%D0%92%D1%81%D0%B5%D0%B2%D0%BE%D0%BB%D0%BE%D0%B4%D0%BE%D0%B2%D0%B8%D1%87" TargetMode="Externa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ru.wikipedia.org/wiki/%D0%91%D0%B0%D1%82%D1%82%D0%B5%D0%BB%D0%BB%D0%B8,_%D0%A4%D0%B5%D0%B4%D0%B5%D1%80%D0%B8%D0%BA%D0%BE" TargetMode="Externa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hyperlink" Target="https://ru.wikipedia.org/wiki/%D0%A8%D1%82%D0%B5%D1%80%D0%BD,_%D0%9B%D0%B8%D0%BD%D0%B0_%D0%A1%D0%BE%D0%BB%D0%BE%D0%BC%D0%BE%D0%BD%D0%BE%D0%B2%D0%BD%D0%B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D69265C6-90BD-40B8-B78D-1A932BA70F6C}"/>
              </a:ext>
            </a:extLst>
          </p:cNvPr>
          <p:cNvPicPr>
            <a:picLocks noChangeAspect="1"/>
          </p:cNvPicPr>
          <p:nvPr/>
        </p:nvPicPr>
        <p:blipFill>
          <a:blip r:embed="rId2"/>
          <a:stretch>
            <a:fillRect/>
          </a:stretch>
        </p:blipFill>
        <p:spPr>
          <a:xfrm>
            <a:off x="-1" y="0"/>
            <a:ext cx="12812751" cy="6858000"/>
          </a:xfrm>
          <a:prstGeom prst="rect">
            <a:avLst/>
          </a:prstGeom>
        </p:spPr>
      </p:pic>
      <p:sp>
        <p:nvSpPr>
          <p:cNvPr id="2" name="Title 1"/>
          <p:cNvSpPr txBox="1">
            <a:spLocks noGrp="1"/>
          </p:cNvSpPr>
          <p:nvPr>
            <p:ph type="ctrTitle"/>
          </p:nvPr>
        </p:nvSpPr>
        <p:spPr>
          <a:xfrm>
            <a:off x="1524000" y="2462980"/>
            <a:ext cx="9145270" cy="1048569"/>
          </a:xfrm>
          <a:prstGeom prst="rect">
            <a:avLst/>
          </a:prstGeom>
          <a:solidFill>
            <a:schemeClr val="tx1"/>
          </a:solidFill>
        </p:spPr>
        <p:txBody>
          <a:bodyPr vert="horz" wrap="square" lIns="91440" tIns="45720" rIns="91440" bIns="45720" numCol="1" anchor="b">
            <a:normAutofit/>
          </a:bodyPr>
          <a:lstStyle/>
          <a:p>
            <a:pPr marL="0" indent="0" latinLnBrk="0">
              <a:buFontTx/>
              <a:buNone/>
            </a:pPr>
            <a:r>
              <a:rPr lang="ru-RU" sz="2400" b="1" dirty="0">
                <a:solidFill>
                  <a:schemeClr val="bg1"/>
                </a:solidFill>
                <a:latin typeface="Kelson Sans RU" charset="0"/>
                <a:ea typeface="Kelson Sans RU" charset="0"/>
              </a:rPr>
              <a:t>История и методология науки и техники в области биотехнических систем и технологий</a:t>
            </a:r>
            <a:endParaRPr lang="ru-RU" altLang="ko-KR" sz="2400" b="1" dirty="0">
              <a:solidFill>
                <a:schemeClr val="bg1"/>
              </a:solidFill>
              <a:latin typeface="Kelson Sans RU" charset="0"/>
              <a:ea typeface="Kelson Sans RU" charset="0"/>
            </a:endParaRPr>
          </a:p>
        </p:txBody>
      </p:sp>
      <p:sp>
        <p:nvSpPr>
          <p:cNvPr id="3" name="Subtitle 2"/>
          <p:cNvSpPr txBox="1">
            <a:spLocks noGrp="1"/>
          </p:cNvSpPr>
          <p:nvPr>
            <p:ph type="subTitle" idx="1"/>
          </p:nvPr>
        </p:nvSpPr>
        <p:spPr>
          <a:xfrm>
            <a:off x="1524000" y="3478530"/>
            <a:ext cx="9145270" cy="573353"/>
          </a:xfrm>
          <a:prstGeom prst="rect">
            <a:avLst/>
          </a:prstGeom>
          <a:solidFill>
            <a:schemeClr val="tx1"/>
          </a:solidFill>
        </p:spPr>
        <p:txBody>
          <a:bodyPr vert="horz" wrap="square" lIns="91440" tIns="45720" rIns="91440" bIns="45720" numCol="1" anchor="t">
            <a:normAutofit/>
          </a:bodyPr>
          <a:lstStyle/>
          <a:p>
            <a:pPr marL="0" indent="0" latinLnBrk="0">
              <a:buFontTx/>
              <a:buNone/>
            </a:pPr>
            <a:r>
              <a:rPr lang="ru-RU" dirty="0">
                <a:solidFill>
                  <a:schemeClr val="bg1">
                    <a:lumMod val="95000"/>
                  </a:schemeClr>
                </a:solidFill>
                <a:latin typeface="Kelson Sans RU" charset="0"/>
                <a:ea typeface="Kelson Sans RU" charset="0"/>
              </a:rPr>
              <a:t>Лекция №4 – история развития оптических методов в физиологии</a:t>
            </a:r>
            <a:endParaRPr lang="ko-KR" altLang="en-US" dirty="0">
              <a:solidFill>
                <a:schemeClr val="bg1">
                  <a:lumMod val="95000"/>
                </a:schemeClr>
              </a:solidFill>
              <a:latin typeface="Kelson Sans RU" charset="0"/>
              <a:ea typeface="Kelson Sans RU" charset="0"/>
            </a:endParaRPr>
          </a:p>
        </p:txBody>
      </p:sp>
      <p:pic>
        <p:nvPicPr>
          <p:cNvPr id="4" name="Рисунок 54"/>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0" y="0"/>
            <a:ext cx="3810635" cy="1991360"/>
          </a:xfrm>
          <a:prstGeom prst="rect">
            <a:avLst/>
          </a:prstGeom>
          <a:noFill/>
        </p:spPr>
      </p:pic>
    </p:spTree>
    <p:extLst>
      <p:ext uri="{BB962C8B-B14F-4D97-AF65-F5344CB8AC3E}">
        <p14:creationId xmlns:p14="http://schemas.microsoft.com/office/powerpoint/2010/main" val="332395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5D7BC9-8BE6-4A67-ACC9-B477BF4D998D}"/>
              </a:ext>
            </a:extLst>
          </p:cNvPr>
          <p:cNvSpPr>
            <a:spLocks noGrp="1"/>
          </p:cNvSpPr>
          <p:nvPr>
            <p:ph type="title"/>
          </p:nvPr>
        </p:nvSpPr>
        <p:spPr>
          <a:xfrm>
            <a:off x="0" y="0"/>
            <a:ext cx="10516235" cy="1326515"/>
          </a:xfrm>
        </p:spPr>
        <p:txBody>
          <a:bodyPr/>
          <a:lstStyle/>
          <a:p>
            <a:r>
              <a:rPr lang="en-US" dirty="0"/>
              <a:t>1953 </a:t>
            </a:r>
            <a:r>
              <a:rPr lang="ru-RU" dirty="0"/>
              <a:t>Цикл Кребса</a:t>
            </a:r>
          </a:p>
        </p:txBody>
      </p:sp>
      <p:pic>
        <p:nvPicPr>
          <p:cNvPr id="2050" name="Picture 2" descr="Цикл трикарбоновых кислот">
            <a:extLst>
              <a:ext uri="{FF2B5EF4-FFF2-40B4-BE49-F238E27FC236}">
                <a16:creationId xmlns:a16="http://schemas.microsoft.com/office/drawing/2014/main" id="{A74A79C2-963D-4FF6-BBC4-9DC907073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043" y="365124"/>
            <a:ext cx="5867399" cy="64743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C5C5BB8-F066-487B-85E1-D72148216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01" y="1528763"/>
            <a:ext cx="2533650" cy="3800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20BF0A-0431-4CB1-9225-8288D783DF04}"/>
              </a:ext>
            </a:extLst>
          </p:cNvPr>
          <p:cNvSpPr txBox="1"/>
          <p:nvPr/>
        </p:nvSpPr>
        <p:spPr>
          <a:xfrm>
            <a:off x="416201" y="5473148"/>
            <a:ext cx="2645051" cy="246221"/>
          </a:xfrm>
          <a:prstGeom prst="rect">
            <a:avLst/>
          </a:prstGeom>
          <a:noFill/>
        </p:spPr>
        <p:txBody>
          <a:bodyPr wrap="square" rtlCol="0">
            <a:spAutoFit/>
          </a:bodyPr>
          <a:lstStyle/>
          <a:p>
            <a:pPr algn="ctr"/>
            <a:r>
              <a:rPr lang="ru-RU" sz="1000" b="1" i="0" dirty="0">
                <a:solidFill>
                  <a:srgbClr val="202122"/>
                </a:solidFill>
                <a:effectLst/>
                <a:latin typeface="Arial" panose="020B0604020202020204" pitchFamily="34" charset="0"/>
                <a:hlinkClick r:id="rId4"/>
              </a:rPr>
              <a:t>Ханс Адольф Кребс</a:t>
            </a:r>
            <a:r>
              <a:rPr lang="ru-RU" sz="1000" b="0" i="0" dirty="0">
                <a:solidFill>
                  <a:srgbClr val="202122"/>
                </a:solidFill>
                <a:effectLst/>
                <a:latin typeface="Arial" panose="020B0604020202020204" pitchFamily="34" charset="0"/>
                <a:hlinkClick r:id="rId4"/>
              </a:rPr>
              <a:t> </a:t>
            </a:r>
            <a:endParaRPr lang="ru-RU" sz="1000" dirty="0"/>
          </a:p>
        </p:txBody>
      </p:sp>
      <p:sp>
        <p:nvSpPr>
          <p:cNvPr id="5" name="TextBox 4">
            <a:extLst>
              <a:ext uri="{FF2B5EF4-FFF2-40B4-BE49-F238E27FC236}">
                <a16:creationId xmlns:a16="http://schemas.microsoft.com/office/drawing/2014/main" id="{B463292D-381A-46F6-82C0-CE0EAB22AFD7}"/>
              </a:ext>
            </a:extLst>
          </p:cNvPr>
          <p:cNvSpPr txBox="1"/>
          <p:nvPr/>
        </p:nvSpPr>
        <p:spPr>
          <a:xfrm>
            <a:off x="11025809" y="1691640"/>
            <a:ext cx="692424" cy="646331"/>
          </a:xfrm>
          <a:prstGeom prst="rect">
            <a:avLst/>
          </a:prstGeom>
          <a:noFill/>
        </p:spPr>
        <p:txBody>
          <a:bodyPr wrap="square" rtlCol="0">
            <a:spAutoFit/>
          </a:bodyPr>
          <a:lstStyle/>
          <a:p>
            <a:r>
              <a:rPr lang="en-US" dirty="0"/>
              <a:t>H</a:t>
            </a:r>
          </a:p>
          <a:p>
            <a:r>
              <a:rPr lang="en-US" dirty="0"/>
              <a:t>CO</a:t>
            </a:r>
            <a:r>
              <a:rPr lang="en-US" baseline="-25000" dirty="0"/>
              <a:t>2</a:t>
            </a:r>
            <a:endParaRPr lang="ru-RU" baseline="-25000" dirty="0"/>
          </a:p>
        </p:txBody>
      </p:sp>
      <p:sp>
        <p:nvSpPr>
          <p:cNvPr id="6" name="Стрелка: вправо 5">
            <a:extLst>
              <a:ext uri="{FF2B5EF4-FFF2-40B4-BE49-F238E27FC236}">
                <a16:creationId xmlns:a16="http://schemas.microsoft.com/office/drawing/2014/main" id="{E2ACDFC9-324F-42B0-9778-163A78C8CD36}"/>
              </a:ext>
            </a:extLst>
          </p:cNvPr>
          <p:cNvSpPr/>
          <p:nvPr/>
        </p:nvSpPr>
        <p:spPr>
          <a:xfrm rot="19931138">
            <a:off x="10323442" y="2088859"/>
            <a:ext cx="523523" cy="151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FEAFB188-48DF-475F-8695-A363D829496B}"/>
              </a:ext>
            </a:extLst>
          </p:cNvPr>
          <p:cNvSpPr txBox="1"/>
          <p:nvPr/>
        </p:nvSpPr>
        <p:spPr>
          <a:xfrm>
            <a:off x="234892" y="5796793"/>
            <a:ext cx="4546833" cy="1323439"/>
          </a:xfrm>
          <a:prstGeom prst="rect">
            <a:avLst/>
          </a:prstGeom>
          <a:noFill/>
        </p:spPr>
        <p:txBody>
          <a:bodyPr wrap="square" rtlCol="0">
            <a:spAutoFit/>
          </a:bodyPr>
          <a:lstStyle/>
          <a:p>
            <a:r>
              <a:rPr lang="ru-RU" sz="1000" dirty="0"/>
              <a:t>Цикл превращения лимонной кислоты в живых клетках (то есть цикл трикарбоновых кислот) был открыт и изучен немецким биохимиком Хансом Кребсом, за эту работу он (совместно с Ф. </a:t>
            </a:r>
            <a:r>
              <a:rPr lang="ru-RU" sz="1000" dirty="0" err="1"/>
              <a:t>Липманом</a:t>
            </a:r>
            <a:r>
              <a:rPr lang="ru-RU" sz="1000" dirty="0"/>
              <a:t>) был удостоен Нобелевской премии (1953 год).</a:t>
            </a:r>
          </a:p>
          <a:p>
            <a:r>
              <a:rPr lang="ru-RU" sz="1000" dirty="0"/>
              <a:t>У эукариот все реакции цикла Кребса протекают внутри </a:t>
            </a:r>
            <a:r>
              <a:rPr lang="ru-RU" sz="1000" dirty="0" err="1"/>
              <a:t>митохондрий</a:t>
            </a:r>
            <a:r>
              <a:rPr lang="ru-RU" sz="1000" dirty="0"/>
              <a:t>, а у большинства бактерий реакции цикла протекают в цитозоле.</a:t>
            </a:r>
          </a:p>
          <a:p>
            <a:endParaRPr lang="ru-RU" sz="1000" dirty="0"/>
          </a:p>
          <a:p>
            <a:endParaRPr lang="ru-RU" sz="1000" dirty="0"/>
          </a:p>
        </p:txBody>
      </p:sp>
    </p:spTree>
    <p:extLst>
      <p:ext uri="{BB962C8B-B14F-4D97-AF65-F5344CB8AC3E}">
        <p14:creationId xmlns:p14="http://schemas.microsoft.com/office/powerpoint/2010/main" val="307197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DAC8B6-4686-45F7-B840-1B39CBE1AA08}"/>
              </a:ext>
            </a:extLst>
          </p:cNvPr>
          <p:cNvSpPr>
            <a:spLocks noGrp="1"/>
          </p:cNvSpPr>
          <p:nvPr>
            <p:ph type="title"/>
          </p:nvPr>
        </p:nvSpPr>
        <p:spPr/>
        <p:txBody>
          <a:bodyPr/>
          <a:lstStyle/>
          <a:p>
            <a:r>
              <a:rPr lang="ru-RU" dirty="0"/>
              <a:t>1870-е - Работы по изучению крови</a:t>
            </a:r>
          </a:p>
        </p:txBody>
      </p:sp>
      <p:sp>
        <p:nvSpPr>
          <p:cNvPr id="3" name="Объект 2">
            <a:extLst>
              <a:ext uri="{FF2B5EF4-FFF2-40B4-BE49-F238E27FC236}">
                <a16:creationId xmlns:a16="http://schemas.microsoft.com/office/drawing/2014/main" id="{D3253D22-FB36-4377-8D62-3639796498CA}"/>
              </a:ext>
            </a:extLst>
          </p:cNvPr>
          <p:cNvSpPr>
            <a:spLocks noGrp="1"/>
          </p:cNvSpPr>
          <p:nvPr>
            <p:ph idx="1"/>
          </p:nvPr>
        </p:nvSpPr>
        <p:spPr>
          <a:xfrm>
            <a:off x="3591339" y="1822311"/>
            <a:ext cx="7763096" cy="1835289"/>
          </a:xfrm>
        </p:spPr>
        <p:txBody>
          <a:bodyPr>
            <a:normAutofit/>
          </a:bodyPr>
          <a:lstStyle/>
          <a:p>
            <a:pPr marL="0" indent="0">
              <a:buNone/>
            </a:pPr>
            <a:r>
              <a:rPr lang="ru-RU" sz="1600" dirty="0"/>
              <a:t>Самый яркий биохимический объект – кровь. С открытием спектрометрии (спектрального анализа) стали изучать спектр крови и нашли спектральные линии там, где быть ее не могло. Красящее вещество крови – гемоглобин стали изучать первым, потому что он кристаллизируется. Выпущенная кровь высыхая образует великолепные кристаллы, более того, по тонкой форме кристалла, можно определить животное. Также спектрометрией можно было посмотреть, у каких живых существ есть кровь, а у каких нет.</a:t>
            </a:r>
          </a:p>
        </p:txBody>
      </p:sp>
      <p:pic>
        <p:nvPicPr>
          <p:cNvPr id="3074" name="Picture 2" descr="Применение спектрального анализа - Cpektr">
            <a:extLst>
              <a:ext uri="{FF2B5EF4-FFF2-40B4-BE49-F238E27FC236}">
                <a16:creationId xmlns:a16="http://schemas.microsoft.com/office/drawing/2014/main" id="{5A54C32B-577E-462C-9A72-DEE00D3D0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25" y="1691640"/>
            <a:ext cx="3213189" cy="16737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Спектральный анализ крови">
            <a:extLst>
              <a:ext uri="{FF2B5EF4-FFF2-40B4-BE49-F238E27FC236}">
                <a16:creationId xmlns:a16="http://schemas.microsoft.com/office/drawing/2014/main" id="{2395A64D-9636-47DB-9A25-D942766F6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01" y="3782873"/>
            <a:ext cx="3474638" cy="2895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10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14ED32-D25A-4846-B6E6-3909F421128F}"/>
              </a:ext>
            </a:extLst>
          </p:cNvPr>
          <p:cNvSpPr>
            <a:spLocks noGrp="1"/>
          </p:cNvSpPr>
          <p:nvPr>
            <p:ph type="title"/>
          </p:nvPr>
        </p:nvSpPr>
        <p:spPr/>
        <p:txBody>
          <a:bodyPr/>
          <a:lstStyle/>
          <a:p>
            <a:r>
              <a:rPr lang="ru-RU" dirty="0"/>
              <a:t>Спектры основных компонентов крови</a:t>
            </a:r>
          </a:p>
        </p:txBody>
      </p:sp>
      <p:pic>
        <p:nvPicPr>
          <p:cNvPr id="5" name="Объект 4">
            <a:extLst>
              <a:ext uri="{FF2B5EF4-FFF2-40B4-BE49-F238E27FC236}">
                <a16:creationId xmlns:a16="http://schemas.microsoft.com/office/drawing/2014/main" id="{4D283FBF-9425-452A-92BB-85FDB32CCC02}"/>
              </a:ext>
            </a:extLst>
          </p:cNvPr>
          <p:cNvPicPr>
            <a:picLocks noGrp="1" noChangeAspect="1"/>
          </p:cNvPicPr>
          <p:nvPr>
            <p:ph idx="1"/>
          </p:nvPr>
        </p:nvPicPr>
        <p:blipFill>
          <a:blip r:embed="rId2"/>
          <a:stretch>
            <a:fillRect/>
          </a:stretch>
        </p:blipFill>
        <p:spPr>
          <a:xfrm>
            <a:off x="3949401" y="1411997"/>
            <a:ext cx="8242599" cy="5446003"/>
          </a:xfrm>
        </p:spPr>
      </p:pic>
      <p:pic>
        <p:nvPicPr>
          <p:cNvPr id="7" name="Рисунок 6">
            <a:extLst>
              <a:ext uri="{FF2B5EF4-FFF2-40B4-BE49-F238E27FC236}">
                <a16:creationId xmlns:a16="http://schemas.microsoft.com/office/drawing/2014/main" id="{114E7939-B184-4921-87B0-3487AA7C2843}"/>
              </a:ext>
            </a:extLst>
          </p:cNvPr>
          <p:cNvPicPr>
            <a:picLocks noChangeAspect="1"/>
          </p:cNvPicPr>
          <p:nvPr/>
        </p:nvPicPr>
        <p:blipFill>
          <a:blip r:embed="rId3"/>
          <a:stretch>
            <a:fillRect/>
          </a:stretch>
        </p:blipFill>
        <p:spPr>
          <a:xfrm>
            <a:off x="127885" y="1419115"/>
            <a:ext cx="3821516" cy="2433471"/>
          </a:xfrm>
          <a:prstGeom prst="rect">
            <a:avLst/>
          </a:prstGeom>
        </p:spPr>
      </p:pic>
    </p:spTree>
    <p:extLst>
      <p:ext uri="{BB962C8B-B14F-4D97-AF65-F5344CB8AC3E}">
        <p14:creationId xmlns:p14="http://schemas.microsoft.com/office/powerpoint/2010/main" val="403507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9CB5B8-38B6-4945-9AB3-B6F3DECE2D79}"/>
              </a:ext>
            </a:extLst>
          </p:cNvPr>
          <p:cNvSpPr>
            <a:spLocks noGrp="1"/>
          </p:cNvSpPr>
          <p:nvPr>
            <p:ph type="title"/>
          </p:nvPr>
        </p:nvSpPr>
        <p:spPr/>
        <p:txBody>
          <a:bodyPr/>
          <a:lstStyle/>
          <a:p>
            <a:r>
              <a:rPr lang="ru-RU" dirty="0"/>
              <a:t>Спектральный анализ на микроэлементы</a:t>
            </a:r>
          </a:p>
        </p:txBody>
      </p:sp>
      <p:pic>
        <p:nvPicPr>
          <p:cNvPr id="4098" name="Picture 2" descr="Спектральный анализ волос на микроэлементы: расшифровка у взрослых, нормы -  Медицинская информация">
            <a:extLst>
              <a:ext uri="{FF2B5EF4-FFF2-40B4-BE49-F238E27FC236}">
                <a16:creationId xmlns:a16="http://schemas.microsoft.com/office/drawing/2014/main" id="{09A02896-3961-4F8B-BDDB-56081D205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15" y="1524081"/>
            <a:ext cx="3037428" cy="30374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11428F5-CE02-4316-8A59-5C57138AB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14" y="4698377"/>
            <a:ext cx="3037428" cy="20441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782B48-F931-4289-8522-F9B360C21C0C}"/>
              </a:ext>
            </a:extLst>
          </p:cNvPr>
          <p:cNvSpPr txBox="1"/>
          <p:nvPr/>
        </p:nvSpPr>
        <p:spPr>
          <a:xfrm>
            <a:off x="3604591" y="1524081"/>
            <a:ext cx="8362122" cy="5262979"/>
          </a:xfrm>
          <a:prstGeom prst="rect">
            <a:avLst/>
          </a:prstGeom>
          <a:noFill/>
        </p:spPr>
        <p:txBody>
          <a:bodyPr wrap="square" rtlCol="0">
            <a:spAutoFit/>
          </a:bodyPr>
          <a:lstStyle/>
          <a:p>
            <a:r>
              <a:rPr lang="ru-RU" sz="2800" b="1" dirty="0"/>
              <a:t>Показатели нормы микроэлементов в крови</a:t>
            </a:r>
          </a:p>
          <a:p>
            <a:r>
              <a:rPr lang="ru-RU" sz="1100" b="1" dirty="0"/>
              <a:t>Кобальт (Co)</a:t>
            </a:r>
            <a:r>
              <a:rPr lang="ru-RU" sz="1100" dirty="0"/>
              <a:t>: 0,00045 – 0,001 мкг/мл. Дефицит кобальта приводит к развитию кардиомиопатии и анемии, тогда как избыток оказывает токсическое действие на весь организм.</a:t>
            </a:r>
          </a:p>
          <a:p>
            <a:r>
              <a:rPr lang="ru-RU" sz="1100" b="1" dirty="0"/>
              <a:t>Медь (</a:t>
            </a:r>
            <a:r>
              <a:rPr lang="ru-RU" sz="1100" b="1" dirty="0" err="1"/>
              <a:t>Cu</a:t>
            </a:r>
            <a:r>
              <a:rPr lang="ru-RU" sz="1100" b="1" dirty="0"/>
              <a:t>)</a:t>
            </a:r>
            <a:r>
              <a:rPr lang="ru-RU" sz="1100" dirty="0"/>
              <a:t>: 0,75 – 1,5 мкг/мл у мужчин и 0,85 – 1,8 мкг/мл у женщин. Недостаток данного микроэлемента негативно сказывается на работе опорно-двигательного аппарата, состоянии кожи и волос. Переизбыток меди проявляется интоксикацией, сопровождающейся тошнотой, рвотой, диареей.</a:t>
            </a:r>
          </a:p>
          <a:p>
            <a:r>
              <a:rPr lang="ru-RU" sz="1100" b="1" dirty="0"/>
              <a:t>Молибден (</a:t>
            </a:r>
            <a:r>
              <a:rPr lang="ru-RU" sz="1100" b="1" dirty="0" err="1"/>
              <a:t>Mo</a:t>
            </a:r>
            <a:r>
              <a:rPr lang="ru-RU" sz="1100" b="1" dirty="0"/>
              <a:t>)</a:t>
            </a:r>
            <a:r>
              <a:rPr lang="ru-RU" sz="1100" dirty="0"/>
              <a:t>: 0,0004 – 0,0015 мкг/мл. Недостаток молибдена приводит к развитию подагры.</a:t>
            </a:r>
          </a:p>
          <a:p>
            <a:r>
              <a:rPr lang="ru-RU" sz="1100" b="1" dirty="0"/>
              <a:t>Селен (</a:t>
            </a:r>
            <a:r>
              <a:rPr lang="ru-RU" sz="1100" b="1" dirty="0" err="1"/>
              <a:t>Se</a:t>
            </a:r>
            <a:r>
              <a:rPr lang="ru-RU" sz="1100" b="1" dirty="0"/>
              <a:t>)</a:t>
            </a:r>
            <a:r>
              <a:rPr lang="ru-RU" sz="1100" dirty="0"/>
              <a:t>: 0,07 – 0,12 мкг/л. При дефиците селена существенно ослабевает иммунитет, выпадают волосы, повреждается и истончается ногтевая пластина. Кроме того, возможны различные нарушения психики. В больших количествах селен токсичен для организма.</a:t>
            </a:r>
          </a:p>
          <a:p>
            <a:r>
              <a:rPr lang="ru-RU" sz="1100" b="1" dirty="0"/>
              <a:t>Цинк (Zn)</a:t>
            </a:r>
            <a:r>
              <a:rPr lang="ru-RU" sz="1100" dirty="0"/>
              <a:t>: 0,75 – 1,5 мкг/л. Дефицит цинка приводит к нарушениям гормонального фона, ослаблению иммунитета, истончению волос, появлению угревой сыпи.</a:t>
            </a:r>
          </a:p>
          <a:p>
            <a:r>
              <a:rPr lang="ru-RU" sz="1100" b="1" dirty="0"/>
              <a:t>Марганец (</a:t>
            </a:r>
            <a:r>
              <a:rPr lang="ru-RU" sz="1100" b="1" dirty="0" err="1"/>
              <a:t>Mn</a:t>
            </a:r>
            <a:r>
              <a:rPr lang="ru-RU" sz="1100" b="1" dirty="0"/>
              <a:t>)</a:t>
            </a:r>
            <a:r>
              <a:rPr lang="ru-RU" sz="1100" dirty="0"/>
              <a:t>: 0,007–0,015 мкг/л. Дефицит этого элемента может спровоцировать развитие рассеянного склероза, витилиго и сахарного диабета, тогда как избыток проявляется расстройствами невротического характера.</a:t>
            </a:r>
          </a:p>
          <a:p>
            <a:r>
              <a:rPr lang="ru-RU" sz="1100" b="1" dirty="0"/>
              <a:t>Железо (Fe):</a:t>
            </a:r>
            <a:r>
              <a:rPr lang="ru-RU" sz="1100" dirty="0"/>
              <a:t> 10,7 – 32,2 </a:t>
            </a:r>
            <a:r>
              <a:rPr lang="ru-RU" sz="1100" dirty="0" err="1"/>
              <a:t>мкмоль</a:t>
            </a:r>
            <a:r>
              <a:rPr lang="ru-RU" sz="1100" dirty="0"/>
              <a:t>/л у мужчин и 9 – 21,5 </a:t>
            </a:r>
            <a:r>
              <a:rPr lang="ru-RU" sz="1100" dirty="0" err="1"/>
              <a:t>мкмоль</a:t>
            </a:r>
            <a:r>
              <a:rPr lang="ru-RU" sz="1100" dirty="0"/>
              <a:t>/л у женщин. Симптомами недостатка железа являются: головная боль, побледнение и сухость кожи, слабость и головокружение, одышка при минимальных физических нагрузках, шум в ушах, выпадение волос, искажение зрения. Избыточное содержание железа в организме приводит к пожелтению кожного покрова, увеличению печени и резкому снижению веса.</a:t>
            </a:r>
          </a:p>
          <a:p>
            <a:r>
              <a:rPr lang="ru-RU" sz="1100" b="1" dirty="0"/>
              <a:t>Калий (K)</a:t>
            </a:r>
            <a:r>
              <a:rPr lang="ru-RU" sz="1100" dirty="0"/>
              <a:t>: 3,4 – 5,5 ммоль/л. Снижение уровня данного элемента указывает на дисфункцию почек, нарушения в работе ЖКТ и сердечно-сосудистой системы. Превышение нормы калия проявляется помрачнением сознания и падением артериального давления.</a:t>
            </a:r>
          </a:p>
          <a:p>
            <a:r>
              <a:rPr lang="ru-RU" sz="1100" b="1" dirty="0"/>
              <a:t>Натрий (Na)</a:t>
            </a:r>
            <a:r>
              <a:rPr lang="ru-RU" sz="1100" dirty="0"/>
              <a:t>: 136 – 145 ммоль/л. Недостаток натрия проявляется сонливостью, головной болью, тошнотой и рвотой. Об избытке микроэлемента говорят мышечные судороги, повышенная жажда.</a:t>
            </a:r>
          </a:p>
          <a:p>
            <a:r>
              <a:rPr lang="ru-RU" sz="1100" b="1" dirty="0"/>
              <a:t>Кальций (</a:t>
            </a:r>
            <a:r>
              <a:rPr lang="ru-RU" sz="1100" b="1" dirty="0" err="1"/>
              <a:t>Ca</a:t>
            </a:r>
            <a:r>
              <a:rPr lang="ru-RU" sz="1100" b="1" dirty="0"/>
              <a:t>)</a:t>
            </a:r>
            <a:r>
              <a:rPr lang="ru-RU" sz="1100" dirty="0"/>
              <a:t>: 2,14 – 2,5 ммоль/л. Дефицит кальция приводит к истончению и хрупкости костей, остеопорозу, проблемам с зубами. Повышенный уровень кальция может указывать на развитие онкологических заболеваний.</a:t>
            </a:r>
          </a:p>
          <a:p>
            <a:r>
              <a:rPr lang="ru-RU" sz="1100" b="1" dirty="0"/>
              <a:t>Магний (</a:t>
            </a:r>
            <a:r>
              <a:rPr lang="ru-RU" sz="1100" b="1" dirty="0" err="1"/>
              <a:t>Mg</a:t>
            </a:r>
            <a:r>
              <a:rPr lang="ru-RU" sz="1100" b="1" dirty="0"/>
              <a:t>)</a:t>
            </a:r>
            <a:r>
              <a:rPr lang="ru-RU" sz="1100" dirty="0"/>
              <a:t>: 0,67 – 1,04 ммоль/л. Содержание магния возрастает при почечной недостаточности и уменьшается при заболеваниях печени.</a:t>
            </a:r>
          </a:p>
          <a:p>
            <a:r>
              <a:rPr lang="ru-RU" sz="1100" b="1" dirty="0"/>
              <a:t>Фосфор (Р)</a:t>
            </a:r>
            <a:r>
              <a:rPr lang="ru-RU" sz="1100" dirty="0"/>
              <a:t>: 0,88 – 1,44 ммоль/л. Избыток фосфора негативно сказывается на иммунитете, тогда как недостаток может спровоцировать нервное истощение и депрессию.</a:t>
            </a:r>
          </a:p>
          <a:p>
            <a:r>
              <a:rPr lang="ru-RU" sz="1100" b="1" dirty="0"/>
              <a:t>Хлор (</a:t>
            </a:r>
            <a:r>
              <a:rPr lang="ru-RU" sz="1100" b="1" dirty="0" err="1"/>
              <a:t>Cl</a:t>
            </a:r>
            <a:r>
              <a:rPr lang="ru-RU" sz="1100" b="1" dirty="0"/>
              <a:t>)</a:t>
            </a:r>
            <a:r>
              <a:rPr lang="ru-RU" sz="1100" dirty="0"/>
              <a:t>: 98–107 ммоль/л. При превышении нормы хлора в крови наблюдается сильная жажда, так как происходит обезвоживания организма вследствие нарушения работы почек и надпочечников. Дефицит хлора чреват гормональными нарушениями.</a:t>
            </a:r>
          </a:p>
        </p:txBody>
      </p:sp>
    </p:spTree>
    <p:extLst>
      <p:ext uri="{BB962C8B-B14F-4D97-AF65-F5344CB8AC3E}">
        <p14:creationId xmlns:p14="http://schemas.microsoft.com/office/powerpoint/2010/main" val="350546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CC4723-9F03-4F11-842B-91DCB4225538}"/>
              </a:ext>
            </a:extLst>
          </p:cNvPr>
          <p:cNvSpPr>
            <a:spLocks noGrp="1"/>
          </p:cNvSpPr>
          <p:nvPr>
            <p:ph type="title"/>
          </p:nvPr>
        </p:nvSpPr>
        <p:spPr/>
        <p:txBody>
          <a:bodyPr/>
          <a:lstStyle/>
          <a:p>
            <a:r>
              <a:rPr lang="ru-RU" dirty="0"/>
              <a:t>Гемоглобин</a:t>
            </a:r>
          </a:p>
        </p:txBody>
      </p:sp>
      <p:pic>
        <p:nvPicPr>
          <p:cNvPr id="1026" name="Picture 2" descr="Гемоглобин — Википедия">
            <a:extLst>
              <a:ext uri="{FF2B5EF4-FFF2-40B4-BE49-F238E27FC236}">
                <a16:creationId xmlns:a16="http://schemas.microsoft.com/office/drawing/2014/main" id="{C1CBC2C3-DB4A-407E-8403-42259FD31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839" y="1434517"/>
            <a:ext cx="1905000"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925280-E313-4C51-B643-611E132B7571}"/>
              </a:ext>
            </a:extLst>
          </p:cNvPr>
          <p:cNvSpPr txBox="1"/>
          <p:nvPr/>
        </p:nvSpPr>
        <p:spPr>
          <a:xfrm>
            <a:off x="4118994" y="1434517"/>
            <a:ext cx="6434356" cy="4801314"/>
          </a:xfrm>
          <a:prstGeom prst="rect">
            <a:avLst/>
          </a:prstGeom>
          <a:noFill/>
        </p:spPr>
        <p:txBody>
          <a:bodyPr wrap="square" rtlCol="0">
            <a:spAutoFit/>
          </a:bodyPr>
          <a:lstStyle/>
          <a:p>
            <a:r>
              <a:rPr lang="ru-RU" dirty="0"/>
              <a:t>Замкнутый цикл сопряженных двойных связей – это поразительная физика. Это молекула красящая кровь – </a:t>
            </a:r>
            <a:r>
              <a:rPr lang="ru-RU" dirty="0" err="1"/>
              <a:t>гем</a:t>
            </a:r>
            <a:r>
              <a:rPr lang="ru-RU" dirty="0"/>
              <a:t>, а в целом, четыре </a:t>
            </a:r>
            <a:r>
              <a:rPr lang="ru-RU" dirty="0" err="1"/>
              <a:t>пирольных</a:t>
            </a:r>
            <a:r>
              <a:rPr lang="ru-RU" dirty="0"/>
              <a:t> кольца, соединенных в такую структуру сами по себе, замечательный предмет спектроскопии – они окрашены по разному, цвет может меняться в диапазоне от глубокого фиолетового до красного и темного. Это порфирины (порфира – красная одежда у древних греков, красили моллюсками), есть два свойства – на концы можно подвесить много чего, поэтому большое разнообразие и второе – это стабильная молекула. Когда живых носителей не остается, в ископаемых остатках порфирин легко находить. Поэтому тем кто ищут истоки жизни большое счастье находить </a:t>
            </a:r>
            <a:r>
              <a:rPr lang="ru-RU" dirty="0" err="1"/>
              <a:t>порфиролы</a:t>
            </a:r>
            <a:r>
              <a:rPr lang="ru-RU" dirty="0"/>
              <a:t> или порфирины. Это такая детально изученная молекула. При синтезе возникает много вариантов, заместителей на концах очень много – нумеруются с первого по девятый, который оказался полностью идентичен кровяному пигменту.</a:t>
            </a:r>
          </a:p>
        </p:txBody>
      </p:sp>
    </p:spTree>
    <p:extLst>
      <p:ext uri="{BB962C8B-B14F-4D97-AF65-F5344CB8AC3E}">
        <p14:creationId xmlns:p14="http://schemas.microsoft.com/office/powerpoint/2010/main" val="2691942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CFEA53-B04B-439E-BA21-A1966BA6A3CA}"/>
              </a:ext>
            </a:extLst>
          </p:cNvPr>
          <p:cNvSpPr>
            <a:spLocks noGrp="1"/>
          </p:cNvSpPr>
          <p:nvPr>
            <p:ph type="title"/>
          </p:nvPr>
        </p:nvSpPr>
        <p:spPr/>
        <p:txBody>
          <a:bodyPr/>
          <a:lstStyle/>
          <a:p>
            <a:r>
              <a:rPr lang="ru-RU" dirty="0"/>
              <a:t>Хлорофилл</a:t>
            </a:r>
          </a:p>
        </p:txBody>
      </p:sp>
      <p:pic>
        <p:nvPicPr>
          <p:cNvPr id="4" name="Picture 4">
            <a:extLst>
              <a:ext uri="{FF2B5EF4-FFF2-40B4-BE49-F238E27FC236}">
                <a16:creationId xmlns:a16="http://schemas.microsoft.com/office/drawing/2014/main" id="{5B2B5207-C41C-4E60-9926-FF54C4A9C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926" y="1476825"/>
            <a:ext cx="1080432" cy="15715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71C985-B05D-43F3-9D2E-C45DC1338C4E}"/>
              </a:ext>
            </a:extLst>
          </p:cNvPr>
          <p:cNvSpPr txBox="1"/>
          <p:nvPr/>
        </p:nvSpPr>
        <p:spPr>
          <a:xfrm>
            <a:off x="584433" y="3034177"/>
            <a:ext cx="1777418" cy="400110"/>
          </a:xfrm>
          <a:prstGeom prst="rect">
            <a:avLst/>
          </a:prstGeom>
          <a:noFill/>
        </p:spPr>
        <p:txBody>
          <a:bodyPr wrap="square" rtlCol="0">
            <a:spAutoFit/>
          </a:bodyPr>
          <a:lstStyle/>
          <a:p>
            <a:pPr algn="ctr"/>
            <a:r>
              <a:rPr lang="ru-RU" sz="1000" b="0" i="0" dirty="0">
                <a:solidFill>
                  <a:srgbClr val="000000"/>
                </a:solidFill>
                <a:effectLst/>
                <a:latin typeface="Linux Libertine"/>
                <a:hlinkClick r:id="rId3"/>
              </a:rPr>
              <a:t>Вильштеттер, Рихард Мартин</a:t>
            </a:r>
            <a:endParaRPr lang="ru-RU" sz="1000" b="0" i="0" dirty="0">
              <a:solidFill>
                <a:srgbClr val="000000"/>
              </a:solidFill>
              <a:effectLst/>
              <a:latin typeface="Linux Libertine"/>
            </a:endParaRPr>
          </a:p>
        </p:txBody>
      </p:sp>
      <p:sp>
        <p:nvSpPr>
          <p:cNvPr id="6" name="TextBox 5">
            <a:extLst>
              <a:ext uri="{FF2B5EF4-FFF2-40B4-BE49-F238E27FC236}">
                <a16:creationId xmlns:a16="http://schemas.microsoft.com/office/drawing/2014/main" id="{AE1560D2-D448-4132-80A2-AFE60810BFD9}"/>
              </a:ext>
            </a:extLst>
          </p:cNvPr>
          <p:cNvSpPr txBox="1"/>
          <p:nvPr/>
        </p:nvSpPr>
        <p:spPr>
          <a:xfrm>
            <a:off x="3103927" y="1893052"/>
            <a:ext cx="8833607" cy="3139321"/>
          </a:xfrm>
          <a:prstGeom prst="rect">
            <a:avLst/>
          </a:prstGeom>
          <a:noFill/>
        </p:spPr>
        <p:txBody>
          <a:bodyPr wrap="square" rtlCol="0">
            <a:spAutoFit/>
          </a:bodyPr>
          <a:lstStyle/>
          <a:p>
            <a:r>
              <a:rPr lang="ru-RU" dirty="0"/>
              <a:t>Рихард Мартин </a:t>
            </a:r>
            <a:r>
              <a:rPr lang="ru-RU" dirty="0" err="1"/>
              <a:t>Ви́льштеттер</a:t>
            </a:r>
            <a:r>
              <a:rPr lang="ru-RU" dirty="0"/>
              <a:t> (нем. Richard Martin </a:t>
            </a:r>
            <a:r>
              <a:rPr lang="ru-RU" dirty="0" err="1"/>
              <a:t>Willstätter</a:t>
            </a:r>
            <a:r>
              <a:rPr lang="ru-RU" dirty="0"/>
              <a:t>; 13 августа 1872, Карлсруэ — 3 августа 1942, </a:t>
            </a:r>
            <a:r>
              <a:rPr lang="ru-RU" dirty="0" err="1"/>
              <a:t>Муральто</a:t>
            </a:r>
            <a:r>
              <a:rPr lang="ru-RU" dirty="0"/>
              <a:t>) — немецкий химик-органик, лауреат Нобелевской премии по химии в 1915 году «за исследования красящих веществ растительного мира, особенно хлорофилла». Хлорофилл оказался тоже порфирином.</a:t>
            </a:r>
          </a:p>
          <a:p>
            <a:r>
              <a:rPr lang="ru-RU" dirty="0"/>
              <a:t>Растения отличаются от животных только тем, что в центре порфирина содержится магний.</a:t>
            </a:r>
          </a:p>
          <a:p>
            <a:r>
              <a:rPr lang="ru-RU" sz="1800" dirty="0"/>
              <a:t>Разные порфирины обладают тонкой спектроскопией – небольшими сдвигами спектров, то о чем не знал МакМанн.</a:t>
            </a:r>
            <a:endParaRPr lang="ru-RU" dirty="0"/>
          </a:p>
          <a:p>
            <a:r>
              <a:rPr lang="ru-RU" dirty="0"/>
              <a:t>Вся жизнь на Земле зависит от </a:t>
            </a:r>
            <a:r>
              <a:rPr lang="ru-RU" dirty="0" err="1"/>
              <a:t>тетрапироллов</a:t>
            </a:r>
            <a:r>
              <a:rPr lang="ru-RU" dirty="0"/>
              <a:t>, поскольку автотрофы все их содержат, поэтому более важных и питательных молекул возможно и нет. </a:t>
            </a:r>
          </a:p>
          <a:p>
            <a:endParaRPr lang="ru-RU" dirty="0"/>
          </a:p>
        </p:txBody>
      </p:sp>
      <p:pic>
        <p:nvPicPr>
          <p:cNvPr id="2050" name="Picture 2">
            <a:extLst>
              <a:ext uri="{FF2B5EF4-FFF2-40B4-BE49-F238E27FC236}">
                <a16:creationId xmlns:a16="http://schemas.microsoft.com/office/drawing/2014/main" id="{8F65C350-48E1-4CF3-85C7-C3A571D11B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0" y="3429000"/>
            <a:ext cx="2528366" cy="31604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87ED0C7-F42D-42D1-AB75-450A87300D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679787"/>
            <a:ext cx="1488811" cy="14962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303517-92E0-4D94-8066-188A99F1362B}"/>
              </a:ext>
            </a:extLst>
          </p:cNvPr>
          <p:cNvSpPr txBox="1"/>
          <p:nvPr/>
        </p:nvSpPr>
        <p:spPr>
          <a:xfrm>
            <a:off x="5863905" y="6176042"/>
            <a:ext cx="2239860" cy="246221"/>
          </a:xfrm>
          <a:prstGeom prst="rect">
            <a:avLst/>
          </a:prstGeom>
          <a:noFill/>
        </p:spPr>
        <p:txBody>
          <a:bodyPr wrap="square" rtlCol="0">
            <a:spAutoFit/>
          </a:bodyPr>
          <a:lstStyle/>
          <a:p>
            <a:r>
              <a:rPr lang="ru-RU" sz="1000" b="0" i="0" dirty="0">
                <a:solidFill>
                  <a:srgbClr val="202122"/>
                </a:solidFill>
                <a:effectLst/>
                <a:latin typeface="Arial" panose="020B0604020202020204" pitchFamily="34" charset="0"/>
                <a:hlinkClick r:id="rId6"/>
              </a:rPr>
              <a:t>Простейший порфирин — </a:t>
            </a:r>
            <a:r>
              <a:rPr lang="ru-RU" sz="1000" b="0" i="0" dirty="0" err="1">
                <a:solidFill>
                  <a:srgbClr val="202122"/>
                </a:solidFill>
                <a:effectLst/>
                <a:latin typeface="Arial" panose="020B0604020202020204" pitchFamily="34" charset="0"/>
                <a:hlinkClick r:id="rId6"/>
              </a:rPr>
              <a:t>порфин</a:t>
            </a:r>
            <a:endParaRPr lang="ru-RU" sz="1000" dirty="0"/>
          </a:p>
        </p:txBody>
      </p:sp>
    </p:spTree>
    <p:extLst>
      <p:ext uri="{BB962C8B-B14F-4D97-AF65-F5344CB8AC3E}">
        <p14:creationId xmlns:p14="http://schemas.microsoft.com/office/powerpoint/2010/main" val="136715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05A47B-2DCA-4CA9-B583-80DFDB6D9C02}"/>
              </a:ext>
            </a:extLst>
          </p:cNvPr>
          <p:cNvSpPr>
            <a:spLocks noGrp="1"/>
          </p:cNvSpPr>
          <p:nvPr>
            <p:ph type="title"/>
          </p:nvPr>
        </p:nvSpPr>
        <p:spPr/>
        <p:txBody>
          <a:bodyPr/>
          <a:lstStyle/>
          <a:p>
            <a:r>
              <a:rPr lang="ru-RU" dirty="0"/>
              <a:t>Открытие цитохромов.</a:t>
            </a:r>
          </a:p>
        </p:txBody>
      </p:sp>
      <p:sp>
        <p:nvSpPr>
          <p:cNvPr id="3" name="Объект 2">
            <a:extLst>
              <a:ext uri="{FF2B5EF4-FFF2-40B4-BE49-F238E27FC236}">
                <a16:creationId xmlns:a16="http://schemas.microsoft.com/office/drawing/2014/main" id="{8290801D-B88C-42AA-A88A-5203FD4C93CC}"/>
              </a:ext>
            </a:extLst>
          </p:cNvPr>
          <p:cNvSpPr>
            <a:spLocks noGrp="1"/>
          </p:cNvSpPr>
          <p:nvPr>
            <p:ph idx="1"/>
          </p:nvPr>
        </p:nvSpPr>
        <p:spPr>
          <a:xfrm>
            <a:off x="2525086" y="1825625"/>
            <a:ext cx="8829349" cy="4868790"/>
          </a:xfrm>
        </p:spPr>
        <p:txBody>
          <a:bodyPr>
            <a:normAutofit/>
          </a:bodyPr>
          <a:lstStyle/>
          <a:p>
            <a:pPr marL="0" indent="0">
              <a:buNone/>
            </a:pPr>
            <a:r>
              <a:rPr lang="ru-RU" sz="1200" dirty="0"/>
              <a:t>В 1915-м году, Дэвид </a:t>
            </a:r>
            <a:r>
              <a:rPr lang="ru-RU" sz="1200" dirty="0" err="1"/>
              <a:t>Кейлин</a:t>
            </a:r>
            <a:r>
              <a:rPr lang="ru-RU" sz="1200" dirty="0"/>
              <a:t>, защитил диссертацию посвященную личинкам и развитию насекомых. В этом же году был приглашен в лабораторию паразитологии Кембриджского университета под руководством профессора Дж. Г. </a:t>
            </a:r>
            <a:r>
              <a:rPr lang="ru-RU" sz="1200" dirty="0" err="1"/>
              <a:t>Натолла</a:t>
            </a:r>
            <a:r>
              <a:rPr lang="ru-RU" sz="1200" dirty="0"/>
              <a:t>, получавшего финансирование из фонда </a:t>
            </a:r>
            <a:r>
              <a:rPr lang="ru-RU" sz="1200" dirty="0" err="1"/>
              <a:t>Квика</a:t>
            </a:r>
            <a:r>
              <a:rPr lang="ru-RU" sz="1200" dirty="0"/>
              <a:t>. Позже </a:t>
            </a:r>
            <a:r>
              <a:rPr lang="ru-RU" sz="1200" dirty="0" err="1"/>
              <a:t>Натоллом</a:t>
            </a:r>
            <a:r>
              <a:rPr lang="ru-RU" sz="1200" dirty="0"/>
              <a:t> на деньги семьи южноафриканских фермеров </a:t>
            </a:r>
            <a:r>
              <a:rPr lang="ru-RU" sz="1200" dirty="0" err="1"/>
              <a:t>Молтено</a:t>
            </a:r>
            <a:r>
              <a:rPr lang="ru-RU" sz="1200" dirty="0"/>
              <a:t> был основан Институт паразитологии, названный в их честь. После смерти </a:t>
            </a:r>
            <a:r>
              <a:rPr lang="ru-RU" sz="1200" dirty="0" err="1"/>
              <a:t>Натолла</a:t>
            </a:r>
            <a:r>
              <a:rPr lang="ru-RU" sz="1200" dirty="0"/>
              <a:t> в 1931 году </a:t>
            </a:r>
            <a:r>
              <a:rPr lang="ru-RU" sz="1200" dirty="0" err="1"/>
              <a:t>Кейлин</a:t>
            </a:r>
            <a:r>
              <a:rPr lang="ru-RU" sz="1200" dirty="0"/>
              <a:t> занял должность руководителя Института паразитологии им. </a:t>
            </a:r>
            <a:r>
              <a:rPr lang="ru-RU" sz="1200" dirty="0" err="1"/>
              <a:t>Молтено</a:t>
            </a:r>
            <a:r>
              <a:rPr lang="ru-RU" sz="1200" dirty="0"/>
              <a:t>. Ушёл в отставку в 1952 году, однако не оставлял исследований до конца жизни.</a:t>
            </a:r>
          </a:p>
          <a:p>
            <a:pPr marL="0" indent="0">
              <a:buNone/>
            </a:pPr>
            <a:r>
              <a:rPr lang="ru-RU" sz="1200" dirty="0"/>
              <a:t>Занимался жизненным циклом оводами. Оводы откладывают яйца на щетку лошадей яйца (повыше копыт), лошади вылизывая языком щетку, наглатываются этих яиц и получается взрывная реакция – личинка, вылупившаяся из яйца, с колоссальной эффективностью внедряется в слизистую  начинает </a:t>
            </a:r>
            <a:r>
              <a:rPr lang="ru-RU" sz="1200" dirty="0" err="1"/>
              <a:t>емть</a:t>
            </a:r>
            <a:r>
              <a:rPr lang="ru-RU" sz="1200" dirty="0"/>
              <a:t> все что может. Возникает нарыв. Лошадь почти погибает, потому что на слизистой сплошь изнуряющие нарывы. Достигнув некоторой стадии, личинка овода прогрызает дальше себе дорогу и попадает в желудок. В желудке, она зимует, и в нужный момент попадает на землю, с конечными продуктами метаболизма (навозом). И кучи навоза лежат на лугах, там где пасутся лошади. У </a:t>
            </a:r>
            <a:r>
              <a:rPr lang="ru-RU" sz="1200" dirty="0" err="1"/>
              <a:t>Кейлина</a:t>
            </a:r>
            <a:r>
              <a:rPr lang="ru-RU" sz="1200" dirty="0"/>
              <a:t> была задача выяснить что дальше. Весной вышел на поле стал искать старый прошлогодний навоз, но личинке из кучи уже вылезли и закопались в землю и окуклились, после чего вылазит из земли молодая мушка и цикл повторяется. Личинки сделаны из двух частей – белой и красной – сильно окрашенной кровью, но он не знал чем. Чтобы это выяснить, он снял спектр и получил гемоглобин подобный спектр. Он повторил путь </a:t>
            </a:r>
            <a:r>
              <a:rPr lang="ru-RU" sz="1200" dirty="0" err="1"/>
              <a:t>МакМанна</a:t>
            </a:r>
            <a:r>
              <a:rPr lang="ru-RU" sz="1200" dirty="0"/>
              <a:t>, о нем не зная – все забыто. Выделил пигмент и стал смотреть своим спектрометром другие места для контроля и всюду находить то, что до него за 40 лет обнаружил МакМанн, также брал и восковую моль и также обнаружил пигмент. И тогда он назвал открытые вещества – цитохромами. Также провел опыт с дрожжами и также обнаружил разницу в спектре как венозно-артериальную.</a:t>
            </a:r>
          </a:p>
          <a:p>
            <a:pPr marL="0" indent="0">
              <a:buNone/>
            </a:pPr>
            <a:r>
              <a:rPr lang="ru-RU" sz="1200" dirty="0"/>
              <a:t>Он стал делать доклады. В момент, когда он рассказывал о своих замечательных открытиях ему сказали о книжке </a:t>
            </a:r>
            <a:r>
              <a:rPr lang="ru-RU" sz="1200" dirty="0" err="1"/>
              <a:t>МакМанна</a:t>
            </a:r>
            <a:r>
              <a:rPr lang="ru-RU" sz="1200" dirty="0"/>
              <a:t>, но к тому времени МакМанн уже умер. Вдова дала прочесть то что было написано и он полностью восстановил слова </a:t>
            </a:r>
            <a:r>
              <a:rPr lang="ru-RU" sz="1200" dirty="0" err="1"/>
              <a:t>МакМанна</a:t>
            </a:r>
            <a:r>
              <a:rPr lang="ru-RU" sz="1200" dirty="0"/>
              <a:t>, отказавшись от своего первенства, но научное сообщество не позволило ему вернуться к </a:t>
            </a:r>
            <a:r>
              <a:rPr lang="ru-RU" sz="1200" dirty="0" err="1"/>
              <a:t>гистогематинам</a:t>
            </a:r>
            <a:r>
              <a:rPr lang="ru-RU" sz="1200" dirty="0"/>
              <a:t> </a:t>
            </a:r>
            <a:r>
              <a:rPr lang="ru-RU" sz="1200" dirty="0" err="1"/>
              <a:t>МакМанна</a:t>
            </a:r>
            <a:r>
              <a:rPr lang="ru-RU" sz="1200" dirty="0"/>
              <a:t> и сказали, что они уже привыкли к цитохромам.</a:t>
            </a:r>
          </a:p>
          <a:p>
            <a:pPr marL="0" indent="0">
              <a:buNone/>
            </a:pPr>
            <a:r>
              <a:rPr lang="ru-RU" sz="1200" dirty="0"/>
              <a:t>К этому времени спектральные анализы стали тоньше и изучая спектры цитохромов </a:t>
            </a:r>
            <a:r>
              <a:rPr lang="ru-RU" sz="1200" dirty="0" err="1"/>
              <a:t>ейлин</a:t>
            </a:r>
            <a:r>
              <a:rPr lang="ru-RU" sz="1200" dirty="0"/>
              <a:t> увидел, что по устойчивому сдвигу спектральных линий эти цитохромы можно определить ка разные вещества. </a:t>
            </a:r>
            <a:r>
              <a:rPr lang="ru-RU" sz="1200" dirty="0" err="1"/>
              <a:t>Певый</a:t>
            </a:r>
            <a:r>
              <a:rPr lang="ru-RU" sz="1200" dirty="0"/>
              <a:t> – цитохром-А, следующий, цитохром-</a:t>
            </a:r>
            <a:r>
              <a:rPr lang="en-US" sz="1200" dirty="0"/>
              <a:t>B</a:t>
            </a:r>
            <a:r>
              <a:rPr lang="ru-RU" sz="1200" dirty="0"/>
              <a:t>, цитохром-</a:t>
            </a:r>
            <a:r>
              <a:rPr lang="en-US" sz="1200" dirty="0"/>
              <a:t>C </a:t>
            </a:r>
            <a:r>
              <a:rPr lang="ru-RU" sz="1200" dirty="0"/>
              <a:t>и с тех пор все знают про серию цитохромов.</a:t>
            </a:r>
          </a:p>
          <a:p>
            <a:pPr marL="0" indent="0" algn="ctr">
              <a:buNone/>
            </a:pPr>
            <a:r>
              <a:rPr lang="ru-RU" sz="1600" dirty="0"/>
              <a:t>Так была начата </a:t>
            </a:r>
            <a:r>
              <a:rPr lang="ru-RU" sz="1600" dirty="0" err="1"/>
              <a:t>цитохромная</a:t>
            </a:r>
            <a:r>
              <a:rPr lang="ru-RU" sz="1600" dirty="0"/>
              <a:t> часть изучения кислородного дыхания.</a:t>
            </a:r>
          </a:p>
        </p:txBody>
      </p:sp>
      <p:pic>
        <p:nvPicPr>
          <p:cNvPr id="4098" name="Picture 2" descr="Дэвид Кейлин в 1931 году">
            <a:extLst>
              <a:ext uri="{FF2B5EF4-FFF2-40B4-BE49-F238E27FC236}">
                <a16:creationId xmlns:a16="http://schemas.microsoft.com/office/drawing/2014/main" id="{3B260EFC-8771-4B52-B453-442B90A11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46" y="1824038"/>
            <a:ext cx="1634892" cy="20107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09BBB7-7179-4789-AFCE-FD9AB7292B7C}"/>
              </a:ext>
            </a:extLst>
          </p:cNvPr>
          <p:cNvSpPr txBox="1"/>
          <p:nvPr/>
        </p:nvSpPr>
        <p:spPr>
          <a:xfrm>
            <a:off x="546246" y="3834836"/>
            <a:ext cx="1634892" cy="246221"/>
          </a:xfrm>
          <a:prstGeom prst="rect">
            <a:avLst/>
          </a:prstGeom>
          <a:noFill/>
        </p:spPr>
        <p:txBody>
          <a:bodyPr wrap="square" rtlCol="0">
            <a:spAutoFit/>
          </a:bodyPr>
          <a:lstStyle/>
          <a:p>
            <a:pPr algn="ctr"/>
            <a:r>
              <a:rPr lang="ru-RU" sz="1000" dirty="0">
                <a:hlinkClick r:id="rId3"/>
              </a:rPr>
              <a:t>Дэвид </a:t>
            </a:r>
            <a:r>
              <a:rPr lang="ru-RU" sz="1000" dirty="0" err="1">
                <a:hlinkClick r:id="rId3"/>
              </a:rPr>
              <a:t>Кейлин</a:t>
            </a:r>
            <a:endParaRPr lang="ru-RU" sz="1000" dirty="0"/>
          </a:p>
        </p:txBody>
      </p:sp>
      <p:pic>
        <p:nvPicPr>
          <p:cNvPr id="4100" name="Picture 4">
            <a:extLst>
              <a:ext uri="{FF2B5EF4-FFF2-40B4-BE49-F238E27FC236}">
                <a16:creationId xmlns:a16="http://schemas.microsoft.com/office/drawing/2014/main" id="{5B19D67F-EF98-48B7-844F-6BBE900AD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86" y="4179389"/>
            <a:ext cx="1905000" cy="1962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B68E21-DCC6-4BCE-84B4-4F1EEF9A75B3}"/>
              </a:ext>
            </a:extLst>
          </p:cNvPr>
          <p:cNvSpPr txBox="1"/>
          <p:nvPr/>
        </p:nvSpPr>
        <p:spPr>
          <a:xfrm>
            <a:off x="411061" y="6177915"/>
            <a:ext cx="1845578" cy="400110"/>
          </a:xfrm>
          <a:prstGeom prst="rect">
            <a:avLst/>
          </a:prstGeom>
          <a:noFill/>
        </p:spPr>
        <p:txBody>
          <a:bodyPr wrap="square" rtlCol="0">
            <a:spAutoFit/>
          </a:bodyPr>
          <a:lstStyle/>
          <a:p>
            <a:pPr algn="ctr"/>
            <a:r>
              <a:rPr lang="ru-RU" sz="1000" b="0" i="0" dirty="0">
                <a:solidFill>
                  <a:srgbClr val="202122"/>
                </a:solidFill>
                <a:effectLst/>
                <a:latin typeface="Arial" panose="020B0604020202020204" pitchFamily="34" charset="0"/>
                <a:hlinkClick r:id="rId5"/>
              </a:rPr>
              <a:t>Овод бычий подкожный (</a:t>
            </a:r>
            <a:r>
              <a:rPr lang="en-US" sz="1000" b="0" i="1" dirty="0" err="1">
                <a:solidFill>
                  <a:srgbClr val="202122"/>
                </a:solidFill>
                <a:effectLst/>
                <a:latin typeface="Arial" panose="020B0604020202020204" pitchFamily="34" charset="0"/>
                <a:hlinkClick r:id="rId5"/>
              </a:rPr>
              <a:t>Hypoderma</a:t>
            </a:r>
            <a:r>
              <a:rPr lang="en-US" sz="1000" b="0" i="1" dirty="0">
                <a:solidFill>
                  <a:srgbClr val="202122"/>
                </a:solidFill>
                <a:effectLst/>
                <a:latin typeface="Arial" panose="020B0604020202020204" pitchFamily="34" charset="0"/>
                <a:hlinkClick r:id="rId5"/>
              </a:rPr>
              <a:t> </a:t>
            </a:r>
            <a:r>
              <a:rPr lang="en-US" sz="1000" b="0" i="1" dirty="0" err="1">
                <a:solidFill>
                  <a:srgbClr val="202122"/>
                </a:solidFill>
                <a:effectLst/>
                <a:latin typeface="Arial" panose="020B0604020202020204" pitchFamily="34" charset="0"/>
                <a:hlinkClick r:id="rId5"/>
              </a:rPr>
              <a:t>bovis</a:t>
            </a:r>
            <a:r>
              <a:rPr lang="en-US" sz="1000" b="0" i="0" dirty="0">
                <a:solidFill>
                  <a:srgbClr val="202122"/>
                </a:solidFill>
                <a:effectLst/>
                <a:latin typeface="Arial" panose="020B0604020202020204" pitchFamily="34" charset="0"/>
                <a:hlinkClick r:id="rId5"/>
              </a:rPr>
              <a:t>)</a:t>
            </a:r>
            <a:endParaRPr lang="ru-RU" sz="1000" dirty="0"/>
          </a:p>
        </p:txBody>
      </p:sp>
    </p:spTree>
    <p:extLst>
      <p:ext uri="{BB962C8B-B14F-4D97-AF65-F5344CB8AC3E}">
        <p14:creationId xmlns:p14="http://schemas.microsoft.com/office/powerpoint/2010/main" val="818240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835A4E-D6C3-44D3-A694-425FB46C5D51}"/>
              </a:ext>
            </a:extLst>
          </p:cNvPr>
          <p:cNvSpPr>
            <a:spLocks noGrp="1"/>
          </p:cNvSpPr>
          <p:nvPr>
            <p:ph type="title"/>
          </p:nvPr>
        </p:nvSpPr>
        <p:spPr>
          <a:xfrm>
            <a:off x="838200" y="1343"/>
            <a:ext cx="10516235" cy="1326515"/>
          </a:xfrm>
        </p:spPr>
        <p:txBody>
          <a:bodyPr>
            <a:normAutofit/>
          </a:bodyPr>
          <a:lstStyle/>
          <a:p>
            <a:r>
              <a:rPr lang="ru-RU" sz="2400" dirty="0"/>
              <a:t>Работы Отто Варбурга на дыхательных пигментах и окислительное фосфорилирование </a:t>
            </a:r>
            <a:r>
              <a:rPr lang="ru-RU" sz="2400" dirty="0" err="1"/>
              <a:t>В.А.Энгельгардта</a:t>
            </a:r>
            <a:r>
              <a:rPr lang="ru-RU" sz="2400" dirty="0"/>
              <a:t>.</a:t>
            </a:r>
          </a:p>
        </p:txBody>
      </p:sp>
      <p:sp>
        <p:nvSpPr>
          <p:cNvPr id="3" name="Объект 2">
            <a:extLst>
              <a:ext uri="{FF2B5EF4-FFF2-40B4-BE49-F238E27FC236}">
                <a16:creationId xmlns:a16="http://schemas.microsoft.com/office/drawing/2014/main" id="{F7AF9F8B-04D7-419D-860D-F6DB965D1ABF}"/>
              </a:ext>
            </a:extLst>
          </p:cNvPr>
          <p:cNvSpPr>
            <a:spLocks noGrp="1"/>
          </p:cNvSpPr>
          <p:nvPr>
            <p:ph idx="1"/>
          </p:nvPr>
        </p:nvSpPr>
        <p:spPr>
          <a:xfrm>
            <a:off x="4077051" y="1149292"/>
            <a:ext cx="7612945" cy="5464851"/>
          </a:xfrm>
        </p:spPr>
        <p:txBody>
          <a:bodyPr>
            <a:normAutofit/>
          </a:bodyPr>
          <a:lstStyle/>
          <a:p>
            <a:pPr marL="0" indent="0">
              <a:buNone/>
            </a:pPr>
            <a:r>
              <a:rPr lang="ru-RU" sz="1400" dirty="0"/>
              <a:t>Варбург на морской биологической станции на Балтийском море изучал дыхание морских ежей и прочее, а также удивительную вещь – газовый обмен и его чувствительность к цианиду. Все знали, что синильная кислота страшный яд и один из лучших ядов по скорости действия – любимый яд средневековых отравителей.</a:t>
            </a:r>
          </a:p>
          <a:p>
            <a:pPr marL="0" indent="0">
              <a:buNone/>
            </a:pPr>
            <a:r>
              <a:rPr lang="ru-RU" sz="1400" dirty="0"/>
              <a:t>Варбург предполагал (ошибочно), что это все происходит потому, что цианид блокирует железо (на самом деле медь), но не знал где и после </a:t>
            </a:r>
            <a:r>
              <a:rPr lang="ru-RU" sz="1400" dirty="0" err="1"/>
              <a:t>Кейлина</a:t>
            </a:r>
            <a:r>
              <a:rPr lang="ru-RU" sz="1400" dirty="0"/>
              <a:t>, имея коллекцию цитохромов, изучая как они окисляются (разные степени окисления железа в цитохромах)</a:t>
            </a:r>
          </a:p>
          <a:p>
            <a:pPr marL="0" indent="0">
              <a:buNone/>
            </a:pPr>
            <a:r>
              <a:rPr lang="ru-RU" sz="1400" dirty="0"/>
              <a:t>Процесс окисления водорода кислородом – реакция гремучего газа не может идти из-за большого выделения энергии и поэтому эволюционно должна быть разбита на энергии с более низким энерговыделением, безопасным для клетки, но, чтобы была польза, чтобы перепад энергии был порядка свободной энергии гидролиза пирофосфатов, чтобы делать АТФ. Это было уже понятно, но еще не открыто. И открыл окислительное фосфорилирование </a:t>
            </a:r>
            <a:r>
              <a:rPr lang="ru-RU" sz="1400" dirty="0" err="1"/>
              <a:t>В.А.Энгельгардт</a:t>
            </a:r>
            <a:r>
              <a:rPr lang="ru-RU" sz="1400" dirty="0"/>
              <a:t>, он поехал в Казань, ловили голубей, убивали их, по необходимости и смотрели, что делается с кислородом в аппарате Варбурга. Энгельгардт добавлял в сосуд голубиную кровь, поворачивая, добавлял кислоту (например, янтарную) наблюдал поглощение кислорода, рост </a:t>
            </a:r>
            <a:r>
              <a:rPr lang="en-US" sz="1400" dirty="0"/>
              <a:t>CO</a:t>
            </a:r>
            <a:r>
              <a:rPr lang="en-US" sz="1400" baseline="-25000" dirty="0"/>
              <a:t>2</a:t>
            </a:r>
            <a:r>
              <a:rPr lang="en-US" sz="1400" dirty="0"/>
              <a:t> </a:t>
            </a:r>
            <a:r>
              <a:rPr lang="ru-RU" sz="1400" dirty="0"/>
              <a:t>и смотрит что в сосуде и находит рост </a:t>
            </a:r>
            <a:r>
              <a:rPr lang="ru-RU" sz="1400" dirty="0" err="1"/>
              <a:t>пирофосфатных</a:t>
            </a:r>
            <a:r>
              <a:rPr lang="ru-RU" sz="1400" dirty="0"/>
              <a:t> фракций, т.е. растут макроэргические фосфаты, а следовательно, подтверждается гипотеза что кислород поглощается для того, чтобы синтезировать АТФ. </a:t>
            </a:r>
            <a:r>
              <a:rPr lang="ru-RU" sz="1400" dirty="0" err="1"/>
              <a:t>В.А.Энгельгардт</a:t>
            </a:r>
            <a:r>
              <a:rPr lang="ru-RU" sz="1400" dirty="0"/>
              <a:t> открывает сопряженное фосфорилирование, сопряженное с поглощением кислорода, но предстояло еще понять, с чем оно сопряжено, что там происходит.</a:t>
            </a:r>
          </a:p>
          <a:p>
            <a:pPr marL="0" indent="0">
              <a:buNone/>
            </a:pPr>
            <a:endParaRPr lang="ru-RU" sz="1400" dirty="0"/>
          </a:p>
          <a:p>
            <a:pPr marL="0" indent="0">
              <a:buNone/>
            </a:pPr>
            <a:endParaRPr lang="ru-RU" sz="1400" dirty="0"/>
          </a:p>
          <a:p>
            <a:pPr marL="0" indent="0">
              <a:buNone/>
            </a:pPr>
            <a:endParaRPr lang="ru-RU" sz="1400" dirty="0"/>
          </a:p>
        </p:txBody>
      </p:sp>
      <p:pic>
        <p:nvPicPr>
          <p:cNvPr id="5122" name="Picture 2">
            <a:extLst>
              <a:ext uri="{FF2B5EF4-FFF2-40B4-BE49-F238E27FC236}">
                <a16:creationId xmlns:a16="http://schemas.microsoft.com/office/drawing/2014/main" id="{944887BB-3B5B-45B7-AB3B-6B965CA2C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3075"/>
            <a:ext cx="1316396" cy="18648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C1DFD6-30BD-4B94-884C-A121EB80C082}"/>
              </a:ext>
            </a:extLst>
          </p:cNvPr>
          <p:cNvSpPr txBox="1"/>
          <p:nvPr/>
        </p:nvSpPr>
        <p:spPr>
          <a:xfrm>
            <a:off x="603308" y="3548844"/>
            <a:ext cx="1714500" cy="246221"/>
          </a:xfrm>
          <a:prstGeom prst="rect">
            <a:avLst/>
          </a:prstGeom>
          <a:noFill/>
        </p:spPr>
        <p:txBody>
          <a:bodyPr wrap="square" rtlCol="0">
            <a:spAutoFit/>
          </a:bodyPr>
          <a:lstStyle/>
          <a:p>
            <a:pPr algn="ctr"/>
            <a:r>
              <a:rPr lang="ru-RU" sz="1000" b="1" i="0" dirty="0">
                <a:solidFill>
                  <a:srgbClr val="202122"/>
                </a:solidFill>
                <a:effectLst/>
                <a:latin typeface="Arial" panose="020B0604020202020204" pitchFamily="34" charset="0"/>
                <a:hlinkClick r:id="rId3"/>
              </a:rPr>
              <a:t>Отто Генрих Варбург</a:t>
            </a:r>
            <a:endParaRPr lang="ru-RU" sz="1000" dirty="0"/>
          </a:p>
        </p:txBody>
      </p:sp>
      <p:pic>
        <p:nvPicPr>
          <p:cNvPr id="5124" name="Picture 4">
            <a:extLst>
              <a:ext uri="{FF2B5EF4-FFF2-40B4-BE49-F238E27FC236}">
                <a16:creationId xmlns:a16="http://schemas.microsoft.com/office/drawing/2014/main" id="{14809B3D-65D5-45F6-ABE7-76EDAA018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565" y="3984771"/>
            <a:ext cx="1317031" cy="17881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6AE42A-3FC6-4C10-B5DE-9B7629DA483E}"/>
              </a:ext>
            </a:extLst>
          </p:cNvPr>
          <p:cNvSpPr txBox="1"/>
          <p:nvPr/>
        </p:nvSpPr>
        <p:spPr>
          <a:xfrm>
            <a:off x="837565" y="5772894"/>
            <a:ext cx="1317031" cy="553998"/>
          </a:xfrm>
          <a:prstGeom prst="rect">
            <a:avLst/>
          </a:prstGeom>
          <a:noFill/>
        </p:spPr>
        <p:txBody>
          <a:bodyPr wrap="square" rtlCol="0">
            <a:spAutoFit/>
          </a:bodyPr>
          <a:lstStyle/>
          <a:p>
            <a:pPr algn="ctr"/>
            <a:r>
              <a:rPr lang="ru-RU" sz="1000" b="0" i="0" dirty="0">
                <a:solidFill>
                  <a:srgbClr val="000000"/>
                </a:solidFill>
                <a:effectLst/>
                <a:latin typeface="Linux Libertine"/>
                <a:hlinkClick r:id="rId5"/>
              </a:rPr>
              <a:t>Энгельгардт, Владимир Александрович</a:t>
            </a:r>
            <a:endParaRPr lang="ru-RU" sz="1000" b="0" i="0" dirty="0">
              <a:solidFill>
                <a:srgbClr val="000000"/>
              </a:solidFill>
              <a:effectLst/>
              <a:latin typeface="Linux Libertine"/>
            </a:endParaRPr>
          </a:p>
        </p:txBody>
      </p:sp>
      <p:pic>
        <p:nvPicPr>
          <p:cNvPr id="5126" name="Picture 6">
            <a:extLst>
              <a:ext uri="{FF2B5EF4-FFF2-40B4-BE49-F238E27FC236}">
                <a16:creationId xmlns:a16="http://schemas.microsoft.com/office/drawing/2014/main" id="{FCC19F5D-93C4-4B1F-9A5D-9DA3DF477A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645" y="1673075"/>
            <a:ext cx="1312194" cy="40998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1D33196-B549-4758-B0DD-2CF5F2CFE1A4}"/>
              </a:ext>
            </a:extLst>
          </p:cNvPr>
          <p:cNvSpPr txBox="1"/>
          <p:nvPr/>
        </p:nvSpPr>
        <p:spPr>
          <a:xfrm>
            <a:off x="2601645" y="5772894"/>
            <a:ext cx="1223735" cy="246221"/>
          </a:xfrm>
          <a:prstGeom prst="rect">
            <a:avLst/>
          </a:prstGeom>
          <a:noFill/>
        </p:spPr>
        <p:txBody>
          <a:bodyPr wrap="square" rtlCol="0">
            <a:spAutoFit/>
          </a:bodyPr>
          <a:lstStyle/>
          <a:p>
            <a:r>
              <a:rPr lang="ru-RU" sz="1000" dirty="0">
                <a:hlinkClick r:id="rId7"/>
              </a:rPr>
              <a:t>Варбурга аппарат</a:t>
            </a:r>
            <a:endParaRPr lang="ru-RU" sz="1000" dirty="0"/>
          </a:p>
        </p:txBody>
      </p:sp>
      <p:sp>
        <p:nvSpPr>
          <p:cNvPr id="10" name="TextBox 9">
            <a:extLst>
              <a:ext uri="{FF2B5EF4-FFF2-40B4-BE49-F238E27FC236}">
                <a16:creationId xmlns:a16="http://schemas.microsoft.com/office/drawing/2014/main" id="{C3BD6135-5314-476E-B0BB-6B319F1C4043}"/>
              </a:ext>
            </a:extLst>
          </p:cNvPr>
          <p:cNvSpPr txBox="1"/>
          <p:nvPr/>
        </p:nvSpPr>
        <p:spPr>
          <a:xfrm>
            <a:off x="4194494" y="5360565"/>
            <a:ext cx="4832059" cy="1323439"/>
          </a:xfrm>
          <a:prstGeom prst="rect">
            <a:avLst/>
          </a:prstGeom>
          <a:noFill/>
        </p:spPr>
        <p:txBody>
          <a:bodyPr wrap="square" rtlCol="0">
            <a:spAutoFit/>
          </a:bodyPr>
          <a:lstStyle/>
          <a:p>
            <a:r>
              <a:rPr lang="ru-RU" sz="1000" dirty="0"/>
              <a:t>ответвление к насосу</a:t>
            </a:r>
          </a:p>
          <a:p>
            <a:r>
              <a:rPr lang="ru-RU" sz="1000" dirty="0"/>
              <a:t>сосуд, с газовой смесью (кислород, азот, углекислый газ)</a:t>
            </a:r>
          </a:p>
          <a:p>
            <a:r>
              <a:rPr lang="ru-RU" sz="1000" dirty="0"/>
              <a:t>слив</a:t>
            </a:r>
          </a:p>
          <a:p>
            <a:r>
              <a:rPr lang="en-US" sz="1000" dirty="0"/>
              <a:t>U-</a:t>
            </a:r>
            <a:r>
              <a:rPr lang="ru-RU" sz="1000" dirty="0"/>
              <a:t>образный манометр, следить поглощен газ и какой</a:t>
            </a:r>
          </a:p>
          <a:p>
            <a:r>
              <a:rPr lang="ru-RU" sz="1000" dirty="0"/>
              <a:t>манометрическая жидкость</a:t>
            </a:r>
          </a:p>
          <a:p>
            <a:r>
              <a:rPr lang="ru-RU" sz="1000" dirty="0"/>
              <a:t> шлифом можно запускать реакции переворачивая</a:t>
            </a:r>
          </a:p>
          <a:p>
            <a:r>
              <a:rPr lang="ru-RU" sz="1000" dirty="0"/>
              <a:t>Ручной аппарат можно автоматизировать современной вычислительной техникой.</a:t>
            </a:r>
          </a:p>
          <a:p>
            <a:r>
              <a:rPr lang="ru-RU" sz="1000" dirty="0"/>
              <a:t>Идея аппарата была </a:t>
            </a:r>
            <a:r>
              <a:rPr lang="ru-RU" sz="1000" dirty="0" err="1"/>
              <a:t>И.И.Сеченова</a:t>
            </a:r>
            <a:r>
              <a:rPr lang="ru-RU" sz="1000" dirty="0"/>
              <a:t>.</a:t>
            </a:r>
          </a:p>
        </p:txBody>
      </p:sp>
      <p:cxnSp>
        <p:nvCxnSpPr>
          <p:cNvPr id="12" name="Прямая со стрелкой 11">
            <a:extLst>
              <a:ext uri="{FF2B5EF4-FFF2-40B4-BE49-F238E27FC236}">
                <a16:creationId xmlns:a16="http://schemas.microsoft.com/office/drawing/2014/main" id="{98FBA7C5-C3A7-4AE3-B4C5-9CBE0F076881}"/>
              </a:ext>
            </a:extLst>
          </p:cNvPr>
          <p:cNvCxnSpPr>
            <a:cxnSpLocks/>
            <a:stCxn id="10" idx="1"/>
          </p:cNvCxnSpPr>
          <p:nvPr/>
        </p:nvCxnSpPr>
        <p:spPr>
          <a:xfrm flipH="1" flipV="1">
            <a:off x="2910982" y="4127385"/>
            <a:ext cx="1283512" cy="1894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A4AE7B66-6EE2-40DC-AB62-5E39F41AB5D3}"/>
              </a:ext>
            </a:extLst>
          </p:cNvPr>
          <p:cNvCxnSpPr>
            <a:cxnSpLocks/>
          </p:cNvCxnSpPr>
          <p:nvPr/>
        </p:nvCxnSpPr>
        <p:spPr>
          <a:xfrm flipH="1" flipV="1">
            <a:off x="2910981" y="4515274"/>
            <a:ext cx="1329282" cy="155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634C222F-3248-447D-ACF4-981AEEC4C66C}"/>
              </a:ext>
            </a:extLst>
          </p:cNvPr>
          <p:cNvCxnSpPr>
            <a:cxnSpLocks/>
          </p:cNvCxnSpPr>
          <p:nvPr/>
        </p:nvCxnSpPr>
        <p:spPr>
          <a:xfrm flipH="1" flipV="1">
            <a:off x="3095539" y="2416030"/>
            <a:ext cx="1144724" cy="335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45D9ACD3-F29C-44C0-8977-6D0794910800}"/>
              </a:ext>
            </a:extLst>
          </p:cNvPr>
          <p:cNvCxnSpPr>
            <a:cxnSpLocks/>
          </p:cNvCxnSpPr>
          <p:nvPr/>
        </p:nvCxnSpPr>
        <p:spPr>
          <a:xfrm flipH="1" flipV="1">
            <a:off x="3422708" y="3171040"/>
            <a:ext cx="817555" cy="247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0FD2DF17-31A9-4A42-A638-60E6529130CC}"/>
              </a:ext>
            </a:extLst>
          </p:cNvPr>
          <p:cNvCxnSpPr/>
          <p:nvPr/>
        </p:nvCxnSpPr>
        <p:spPr>
          <a:xfrm flipH="1" flipV="1">
            <a:off x="3095539" y="1921079"/>
            <a:ext cx="1144724" cy="350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Стрелка: изогнутая вверх 25">
            <a:extLst>
              <a:ext uri="{FF2B5EF4-FFF2-40B4-BE49-F238E27FC236}">
                <a16:creationId xmlns:a16="http://schemas.microsoft.com/office/drawing/2014/main" id="{2F3E22F5-E035-47C7-AD16-6262374DF37A}"/>
              </a:ext>
            </a:extLst>
          </p:cNvPr>
          <p:cNvSpPr/>
          <p:nvPr/>
        </p:nvSpPr>
        <p:spPr>
          <a:xfrm>
            <a:off x="3640058" y="3017313"/>
            <a:ext cx="266163" cy="11644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2980169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835A4E-D6C3-44D3-A694-425FB46C5D51}"/>
              </a:ext>
            </a:extLst>
          </p:cNvPr>
          <p:cNvSpPr>
            <a:spLocks noGrp="1"/>
          </p:cNvSpPr>
          <p:nvPr>
            <p:ph type="title"/>
          </p:nvPr>
        </p:nvSpPr>
        <p:spPr/>
        <p:txBody>
          <a:bodyPr/>
          <a:lstStyle/>
          <a:p>
            <a:pPr algn="just"/>
            <a:r>
              <a:rPr lang="ru-RU" dirty="0"/>
              <a:t>Окислительное фосфорилирование сопряженное с транспортом электронов</a:t>
            </a:r>
          </a:p>
        </p:txBody>
      </p:sp>
      <p:sp>
        <p:nvSpPr>
          <p:cNvPr id="3" name="Объект 2">
            <a:extLst>
              <a:ext uri="{FF2B5EF4-FFF2-40B4-BE49-F238E27FC236}">
                <a16:creationId xmlns:a16="http://schemas.microsoft.com/office/drawing/2014/main" id="{F7AF9F8B-04D7-419D-860D-F6DB965D1ABF}"/>
              </a:ext>
            </a:extLst>
          </p:cNvPr>
          <p:cNvSpPr>
            <a:spLocks noGrp="1"/>
          </p:cNvSpPr>
          <p:nvPr>
            <p:ph idx="1"/>
          </p:nvPr>
        </p:nvSpPr>
        <p:spPr>
          <a:xfrm>
            <a:off x="3741490" y="1825625"/>
            <a:ext cx="7612945" cy="4352290"/>
          </a:xfrm>
        </p:spPr>
        <p:txBody>
          <a:bodyPr>
            <a:normAutofit/>
          </a:bodyPr>
          <a:lstStyle/>
          <a:p>
            <a:pPr marL="0" indent="0">
              <a:buNone/>
            </a:pPr>
            <a:r>
              <a:rPr lang="ru-RU" sz="1400" dirty="0"/>
              <a:t>Это ступенчатое выделение энергии обеспечено волшебным механизмом. Один и тот же процесс</a:t>
            </a:r>
            <a:r>
              <a:rPr lang="en-US" sz="1400" dirty="0"/>
              <a:t> </a:t>
            </a:r>
            <a:r>
              <a:rPr lang="ru-RU" sz="1400" dirty="0"/>
              <a:t>превращения железа из двухвалентного в трехвалентное дозируется окружающим белком.</a:t>
            </a:r>
          </a:p>
          <a:p>
            <a:pPr marL="0" indent="0">
              <a:buNone/>
            </a:pPr>
            <a:endParaRPr lang="ru-RU" sz="1400" dirty="0"/>
          </a:p>
          <a:p>
            <a:pPr marL="0" indent="0">
              <a:buNone/>
            </a:pPr>
            <a:r>
              <a:rPr lang="en-US" sz="1400" dirty="0"/>
              <a:t>Fe</a:t>
            </a:r>
            <a:r>
              <a:rPr lang="en-US" sz="1400" baseline="30000" dirty="0"/>
              <a:t>2+</a:t>
            </a:r>
          </a:p>
          <a:p>
            <a:pPr marL="0" indent="0">
              <a:buNone/>
            </a:pPr>
            <a:r>
              <a:rPr lang="en-US" sz="1400" dirty="0"/>
              <a:t>Fe</a:t>
            </a:r>
            <a:r>
              <a:rPr lang="en-US" sz="1400" baseline="30000" dirty="0"/>
              <a:t>3+</a:t>
            </a:r>
          </a:p>
          <a:p>
            <a:pPr marL="0" indent="0">
              <a:buNone/>
            </a:pPr>
            <a:r>
              <a:rPr lang="ru-RU" sz="1400" dirty="0"/>
              <a:t>Белок так модифицирует окружение, что перепады энергии в </a:t>
            </a:r>
            <a:r>
              <a:rPr lang="en-US" sz="1400" dirty="0"/>
              <a:t>H</a:t>
            </a:r>
            <a:r>
              <a:rPr lang="en-US" sz="1400" baseline="-25000" dirty="0"/>
              <a:t>2</a:t>
            </a:r>
            <a:r>
              <a:rPr lang="en-US" sz="1400" dirty="0"/>
              <a:t>+O</a:t>
            </a:r>
            <a:r>
              <a:rPr lang="en-US" sz="1400" baseline="-25000" dirty="0"/>
              <a:t>2</a:t>
            </a:r>
            <a:r>
              <a:rPr lang="en-US" sz="1400" dirty="0"/>
              <a:t>-&gt;H</a:t>
            </a:r>
            <a:r>
              <a:rPr lang="en-US" sz="1400" baseline="-25000" dirty="0"/>
              <a:t>2</a:t>
            </a:r>
            <a:r>
              <a:rPr lang="en-US" sz="1400" dirty="0"/>
              <a:t>O </a:t>
            </a:r>
            <a:r>
              <a:rPr lang="ru-RU" sz="1400" dirty="0"/>
              <a:t>идет порциями и </a:t>
            </a:r>
            <a:r>
              <a:rPr lang="ru-RU" sz="1400" dirty="0" err="1"/>
              <a:t>Кэйлин</a:t>
            </a:r>
            <a:r>
              <a:rPr lang="ru-RU" sz="1400" dirty="0"/>
              <a:t> нарисовал эту ступенчатость в виде цепи, еще не зная как она сделана. Субстрат, какое то вещество, содержащее водород. Дегидрогеназы - ферменты, которые отрывают водород посредством кофермента - </a:t>
            </a:r>
            <a:r>
              <a:rPr lang="ru-RU" sz="1400" dirty="0" err="1"/>
              <a:t>никотинамиддинуклеотид</a:t>
            </a:r>
            <a:endParaRPr lang="ru-RU" sz="1400" dirty="0"/>
          </a:p>
          <a:p>
            <a:pPr marL="0" indent="0">
              <a:buNone/>
            </a:pPr>
            <a:r>
              <a:rPr lang="en-US" sz="1400" dirty="0"/>
              <a:t>RH </a:t>
            </a:r>
            <a:r>
              <a:rPr lang="ru-RU" sz="1400" dirty="0"/>
              <a:t>-</a:t>
            </a:r>
            <a:r>
              <a:rPr lang="en-US" sz="1400" dirty="0"/>
              <a:t>&gt;</a:t>
            </a:r>
            <a:r>
              <a:rPr lang="ru-RU" sz="1400" dirty="0"/>
              <a:t> НАД -</a:t>
            </a:r>
            <a:r>
              <a:rPr lang="en-US" sz="1400" dirty="0"/>
              <a:t>&gt; </a:t>
            </a:r>
            <a:r>
              <a:rPr lang="ru-RU" sz="1400" dirty="0"/>
              <a:t>ФАД -</a:t>
            </a:r>
            <a:r>
              <a:rPr lang="en-US" sz="1400" dirty="0"/>
              <a:t>&gt;</a:t>
            </a:r>
            <a:r>
              <a:rPr lang="ru-RU" sz="1400" dirty="0"/>
              <a:t> </a:t>
            </a:r>
            <a:r>
              <a:rPr lang="en-US" sz="1400" dirty="0"/>
              <a:t>[?] -&gt;b -&gt; c -&gt; a  ... O</a:t>
            </a:r>
            <a:r>
              <a:rPr lang="en-US" sz="1400" baseline="-25000" dirty="0"/>
              <a:t>2</a:t>
            </a:r>
            <a:endParaRPr lang="ru-RU" sz="1400" baseline="-25000" dirty="0"/>
          </a:p>
          <a:p>
            <a:pPr marL="0" indent="0">
              <a:buNone/>
            </a:pPr>
            <a:endParaRPr lang="ru-RU" sz="1400" dirty="0"/>
          </a:p>
        </p:txBody>
      </p:sp>
      <p:sp>
        <p:nvSpPr>
          <p:cNvPr id="5" name="Стрелка: изогнутая влево 4">
            <a:extLst>
              <a:ext uri="{FF2B5EF4-FFF2-40B4-BE49-F238E27FC236}">
                <a16:creationId xmlns:a16="http://schemas.microsoft.com/office/drawing/2014/main" id="{850BBF18-D952-4AF9-B553-B13AFADCB6C8}"/>
              </a:ext>
            </a:extLst>
          </p:cNvPr>
          <p:cNvSpPr/>
          <p:nvPr/>
        </p:nvSpPr>
        <p:spPr>
          <a:xfrm>
            <a:off x="4190302" y="2944536"/>
            <a:ext cx="159390" cy="34394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 name="Стрелка: изогнутая влево 8">
            <a:extLst>
              <a:ext uri="{FF2B5EF4-FFF2-40B4-BE49-F238E27FC236}">
                <a16:creationId xmlns:a16="http://schemas.microsoft.com/office/drawing/2014/main" id="{AC7B2AF6-C6E4-47CF-9172-49AD7DEDECAD}"/>
              </a:ext>
            </a:extLst>
          </p:cNvPr>
          <p:cNvSpPr/>
          <p:nvPr/>
        </p:nvSpPr>
        <p:spPr>
          <a:xfrm flipH="1" flipV="1">
            <a:off x="4422397" y="2944536"/>
            <a:ext cx="159390" cy="3439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TextBox 5">
            <a:extLst>
              <a:ext uri="{FF2B5EF4-FFF2-40B4-BE49-F238E27FC236}">
                <a16:creationId xmlns:a16="http://schemas.microsoft.com/office/drawing/2014/main" id="{F380BD43-A910-40AA-8DAF-CC02237DB87B}"/>
              </a:ext>
            </a:extLst>
          </p:cNvPr>
          <p:cNvSpPr txBox="1"/>
          <p:nvPr/>
        </p:nvSpPr>
        <p:spPr>
          <a:xfrm>
            <a:off x="4581787" y="2723655"/>
            <a:ext cx="343949" cy="307777"/>
          </a:xfrm>
          <a:prstGeom prst="rect">
            <a:avLst/>
          </a:prstGeom>
          <a:noFill/>
        </p:spPr>
        <p:txBody>
          <a:bodyPr wrap="square" rtlCol="0">
            <a:spAutoFit/>
          </a:bodyPr>
          <a:lstStyle/>
          <a:p>
            <a:r>
              <a:rPr lang="en-US" sz="1400" dirty="0"/>
              <a:t>e</a:t>
            </a:r>
            <a:r>
              <a:rPr lang="en-US" sz="1400" baseline="30000" dirty="0"/>
              <a:t>-</a:t>
            </a:r>
            <a:endParaRPr lang="ru-RU" sz="1400" baseline="30000" dirty="0"/>
          </a:p>
        </p:txBody>
      </p:sp>
      <p:cxnSp>
        <p:nvCxnSpPr>
          <p:cNvPr id="10" name="Прямая соединительная линия 9">
            <a:extLst>
              <a:ext uri="{FF2B5EF4-FFF2-40B4-BE49-F238E27FC236}">
                <a16:creationId xmlns:a16="http://schemas.microsoft.com/office/drawing/2014/main" id="{FD2FFD00-5498-46A7-AB86-14F2E465946C}"/>
              </a:ext>
            </a:extLst>
          </p:cNvPr>
          <p:cNvCxnSpPr/>
          <p:nvPr/>
        </p:nvCxnSpPr>
        <p:spPr>
          <a:xfrm>
            <a:off x="5327009" y="4731391"/>
            <a:ext cx="8640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B85ECE4A-2241-4CCD-AFE2-C56AFBDBABA3}"/>
              </a:ext>
            </a:extLst>
          </p:cNvPr>
          <p:cNvCxnSpPr>
            <a:cxnSpLocks/>
          </p:cNvCxnSpPr>
          <p:nvPr/>
        </p:nvCxnSpPr>
        <p:spPr>
          <a:xfrm>
            <a:off x="5327009" y="4798503"/>
            <a:ext cx="86406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Овал 14">
            <a:extLst>
              <a:ext uri="{FF2B5EF4-FFF2-40B4-BE49-F238E27FC236}">
                <a16:creationId xmlns:a16="http://schemas.microsoft.com/office/drawing/2014/main" id="{58BF8277-8231-4CAE-BF88-2EF7F068933A}"/>
              </a:ext>
            </a:extLst>
          </p:cNvPr>
          <p:cNvSpPr/>
          <p:nvPr/>
        </p:nvSpPr>
        <p:spPr>
          <a:xfrm>
            <a:off x="5327009" y="4395831"/>
            <a:ext cx="1213850" cy="268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7" name="Прямая со стрелкой 16">
            <a:extLst>
              <a:ext uri="{FF2B5EF4-FFF2-40B4-BE49-F238E27FC236}">
                <a16:creationId xmlns:a16="http://schemas.microsoft.com/office/drawing/2014/main" id="{5738B0BD-62FF-4D3F-8E60-241055B8919B}"/>
              </a:ext>
            </a:extLst>
          </p:cNvPr>
          <p:cNvCxnSpPr>
            <a:cxnSpLocks/>
          </p:cNvCxnSpPr>
          <p:nvPr/>
        </p:nvCxnSpPr>
        <p:spPr>
          <a:xfrm flipH="1">
            <a:off x="6540859" y="4490299"/>
            <a:ext cx="814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10DC346-13EB-4C28-93D4-558E666F7DB4}"/>
              </a:ext>
            </a:extLst>
          </p:cNvPr>
          <p:cNvSpPr txBox="1"/>
          <p:nvPr/>
        </p:nvSpPr>
        <p:spPr>
          <a:xfrm>
            <a:off x="7354957" y="4395831"/>
            <a:ext cx="4572000" cy="861774"/>
          </a:xfrm>
          <a:prstGeom prst="rect">
            <a:avLst/>
          </a:prstGeom>
          <a:noFill/>
        </p:spPr>
        <p:txBody>
          <a:bodyPr wrap="square" rtlCol="0">
            <a:spAutoFit/>
          </a:bodyPr>
          <a:lstStyle/>
          <a:p>
            <a:r>
              <a:rPr lang="ru-RU" sz="1000" dirty="0"/>
              <a:t>цитохромы в которых меняется валентное железо, переносит только электроны, а все протоны по дороге уходят в среду, </a:t>
            </a:r>
          </a:p>
          <a:p>
            <a:r>
              <a:rPr lang="ru-RU" sz="1000" dirty="0"/>
              <a:t>ограниченной мембраной </a:t>
            </a:r>
            <a:endParaRPr lang="en-US" sz="1000" dirty="0"/>
          </a:p>
          <a:p>
            <a:endParaRPr lang="en-US" sz="1000" dirty="0"/>
          </a:p>
          <a:p>
            <a:r>
              <a:rPr lang="en-US" sz="1000" dirty="0"/>
              <a:t>H</a:t>
            </a:r>
            <a:r>
              <a:rPr lang="en-US" sz="1000" baseline="-25000" dirty="0"/>
              <a:t>3</a:t>
            </a:r>
            <a:r>
              <a:rPr lang="en-US" sz="1000" dirty="0"/>
              <a:t>PO</a:t>
            </a:r>
            <a:r>
              <a:rPr lang="en-US" sz="1000" baseline="-25000" dirty="0"/>
              <a:t>4 </a:t>
            </a:r>
            <a:r>
              <a:rPr lang="en-US" sz="1000" dirty="0"/>
              <a:t>+</a:t>
            </a:r>
            <a:r>
              <a:rPr lang="ru-RU" sz="1000" dirty="0"/>
              <a:t>АДФ -</a:t>
            </a:r>
            <a:r>
              <a:rPr lang="en-US" sz="1000" dirty="0"/>
              <a:t>&gt; </a:t>
            </a:r>
            <a:r>
              <a:rPr lang="ru-RU" sz="1000" dirty="0"/>
              <a:t>АТФ + </a:t>
            </a:r>
            <a:r>
              <a:rPr lang="en-US" sz="1000" dirty="0"/>
              <a:t>H</a:t>
            </a:r>
            <a:r>
              <a:rPr lang="en-US" sz="1000" baseline="-25000" dirty="0"/>
              <a:t>2</a:t>
            </a:r>
            <a:r>
              <a:rPr lang="en-US" sz="1000" dirty="0"/>
              <a:t>O</a:t>
            </a:r>
            <a:endParaRPr lang="ru-RU" sz="1000" dirty="0"/>
          </a:p>
        </p:txBody>
      </p:sp>
      <p:cxnSp>
        <p:nvCxnSpPr>
          <p:cNvPr id="23" name="Прямая со стрелкой 22">
            <a:extLst>
              <a:ext uri="{FF2B5EF4-FFF2-40B4-BE49-F238E27FC236}">
                <a16:creationId xmlns:a16="http://schemas.microsoft.com/office/drawing/2014/main" id="{F9F40191-9B10-4A44-B56D-B43CBAC3916B}"/>
              </a:ext>
            </a:extLst>
          </p:cNvPr>
          <p:cNvCxnSpPr/>
          <p:nvPr/>
        </p:nvCxnSpPr>
        <p:spPr>
          <a:xfrm flipH="1">
            <a:off x="6271591" y="4798503"/>
            <a:ext cx="1083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4E443DA-9068-4FE5-B3B1-E80AC5502152}"/>
              </a:ext>
            </a:extLst>
          </p:cNvPr>
          <p:cNvSpPr txBox="1"/>
          <p:nvPr/>
        </p:nvSpPr>
        <p:spPr>
          <a:xfrm>
            <a:off x="5615609" y="4949829"/>
            <a:ext cx="337930" cy="246221"/>
          </a:xfrm>
          <a:prstGeom prst="rect">
            <a:avLst/>
          </a:prstGeom>
          <a:noFill/>
        </p:spPr>
        <p:txBody>
          <a:bodyPr wrap="square" rtlCol="0">
            <a:spAutoFit/>
          </a:bodyPr>
          <a:lstStyle/>
          <a:p>
            <a:r>
              <a:rPr lang="en-US" sz="1000" dirty="0"/>
              <a:t>H</a:t>
            </a:r>
            <a:r>
              <a:rPr lang="en-US" sz="1000" baseline="30000" dirty="0"/>
              <a:t>+</a:t>
            </a:r>
            <a:endParaRPr lang="ru-RU" sz="1000" baseline="30000" dirty="0"/>
          </a:p>
        </p:txBody>
      </p:sp>
      <p:cxnSp>
        <p:nvCxnSpPr>
          <p:cNvPr id="26" name="Прямая со стрелкой 25">
            <a:extLst>
              <a:ext uri="{FF2B5EF4-FFF2-40B4-BE49-F238E27FC236}">
                <a16:creationId xmlns:a16="http://schemas.microsoft.com/office/drawing/2014/main" id="{23422D72-DEEE-46C8-BE58-E46D877241EB}"/>
              </a:ext>
            </a:extLst>
          </p:cNvPr>
          <p:cNvCxnSpPr/>
          <p:nvPr/>
        </p:nvCxnSpPr>
        <p:spPr>
          <a:xfrm>
            <a:off x="5764696" y="4664278"/>
            <a:ext cx="0" cy="285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B436B070-1695-48FC-BCB9-D01E718B5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40" y="1916393"/>
            <a:ext cx="3452902" cy="313115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6D0C48AD-4D43-42CE-8A0B-98B33F5939E2}"/>
              </a:ext>
            </a:extLst>
          </p:cNvPr>
          <p:cNvSpPr txBox="1"/>
          <p:nvPr/>
        </p:nvSpPr>
        <p:spPr>
          <a:xfrm>
            <a:off x="223640" y="5047547"/>
            <a:ext cx="3517850" cy="246221"/>
          </a:xfrm>
          <a:prstGeom prst="rect">
            <a:avLst/>
          </a:prstGeom>
          <a:noFill/>
        </p:spPr>
        <p:txBody>
          <a:bodyPr wrap="square" rtlCol="0">
            <a:spAutoFit/>
          </a:bodyPr>
          <a:lstStyle/>
          <a:p>
            <a:pPr algn="ctr"/>
            <a:r>
              <a:rPr lang="ru-RU" sz="1000" b="0" i="0" dirty="0">
                <a:solidFill>
                  <a:srgbClr val="000000"/>
                </a:solidFill>
                <a:effectLst/>
                <a:latin typeface="Linux Libertine"/>
                <a:hlinkClick r:id="rId3"/>
              </a:rPr>
              <a:t>Окислительное фосфорилирование</a:t>
            </a:r>
            <a:endParaRPr lang="ru-RU" sz="1000" b="0" i="0" dirty="0">
              <a:solidFill>
                <a:srgbClr val="000000"/>
              </a:solidFill>
              <a:effectLst/>
              <a:latin typeface="Linux Libertine"/>
            </a:endParaRPr>
          </a:p>
        </p:txBody>
      </p:sp>
      <p:sp>
        <p:nvSpPr>
          <p:cNvPr id="30" name="Полилиния: фигура 29">
            <a:extLst>
              <a:ext uri="{FF2B5EF4-FFF2-40B4-BE49-F238E27FC236}">
                <a16:creationId xmlns:a16="http://schemas.microsoft.com/office/drawing/2014/main" id="{312E9C4D-6587-453F-AD11-193F11329F25}"/>
              </a:ext>
            </a:extLst>
          </p:cNvPr>
          <p:cNvSpPr/>
          <p:nvPr/>
        </p:nvSpPr>
        <p:spPr>
          <a:xfrm>
            <a:off x="5982353" y="4605802"/>
            <a:ext cx="417443" cy="467137"/>
          </a:xfrm>
          <a:custGeom>
            <a:avLst/>
            <a:gdLst>
              <a:gd name="connsiteX0" fmla="*/ 0 w 1053548"/>
              <a:gd name="connsiteY0" fmla="*/ 0 h 983974"/>
              <a:gd name="connsiteX1" fmla="*/ 457200 w 1053548"/>
              <a:gd name="connsiteY1" fmla="*/ 357808 h 983974"/>
              <a:gd name="connsiteX2" fmla="*/ 417443 w 1053548"/>
              <a:gd name="connsiteY2" fmla="*/ 805069 h 983974"/>
              <a:gd name="connsiteX3" fmla="*/ 1053548 w 1053548"/>
              <a:gd name="connsiteY3" fmla="*/ 983974 h 983974"/>
            </a:gdLst>
            <a:ahLst/>
            <a:cxnLst>
              <a:cxn ang="0">
                <a:pos x="connsiteX0" y="connsiteY0"/>
              </a:cxn>
              <a:cxn ang="0">
                <a:pos x="connsiteX1" y="connsiteY1"/>
              </a:cxn>
              <a:cxn ang="0">
                <a:pos x="connsiteX2" y="connsiteY2"/>
              </a:cxn>
              <a:cxn ang="0">
                <a:pos x="connsiteX3" y="connsiteY3"/>
              </a:cxn>
            </a:cxnLst>
            <a:rect l="l" t="t" r="r" b="b"/>
            <a:pathLst>
              <a:path w="1053548" h="983974">
                <a:moveTo>
                  <a:pt x="0" y="0"/>
                </a:moveTo>
                <a:cubicBezTo>
                  <a:pt x="193813" y="111815"/>
                  <a:pt x="387626" y="223630"/>
                  <a:pt x="457200" y="357808"/>
                </a:cubicBezTo>
                <a:cubicBezTo>
                  <a:pt x="526774" y="491986"/>
                  <a:pt x="318052" y="700708"/>
                  <a:pt x="417443" y="805069"/>
                </a:cubicBezTo>
                <a:cubicBezTo>
                  <a:pt x="516834" y="909430"/>
                  <a:pt x="1053548" y="983974"/>
                  <a:pt x="1053548" y="983974"/>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TextBox 30">
            <a:extLst>
              <a:ext uri="{FF2B5EF4-FFF2-40B4-BE49-F238E27FC236}">
                <a16:creationId xmlns:a16="http://schemas.microsoft.com/office/drawing/2014/main" id="{238C6671-27D2-493D-8390-107B29B2161A}"/>
              </a:ext>
            </a:extLst>
          </p:cNvPr>
          <p:cNvSpPr txBox="1"/>
          <p:nvPr/>
        </p:nvSpPr>
        <p:spPr>
          <a:xfrm>
            <a:off x="6435026" y="4997680"/>
            <a:ext cx="502061" cy="246221"/>
          </a:xfrm>
          <a:prstGeom prst="rect">
            <a:avLst/>
          </a:prstGeom>
          <a:noFill/>
        </p:spPr>
        <p:txBody>
          <a:bodyPr wrap="none" rtlCol="0">
            <a:spAutoFit/>
          </a:bodyPr>
          <a:lstStyle/>
          <a:p>
            <a:r>
              <a:rPr lang="en-US" sz="1000" dirty="0"/>
              <a:t>H</a:t>
            </a:r>
            <a:r>
              <a:rPr lang="en-US" sz="1000" baseline="-25000" dirty="0"/>
              <a:t>3</a:t>
            </a:r>
            <a:r>
              <a:rPr lang="en-US" sz="1000" dirty="0"/>
              <a:t>PO</a:t>
            </a:r>
            <a:r>
              <a:rPr lang="en-US" sz="1000" baseline="-25000" dirty="0"/>
              <a:t>4</a:t>
            </a:r>
            <a:endParaRPr lang="ru-RU" sz="1000" baseline="-25000" dirty="0"/>
          </a:p>
        </p:txBody>
      </p:sp>
      <p:cxnSp>
        <p:nvCxnSpPr>
          <p:cNvPr id="33" name="Прямая со стрелкой 32">
            <a:extLst>
              <a:ext uri="{FF2B5EF4-FFF2-40B4-BE49-F238E27FC236}">
                <a16:creationId xmlns:a16="http://schemas.microsoft.com/office/drawing/2014/main" id="{6CF111C4-58E1-4D34-8172-85BCCC5E85D7}"/>
              </a:ext>
            </a:extLst>
          </p:cNvPr>
          <p:cNvCxnSpPr>
            <a:cxnSpLocks/>
            <a:stCxn id="31" idx="3"/>
          </p:cNvCxnSpPr>
          <p:nvPr/>
        </p:nvCxnSpPr>
        <p:spPr>
          <a:xfrm>
            <a:off x="6937087" y="5120791"/>
            <a:ext cx="417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1FDEACE-CF9F-4149-B959-442B5F7BB184}"/>
              </a:ext>
            </a:extLst>
          </p:cNvPr>
          <p:cNvSpPr txBox="1"/>
          <p:nvPr/>
        </p:nvSpPr>
        <p:spPr>
          <a:xfrm>
            <a:off x="409575" y="5943600"/>
            <a:ext cx="3331915" cy="369332"/>
          </a:xfrm>
          <a:prstGeom prst="rect">
            <a:avLst/>
          </a:prstGeom>
          <a:noFill/>
        </p:spPr>
        <p:txBody>
          <a:bodyPr wrap="square" rtlCol="0">
            <a:spAutoFit/>
          </a:bodyPr>
          <a:lstStyle/>
          <a:p>
            <a:r>
              <a:rPr lang="en-US" dirty="0">
                <a:hlinkClick r:id="rId4"/>
              </a:rPr>
              <a:t>https://bio.wikireading.ru/18805</a:t>
            </a:r>
            <a:endParaRPr lang="ru-RU" dirty="0"/>
          </a:p>
        </p:txBody>
      </p:sp>
      <p:sp>
        <p:nvSpPr>
          <p:cNvPr id="36" name="TextBox 35">
            <a:extLst>
              <a:ext uri="{FF2B5EF4-FFF2-40B4-BE49-F238E27FC236}">
                <a16:creationId xmlns:a16="http://schemas.microsoft.com/office/drawing/2014/main" id="{BD7C540D-E31A-42D2-A8E6-31396EF42CEC}"/>
              </a:ext>
            </a:extLst>
          </p:cNvPr>
          <p:cNvSpPr txBox="1"/>
          <p:nvPr/>
        </p:nvSpPr>
        <p:spPr>
          <a:xfrm>
            <a:off x="3857625" y="5257605"/>
            <a:ext cx="8110735" cy="1384995"/>
          </a:xfrm>
          <a:prstGeom prst="rect">
            <a:avLst/>
          </a:prstGeom>
          <a:noFill/>
        </p:spPr>
        <p:txBody>
          <a:bodyPr wrap="square" rtlCol="0">
            <a:spAutoFit/>
          </a:bodyPr>
          <a:lstStyle/>
          <a:p>
            <a:r>
              <a:rPr lang="ru-RU" sz="1400" dirty="0"/>
              <a:t>Получается такая цепочка: субстрат (окисляемое органическое вещество) - компоненты, не содержащие цитохромов, —к цитохром в —&gt;- цитохром с, —&gt;- </a:t>
            </a:r>
            <a:r>
              <a:rPr lang="ru-RU" sz="1400" dirty="0" err="1"/>
              <a:t>цитохромоксидаза</a:t>
            </a:r>
            <a:r>
              <a:rPr lang="ru-RU" sz="1400" dirty="0"/>
              <a:t> —&gt;- кислород. Все участники такой эстафеты претерпевают окислительно-восстановительные превращения. Комиссия по ферментам Международного биохимического союза узаконила следующее определение: «цитохромами называются </a:t>
            </a:r>
            <a:r>
              <a:rPr lang="ru-RU" sz="1400" dirty="0" err="1"/>
              <a:t>гембелки</a:t>
            </a:r>
            <a:r>
              <a:rPr lang="ru-RU" sz="1400" dirty="0"/>
              <a:t>, принцип действия которых состоит в переносе электронов и /или водорода, в результате обратимого изменения валентности атома железа в </a:t>
            </a:r>
            <a:r>
              <a:rPr lang="ru-RU" sz="1400" dirty="0" err="1"/>
              <a:t>геме</a:t>
            </a:r>
            <a:r>
              <a:rPr lang="ru-RU" sz="1400" dirty="0"/>
              <a:t>».</a:t>
            </a:r>
          </a:p>
        </p:txBody>
      </p:sp>
    </p:spTree>
    <p:extLst>
      <p:ext uri="{BB962C8B-B14F-4D97-AF65-F5344CB8AC3E}">
        <p14:creationId xmlns:p14="http://schemas.microsoft.com/office/powerpoint/2010/main" val="3930326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179B44-3534-4EC3-8820-1749D199BDDB}"/>
              </a:ext>
            </a:extLst>
          </p:cNvPr>
          <p:cNvSpPr>
            <a:spLocks noGrp="1"/>
          </p:cNvSpPr>
          <p:nvPr>
            <p:ph type="title"/>
          </p:nvPr>
        </p:nvSpPr>
        <p:spPr/>
        <p:txBody>
          <a:bodyPr/>
          <a:lstStyle/>
          <a:p>
            <a:r>
              <a:rPr lang="ru-RU" b="0" i="0" dirty="0">
                <a:solidFill>
                  <a:srgbClr val="030303"/>
                </a:solidFill>
                <a:effectLst/>
                <a:latin typeface="Roboto" panose="02000000000000000000" pitchFamily="2" charset="0"/>
              </a:rPr>
              <a:t>1940-е работы по изучению дыхательной цепи</a:t>
            </a:r>
            <a:endParaRPr lang="ru-RU" dirty="0"/>
          </a:p>
        </p:txBody>
      </p:sp>
      <p:sp>
        <p:nvSpPr>
          <p:cNvPr id="3" name="Объект 2">
            <a:extLst>
              <a:ext uri="{FF2B5EF4-FFF2-40B4-BE49-F238E27FC236}">
                <a16:creationId xmlns:a16="http://schemas.microsoft.com/office/drawing/2014/main" id="{A7A83FBA-1678-4A2B-9B9C-E961E565C8E4}"/>
              </a:ext>
            </a:extLst>
          </p:cNvPr>
          <p:cNvSpPr>
            <a:spLocks noGrp="1"/>
          </p:cNvSpPr>
          <p:nvPr>
            <p:ph idx="1"/>
          </p:nvPr>
        </p:nvSpPr>
        <p:spPr>
          <a:xfrm>
            <a:off x="3752850" y="1825625"/>
            <a:ext cx="7601585" cy="4352290"/>
          </a:xfrm>
        </p:spPr>
        <p:txBody>
          <a:bodyPr>
            <a:normAutofit/>
          </a:bodyPr>
          <a:lstStyle/>
          <a:p>
            <a:pPr marL="0" indent="0">
              <a:buNone/>
            </a:pPr>
            <a:r>
              <a:rPr lang="ru-RU" sz="1600" dirty="0"/>
              <a:t>Перед войной 1941 г. выполняет в Киеве работу, в аппарате Варбурга смотрит количественно, сколько нужно поглотить атомов кислорода, чтобы образовалось требуемое количество АТФ. Сделав ее, Белицер сообщает замечательную вещь - более двух (могут быть дробные значения) на один акт, первый открывает ступенчатость.</a:t>
            </a:r>
          </a:p>
          <a:p>
            <a:pPr marL="0" indent="0">
              <a:buNone/>
            </a:pPr>
            <a:endParaRPr lang="ru-RU" sz="1600" dirty="0"/>
          </a:p>
        </p:txBody>
      </p:sp>
      <p:pic>
        <p:nvPicPr>
          <p:cNvPr id="7172" name="Picture 4">
            <a:extLst>
              <a:ext uri="{FF2B5EF4-FFF2-40B4-BE49-F238E27FC236}">
                <a16:creationId xmlns:a16="http://schemas.microsoft.com/office/drawing/2014/main" id="{169F0B7C-48F1-4BEE-B2CD-08DF15FDB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666875" cy="21778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750BB2-79E4-49FD-8DC2-24575EF5A6B2}"/>
              </a:ext>
            </a:extLst>
          </p:cNvPr>
          <p:cNvSpPr txBox="1"/>
          <p:nvPr/>
        </p:nvSpPr>
        <p:spPr>
          <a:xfrm>
            <a:off x="838200" y="4076700"/>
            <a:ext cx="1666875" cy="400110"/>
          </a:xfrm>
          <a:prstGeom prst="rect">
            <a:avLst/>
          </a:prstGeom>
          <a:noFill/>
        </p:spPr>
        <p:txBody>
          <a:bodyPr wrap="square" rtlCol="0">
            <a:spAutoFit/>
          </a:bodyPr>
          <a:lstStyle/>
          <a:p>
            <a:pPr algn="ctr"/>
            <a:r>
              <a:rPr lang="ru-RU" sz="1000" dirty="0">
                <a:hlinkClick r:id="rId3"/>
              </a:rPr>
              <a:t>Белицер, Владимир Александрович</a:t>
            </a:r>
            <a:endParaRPr lang="ru-RU" sz="1000" dirty="0"/>
          </a:p>
        </p:txBody>
      </p:sp>
    </p:spTree>
    <p:extLst>
      <p:ext uri="{BB962C8B-B14F-4D97-AF65-F5344CB8AC3E}">
        <p14:creationId xmlns:p14="http://schemas.microsoft.com/office/powerpoint/2010/main" val="3934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BBE465-096C-400F-82CF-489F647A338A}"/>
              </a:ext>
            </a:extLst>
          </p:cNvPr>
          <p:cNvSpPr>
            <a:spLocks noGrp="1"/>
          </p:cNvSpPr>
          <p:nvPr>
            <p:ph type="title"/>
          </p:nvPr>
        </p:nvSpPr>
        <p:spPr/>
        <p:txBody>
          <a:bodyPr/>
          <a:lstStyle/>
          <a:p>
            <a:r>
              <a:rPr lang="ru-RU" dirty="0"/>
              <a:t>Отличия гликолиза от брожения</a:t>
            </a:r>
          </a:p>
        </p:txBody>
      </p:sp>
      <p:sp>
        <p:nvSpPr>
          <p:cNvPr id="3" name="Объект 2">
            <a:extLst>
              <a:ext uri="{FF2B5EF4-FFF2-40B4-BE49-F238E27FC236}">
                <a16:creationId xmlns:a16="http://schemas.microsoft.com/office/drawing/2014/main" id="{680F2824-53A2-4B10-87DB-2685422C901E}"/>
              </a:ext>
            </a:extLst>
          </p:cNvPr>
          <p:cNvSpPr>
            <a:spLocks noGrp="1"/>
          </p:cNvSpPr>
          <p:nvPr>
            <p:ph idx="1"/>
          </p:nvPr>
        </p:nvSpPr>
        <p:spPr/>
        <p:txBody>
          <a:bodyPr/>
          <a:lstStyle/>
          <a:p>
            <a:pPr marL="0" indent="0">
              <a:buNone/>
            </a:pPr>
            <a:r>
              <a:rPr lang="en-US" dirty="0"/>
              <a:t>		2C</a:t>
            </a:r>
            <a:r>
              <a:rPr lang="en-US" baseline="-25000" dirty="0"/>
              <a:t>3</a:t>
            </a:r>
            <a:r>
              <a:rPr lang="en-US" dirty="0"/>
              <a:t>H</a:t>
            </a:r>
            <a:r>
              <a:rPr lang="en-US" baseline="-25000" dirty="0"/>
              <a:t>6</a:t>
            </a:r>
            <a:r>
              <a:rPr lang="en-US" dirty="0"/>
              <a:t>O</a:t>
            </a:r>
            <a:r>
              <a:rPr lang="en-US" baseline="-25000" dirty="0"/>
              <a:t>3		</a:t>
            </a:r>
            <a:r>
              <a:rPr lang="ru-RU" dirty="0"/>
              <a:t>гликолиз</a:t>
            </a:r>
            <a:endParaRPr lang="en-US" dirty="0"/>
          </a:p>
          <a:p>
            <a:pPr marL="0" indent="0">
              <a:buNone/>
            </a:pPr>
            <a:r>
              <a:rPr lang="en-US" dirty="0"/>
              <a:t>C</a:t>
            </a:r>
            <a:r>
              <a:rPr lang="en-US" baseline="-25000" dirty="0"/>
              <a:t>6</a:t>
            </a:r>
            <a:r>
              <a:rPr lang="en-US" dirty="0"/>
              <a:t>H</a:t>
            </a:r>
            <a:r>
              <a:rPr lang="en-US" baseline="-25000" dirty="0"/>
              <a:t>12</a:t>
            </a:r>
            <a:r>
              <a:rPr lang="en-US" dirty="0"/>
              <a:t>O</a:t>
            </a:r>
            <a:r>
              <a:rPr lang="en-US" baseline="-25000" dirty="0"/>
              <a:t>6</a:t>
            </a:r>
            <a:r>
              <a:rPr lang="en-US" dirty="0"/>
              <a:t> </a:t>
            </a:r>
          </a:p>
          <a:p>
            <a:pPr marL="0" indent="0">
              <a:buNone/>
            </a:pPr>
            <a:r>
              <a:rPr lang="en-US" dirty="0"/>
              <a:t>		2CH</a:t>
            </a:r>
            <a:r>
              <a:rPr lang="en-US" baseline="-25000" dirty="0"/>
              <a:t>3</a:t>
            </a:r>
            <a:r>
              <a:rPr lang="en-US" dirty="0"/>
              <a:t>CH</a:t>
            </a:r>
            <a:r>
              <a:rPr lang="en-US" baseline="-25000" dirty="0"/>
              <a:t>2</a:t>
            </a:r>
            <a:r>
              <a:rPr lang="en-US" dirty="0"/>
              <a:t>OH + CO</a:t>
            </a:r>
            <a:r>
              <a:rPr lang="en-US" baseline="-25000" dirty="0"/>
              <a:t>2</a:t>
            </a:r>
            <a:r>
              <a:rPr lang="ru-RU" dirty="0"/>
              <a:t>  брожение</a:t>
            </a:r>
          </a:p>
          <a:p>
            <a:pPr marL="0" indent="0">
              <a:buNone/>
            </a:pPr>
            <a:endParaRPr lang="ru-RU" dirty="0"/>
          </a:p>
          <a:p>
            <a:pPr marL="0" indent="0">
              <a:buNone/>
            </a:pPr>
            <a:r>
              <a:rPr lang="ru-RU" dirty="0"/>
              <a:t>		6</a:t>
            </a:r>
            <a:r>
              <a:rPr lang="en-US" dirty="0"/>
              <a:t>CO</a:t>
            </a:r>
            <a:r>
              <a:rPr lang="en-US" baseline="-25000" dirty="0"/>
              <a:t>2</a:t>
            </a:r>
            <a:r>
              <a:rPr lang="en-US" dirty="0"/>
              <a:t> +12H</a:t>
            </a:r>
            <a:r>
              <a:rPr lang="en-US" baseline="-25000" dirty="0"/>
              <a:t>2</a:t>
            </a:r>
            <a:r>
              <a:rPr lang="en-US" dirty="0"/>
              <a:t>0	</a:t>
            </a:r>
            <a:r>
              <a:rPr lang="ru-RU" dirty="0"/>
              <a:t>полное окисление</a:t>
            </a:r>
            <a:endParaRPr lang="en-US" dirty="0"/>
          </a:p>
          <a:p>
            <a:pPr marL="0" indent="0">
              <a:buNone/>
            </a:pPr>
            <a:endParaRPr lang="ru-RU" dirty="0"/>
          </a:p>
        </p:txBody>
      </p:sp>
      <p:cxnSp>
        <p:nvCxnSpPr>
          <p:cNvPr id="5" name="Прямая со стрелкой 4">
            <a:extLst>
              <a:ext uri="{FF2B5EF4-FFF2-40B4-BE49-F238E27FC236}">
                <a16:creationId xmlns:a16="http://schemas.microsoft.com/office/drawing/2014/main" id="{993FC953-8AD8-489C-9870-CDE0442B7D43}"/>
              </a:ext>
            </a:extLst>
          </p:cNvPr>
          <p:cNvCxnSpPr/>
          <p:nvPr/>
        </p:nvCxnSpPr>
        <p:spPr>
          <a:xfrm flipV="1">
            <a:off x="2122415" y="2214694"/>
            <a:ext cx="553673" cy="302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a:extLst>
              <a:ext uri="{FF2B5EF4-FFF2-40B4-BE49-F238E27FC236}">
                <a16:creationId xmlns:a16="http://schemas.microsoft.com/office/drawing/2014/main" id="{EA15BCD7-518A-4901-8B7F-033FDE0FEAE8}"/>
              </a:ext>
            </a:extLst>
          </p:cNvPr>
          <p:cNvCxnSpPr/>
          <p:nvPr/>
        </p:nvCxnSpPr>
        <p:spPr>
          <a:xfrm>
            <a:off x="2122415" y="2650921"/>
            <a:ext cx="553673" cy="327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a:extLst>
              <a:ext uri="{FF2B5EF4-FFF2-40B4-BE49-F238E27FC236}">
                <a16:creationId xmlns:a16="http://schemas.microsoft.com/office/drawing/2014/main" id="{2CFD627E-E811-4E24-8ECA-75133A62BF66}"/>
              </a:ext>
            </a:extLst>
          </p:cNvPr>
          <p:cNvCxnSpPr/>
          <p:nvPr/>
        </p:nvCxnSpPr>
        <p:spPr>
          <a:xfrm>
            <a:off x="1904301" y="2860646"/>
            <a:ext cx="713064" cy="108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A0621F3-76ED-4BD0-BD7E-759FD9BDC8B3}"/>
              </a:ext>
            </a:extLst>
          </p:cNvPr>
          <p:cNvSpPr txBox="1"/>
          <p:nvPr/>
        </p:nvSpPr>
        <p:spPr>
          <a:xfrm>
            <a:off x="523875" y="4638675"/>
            <a:ext cx="9696450" cy="2031325"/>
          </a:xfrm>
          <a:prstGeom prst="rect">
            <a:avLst/>
          </a:prstGeom>
          <a:noFill/>
        </p:spPr>
        <p:txBody>
          <a:bodyPr wrap="square" rtlCol="0">
            <a:spAutoFit/>
          </a:bodyPr>
          <a:lstStyle/>
          <a:p>
            <a:r>
              <a:rPr lang="ru-RU" dirty="0"/>
              <a:t>Гликолиз – это главы</a:t>
            </a:r>
            <a:r>
              <a:rPr lang="en-US" dirty="0"/>
              <a:t> </a:t>
            </a:r>
            <a:r>
              <a:rPr lang="ru-RU" dirty="0"/>
              <a:t>повествования текстов в которых описаны тонкие свойства ферментов, о которых, когда мы смотрим результаты забываем, что там есть тексты, а по текстам все это сделано. На текущий момент, эти тексты мы можем читать, но не умеем понимать.</a:t>
            </a:r>
          </a:p>
          <a:p>
            <a:endParaRPr lang="ru-RU" dirty="0"/>
          </a:p>
          <a:p>
            <a:r>
              <a:rPr lang="ru-RU" dirty="0"/>
              <a:t>           глюкоза       </a:t>
            </a:r>
            <a:r>
              <a:rPr lang="en-US" dirty="0"/>
              <a:t> </a:t>
            </a:r>
            <a:r>
              <a:rPr lang="ru-RU" dirty="0"/>
              <a:t>        молочная кислота</a:t>
            </a:r>
          </a:p>
          <a:p>
            <a:r>
              <a:rPr lang="ru-RU" dirty="0"/>
              <a:t>2</a:t>
            </a:r>
            <a:r>
              <a:rPr lang="en-US" dirty="0"/>
              <a:t>H</a:t>
            </a:r>
            <a:r>
              <a:rPr lang="en-US" baseline="-25000" dirty="0"/>
              <a:t>3</a:t>
            </a:r>
            <a:r>
              <a:rPr lang="en-US" dirty="0"/>
              <a:t>PO</a:t>
            </a:r>
            <a:r>
              <a:rPr lang="en-US" baseline="-25000" dirty="0"/>
              <a:t>4</a:t>
            </a:r>
            <a:r>
              <a:rPr lang="ru-RU" dirty="0"/>
              <a:t>+</a:t>
            </a:r>
            <a:r>
              <a:rPr lang="en-US" dirty="0"/>
              <a:t> 2</a:t>
            </a:r>
            <a:r>
              <a:rPr lang="ru-RU" dirty="0"/>
              <a:t>АДФ </a:t>
            </a:r>
            <a:r>
              <a:rPr lang="ru-RU" baseline="-25000" dirty="0"/>
              <a:t>	          </a:t>
            </a:r>
            <a:r>
              <a:rPr lang="ru-RU" dirty="0"/>
              <a:t>2АТФ</a:t>
            </a:r>
            <a:endParaRPr lang="en-US" baseline="-25000" dirty="0"/>
          </a:p>
          <a:p>
            <a:r>
              <a:rPr lang="ru-RU" dirty="0"/>
              <a:t>               </a:t>
            </a:r>
          </a:p>
        </p:txBody>
      </p:sp>
      <p:sp>
        <p:nvSpPr>
          <p:cNvPr id="6" name="Овал 5">
            <a:extLst>
              <a:ext uri="{FF2B5EF4-FFF2-40B4-BE49-F238E27FC236}">
                <a16:creationId xmlns:a16="http://schemas.microsoft.com/office/drawing/2014/main" id="{86F94CEE-F8C0-4102-BAB8-0931F4FEE5B7}"/>
              </a:ext>
            </a:extLst>
          </p:cNvPr>
          <p:cNvSpPr/>
          <p:nvPr/>
        </p:nvSpPr>
        <p:spPr>
          <a:xfrm>
            <a:off x="4672668" y="2726422"/>
            <a:ext cx="796954" cy="702578"/>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 name="Прямая со стрелкой 9">
            <a:extLst>
              <a:ext uri="{FF2B5EF4-FFF2-40B4-BE49-F238E27FC236}">
                <a16:creationId xmlns:a16="http://schemas.microsoft.com/office/drawing/2014/main" id="{AB030C3E-75EA-481F-96EF-874627AAC3B6}"/>
              </a:ext>
            </a:extLst>
          </p:cNvPr>
          <p:cNvCxnSpPr/>
          <p:nvPr/>
        </p:nvCxnSpPr>
        <p:spPr>
          <a:xfrm>
            <a:off x="5009322" y="2214694"/>
            <a:ext cx="0" cy="5117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A9B8F3-37CE-4D50-B879-2CC967CD820C}"/>
              </a:ext>
            </a:extLst>
          </p:cNvPr>
          <p:cNvSpPr txBox="1"/>
          <p:nvPr/>
        </p:nvSpPr>
        <p:spPr>
          <a:xfrm>
            <a:off x="5071145" y="2279765"/>
            <a:ext cx="977768" cy="369332"/>
          </a:xfrm>
          <a:prstGeom prst="rect">
            <a:avLst/>
          </a:prstGeom>
          <a:noFill/>
        </p:spPr>
        <p:txBody>
          <a:bodyPr wrap="none" rtlCol="0">
            <a:spAutoFit/>
          </a:bodyPr>
          <a:lstStyle/>
          <a:p>
            <a:r>
              <a:rPr lang="ru-RU" dirty="0">
                <a:solidFill>
                  <a:srgbClr val="FF0000"/>
                </a:solidFill>
              </a:rPr>
              <a:t>отличие</a:t>
            </a:r>
          </a:p>
        </p:txBody>
      </p:sp>
      <p:sp>
        <p:nvSpPr>
          <p:cNvPr id="16" name="Стрелка: изогнутая вниз 15">
            <a:extLst>
              <a:ext uri="{FF2B5EF4-FFF2-40B4-BE49-F238E27FC236}">
                <a16:creationId xmlns:a16="http://schemas.microsoft.com/office/drawing/2014/main" id="{119274E2-AC24-4212-8E51-66942D1B49E9}"/>
              </a:ext>
            </a:extLst>
          </p:cNvPr>
          <p:cNvSpPr/>
          <p:nvPr/>
        </p:nvSpPr>
        <p:spPr>
          <a:xfrm>
            <a:off x="2225316" y="6080232"/>
            <a:ext cx="347870" cy="2291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7" name="Стрелка: вправо 16">
            <a:extLst>
              <a:ext uri="{FF2B5EF4-FFF2-40B4-BE49-F238E27FC236}">
                <a16:creationId xmlns:a16="http://schemas.microsoft.com/office/drawing/2014/main" id="{F04B4519-86CB-4918-A5EE-C32AD6F1FEDA}"/>
              </a:ext>
            </a:extLst>
          </p:cNvPr>
          <p:cNvSpPr/>
          <p:nvPr/>
        </p:nvSpPr>
        <p:spPr>
          <a:xfrm>
            <a:off x="2225316" y="5872877"/>
            <a:ext cx="347870" cy="104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00313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5D6D50-8593-4819-ADC5-1533B6CA51C7}"/>
              </a:ext>
            </a:extLst>
          </p:cNvPr>
          <p:cNvSpPr>
            <a:spLocks noGrp="1"/>
          </p:cNvSpPr>
          <p:nvPr>
            <p:ph type="title"/>
          </p:nvPr>
        </p:nvSpPr>
        <p:spPr/>
        <p:txBody>
          <a:bodyPr/>
          <a:lstStyle/>
          <a:p>
            <a:r>
              <a:rPr lang="ru-RU" b="0" i="0" dirty="0">
                <a:solidFill>
                  <a:srgbClr val="030303"/>
                </a:solidFill>
                <a:effectLst/>
                <a:latin typeface="Roboto" panose="02000000000000000000" pitchFamily="2" charset="0"/>
              </a:rPr>
              <a:t>Открытие разобщителей дыхания Фрицем </a:t>
            </a:r>
            <a:r>
              <a:rPr lang="ru-RU" b="0" i="0" dirty="0" err="1">
                <a:solidFill>
                  <a:srgbClr val="030303"/>
                </a:solidFill>
                <a:effectLst/>
                <a:latin typeface="Roboto" panose="02000000000000000000" pitchFamily="2" charset="0"/>
              </a:rPr>
              <a:t>Липманом</a:t>
            </a:r>
            <a:endParaRPr lang="ru-RU" dirty="0"/>
          </a:p>
        </p:txBody>
      </p:sp>
      <p:sp>
        <p:nvSpPr>
          <p:cNvPr id="3" name="Объект 2">
            <a:extLst>
              <a:ext uri="{FF2B5EF4-FFF2-40B4-BE49-F238E27FC236}">
                <a16:creationId xmlns:a16="http://schemas.microsoft.com/office/drawing/2014/main" id="{DEE17DBC-37B8-4AF1-A14D-180CFC405015}"/>
              </a:ext>
            </a:extLst>
          </p:cNvPr>
          <p:cNvSpPr>
            <a:spLocks noGrp="1"/>
          </p:cNvSpPr>
          <p:nvPr>
            <p:ph idx="1"/>
          </p:nvPr>
        </p:nvSpPr>
        <p:spPr>
          <a:xfrm>
            <a:off x="3913663" y="1691640"/>
            <a:ext cx="7925912" cy="4352290"/>
          </a:xfrm>
        </p:spPr>
        <p:txBody>
          <a:bodyPr>
            <a:normAutofit/>
          </a:bodyPr>
          <a:lstStyle/>
          <a:p>
            <a:pPr marL="0" indent="0">
              <a:buNone/>
            </a:pPr>
            <a:r>
              <a:rPr lang="ru-RU" sz="1600" dirty="0"/>
              <a:t>В примерно похожем аппарате, как у Варбурга открыл вещества, в которых сопряжение между транспортом электронов и синтезом АТФ нарушается. А что такое сопряжение? Если вокруг все сильно сопряжено, то кислород поглощается в той степени, в какой идет поток электронов. Липман и его дипломник </a:t>
            </a:r>
            <a:r>
              <a:rPr lang="ru-RU" sz="1600" dirty="0" err="1"/>
              <a:t>Лубис</a:t>
            </a:r>
            <a:r>
              <a:rPr lang="ru-RU" sz="1600" dirty="0"/>
              <a:t>, которому он дал эту задачу, добавили к </a:t>
            </a:r>
            <a:r>
              <a:rPr lang="ru-RU" sz="1600" dirty="0" err="1"/>
              <a:t>митохонжриям</a:t>
            </a:r>
            <a:r>
              <a:rPr lang="ru-RU" sz="1600" dirty="0"/>
              <a:t> динитрофенол - резко ускорилось поглощение кислорода и совсем перестало синтезироваться АТФ. Можно нарушить сопряжение - "распрячь", а значит есть "распрягающие" вещества. Есть свободное, не связанное окисление с необходимым синтезом. </a:t>
            </a:r>
          </a:p>
          <a:p>
            <a:pPr marL="0" indent="0">
              <a:buNone/>
            </a:pPr>
            <a:r>
              <a:rPr lang="ru-RU" sz="1600" dirty="0"/>
              <a:t>Физиологи заговорили, что дыхание может быть свободным, бесполезным, может поглощать много, а это значит превращать энергию в тепло...</a:t>
            </a:r>
          </a:p>
          <a:p>
            <a:pPr marL="0" indent="0">
              <a:buNone/>
            </a:pPr>
            <a:r>
              <a:rPr lang="ru-RU" sz="1600" dirty="0"/>
              <a:t>Сейчас же, физиологи приводят в пример эндокринную систему - щитовидная железа активна - человек как печка, а фосфорилирования нет, работать не может, человек не может подняться толком, становится генератором тепла без сопряжения. Липман сделал свои открытия при замечательных обстоятельствах, очень важных. Конец 20-ых годов,  как и все тысячелетия до этого, красавицы хотят быть бледными, тощими и привлекательными. Для этого некоторые пьют уксус, при ошибках дозировки происходили отравления. И фирмы начинают выпускать средства для похудения. И красавицы получают маленькие желтые таблетки, помогающие худеть без всякой диеты и бледность хорошая получается, однако фирма производитель процветает недолго. Страшные трагедии - наиболее интенсивно потребляющие - слепнут. Фирма не сообщает из чего сделаны таблетки. Судебный процесс. Выясняется - 2,4-динитрофенол.</a:t>
            </a:r>
          </a:p>
        </p:txBody>
      </p:sp>
      <p:pic>
        <p:nvPicPr>
          <p:cNvPr id="8196" name="Picture 4">
            <a:extLst>
              <a:ext uri="{FF2B5EF4-FFF2-40B4-BE49-F238E27FC236}">
                <a16:creationId xmlns:a16="http://schemas.microsoft.com/office/drawing/2014/main" id="{1093D4C1-8E35-4BCF-AEAA-BF82F0D49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91640"/>
            <a:ext cx="1905000" cy="24890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549D25-C921-45D2-AFAE-6A3A934039D1}"/>
              </a:ext>
            </a:extLst>
          </p:cNvPr>
          <p:cNvSpPr txBox="1"/>
          <p:nvPr/>
        </p:nvSpPr>
        <p:spPr>
          <a:xfrm>
            <a:off x="914400" y="4257675"/>
            <a:ext cx="1905000" cy="246221"/>
          </a:xfrm>
          <a:prstGeom prst="rect">
            <a:avLst/>
          </a:prstGeom>
          <a:noFill/>
        </p:spPr>
        <p:txBody>
          <a:bodyPr wrap="square" rtlCol="0">
            <a:spAutoFit/>
          </a:bodyPr>
          <a:lstStyle/>
          <a:p>
            <a:pPr algn="ctr"/>
            <a:r>
              <a:rPr lang="ru-RU" sz="1000" b="0" i="0" dirty="0">
                <a:solidFill>
                  <a:srgbClr val="000000"/>
                </a:solidFill>
                <a:effectLst/>
                <a:latin typeface="Linux Libertine"/>
                <a:hlinkClick r:id="rId3"/>
              </a:rPr>
              <a:t>Липман, Фриц Альберт</a:t>
            </a:r>
            <a:endParaRPr lang="ru-RU" sz="1000" b="0" i="0" dirty="0">
              <a:solidFill>
                <a:srgbClr val="000000"/>
              </a:solidFill>
              <a:effectLst/>
              <a:latin typeface="Linux Libertine"/>
            </a:endParaRPr>
          </a:p>
        </p:txBody>
      </p:sp>
      <p:pic>
        <p:nvPicPr>
          <p:cNvPr id="8198" name="Picture 6" descr="Обзор : ДНП (2,4-динитрофенол) - Steroid.by">
            <a:extLst>
              <a:ext uri="{FF2B5EF4-FFF2-40B4-BE49-F238E27FC236}">
                <a16:creationId xmlns:a16="http://schemas.microsoft.com/office/drawing/2014/main" id="{7875F41F-34D5-43F3-A427-E7EFD9767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6" y="4580917"/>
            <a:ext cx="1463014" cy="146301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2,4-Динитрофенол — Википедия">
            <a:extLst>
              <a:ext uri="{FF2B5EF4-FFF2-40B4-BE49-F238E27FC236}">
                <a16:creationId xmlns:a16="http://schemas.microsoft.com/office/drawing/2014/main" id="{4659E480-885A-451E-A996-8453E006F8C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9400" y="4580916"/>
            <a:ext cx="1094263" cy="14144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0B78B2-570D-4EC2-B38E-26277C4F3371}"/>
              </a:ext>
            </a:extLst>
          </p:cNvPr>
          <p:cNvSpPr txBox="1"/>
          <p:nvPr/>
        </p:nvSpPr>
        <p:spPr>
          <a:xfrm>
            <a:off x="752475" y="6267450"/>
            <a:ext cx="3352800" cy="246221"/>
          </a:xfrm>
          <a:prstGeom prst="rect">
            <a:avLst/>
          </a:prstGeom>
          <a:noFill/>
        </p:spPr>
        <p:txBody>
          <a:bodyPr wrap="square" rtlCol="0">
            <a:spAutoFit/>
          </a:bodyPr>
          <a:lstStyle/>
          <a:p>
            <a:pPr algn="ctr"/>
            <a:r>
              <a:rPr lang="ru-RU" sz="1000" dirty="0">
                <a:hlinkClick r:id="rId6"/>
              </a:rPr>
              <a:t>2,4-​Динитрофенол</a:t>
            </a:r>
            <a:endParaRPr lang="ru-RU" sz="1000" dirty="0"/>
          </a:p>
        </p:txBody>
      </p:sp>
    </p:spTree>
    <p:extLst>
      <p:ext uri="{BB962C8B-B14F-4D97-AF65-F5344CB8AC3E}">
        <p14:creationId xmlns:p14="http://schemas.microsoft.com/office/powerpoint/2010/main" val="3931123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5D6D50-8593-4819-ADC5-1533B6CA51C7}"/>
              </a:ext>
            </a:extLst>
          </p:cNvPr>
          <p:cNvSpPr>
            <a:spLocks noGrp="1"/>
          </p:cNvSpPr>
          <p:nvPr>
            <p:ph type="title"/>
          </p:nvPr>
        </p:nvSpPr>
        <p:spPr/>
        <p:txBody>
          <a:bodyPr/>
          <a:lstStyle/>
          <a:p>
            <a:r>
              <a:rPr lang="ru-RU" sz="4400" dirty="0"/>
              <a:t>2,4-динитрофенол</a:t>
            </a:r>
            <a:endParaRPr lang="ru-RU" dirty="0"/>
          </a:p>
        </p:txBody>
      </p:sp>
      <p:sp>
        <p:nvSpPr>
          <p:cNvPr id="3" name="Объект 2">
            <a:extLst>
              <a:ext uri="{FF2B5EF4-FFF2-40B4-BE49-F238E27FC236}">
                <a16:creationId xmlns:a16="http://schemas.microsoft.com/office/drawing/2014/main" id="{DEE17DBC-37B8-4AF1-A14D-180CFC405015}"/>
              </a:ext>
            </a:extLst>
          </p:cNvPr>
          <p:cNvSpPr>
            <a:spLocks noGrp="1"/>
          </p:cNvSpPr>
          <p:nvPr>
            <p:ph idx="1"/>
          </p:nvPr>
        </p:nvSpPr>
        <p:spPr>
          <a:xfrm>
            <a:off x="3913663" y="1691640"/>
            <a:ext cx="7925912" cy="4352290"/>
          </a:xfrm>
        </p:spPr>
        <p:txBody>
          <a:bodyPr>
            <a:normAutofit/>
          </a:bodyPr>
          <a:lstStyle/>
          <a:p>
            <a:pPr marL="0" indent="0">
              <a:buNone/>
            </a:pPr>
            <a:r>
              <a:rPr lang="ru-RU" sz="1600" dirty="0"/>
              <a:t>Липман сделал свои открытия при замечательных обстоятельствах, очень важных. Конец 20-ых годов,  как и все тысячелетия до этого, красавицы хотят быть бледными, тощими и привлекательными. Для этого некоторые пьют уксус, при ошибках дозировки происходили отравления. И фирмы начинают выпускать средства для похудения. И красавицы получают маленькие желтые таблетки, помогающие худеть без всякой диеты и бледность хорошая получается, однако фирма производитель процветает недолго. Страшные трагедии - наиболее интенсивно потребляющие - слепнут. Фирма не сообщает из чего сделаны таблетки. Судебный процесс. Выясняется -2,4-динитрофенол (основа бездымного пороха), а если добавить на 6 позицию еще нитрогруппу, то это будет пикриновая кислота - легко детонирует.</a:t>
            </a:r>
          </a:p>
          <a:p>
            <a:pPr marL="0" indent="0">
              <a:buNone/>
            </a:pPr>
            <a:r>
              <a:rPr lang="ru-RU" sz="1600" dirty="0"/>
              <a:t>Липман показал, что динитрофенол замечательный разобщитель. Вслед было открыто множество других разобщителей. Никакой системы в разобщителях не получалось. В 1960-е годы загадка была разгадана. </a:t>
            </a:r>
          </a:p>
        </p:txBody>
      </p:sp>
      <p:pic>
        <p:nvPicPr>
          <p:cNvPr id="8198" name="Picture 6" descr="Обзор : ДНП (2,4-динитрофенол) - Steroid.by">
            <a:extLst>
              <a:ext uri="{FF2B5EF4-FFF2-40B4-BE49-F238E27FC236}">
                <a16:creationId xmlns:a16="http://schemas.microsoft.com/office/drawing/2014/main" id="{7875F41F-34D5-43F3-A427-E7EFD9767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6" y="1673263"/>
            <a:ext cx="1463014" cy="146301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2,4-Динитрофенол — Википедия">
            <a:extLst>
              <a:ext uri="{FF2B5EF4-FFF2-40B4-BE49-F238E27FC236}">
                <a16:creationId xmlns:a16="http://schemas.microsoft.com/office/drawing/2014/main" id="{4659E480-885A-451E-A996-8453E006F8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7450" y="1673262"/>
            <a:ext cx="1094263" cy="14144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0B78B2-570D-4EC2-B38E-26277C4F3371}"/>
              </a:ext>
            </a:extLst>
          </p:cNvPr>
          <p:cNvSpPr txBox="1"/>
          <p:nvPr/>
        </p:nvSpPr>
        <p:spPr>
          <a:xfrm>
            <a:off x="198913" y="3305889"/>
            <a:ext cx="3352800" cy="246221"/>
          </a:xfrm>
          <a:prstGeom prst="rect">
            <a:avLst/>
          </a:prstGeom>
          <a:noFill/>
        </p:spPr>
        <p:txBody>
          <a:bodyPr wrap="square" rtlCol="0">
            <a:spAutoFit/>
          </a:bodyPr>
          <a:lstStyle/>
          <a:p>
            <a:pPr algn="ctr"/>
            <a:r>
              <a:rPr lang="ru-RU" sz="1000" dirty="0">
                <a:hlinkClick r:id="rId4"/>
              </a:rPr>
              <a:t>2,4-​Динитрофенол</a:t>
            </a:r>
            <a:endParaRPr lang="ru-RU" sz="1000" dirty="0"/>
          </a:p>
        </p:txBody>
      </p:sp>
      <p:pic>
        <p:nvPicPr>
          <p:cNvPr id="9218" name="Picture 2">
            <a:extLst>
              <a:ext uri="{FF2B5EF4-FFF2-40B4-BE49-F238E27FC236}">
                <a16:creationId xmlns:a16="http://schemas.microsoft.com/office/drawing/2014/main" id="{91F398B0-C19B-499D-BF17-2552901900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6" y="3874122"/>
            <a:ext cx="1680235" cy="14410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A11F89-CEC1-44E1-877E-60BBCDD1CB2C}"/>
              </a:ext>
            </a:extLst>
          </p:cNvPr>
          <p:cNvSpPr txBox="1"/>
          <p:nvPr/>
        </p:nvSpPr>
        <p:spPr>
          <a:xfrm>
            <a:off x="323850" y="5419725"/>
            <a:ext cx="2257425" cy="400110"/>
          </a:xfrm>
          <a:prstGeom prst="rect">
            <a:avLst/>
          </a:prstGeom>
          <a:noFill/>
        </p:spPr>
        <p:txBody>
          <a:bodyPr wrap="square" rtlCol="0">
            <a:spAutoFit/>
          </a:bodyPr>
          <a:lstStyle/>
          <a:p>
            <a:pPr algn="ctr"/>
            <a:r>
              <a:rPr lang="ru-RU" sz="1000" dirty="0">
                <a:hlinkClick r:id="rId6"/>
              </a:rPr>
              <a:t>2,4,6-Тринитрофенол (пикриновая кислота)</a:t>
            </a:r>
            <a:endParaRPr lang="ru-RU" sz="1000" dirty="0"/>
          </a:p>
        </p:txBody>
      </p:sp>
    </p:spTree>
    <p:extLst>
      <p:ext uri="{BB962C8B-B14F-4D97-AF65-F5344CB8AC3E}">
        <p14:creationId xmlns:p14="http://schemas.microsoft.com/office/powerpoint/2010/main" val="181004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31D8EC-C6E4-4598-983E-F2B0BE3BABB7}"/>
              </a:ext>
            </a:extLst>
          </p:cNvPr>
          <p:cNvSpPr>
            <a:spLocks noGrp="1"/>
          </p:cNvSpPr>
          <p:nvPr>
            <p:ph type="title"/>
          </p:nvPr>
        </p:nvSpPr>
        <p:spPr/>
        <p:txBody>
          <a:bodyPr/>
          <a:lstStyle/>
          <a:p>
            <a:r>
              <a:rPr lang="ru-RU" b="0" i="0" dirty="0" err="1">
                <a:solidFill>
                  <a:srgbClr val="030303"/>
                </a:solidFill>
                <a:effectLst/>
                <a:latin typeface="Roboto" panose="02000000000000000000" pitchFamily="2" charset="0"/>
              </a:rPr>
              <a:t>Хемиосмотическая</a:t>
            </a:r>
            <a:r>
              <a:rPr lang="ru-RU" b="0" i="0" dirty="0">
                <a:solidFill>
                  <a:srgbClr val="030303"/>
                </a:solidFill>
                <a:effectLst/>
                <a:latin typeface="Roboto" panose="02000000000000000000" pitchFamily="2" charset="0"/>
              </a:rPr>
              <a:t> гипотеза Митчелла</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D06D979F-AAB4-4035-8B0C-F8C585C470EB}"/>
                  </a:ext>
                </a:extLst>
              </p:cNvPr>
              <p:cNvSpPr>
                <a:spLocks noGrp="1"/>
              </p:cNvSpPr>
              <p:nvPr>
                <p:ph idx="1"/>
              </p:nvPr>
            </p:nvSpPr>
            <p:spPr>
              <a:xfrm>
                <a:off x="3581400" y="1825625"/>
                <a:ext cx="7773035" cy="4352290"/>
              </a:xfrm>
            </p:spPr>
            <p:txBody>
              <a:bodyPr>
                <a:normAutofit/>
              </a:bodyPr>
              <a:lstStyle/>
              <a:p>
                <a:pPr marL="0" indent="0">
                  <a:buNone/>
                </a:pPr>
                <a:r>
                  <a:rPr lang="ru-RU" sz="1600" dirty="0"/>
                  <a:t>В 1961 году в </a:t>
                </a:r>
                <a:r>
                  <a:rPr lang="en-US" sz="1600" dirty="0"/>
                  <a:t>Nature </a:t>
                </a:r>
                <a:r>
                  <a:rPr lang="ru-RU" sz="1600" dirty="0"/>
                  <a:t>выходит маленькая заметка микробиолога Питера Митчелла, что нет веществ, которые являются промежуточными при создании макроэргические состояния, а есть только градиенты концентрации. Изменение свободной энергии, связаны с изменением концентрации</a:t>
                </a:r>
              </a:p>
              <a:p>
                <a:pPr marL="0" indent="0" algn="ctr">
                  <a:buNone/>
                </a:pPr>
                <a:r>
                  <a:rPr lang="ru-RU" sz="1600" dirty="0"/>
                  <a:t> </a:t>
                </a:r>
                <a14:m>
                  <m:oMath xmlns:m="http://schemas.openxmlformats.org/officeDocument/2006/math">
                    <m:r>
                      <m:rPr>
                        <m:sty m:val="p"/>
                      </m:rPr>
                      <a:rPr lang="ru-RU" sz="1600" dirty="0">
                        <a:latin typeface="Cambria Math" panose="02040503050406030204" pitchFamily="18" charset="0"/>
                      </a:rPr>
                      <m:t>Δ</m:t>
                    </m:r>
                    <m:r>
                      <a:rPr lang="ru-RU" sz="1600" i="1" dirty="0">
                        <a:latin typeface="Cambria Math" panose="02040503050406030204" pitchFamily="18" charset="0"/>
                      </a:rPr>
                      <m:t>𝑔</m:t>
                    </m:r>
                    <m:r>
                      <a:rPr lang="ru-RU" sz="1600" dirty="0">
                        <a:latin typeface="Cambria Math" panose="02040503050406030204" pitchFamily="18" charset="0"/>
                      </a:rPr>
                      <m:t>=−</m:t>
                    </m:r>
                    <m:r>
                      <a:rPr lang="ru-RU" sz="1600" i="1" dirty="0">
                        <a:latin typeface="Cambria Math" panose="02040503050406030204" pitchFamily="18" charset="0"/>
                      </a:rPr>
                      <m:t>𝑅𝑇</m:t>
                    </m:r>
                    <m:func>
                      <m:funcPr>
                        <m:ctrlPr>
                          <a:rPr lang="ru-RU" sz="1600" i="1" dirty="0">
                            <a:latin typeface="Cambria Math" panose="02040503050406030204" pitchFamily="18" charset="0"/>
                          </a:rPr>
                        </m:ctrlPr>
                      </m:funcPr>
                      <m:fName>
                        <m:r>
                          <m:rPr>
                            <m:sty m:val="p"/>
                          </m:rPr>
                          <a:rPr lang="ru-RU" sz="1600" dirty="0">
                            <a:latin typeface="Cambria Math" panose="02040503050406030204" pitchFamily="18" charset="0"/>
                          </a:rPr>
                          <m:t>ln</m:t>
                        </m:r>
                      </m:fName>
                      <m:e>
                        <m:f>
                          <m:fPr>
                            <m:ctrlPr>
                              <a:rPr lang="ru-RU" sz="1600" i="1" dirty="0">
                                <a:solidFill>
                                  <a:srgbClr val="836967"/>
                                </a:solidFill>
                                <a:latin typeface="Cambria Math" panose="02040503050406030204" pitchFamily="18" charset="0"/>
                              </a:rPr>
                            </m:ctrlPr>
                          </m:fPr>
                          <m:num>
                            <m:sSub>
                              <m:sSubPr>
                                <m:ctrlPr>
                                  <a:rPr lang="ru-RU" sz="1600" i="1" dirty="0">
                                    <a:solidFill>
                                      <a:srgbClr val="836967"/>
                                    </a:solidFill>
                                    <a:latin typeface="Cambria Math" panose="02040503050406030204" pitchFamily="18" charset="0"/>
                                  </a:rPr>
                                </m:ctrlPr>
                              </m:sSubPr>
                              <m:e>
                                <m:r>
                                  <a:rPr lang="ru-RU" sz="1600" i="1" dirty="0">
                                    <a:latin typeface="Cambria Math" panose="02040503050406030204" pitchFamily="18" charset="0"/>
                                  </a:rPr>
                                  <m:t>𝑐</m:t>
                                </m:r>
                              </m:e>
                              <m:sub>
                                <m:r>
                                  <a:rPr lang="ru-RU" sz="1600" dirty="0">
                                    <a:latin typeface="Cambria Math" panose="02040503050406030204" pitchFamily="18" charset="0"/>
                                  </a:rPr>
                                  <m:t>1</m:t>
                                </m:r>
                              </m:sub>
                            </m:sSub>
                          </m:num>
                          <m:den>
                            <m:sSub>
                              <m:sSubPr>
                                <m:ctrlPr>
                                  <a:rPr lang="ru-RU" sz="1600" i="1" dirty="0">
                                    <a:solidFill>
                                      <a:srgbClr val="836967"/>
                                    </a:solidFill>
                                    <a:latin typeface="Cambria Math" panose="02040503050406030204" pitchFamily="18" charset="0"/>
                                  </a:rPr>
                                </m:ctrlPr>
                              </m:sSubPr>
                              <m:e>
                                <m:r>
                                  <a:rPr lang="ru-RU" sz="1600" i="1" dirty="0">
                                    <a:latin typeface="Cambria Math" panose="02040503050406030204" pitchFamily="18" charset="0"/>
                                  </a:rPr>
                                  <m:t>𝑐</m:t>
                                </m:r>
                              </m:e>
                              <m:sub>
                                <m:r>
                                  <a:rPr lang="ru-RU" sz="1600" dirty="0">
                                    <a:latin typeface="Cambria Math" panose="02040503050406030204" pitchFamily="18" charset="0"/>
                                  </a:rPr>
                                  <m:t>2</m:t>
                                </m:r>
                              </m:sub>
                            </m:sSub>
                          </m:den>
                        </m:f>
                      </m:e>
                    </m:func>
                  </m:oMath>
                </a14:m>
                <a:endParaRPr lang="ru-RU" sz="1600" dirty="0"/>
              </a:p>
              <a:p>
                <a:pPr marL="0" indent="0">
                  <a:buNone/>
                </a:pPr>
                <a:r>
                  <a:rPr lang="ru-RU" sz="1600" dirty="0"/>
                  <a:t>, где </a:t>
                </a:r>
                <a14:m>
                  <m:oMath xmlns:m="http://schemas.openxmlformats.org/officeDocument/2006/math">
                    <m:r>
                      <m:rPr>
                        <m:sty m:val="p"/>
                      </m:rPr>
                      <a:rPr lang="ru-RU" sz="1600" dirty="0" smtClean="0">
                        <a:latin typeface="Cambria Math" panose="02040503050406030204" pitchFamily="18" charset="0"/>
                      </a:rPr>
                      <m:t>Δ</m:t>
                    </m:r>
                    <m:r>
                      <a:rPr lang="ru-RU" sz="1600" i="1" dirty="0">
                        <a:latin typeface="Cambria Math" panose="02040503050406030204" pitchFamily="18" charset="0"/>
                      </a:rPr>
                      <m:t>𝑔</m:t>
                    </m:r>
                  </m:oMath>
                </a14:m>
                <a:r>
                  <a:rPr lang="ru-RU" sz="1600" dirty="0"/>
                  <a:t> - стандартная свободная энергия, а с - концентрации ионов и если есть граница - мембрана </a:t>
                </a:r>
              </a:p>
              <a:p>
                <a:pPr marL="0" indent="0">
                  <a:buNone/>
                </a:pPr>
                <a:endParaRPr lang="ru-RU" sz="1600" dirty="0"/>
              </a:p>
              <a:p>
                <a:pPr marL="0" indent="0">
                  <a:buNone/>
                </a:pPr>
                <a:endParaRPr lang="ru-RU" sz="1600" dirty="0"/>
              </a:p>
              <a:p>
                <a:pPr marL="0" indent="0">
                  <a:buNone/>
                </a:pPr>
                <a:r>
                  <a:rPr lang="ru-RU" sz="1600" dirty="0"/>
                  <a:t>то термодинамический потенциал такой, что можно подобрать и сделать АТФ, тогда не само вещество важно, а концентрация и тогда, в ходе потока электронов в дыхательной цепи создается градиент концентрации ионов водорода. И если с одной стороны мембраны концентрация больше, а с другой меньше, т.е. одна кислее, другая </a:t>
                </a:r>
                <a:r>
                  <a:rPr lang="ru-RU" sz="1600" dirty="0" err="1"/>
                  <a:t>щелочнее</a:t>
                </a:r>
                <a:r>
                  <a:rPr lang="ru-RU" sz="1600" dirty="0"/>
                  <a:t>, то вполне можно делать АТФ не имея промежуточных молекул. Разобщители это такие вещества, которые снимают градиент концентрации ионов.</a:t>
                </a:r>
              </a:p>
              <a:p>
                <a:pPr marL="0" indent="0">
                  <a:buNone/>
                </a:pPr>
                <a:r>
                  <a:rPr lang="ru-RU" sz="1600" dirty="0"/>
                  <a:t>Идея Митчелла была встречена в штыки.</a:t>
                </a:r>
              </a:p>
            </p:txBody>
          </p:sp>
        </mc:Choice>
        <mc:Fallback xmlns="">
          <p:sp>
            <p:nvSpPr>
              <p:cNvPr id="3" name="Объект 2">
                <a:extLst>
                  <a:ext uri="{FF2B5EF4-FFF2-40B4-BE49-F238E27FC236}">
                    <a16:creationId xmlns:a16="http://schemas.microsoft.com/office/drawing/2014/main" id="{D06D979F-AAB4-4035-8B0C-F8C585C470EB}"/>
                  </a:ext>
                </a:extLst>
              </p:cNvPr>
              <p:cNvSpPr>
                <a:spLocks noGrp="1" noRot="1" noChangeAspect="1" noMove="1" noResize="1" noEditPoints="1" noAdjustHandles="1" noChangeArrowheads="1" noChangeShapeType="1" noTextEdit="1"/>
              </p:cNvSpPr>
              <p:nvPr>
                <p:ph idx="1"/>
              </p:nvPr>
            </p:nvSpPr>
            <p:spPr>
              <a:xfrm>
                <a:off x="3581400" y="1825625"/>
                <a:ext cx="7773035" cy="4352290"/>
              </a:xfrm>
              <a:blipFill>
                <a:blip r:embed="rId2"/>
                <a:stretch>
                  <a:fillRect l="-471" t="-980" r="-392" b="-4482"/>
                </a:stretch>
              </a:blipFill>
            </p:spPr>
            <p:txBody>
              <a:bodyPr/>
              <a:lstStyle/>
              <a:p>
                <a:r>
                  <a:rPr lang="ru-RU">
                    <a:noFill/>
                  </a:rPr>
                  <a:t> </a:t>
                </a:r>
              </a:p>
            </p:txBody>
          </p:sp>
        </mc:Fallback>
      </mc:AlternateContent>
      <p:pic>
        <p:nvPicPr>
          <p:cNvPr id="10242" name="Picture 2">
            <a:extLst>
              <a:ext uri="{FF2B5EF4-FFF2-40B4-BE49-F238E27FC236}">
                <a16:creationId xmlns:a16="http://schemas.microsoft.com/office/drawing/2014/main" id="{1FB250BA-5DB6-4E5F-8FED-98C1018B1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825626"/>
            <a:ext cx="1400175" cy="19812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E50CEC-0D11-4715-9E16-95416979A5F1}"/>
              </a:ext>
            </a:extLst>
          </p:cNvPr>
          <p:cNvSpPr txBox="1"/>
          <p:nvPr/>
        </p:nvSpPr>
        <p:spPr>
          <a:xfrm>
            <a:off x="933450" y="3895725"/>
            <a:ext cx="1514475" cy="400110"/>
          </a:xfrm>
          <a:prstGeom prst="rect">
            <a:avLst/>
          </a:prstGeom>
          <a:noFill/>
        </p:spPr>
        <p:txBody>
          <a:bodyPr wrap="square" rtlCol="0">
            <a:spAutoFit/>
          </a:bodyPr>
          <a:lstStyle/>
          <a:p>
            <a:pPr algn="ctr"/>
            <a:r>
              <a:rPr lang="ru-RU" sz="1000" b="0" i="0" dirty="0">
                <a:solidFill>
                  <a:srgbClr val="000000"/>
                </a:solidFill>
                <a:effectLst/>
                <a:latin typeface="Linux Libertine"/>
                <a:hlinkClick r:id="rId4"/>
              </a:rPr>
              <a:t>Митчелл, Питер Деннис</a:t>
            </a:r>
            <a:endParaRPr lang="ru-RU" sz="1000" b="0" i="0" dirty="0">
              <a:solidFill>
                <a:srgbClr val="000000"/>
              </a:solidFill>
              <a:effectLst/>
              <a:latin typeface="Linux Libertine"/>
            </a:endParaRPr>
          </a:p>
        </p:txBody>
      </p:sp>
      <p:cxnSp>
        <p:nvCxnSpPr>
          <p:cNvPr id="6" name="Прямая соединительная линия 5">
            <a:extLst>
              <a:ext uri="{FF2B5EF4-FFF2-40B4-BE49-F238E27FC236}">
                <a16:creationId xmlns:a16="http://schemas.microsoft.com/office/drawing/2014/main" id="{29ED2C0A-25AD-461A-BBBA-51ADFFA024E5}"/>
              </a:ext>
            </a:extLst>
          </p:cNvPr>
          <p:cNvCxnSpPr/>
          <p:nvPr/>
        </p:nvCxnSpPr>
        <p:spPr>
          <a:xfrm>
            <a:off x="7439025" y="3895725"/>
            <a:ext cx="0" cy="485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0AD4D142-6286-4EAC-AE10-BA07B02EAF47}"/>
              </a:ext>
            </a:extLst>
          </p:cNvPr>
          <p:cNvCxnSpPr/>
          <p:nvPr/>
        </p:nvCxnSpPr>
        <p:spPr>
          <a:xfrm>
            <a:off x="7505700" y="3914775"/>
            <a:ext cx="0" cy="48577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F7EF53-472C-4AC6-9734-5484E83490D4}"/>
              </a:ext>
            </a:extLst>
          </p:cNvPr>
          <p:cNvSpPr txBox="1"/>
          <p:nvPr/>
        </p:nvSpPr>
        <p:spPr>
          <a:xfrm>
            <a:off x="6762750" y="3914775"/>
            <a:ext cx="409573" cy="369332"/>
          </a:xfrm>
          <a:prstGeom prst="rect">
            <a:avLst/>
          </a:prstGeom>
          <a:noFill/>
        </p:spPr>
        <p:txBody>
          <a:bodyPr wrap="square" rtlCol="0">
            <a:spAutoFit/>
          </a:bodyPr>
          <a:lstStyle/>
          <a:p>
            <a:r>
              <a:rPr lang="ru-RU" dirty="0"/>
              <a:t>с</a:t>
            </a:r>
            <a:r>
              <a:rPr lang="ru-RU" baseline="-25000" dirty="0"/>
              <a:t>1</a:t>
            </a:r>
          </a:p>
        </p:txBody>
      </p:sp>
      <p:sp>
        <p:nvSpPr>
          <p:cNvPr id="10" name="TextBox 9">
            <a:extLst>
              <a:ext uri="{FF2B5EF4-FFF2-40B4-BE49-F238E27FC236}">
                <a16:creationId xmlns:a16="http://schemas.microsoft.com/office/drawing/2014/main" id="{EE7CA56B-FD37-488E-A574-80B521E0F042}"/>
              </a:ext>
            </a:extLst>
          </p:cNvPr>
          <p:cNvSpPr txBox="1"/>
          <p:nvPr/>
        </p:nvSpPr>
        <p:spPr>
          <a:xfrm>
            <a:off x="7867648" y="3914775"/>
            <a:ext cx="409573" cy="369332"/>
          </a:xfrm>
          <a:prstGeom prst="rect">
            <a:avLst/>
          </a:prstGeom>
          <a:noFill/>
        </p:spPr>
        <p:txBody>
          <a:bodyPr wrap="square" rtlCol="0">
            <a:spAutoFit/>
          </a:bodyPr>
          <a:lstStyle/>
          <a:p>
            <a:r>
              <a:rPr lang="ru-RU" dirty="0"/>
              <a:t>с</a:t>
            </a:r>
            <a:r>
              <a:rPr lang="ru-RU" baseline="-25000" dirty="0"/>
              <a:t>2</a:t>
            </a:r>
          </a:p>
        </p:txBody>
      </p:sp>
    </p:spTree>
    <p:extLst>
      <p:ext uri="{BB962C8B-B14F-4D97-AF65-F5344CB8AC3E}">
        <p14:creationId xmlns:p14="http://schemas.microsoft.com/office/powerpoint/2010/main" val="1956475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C2F922-FA58-48B4-832D-6118358E49A8}"/>
              </a:ext>
            </a:extLst>
          </p:cNvPr>
          <p:cNvSpPr>
            <a:spLocks noGrp="1"/>
          </p:cNvSpPr>
          <p:nvPr>
            <p:ph type="title"/>
          </p:nvPr>
        </p:nvSpPr>
        <p:spPr/>
        <p:txBody>
          <a:bodyPr/>
          <a:lstStyle/>
          <a:p>
            <a:r>
              <a:rPr lang="ru-RU" dirty="0"/>
              <a:t>Подтверждение Митчелла</a:t>
            </a:r>
          </a:p>
        </p:txBody>
      </p:sp>
      <p:sp>
        <p:nvSpPr>
          <p:cNvPr id="3" name="Объект 2">
            <a:extLst>
              <a:ext uri="{FF2B5EF4-FFF2-40B4-BE49-F238E27FC236}">
                <a16:creationId xmlns:a16="http://schemas.microsoft.com/office/drawing/2014/main" id="{5A57739C-D899-420F-A386-92E4A9921DFC}"/>
              </a:ext>
            </a:extLst>
          </p:cNvPr>
          <p:cNvSpPr>
            <a:spLocks noGrp="1"/>
          </p:cNvSpPr>
          <p:nvPr>
            <p:ph idx="1"/>
          </p:nvPr>
        </p:nvSpPr>
        <p:spPr>
          <a:xfrm>
            <a:off x="4286249" y="1825625"/>
            <a:ext cx="7068185" cy="4352290"/>
          </a:xfrm>
        </p:spPr>
        <p:txBody>
          <a:bodyPr>
            <a:normAutofit/>
          </a:bodyPr>
          <a:lstStyle/>
          <a:p>
            <a:pPr marL="0" indent="0">
              <a:buNone/>
            </a:pPr>
            <a:r>
              <a:rPr lang="ru-RU" sz="1600" dirty="0"/>
              <a:t>Ефим Либерман, Владимир Скулачев пришли к выводу, что никакого порядка в химии разобщителей нет. Логики нет, пока Либерман не сформулировал, что разобщители это такие, у которых есть гидрофобная часть (жирная) и заряженная.</a:t>
            </a:r>
          </a:p>
          <a:p>
            <a:pPr marL="0" indent="0">
              <a:buNone/>
            </a:pPr>
            <a:endParaRPr lang="ru-RU" sz="1600" dirty="0"/>
          </a:p>
          <a:p>
            <a:pPr marL="0" indent="0">
              <a:buNone/>
            </a:pPr>
            <a:endParaRPr lang="ru-RU" sz="1600" dirty="0"/>
          </a:p>
          <a:p>
            <a:pPr marL="0" indent="0">
              <a:buNone/>
            </a:pPr>
            <a:endParaRPr lang="ru-RU" sz="1600" dirty="0"/>
          </a:p>
          <a:p>
            <a:pPr marL="0" indent="0">
              <a:buNone/>
            </a:pPr>
            <a:endParaRPr lang="ru-RU" sz="1600" dirty="0"/>
          </a:p>
          <a:p>
            <a:pPr marL="0" indent="0">
              <a:buNone/>
            </a:pPr>
            <a:endParaRPr lang="ru-RU" sz="1600" dirty="0"/>
          </a:p>
          <a:p>
            <a:pPr marL="0" indent="0">
              <a:buNone/>
            </a:pPr>
            <a:endParaRPr lang="ru-RU" sz="1600" dirty="0"/>
          </a:p>
          <a:p>
            <a:pPr marL="0" indent="0">
              <a:buNone/>
            </a:pPr>
            <a:r>
              <a:rPr lang="ru-RU" sz="1600" dirty="0"/>
              <a:t>Эти разобщители растворяются в мембране и переносят заряд, снимают градиент протонов. Когда они это сделали, все стало ясно, что Митчелл прав.</a:t>
            </a:r>
          </a:p>
          <a:p>
            <a:pPr marL="0" indent="0">
              <a:buNone/>
            </a:pPr>
            <a:r>
              <a:rPr lang="ru-RU" sz="1600" dirty="0"/>
              <a:t>Затем </a:t>
            </a:r>
            <a:r>
              <a:rPr lang="ru-RU" sz="1600" dirty="0" err="1"/>
              <a:t>Митчел</a:t>
            </a:r>
            <a:r>
              <a:rPr lang="ru-RU" sz="1600" dirty="0"/>
              <a:t> показал, что если мембрана пропускает протоны в одну сторону, то на другой стороне остаются гидроксилы, которые образуют воду. Если мембрана свободно пропускает в обе стороны, то одна молекула воды, а если в одну - две, если есть градиент. Тогда же была открыта мембранная ферментная система.</a:t>
            </a:r>
          </a:p>
        </p:txBody>
      </p:sp>
      <p:pic>
        <p:nvPicPr>
          <p:cNvPr id="11266" name="Picture 2" descr="Либерман Ефим Арсентьевич">
            <a:extLst>
              <a:ext uri="{FF2B5EF4-FFF2-40B4-BE49-F238E27FC236}">
                <a16:creationId xmlns:a16="http://schemas.microsoft.com/office/drawing/2014/main" id="{8F75B0D7-819D-4744-883D-51F67F9BA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825625"/>
            <a:ext cx="1457325" cy="18508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01374D-3F6D-476D-B7BB-E8AEEB541684}"/>
              </a:ext>
            </a:extLst>
          </p:cNvPr>
          <p:cNvSpPr txBox="1"/>
          <p:nvPr/>
        </p:nvSpPr>
        <p:spPr>
          <a:xfrm>
            <a:off x="400050" y="3676428"/>
            <a:ext cx="1905000" cy="400110"/>
          </a:xfrm>
          <a:prstGeom prst="rect">
            <a:avLst/>
          </a:prstGeom>
          <a:noFill/>
        </p:spPr>
        <p:txBody>
          <a:bodyPr wrap="square" rtlCol="0">
            <a:spAutoFit/>
          </a:bodyPr>
          <a:lstStyle/>
          <a:p>
            <a:pPr algn="ctr"/>
            <a:r>
              <a:rPr lang="ru-RU" sz="1000" b="1" i="0" dirty="0">
                <a:solidFill>
                  <a:srgbClr val="202122"/>
                </a:solidFill>
                <a:effectLst/>
                <a:latin typeface="Arial" panose="020B0604020202020204" pitchFamily="34" charset="0"/>
                <a:hlinkClick r:id="rId3"/>
              </a:rPr>
              <a:t>Ефим Арсентьевич Либерман</a:t>
            </a:r>
            <a:r>
              <a:rPr lang="ru-RU" sz="1000" b="0" i="0" dirty="0">
                <a:solidFill>
                  <a:srgbClr val="202122"/>
                </a:solidFill>
                <a:effectLst/>
                <a:latin typeface="Arial" panose="020B0604020202020204" pitchFamily="34" charset="0"/>
                <a:hlinkClick r:id="rId3"/>
              </a:rPr>
              <a:t> </a:t>
            </a:r>
            <a:endParaRPr lang="ru-RU" sz="1000" dirty="0"/>
          </a:p>
        </p:txBody>
      </p:sp>
      <p:pic>
        <p:nvPicPr>
          <p:cNvPr id="11268" name="Picture 4" descr="Ефим Либерман – биография, книги, отзывы, цитаты">
            <a:extLst>
              <a:ext uri="{FF2B5EF4-FFF2-40B4-BE49-F238E27FC236}">
                <a16:creationId xmlns:a16="http://schemas.microsoft.com/office/drawing/2014/main" id="{2CF65730-2C3E-4635-AC01-ED3539B28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4317603"/>
            <a:ext cx="1381125" cy="2175272"/>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6">
            <a:extLst>
              <a:ext uri="{FF2B5EF4-FFF2-40B4-BE49-F238E27FC236}">
                <a16:creationId xmlns:a16="http://schemas.microsoft.com/office/drawing/2014/main" id="{1801B5EE-68A2-4321-8EB3-E85C440EE555}"/>
              </a:ext>
            </a:extLst>
          </p:cNvPr>
          <p:cNvPicPr>
            <a:picLocks noChangeAspect="1"/>
          </p:cNvPicPr>
          <p:nvPr/>
        </p:nvPicPr>
        <p:blipFill>
          <a:blip r:embed="rId5"/>
          <a:stretch>
            <a:fillRect/>
          </a:stretch>
        </p:blipFill>
        <p:spPr>
          <a:xfrm>
            <a:off x="2333625" y="1859643"/>
            <a:ext cx="1060947" cy="1816785"/>
          </a:xfrm>
          <a:prstGeom prst="rect">
            <a:avLst/>
          </a:prstGeom>
        </p:spPr>
      </p:pic>
      <p:sp>
        <p:nvSpPr>
          <p:cNvPr id="9" name="TextBox 8">
            <a:extLst>
              <a:ext uri="{FF2B5EF4-FFF2-40B4-BE49-F238E27FC236}">
                <a16:creationId xmlns:a16="http://schemas.microsoft.com/office/drawing/2014/main" id="{CA62029D-6958-4F21-B5FE-6EC2B4C73177}"/>
              </a:ext>
            </a:extLst>
          </p:cNvPr>
          <p:cNvSpPr txBox="1"/>
          <p:nvPr/>
        </p:nvSpPr>
        <p:spPr>
          <a:xfrm>
            <a:off x="2333625" y="3676428"/>
            <a:ext cx="1060947" cy="553998"/>
          </a:xfrm>
          <a:prstGeom prst="rect">
            <a:avLst/>
          </a:prstGeom>
          <a:noFill/>
        </p:spPr>
        <p:txBody>
          <a:bodyPr wrap="square" rtlCol="0">
            <a:spAutoFit/>
          </a:bodyPr>
          <a:lstStyle/>
          <a:p>
            <a:pPr algn="ctr"/>
            <a:r>
              <a:rPr lang="ru-RU" sz="1000" b="0" i="0" dirty="0">
                <a:solidFill>
                  <a:srgbClr val="000000"/>
                </a:solidFill>
                <a:effectLst/>
                <a:latin typeface="Linux Libertine"/>
                <a:hlinkClick r:id="rId6"/>
              </a:rPr>
              <a:t>Скулачёв, Владимир Петрович</a:t>
            </a:r>
            <a:endParaRPr lang="ru-RU" sz="1000" b="0" i="0" dirty="0">
              <a:solidFill>
                <a:srgbClr val="000000"/>
              </a:solidFill>
              <a:effectLst/>
              <a:latin typeface="Linux Libertine"/>
            </a:endParaRPr>
          </a:p>
        </p:txBody>
      </p:sp>
      <p:pic>
        <p:nvPicPr>
          <p:cNvPr id="12" name="Picture 2">
            <a:extLst>
              <a:ext uri="{FF2B5EF4-FFF2-40B4-BE49-F238E27FC236}">
                <a16:creationId xmlns:a16="http://schemas.microsoft.com/office/drawing/2014/main" id="{F9991643-97BE-4E92-ACE4-5551BBB9B2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0223" y="2955889"/>
            <a:ext cx="1680235" cy="1441077"/>
          </a:xfrm>
          <a:prstGeom prst="rect">
            <a:avLst/>
          </a:prstGeom>
          <a:noFill/>
          <a:extLst>
            <a:ext uri="{909E8E84-426E-40DD-AFC4-6F175D3DCCD1}">
              <a14:hiddenFill xmlns:a14="http://schemas.microsoft.com/office/drawing/2010/main">
                <a:solidFill>
                  <a:srgbClr val="FFFFFF"/>
                </a:solidFill>
              </a14:hiddenFill>
            </a:ext>
          </a:extLst>
        </p:spPr>
      </p:pic>
      <p:sp>
        <p:nvSpPr>
          <p:cNvPr id="10" name="Овал 9">
            <a:extLst>
              <a:ext uri="{FF2B5EF4-FFF2-40B4-BE49-F238E27FC236}">
                <a16:creationId xmlns:a16="http://schemas.microsoft.com/office/drawing/2014/main" id="{074A8F38-E113-4EDD-98BE-EC774BB64C6D}"/>
              </a:ext>
            </a:extLst>
          </p:cNvPr>
          <p:cNvSpPr/>
          <p:nvPr/>
        </p:nvSpPr>
        <p:spPr>
          <a:xfrm>
            <a:off x="6722183" y="3199476"/>
            <a:ext cx="2196313" cy="1391976"/>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BD71E8EC-56AB-4369-AE97-01B8EDFB07E6}"/>
              </a:ext>
            </a:extLst>
          </p:cNvPr>
          <p:cNvSpPr txBox="1"/>
          <p:nvPr/>
        </p:nvSpPr>
        <p:spPr>
          <a:xfrm>
            <a:off x="8048625" y="2768035"/>
            <a:ext cx="190500" cy="369332"/>
          </a:xfrm>
          <a:prstGeom prst="rect">
            <a:avLst/>
          </a:prstGeom>
          <a:noFill/>
        </p:spPr>
        <p:txBody>
          <a:bodyPr wrap="square" rtlCol="0">
            <a:spAutoFit/>
          </a:bodyPr>
          <a:lstStyle/>
          <a:p>
            <a:r>
              <a:rPr lang="ru-RU" dirty="0">
                <a:solidFill>
                  <a:srgbClr val="FF0000"/>
                </a:solidFill>
              </a:rPr>
              <a:t>+</a:t>
            </a:r>
          </a:p>
        </p:txBody>
      </p:sp>
      <p:sp>
        <p:nvSpPr>
          <p:cNvPr id="13" name="TextBox 12">
            <a:extLst>
              <a:ext uri="{FF2B5EF4-FFF2-40B4-BE49-F238E27FC236}">
                <a16:creationId xmlns:a16="http://schemas.microsoft.com/office/drawing/2014/main" id="{63E4A3FB-8379-4BC3-A926-883A5EBEB0EB}"/>
              </a:ext>
            </a:extLst>
          </p:cNvPr>
          <p:cNvSpPr txBox="1"/>
          <p:nvPr/>
        </p:nvSpPr>
        <p:spPr>
          <a:xfrm>
            <a:off x="8918496" y="3600749"/>
            <a:ext cx="1619250" cy="246221"/>
          </a:xfrm>
          <a:prstGeom prst="rect">
            <a:avLst/>
          </a:prstGeom>
          <a:noFill/>
        </p:spPr>
        <p:txBody>
          <a:bodyPr wrap="square" rtlCol="0">
            <a:spAutoFit/>
          </a:bodyPr>
          <a:lstStyle/>
          <a:p>
            <a:r>
              <a:rPr lang="ru-RU" sz="1000" dirty="0">
                <a:solidFill>
                  <a:schemeClr val="accent1"/>
                </a:solidFill>
              </a:rPr>
              <a:t>гидрофобная часть</a:t>
            </a:r>
          </a:p>
        </p:txBody>
      </p:sp>
    </p:spTree>
    <p:extLst>
      <p:ext uri="{BB962C8B-B14F-4D97-AF65-F5344CB8AC3E}">
        <p14:creationId xmlns:p14="http://schemas.microsoft.com/office/powerpoint/2010/main" val="3321880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888039-D8A8-4F90-8715-E5FB4B7B7E29}"/>
              </a:ext>
            </a:extLst>
          </p:cNvPr>
          <p:cNvSpPr>
            <a:spLocks noGrp="1"/>
          </p:cNvSpPr>
          <p:nvPr>
            <p:ph type="title"/>
          </p:nvPr>
        </p:nvSpPr>
        <p:spPr/>
        <p:txBody>
          <a:bodyPr/>
          <a:lstStyle/>
          <a:p>
            <a:r>
              <a:rPr lang="ru-RU" dirty="0"/>
              <a:t>Открытие ферментной системы в мембране</a:t>
            </a:r>
          </a:p>
        </p:txBody>
      </p:sp>
      <p:sp>
        <p:nvSpPr>
          <p:cNvPr id="3" name="Объект 2">
            <a:extLst>
              <a:ext uri="{FF2B5EF4-FFF2-40B4-BE49-F238E27FC236}">
                <a16:creationId xmlns:a16="http://schemas.microsoft.com/office/drawing/2014/main" id="{4BA5E311-E7B3-432C-A0BB-CAB694FA060D}"/>
              </a:ext>
            </a:extLst>
          </p:cNvPr>
          <p:cNvSpPr>
            <a:spLocks noGrp="1"/>
          </p:cNvSpPr>
          <p:nvPr>
            <p:ph idx="1"/>
          </p:nvPr>
        </p:nvSpPr>
        <p:spPr>
          <a:xfrm>
            <a:off x="5076825" y="1825625"/>
            <a:ext cx="6277610" cy="4352290"/>
          </a:xfrm>
        </p:spPr>
        <p:txBody>
          <a:bodyPr>
            <a:normAutofit/>
          </a:bodyPr>
          <a:lstStyle/>
          <a:p>
            <a:pPr marL="0" indent="0">
              <a:buNone/>
            </a:pPr>
            <a:r>
              <a:rPr lang="ru-RU" sz="1600" dirty="0"/>
              <a:t>В мембране есть специальная ферментная система, сквозь которую проходит избыток протонов, а сами ферменты крутятся, совершая вращательные движения. Это первый электрический мотор во вселенной - механическая динамо машина, продукт которого АТФ.</a:t>
            </a:r>
          </a:p>
          <a:p>
            <a:pPr marL="0" indent="0">
              <a:buNone/>
            </a:pPr>
            <a:r>
              <a:rPr lang="ru-RU" sz="1600" dirty="0"/>
              <a:t>К этому мотору, например, можно приделать усики, они будут крутиться и </a:t>
            </a:r>
            <a:r>
              <a:rPr lang="ru-RU" sz="1600"/>
              <a:t>клетка плавать.</a:t>
            </a:r>
          </a:p>
          <a:p>
            <a:pPr marL="0" indent="0">
              <a:buNone/>
            </a:pPr>
            <a:r>
              <a:rPr lang="ru-RU" sz="1600" dirty="0"/>
              <a:t>Это самое большое свершение биохимии 20 века. </a:t>
            </a:r>
          </a:p>
        </p:txBody>
      </p:sp>
      <p:pic>
        <p:nvPicPr>
          <p:cNvPr id="4" name="Picture 2">
            <a:extLst>
              <a:ext uri="{FF2B5EF4-FFF2-40B4-BE49-F238E27FC236}">
                <a16:creationId xmlns:a16="http://schemas.microsoft.com/office/drawing/2014/main" id="{55068B90-B53C-491E-9914-575147306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65" y="1916393"/>
            <a:ext cx="3452902" cy="313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63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134917-63B8-4FAE-808B-12916A528EDD}"/>
              </a:ext>
            </a:extLst>
          </p:cNvPr>
          <p:cNvSpPr>
            <a:spLocks noGrp="1"/>
          </p:cNvSpPr>
          <p:nvPr>
            <p:ph type="title"/>
          </p:nvPr>
        </p:nvSpPr>
        <p:spPr/>
        <p:txBody>
          <a:bodyPr/>
          <a:lstStyle/>
          <a:p>
            <a:r>
              <a:rPr lang="ru-RU" dirty="0"/>
              <a:t>Понятие свободной энергии </a:t>
            </a:r>
          </a:p>
        </p:txBody>
      </p:sp>
      <p:sp>
        <p:nvSpPr>
          <p:cNvPr id="3" name="Объект 2">
            <a:extLst>
              <a:ext uri="{FF2B5EF4-FFF2-40B4-BE49-F238E27FC236}">
                <a16:creationId xmlns:a16="http://schemas.microsoft.com/office/drawing/2014/main" id="{0A68CB9A-FC7A-404C-9CC7-0115D35533F4}"/>
              </a:ext>
            </a:extLst>
          </p:cNvPr>
          <p:cNvSpPr>
            <a:spLocks noGrp="1"/>
          </p:cNvSpPr>
          <p:nvPr>
            <p:ph idx="1"/>
          </p:nvPr>
        </p:nvSpPr>
        <p:spPr>
          <a:xfrm>
            <a:off x="3943667" y="1825625"/>
            <a:ext cx="7410768" cy="4352290"/>
          </a:xfrm>
        </p:spPr>
        <p:txBody>
          <a:bodyPr>
            <a:normAutofit fontScale="92500" lnSpcReduction="10000"/>
          </a:bodyPr>
          <a:lstStyle/>
          <a:p>
            <a:pPr marL="0" indent="0">
              <a:buNone/>
            </a:pPr>
            <a:r>
              <a:rPr lang="ru-RU" sz="1800" dirty="0">
                <a:latin typeface="Times New Roman" panose="02020603050405020304" pitchFamily="18" charset="0"/>
                <a:cs typeface="Times New Roman" panose="02020603050405020304" pitchFamily="18" charset="0"/>
              </a:rPr>
              <a:t>1941 - Ввел общую физику накопления свободной энергии в биологических системах.</a:t>
            </a:r>
          </a:p>
          <a:p>
            <a:pPr marL="0" indent="0">
              <a:buNone/>
            </a:pPr>
            <a:r>
              <a:rPr lang="ru-RU" sz="1800" dirty="0">
                <a:latin typeface="Times New Roman" panose="02020603050405020304" pitchFamily="18" charset="0"/>
                <a:cs typeface="Times New Roman" panose="02020603050405020304" pitchFamily="18" charset="0"/>
              </a:rPr>
              <a:t>С момент создания калориметра существовало заблуждение, что биологическая система характеризуется количеством энергии.</a:t>
            </a:r>
          </a:p>
          <a:p>
            <a:pPr marL="0" indent="0">
              <a:buNone/>
            </a:pPr>
            <a:r>
              <a:rPr lang="ru-RU" sz="1800" dirty="0">
                <a:latin typeface="Times New Roman" panose="02020603050405020304" pitchFamily="18" charset="0"/>
                <a:cs typeface="Times New Roman" panose="02020603050405020304" pitchFamily="18" charset="0"/>
              </a:rPr>
              <a:t>Гельмгольц и Гиббс вводят понятие свободной энергии.</a:t>
            </a:r>
          </a:p>
          <a:p>
            <a:pPr marL="0" indent="0">
              <a:buNone/>
            </a:pPr>
            <a:r>
              <a:rPr lang="ru-RU" sz="1800" dirty="0">
                <a:latin typeface="Times New Roman" panose="02020603050405020304" pitchFamily="18" charset="0"/>
                <a:cs typeface="Times New Roman" panose="02020603050405020304" pitchFamily="18" charset="0"/>
              </a:rPr>
              <a:t>Биология характеризуется не количеством энергии, а количеством свободной энергии.</a:t>
            </a:r>
          </a:p>
          <a:p>
            <a:pPr marL="0" indent="0">
              <a:buNone/>
            </a:pPr>
            <a:r>
              <a:rPr lang="ru-RU" sz="1800" dirty="0">
                <a:latin typeface="Times New Roman" panose="02020603050405020304" pitchFamily="18" charset="0"/>
                <a:cs typeface="Times New Roman" panose="02020603050405020304" pitchFamily="18" charset="0"/>
              </a:rPr>
              <a:t>Когда указывают энергетическую ценность продукта, указывают общую энергию. Никто не знает толком, какая часть свободной энергии достанется от этого продукта, поэтому, наиболее калорийной пищей был бы уголь, порошок на завтрак каменного угля, 2 чайной ложки в день. Другой калорийный продукт </a:t>
            </a:r>
            <a:r>
              <a:rPr lang="en-US" sz="1800" dirty="0">
                <a:latin typeface="Times New Roman" panose="02020603050405020304" pitchFamily="18" charset="0"/>
                <a:cs typeface="Times New Roman" panose="02020603050405020304" pitchFamily="18" charset="0"/>
              </a:rPr>
              <a:t>–C-C-C</a:t>
            </a:r>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связи – бензин. Общей энергии много, но свободной энергии не получим, так как эти продукты несъедобны. </a:t>
            </a:r>
          </a:p>
          <a:p>
            <a:pPr marL="0" indent="0">
              <a:buNone/>
            </a:pPr>
            <a:r>
              <a:rPr lang="ru-RU" sz="1800" dirty="0">
                <a:latin typeface="Times New Roman" panose="02020603050405020304" pitchFamily="18" charset="0"/>
                <a:cs typeface="Times New Roman" panose="02020603050405020304" pitchFamily="18" charset="0"/>
              </a:rPr>
              <a:t>Возникает вопрос, что такого в молекуле глюкозы, что все живое начинается в ней, полного ответа нет, но она абсолютно гидрофильна, поэтому, когда жизнь находится в воде, все ферменты </a:t>
            </a:r>
            <a:r>
              <a:rPr lang="ru-RU" sz="1800" dirty="0" err="1">
                <a:latin typeface="Times New Roman" panose="02020603050405020304" pitchFamily="18" charset="0"/>
                <a:cs typeface="Times New Roman" panose="02020603050405020304" pitchFamily="18" charset="0"/>
              </a:rPr>
              <a:t>гидрофильны</a:t>
            </a:r>
            <a:r>
              <a:rPr lang="ru-RU" sz="1800" dirty="0">
                <a:latin typeface="Times New Roman" panose="02020603050405020304" pitchFamily="18" charset="0"/>
                <a:cs typeface="Times New Roman" panose="02020603050405020304" pitchFamily="18" charset="0"/>
              </a:rPr>
              <a:t>, растворимы.</a:t>
            </a:r>
          </a:p>
        </p:txBody>
      </p:sp>
      <p:pic>
        <p:nvPicPr>
          <p:cNvPr id="1028" name="Picture 4">
            <a:extLst>
              <a:ext uri="{FF2B5EF4-FFF2-40B4-BE49-F238E27FC236}">
                <a16:creationId xmlns:a16="http://schemas.microsoft.com/office/drawing/2014/main" id="{3D7314BF-D431-4796-ABD3-5FD1CA29C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65" y="1402715"/>
            <a:ext cx="1771490" cy="2314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6F53E4-C9C4-4A1A-8B04-B5E1F567D942}"/>
              </a:ext>
            </a:extLst>
          </p:cNvPr>
          <p:cNvSpPr txBox="1"/>
          <p:nvPr/>
        </p:nvSpPr>
        <p:spPr>
          <a:xfrm>
            <a:off x="838200" y="3725545"/>
            <a:ext cx="1771490" cy="246221"/>
          </a:xfrm>
          <a:prstGeom prst="rect">
            <a:avLst/>
          </a:prstGeom>
          <a:noFill/>
        </p:spPr>
        <p:txBody>
          <a:bodyPr wrap="square" rtlCol="0">
            <a:spAutoFit/>
          </a:bodyPr>
          <a:lstStyle/>
          <a:p>
            <a:pPr algn="ctr"/>
            <a:r>
              <a:rPr lang="ru-RU" sz="1000" b="0" i="0" dirty="0">
                <a:solidFill>
                  <a:srgbClr val="000000"/>
                </a:solidFill>
                <a:effectLst/>
                <a:latin typeface="Times New Roman" panose="02020603050405020304" pitchFamily="18" charset="0"/>
                <a:cs typeface="Times New Roman" panose="02020603050405020304" pitchFamily="18" charset="0"/>
                <a:hlinkClick r:id="rId3"/>
              </a:rPr>
              <a:t>Липман, Фриц Альберт</a:t>
            </a:r>
            <a:endParaRPr lang="ru-RU" sz="1000" b="0" i="0" dirty="0">
              <a:solidFill>
                <a:srgbClr val="000000"/>
              </a:solidFill>
              <a:effectLst/>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F3C9BBC8-BFC4-463D-8DE0-84639C73F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65" y="4076700"/>
            <a:ext cx="1430735" cy="19871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A5722F-2C78-4735-8160-A096011F384E}"/>
              </a:ext>
            </a:extLst>
          </p:cNvPr>
          <p:cNvSpPr txBox="1"/>
          <p:nvPr/>
        </p:nvSpPr>
        <p:spPr>
          <a:xfrm>
            <a:off x="512365" y="6177915"/>
            <a:ext cx="1430735" cy="553998"/>
          </a:xfrm>
          <a:prstGeom prst="rect">
            <a:avLst/>
          </a:prstGeom>
          <a:noFill/>
        </p:spPr>
        <p:txBody>
          <a:bodyPr wrap="square" rtlCol="0">
            <a:spAutoFit/>
          </a:bodyPr>
          <a:lstStyle/>
          <a:p>
            <a:pPr algn="ctr"/>
            <a:r>
              <a:rPr lang="ru-RU" sz="1000" b="1" i="0" dirty="0">
                <a:solidFill>
                  <a:srgbClr val="202122"/>
                </a:solidFill>
                <a:effectLst/>
                <a:latin typeface="Times New Roman" panose="02020603050405020304" pitchFamily="18" charset="0"/>
                <a:cs typeface="Times New Roman" panose="02020603050405020304" pitchFamily="18" charset="0"/>
                <a:hlinkClick r:id="rId5"/>
              </a:rPr>
              <a:t>Герман Людвиг Фердинанд Гельмгольц</a:t>
            </a:r>
            <a:endParaRPr lang="ru-RU" sz="1000" dirty="0">
              <a:latin typeface="Times New Roman" panose="02020603050405020304" pitchFamily="18" charset="0"/>
              <a:cs typeface="Times New Roman" panose="02020603050405020304" pitchFamily="18" charset="0"/>
            </a:endParaRPr>
          </a:p>
        </p:txBody>
      </p:sp>
      <p:pic>
        <p:nvPicPr>
          <p:cNvPr id="1032" name="Picture 8" descr="Джозайя Уиллард Гиббс">
            <a:extLst>
              <a:ext uri="{FF2B5EF4-FFF2-40B4-BE49-F238E27FC236}">
                <a16:creationId xmlns:a16="http://schemas.microsoft.com/office/drawing/2014/main" id="{D775BA37-9D77-4524-AA4F-F7DCB007C3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1067" y="4055147"/>
            <a:ext cx="1504633" cy="20086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0DEAB7-68D2-44A8-B1AF-77A558AB57EA}"/>
              </a:ext>
            </a:extLst>
          </p:cNvPr>
          <p:cNvSpPr txBox="1"/>
          <p:nvPr/>
        </p:nvSpPr>
        <p:spPr>
          <a:xfrm>
            <a:off x="2191067" y="6177915"/>
            <a:ext cx="1504633" cy="400110"/>
          </a:xfrm>
          <a:prstGeom prst="rect">
            <a:avLst/>
          </a:prstGeom>
          <a:noFill/>
        </p:spPr>
        <p:txBody>
          <a:bodyPr wrap="square" rtlCol="0">
            <a:spAutoFit/>
          </a:bodyPr>
          <a:lstStyle/>
          <a:p>
            <a:pPr algn="ctr"/>
            <a:r>
              <a:rPr lang="ru-RU" sz="1000" b="0" i="0" dirty="0">
                <a:solidFill>
                  <a:srgbClr val="000000"/>
                </a:solidFill>
                <a:effectLst/>
                <a:latin typeface="Times New Roman" panose="02020603050405020304" pitchFamily="18" charset="0"/>
                <a:cs typeface="Times New Roman" panose="02020603050405020304" pitchFamily="18" charset="0"/>
                <a:hlinkClick r:id="rId7"/>
              </a:rPr>
              <a:t>Гиббс, </a:t>
            </a:r>
            <a:r>
              <a:rPr lang="ru-RU" sz="1000" b="0" i="0" dirty="0" err="1">
                <a:solidFill>
                  <a:srgbClr val="000000"/>
                </a:solidFill>
                <a:effectLst/>
                <a:latin typeface="Times New Roman" panose="02020603050405020304" pitchFamily="18" charset="0"/>
                <a:cs typeface="Times New Roman" panose="02020603050405020304" pitchFamily="18" charset="0"/>
                <a:hlinkClick r:id="rId7"/>
              </a:rPr>
              <a:t>Джозайя</a:t>
            </a:r>
            <a:r>
              <a:rPr lang="ru-RU" sz="1000" b="0" i="0" dirty="0">
                <a:solidFill>
                  <a:srgbClr val="000000"/>
                </a:solidFill>
                <a:effectLst/>
                <a:latin typeface="Times New Roman" panose="02020603050405020304" pitchFamily="18" charset="0"/>
                <a:cs typeface="Times New Roman" panose="02020603050405020304" pitchFamily="18" charset="0"/>
                <a:hlinkClick r:id="rId7"/>
              </a:rPr>
              <a:t> </a:t>
            </a:r>
            <a:r>
              <a:rPr lang="ru-RU" sz="1000" b="0" i="0" dirty="0" err="1">
                <a:solidFill>
                  <a:srgbClr val="000000"/>
                </a:solidFill>
                <a:effectLst/>
                <a:latin typeface="Times New Roman" panose="02020603050405020304" pitchFamily="18" charset="0"/>
                <a:cs typeface="Times New Roman" panose="02020603050405020304" pitchFamily="18" charset="0"/>
                <a:hlinkClick r:id="rId7"/>
              </a:rPr>
              <a:t>Уиллард</a:t>
            </a:r>
            <a:endParaRPr lang="ru-RU" sz="1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47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960802-936D-4D90-AF95-B7E27144B8B8}"/>
              </a:ext>
            </a:extLst>
          </p:cNvPr>
          <p:cNvSpPr>
            <a:spLocks noGrp="1"/>
          </p:cNvSpPr>
          <p:nvPr>
            <p:ph type="title"/>
          </p:nvPr>
        </p:nvSpPr>
        <p:spPr/>
        <p:txBody>
          <a:bodyPr/>
          <a:lstStyle/>
          <a:p>
            <a:r>
              <a:rPr lang="ru-RU" dirty="0"/>
              <a:t>НАД</a:t>
            </a:r>
            <a:r>
              <a:rPr lang="ru-RU" baseline="30000" dirty="0"/>
              <a:t>+</a:t>
            </a:r>
          </a:p>
        </p:txBody>
      </p:sp>
      <p:pic>
        <p:nvPicPr>
          <p:cNvPr id="2050" name="Picture 2">
            <a:extLst>
              <a:ext uri="{FF2B5EF4-FFF2-40B4-BE49-F238E27FC236}">
                <a16:creationId xmlns:a16="http://schemas.microsoft.com/office/drawing/2014/main" id="{89174F91-B3A6-466D-BD89-5426A1EDA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795463"/>
            <a:ext cx="2247900" cy="3267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098570-A1C4-4D42-953C-460E7FD9EB90}"/>
              </a:ext>
            </a:extLst>
          </p:cNvPr>
          <p:cNvSpPr txBox="1"/>
          <p:nvPr/>
        </p:nvSpPr>
        <p:spPr>
          <a:xfrm>
            <a:off x="838200" y="5172075"/>
            <a:ext cx="2333625" cy="246221"/>
          </a:xfrm>
          <a:prstGeom prst="rect">
            <a:avLst/>
          </a:prstGeom>
          <a:noFill/>
        </p:spPr>
        <p:txBody>
          <a:bodyPr wrap="square" rtlCol="0">
            <a:spAutoFit/>
          </a:bodyPr>
          <a:lstStyle/>
          <a:p>
            <a:r>
              <a:rPr lang="ru-RU" sz="1000" b="0" i="0" dirty="0">
                <a:solidFill>
                  <a:srgbClr val="000000"/>
                </a:solidFill>
                <a:effectLst/>
                <a:latin typeface="Times New Roman" panose="02020603050405020304" pitchFamily="18" charset="0"/>
                <a:cs typeface="Times New Roman" panose="02020603050405020304" pitchFamily="18" charset="0"/>
                <a:hlinkClick r:id="rId3"/>
              </a:rPr>
              <a:t>Никотинамидадениндинуклеотид</a:t>
            </a:r>
            <a:endParaRPr lang="ru-RU" sz="10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B20465-72D8-4EAC-8F8E-6404C4A30022}"/>
              </a:ext>
            </a:extLst>
          </p:cNvPr>
          <p:cNvSpPr txBox="1"/>
          <p:nvPr/>
        </p:nvSpPr>
        <p:spPr>
          <a:xfrm>
            <a:off x="3886200" y="1296378"/>
            <a:ext cx="7343775" cy="923330"/>
          </a:xfrm>
          <a:prstGeom prst="rect">
            <a:avLst/>
          </a:prstGeom>
          <a:noFill/>
        </p:spPr>
        <p:txBody>
          <a:bodyPr wrap="square" rtlCol="0">
            <a:spAutoFit/>
          </a:bodyPr>
          <a:lstStyle/>
          <a:p>
            <a:r>
              <a:rPr lang="ru-RU" dirty="0"/>
              <a:t>Азот пиридина в неестественном четырехвалентном виде несет положительный заряд</a:t>
            </a:r>
          </a:p>
          <a:p>
            <a:r>
              <a:rPr lang="ru-RU" dirty="0"/>
              <a:t>Молекула интересна тем, что возможна перестройка:</a:t>
            </a:r>
          </a:p>
        </p:txBody>
      </p:sp>
      <p:cxnSp>
        <p:nvCxnSpPr>
          <p:cNvPr id="7" name="Прямая со стрелкой 6">
            <a:extLst>
              <a:ext uri="{FF2B5EF4-FFF2-40B4-BE49-F238E27FC236}">
                <a16:creationId xmlns:a16="http://schemas.microsoft.com/office/drawing/2014/main" id="{BC018CD8-8300-4D10-8C7F-28D1AAE3F981}"/>
              </a:ext>
            </a:extLst>
          </p:cNvPr>
          <p:cNvCxnSpPr>
            <a:cxnSpLocks/>
          </p:cNvCxnSpPr>
          <p:nvPr/>
        </p:nvCxnSpPr>
        <p:spPr>
          <a:xfrm flipH="1">
            <a:off x="2447926" y="1519608"/>
            <a:ext cx="1485899" cy="114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CABE52A8-F6A5-413A-999E-21BC4F2D68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7" y="2300288"/>
            <a:ext cx="3633788" cy="21657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3729476-5B97-480D-BD9D-524BBAA921E4}"/>
              </a:ext>
            </a:extLst>
          </p:cNvPr>
          <p:cNvSpPr txBox="1"/>
          <p:nvPr/>
        </p:nvSpPr>
        <p:spPr>
          <a:xfrm>
            <a:off x="3438525" y="4751036"/>
            <a:ext cx="7620000" cy="1477328"/>
          </a:xfrm>
          <a:prstGeom prst="rect">
            <a:avLst/>
          </a:prstGeom>
          <a:noFill/>
        </p:spPr>
        <p:txBody>
          <a:bodyPr wrap="square" rtlCol="0">
            <a:spAutoFit/>
          </a:bodyPr>
          <a:lstStyle/>
          <a:p>
            <a:r>
              <a:rPr lang="ru-RU" dirty="0"/>
              <a:t>Сопряженные связи, которые распределены по всему кольцу становятся параллельными резко отражаются на спектре этой молекулы и сдвигается из УФ в видимую область и по этому можем узнать что </a:t>
            </a:r>
            <a:r>
              <a:rPr lang="ru-RU" dirty="0" err="1"/>
              <a:t>пиридиннуклеотид</a:t>
            </a:r>
            <a:r>
              <a:rPr lang="ru-RU" dirty="0"/>
              <a:t> восстановлен, становится чрезвычайно мощным </a:t>
            </a:r>
            <a:r>
              <a:rPr lang="ru-RU" dirty="0" err="1"/>
              <a:t>флюоресцентом</a:t>
            </a:r>
            <a:r>
              <a:rPr lang="ru-RU" dirty="0"/>
              <a:t>, настолько, что можно посчитать поштучно все молекулы в клетках.</a:t>
            </a:r>
          </a:p>
        </p:txBody>
      </p:sp>
      <p:cxnSp>
        <p:nvCxnSpPr>
          <p:cNvPr id="12" name="Прямая со стрелкой 11">
            <a:extLst>
              <a:ext uri="{FF2B5EF4-FFF2-40B4-BE49-F238E27FC236}">
                <a16:creationId xmlns:a16="http://schemas.microsoft.com/office/drawing/2014/main" id="{F00B1414-3D2D-4956-854D-929F6193FA91}"/>
              </a:ext>
            </a:extLst>
          </p:cNvPr>
          <p:cNvCxnSpPr>
            <a:cxnSpLocks/>
          </p:cNvCxnSpPr>
          <p:nvPr/>
        </p:nvCxnSpPr>
        <p:spPr>
          <a:xfrm flipV="1">
            <a:off x="4457700" y="3243382"/>
            <a:ext cx="847725" cy="1489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2FA2EA70-A515-414C-A263-E7D3B7A98FF3}"/>
              </a:ext>
            </a:extLst>
          </p:cNvPr>
          <p:cNvCxnSpPr>
            <a:cxnSpLocks/>
          </p:cNvCxnSpPr>
          <p:nvPr/>
        </p:nvCxnSpPr>
        <p:spPr>
          <a:xfrm flipV="1">
            <a:off x="4457700" y="3038475"/>
            <a:ext cx="1171575" cy="171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ADBDAF92-A52C-4EF2-BEDF-31139182AA6D}"/>
              </a:ext>
            </a:extLst>
          </p:cNvPr>
          <p:cNvCxnSpPr>
            <a:cxnSpLocks/>
          </p:cNvCxnSpPr>
          <p:nvPr/>
        </p:nvCxnSpPr>
        <p:spPr>
          <a:xfrm flipV="1">
            <a:off x="4457700" y="3371850"/>
            <a:ext cx="1257300" cy="137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2BA241F8-0377-4158-A54C-604D37746974}"/>
              </a:ext>
            </a:extLst>
          </p:cNvPr>
          <p:cNvCxnSpPr>
            <a:cxnSpLocks/>
          </p:cNvCxnSpPr>
          <p:nvPr/>
        </p:nvCxnSpPr>
        <p:spPr>
          <a:xfrm flipV="1">
            <a:off x="4557712" y="3150961"/>
            <a:ext cx="3000375" cy="1582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41512F64-B47A-4FEC-98A0-AFDF4A02FC73}"/>
              </a:ext>
            </a:extLst>
          </p:cNvPr>
          <p:cNvCxnSpPr>
            <a:cxnSpLocks/>
          </p:cNvCxnSpPr>
          <p:nvPr/>
        </p:nvCxnSpPr>
        <p:spPr>
          <a:xfrm flipV="1">
            <a:off x="4557712" y="3243382"/>
            <a:ext cx="3357563" cy="1504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86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6DEC20-90A0-41BC-9179-B741AE59F4E7}"/>
              </a:ext>
            </a:extLst>
          </p:cNvPr>
          <p:cNvSpPr>
            <a:spLocks noGrp="1"/>
          </p:cNvSpPr>
          <p:nvPr>
            <p:ph type="title"/>
          </p:nvPr>
        </p:nvSpPr>
        <p:spPr/>
        <p:txBody>
          <a:bodyPr/>
          <a:lstStyle/>
          <a:p>
            <a:r>
              <a:rPr lang="ru-RU" dirty="0"/>
              <a:t>50-е годы кардиомиоциты</a:t>
            </a:r>
          </a:p>
        </p:txBody>
      </p:sp>
      <p:sp>
        <p:nvSpPr>
          <p:cNvPr id="3" name="Объект 2">
            <a:extLst>
              <a:ext uri="{FF2B5EF4-FFF2-40B4-BE49-F238E27FC236}">
                <a16:creationId xmlns:a16="http://schemas.microsoft.com/office/drawing/2014/main" id="{24DEB5C6-3D0F-4992-BE3F-EB4E53AA1ECB}"/>
              </a:ext>
            </a:extLst>
          </p:cNvPr>
          <p:cNvSpPr>
            <a:spLocks noGrp="1"/>
          </p:cNvSpPr>
          <p:nvPr>
            <p:ph idx="1"/>
          </p:nvPr>
        </p:nvSpPr>
        <p:spPr>
          <a:xfrm>
            <a:off x="4257675" y="1825625"/>
            <a:ext cx="7096760" cy="4352290"/>
          </a:xfrm>
        </p:spPr>
        <p:txBody>
          <a:bodyPr>
            <a:normAutofit/>
          </a:bodyPr>
          <a:lstStyle/>
          <a:p>
            <a:pPr marL="0" indent="0">
              <a:buNone/>
            </a:pPr>
            <a:r>
              <a:rPr lang="ru-RU" sz="1600" dirty="0"/>
              <a:t>Кардиомиоциты - мышечные клетки сердца, когда сердце сокращается-расслабляется вся биохимия меняется и увидели периодическую биохимию во время работы </a:t>
            </a:r>
            <a:r>
              <a:rPr lang="ru-RU" sz="1600" dirty="0" err="1"/>
              <a:t>кардиомиоцита</a:t>
            </a:r>
            <a:r>
              <a:rPr lang="ru-RU" sz="1600" dirty="0"/>
              <a:t> – померять флюоресценцию. Для этого нужен был хороший прибор, чтобы нацелиться на одну клетку, оттуда получить поток фотонов и их зарегистрировать. В Ленинграде Государственный Оптический Институт.</a:t>
            </a:r>
          </a:p>
          <a:p>
            <a:pPr marL="0" indent="0">
              <a:buNone/>
            </a:pPr>
            <a:r>
              <a:rPr lang="ru-RU" sz="1600" dirty="0"/>
              <a:t>Брумберг Е.М. – труды малоизвестны, некоторые </a:t>
            </a:r>
            <a:r>
              <a:rPr lang="ru-RU" sz="1600" dirty="0" err="1"/>
              <a:t>неопубликованы</a:t>
            </a:r>
            <a:r>
              <a:rPr lang="ru-RU" sz="1600" dirty="0"/>
              <a:t> из-за секретности, совершенствует методы измерения флюоресценции. Под руководством Е.М. </a:t>
            </a:r>
            <a:r>
              <a:rPr lang="ru-RU" sz="1600" dirty="0" err="1"/>
              <a:t>Брумберга</a:t>
            </a:r>
            <a:r>
              <a:rPr lang="ru-RU" sz="1600" dirty="0"/>
              <a:t> была разработана конструкция медицинского контактного люминесцентного микроскопа (МД-16) для прижизненных исследований органов человека и животных – </a:t>
            </a:r>
            <a:r>
              <a:rPr lang="ru-RU" sz="1600" dirty="0" err="1"/>
              <a:t>точоность</a:t>
            </a:r>
            <a:r>
              <a:rPr lang="ru-RU" sz="1600" dirty="0"/>
              <a:t> позволяла нацеливать на одну клетку.</a:t>
            </a:r>
          </a:p>
          <a:p>
            <a:pPr marL="0" indent="0">
              <a:buNone/>
            </a:pPr>
            <a:r>
              <a:rPr lang="ru-RU" sz="1600" dirty="0">
                <a:solidFill>
                  <a:srgbClr val="FF0000"/>
                </a:solidFill>
              </a:rPr>
              <a:t>Прибор был секретный.</a:t>
            </a:r>
          </a:p>
        </p:txBody>
      </p:sp>
      <p:pic>
        <p:nvPicPr>
          <p:cNvPr id="5" name="Рисунок 4">
            <a:extLst>
              <a:ext uri="{FF2B5EF4-FFF2-40B4-BE49-F238E27FC236}">
                <a16:creationId xmlns:a16="http://schemas.microsoft.com/office/drawing/2014/main" id="{BF764D3D-A34C-4EBD-BE35-3E06E306CBB2}"/>
              </a:ext>
            </a:extLst>
          </p:cNvPr>
          <p:cNvPicPr>
            <a:picLocks noChangeAspect="1"/>
          </p:cNvPicPr>
          <p:nvPr/>
        </p:nvPicPr>
        <p:blipFill>
          <a:blip r:embed="rId2"/>
          <a:stretch>
            <a:fillRect/>
          </a:stretch>
        </p:blipFill>
        <p:spPr>
          <a:xfrm>
            <a:off x="533168" y="1825625"/>
            <a:ext cx="1629008" cy="1982735"/>
          </a:xfrm>
          <a:prstGeom prst="rect">
            <a:avLst/>
          </a:prstGeom>
        </p:spPr>
      </p:pic>
      <p:sp>
        <p:nvSpPr>
          <p:cNvPr id="6" name="TextBox 5">
            <a:extLst>
              <a:ext uri="{FF2B5EF4-FFF2-40B4-BE49-F238E27FC236}">
                <a16:creationId xmlns:a16="http://schemas.microsoft.com/office/drawing/2014/main" id="{4C0FCC56-86DD-4333-B5B4-0C79855611D7}"/>
              </a:ext>
            </a:extLst>
          </p:cNvPr>
          <p:cNvSpPr txBox="1"/>
          <p:nvPr/>
        </p:nvSpPr>
        <p:spPr>
          <a:xfrm>
            <a:off x="533168" y="3808360"/>
            <a:ext cx="1629008" cy="400110"/>
          </a:xfrm>
          <a:prstGeom prst="rect">
            <a:avLst/>
          </a:prstGeom>
          <a:noFill/>
        </p:spPr>
        <p:txBody>
          <a:bodyPr wrap="square" rtlCol="0">
            <a:spAutoFit/>
          </a:bodyPr>
          <a:lstStyle/>
          <a:p>
            <a:pPr algn="ctr"/>
            <a:r>
              <a:rPr lang="ru-RU" sz="1000" b="0" i="0" dirty="0">
                <a:solidFill>
                  <a:srgbClr val="000000"/>
                </a:solidFill>
                <a:effectLst/>
                <a:latin typeface="Linux Libertine"/>
                <a:hlinkClick r:id="rId3"/>
              </a:rPr>
              <a:t>Государственный оптический институт</a:t>
            </a:r>
            <a:endParaRPr lang="ru-RU" sz="1000" b="0" i="0" dirty="0">
              <a:solidFill>
                <a:srgbClr val="000000"/>
              </a:solidFill>
              <a:effectLst/>
              <a:latin typeface="Linux Libertine"/>
            </a:endParaRPr>
          </a:p>
        </p:txBody>
      </p:sp>
      <p:pic>
        <p:nvPicPr>
          <p:cNvPr id="3074" name="Picture 2">
            <a:extLst>
              <a:ext uri="{FF2B5EF4-FFF2-40B4-BE49-F238E27FC236}">
                <a16:creationId xmlns:a16="http://schemas.microsoft.com/office/drawing/2014/main" id="{DBDD6A03-66C2-450C-9A3A-F1EFA2AEB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675" y="1825625"/>
            <a:ext cx="1314450" cy="19716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DEF9F4-F0B5-4470-942E-CFF17D303D2D}"/>
              </a:ext>
            </a:extLst>
          </p:cNvPr>
          <p:cNvSpPr txBox="1"/>
          <p:nvPr/>
        </p:nvSpPr>
        <p:spPr>
          <a:xfrm>
            <a:off x="2352675" y="3808360"/>
            <a:ext cx="1314450" cy="553998"/>
          </a:xfrm>
          <a:prstGeom prst="rect">
            <a:avLst/>
          </a:prstGeom>
          <a:noFill/>
        </p:spPr>
        <p:txBody>
          <a:bodyPr wrap="square" rtlCol="0">
            <a:spAutoFit/>
          </a:bodyPr>
          <a:lstStyle/>
          <a:p>
            <a:pPr algn="ctr"/>
            <a:r>
              <a:rPr lang="ru-RU" sz="1000" b="1" i="0" dirty="0">
                <a:solidFill>
                  <a:srgbClr val="202122"/>
                </a:solidFill>
                <a:effectLst/>
                <a:latin typeface="Arial" panose="020B0604020202020204" pitchFamily="34" charset="0"/>
                <a:hlinkClick r:id="rId5"/>
              </a:rPr>
              <a:t>Брумберг</a:t>
            </a:r>
            <a:br>
              <a:rPr lang="ru-RU" sz="1000" dirty="0">
                <a:hlinkClick r:id="rId5"/>
              </a:rPr>
            </a:br>
            <a:r>
              <a:rPr lang="ru-RU" sz="1000" b="1" i="0" dirty="0">
                <a:solidFill>
                  <a:srgbClr val="202122"/>
                </a:solidFill>
                <a:effectLst/>
                <a:latin typeface="Arial" panose="020B0604020202020204" pitchFamily="34" charset="0"/>
                <a:hlinkClick r:id="rId5"/>
              </a:rPr>
              <a:t>Евгений Михайлович</a:t>
            </a:r>
            <a:endParaRPr lang="ru-RU" sz="1000" dirty="0"/>
          </a:p>
        </p:txBody>
      </p:sp>
      <p:pic>
        <p:nvPicPr>
          <p:cNvPr id="3076" name="Picture 4" descr="Устройство люминесцентного микроскопа: принцип работы, отличия, описание">
            <a:extLst>
              <a:ext uri="{FF2B5EF4-FFF2-40B4-BE49-F238E27FC236}">
                <a16:creationId xmlns:a16="http://schemas.microsoft.com/office/drawing/2014/main" id="{B4914C4B-5811-4370-AE86-7BD2B7699C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6" y="4362358"/>
            <a:ext cx="28575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9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AE5E98-BB4C-42DB-862B-B30DDE499BB8}"/>
              </a:ext>
            </a:extLst>
          </p:cNvPr>
          <p:cNvSpPr>
            <a:spLocks noGrp="1"/>
          </p:cNvSpPr>
          <p:nvPr>
            <p:ph type="title"/>
          </p:nvPr>
        </p:nvSpPr>
        <p:spPr/>
        <p:txBody>
          <a:bodyPr/>
          <a:lstStyle/>
          <a:p>
            <a:r>
              <a:rPr lang="ru-RU" dirty="0"/>
              <a:t>МД-16</a:t>
            </a:r>
          </a:p>
        </p:txBody>
      </p:sp>
      <p:sp>
        <p:nvSpPr>
          <p:cNvPr id="3" name="Объект 2">
            <a:extLst>
              <a:ext uri="{FF2B5EF4-FFF2-40B4-BE49-F238E27FC236}">
                <a16:creationId xmlns:a16="http://schemas.microsoft.com/office/drawing/2014/main" id="{EAB927EF-166D-45BC-BC0B-23652C2972D6}"/>
              </a:ext>
            </a:extLst>
          </p:cNvPr>
          <p:cNvSpPr>
            <a:spLocks noGrp="1"/>
          </p:cNvSpPr>
          <p:nvPr>
            <p:ph idx="1"/>
          </p:nvPr>
        </p:nvSpPr>
        <p:spPr>
          <a:xfrm>
            <a:off x="4476749" y="1825625"/>
            <a:ext cx="6877685" cy="4352290"/>
          </a:xfrm>
        </p:spPr>
        <p:txBody>
          <a:bodyPr>
            <a:normAutofit/>
          </a:bodyPr>
          <a:lstStyle/>
          <a:p>
            <a:pPr marL="0" indent="0">
              <a:buNone/>
            </a:pPr>
            <a:r>
              <a:rPr lang="ru-RU" sz="1600" dirty="0"/>
              <a:t>Директор Института Биофизики </a:t>
            </a:r>
            <a:r>
              <a:rPr lang="ru-RU" sz="1600" dirty="0" err="1"/>
              <a:t>Г.М.Франк</a:t>
            </a:r>
            <a:r>
              <a:rPr lang="ru-RU" sz="1600" dirty="0"/>
              <a:t> мечтал получить этот прибор, для измерения флюоресценции от одной клетки. Ему не давали, прибор военный, все секретно. </a:t>
            </a:r>
            <a:r>
              <a:rPr lang="ru-RU" sz="1600" dirty="0" err="1"/>
              <a:t>Е.М.Брумберг</a:t>
            </a:r>
            <a:r>
              <a:rPr lang="ru-RU" sz="1600" dirty="0"/>
              <a:t> мог только на кухне за чаем рассказать своему другу о своих достижениях, официально же не имел права из-за секретности.</a:t>
            </a:r>
          </a:p>
          <a:p>
            <a:pPr marL="0" indent="0">
              <a:buNone/>
            </a:pPr>
            <a:r>
              <a:rPr lang="ru-RU" sz="1600" dirty="0"/>
              <a:t>Произошло Событие – президент Академии Наук СССР получает письмо от Президента Американской Академии Наук с запросом получить несколько штук этих приборов в порядке обмена для профессора </a:t>
            </a:r>
            <a:r>
              <a:rPr lang="ru-RU" sz="1600" dirty="0" err="1"/>
              <a:t>Ченса</a:t>
            </a:r>
            <a:r>
              <a:rPr lang="ru-RU" sz="1600" dirty="0"/>
              <a:t> из Филадельфии, упоминанием имени засекреченного </a:t>
            </a:r>
            <a:r>
              <a:rPr lang="ru-RU" sz="1600" dirty="0" err="1"/>
              <a:t>Брумберга</a:t>
            </a:r>
            <a:r>
              <a:rPr lang="ru-RU" sz="1600" dirty="0"/>
              <a:t>, как создателя этого прибора.</a:t>
            </a:r>
          </a:p>
          <a:p>
            <a:pPr marL="0" indent="0">
              <a:buNone/>
            </a:pPr>
            <a:r>
              <a:rPr lang="ru-RU" sz="1600" dirty="0"/>
              <a:t>Прибор рассекретили. Бриттон </a:t>
            </a:r>
            <a:r>
              <a:rPr lang="ru-RU" sz="1600" dirty="0" err="1"/>
              <a:t>Ченс</a:t>
            </a:r>
            <a:r>
              <a:rPr lang="ru-RU" sz="1600" dirty="0"/>
              <a:t> первый померял как изменяется концентрация </a:t>
            </a:r>
            <a:r>
              <a:rPr lang="ru-RU" sz="1600" dirty="0" err="1"/>
              <a:t>пиридиннуклеотида</a:t>
            </a:r>
            <a:r>
              <a:rPr lang="ru-RU" sz="1600" dirty="0"/>
              <a:t> восстановленного.</a:t>
            </a:r>
          </a:p>
          <a:p>
            <a:pPr marL="0" indent="0">
              <a:buNone/>
            </a:pPr>
            <a:endParaRPr lang="ru-RU" sz="1600" dirty="0"/>
          </a:p>
        </p:txBody>
      </p:sp>
      <p:pic>
        <p:nvPicPr>
          <p:cNvPr id="4098" name="Picture 2">
            <a:extLst>
              <a:ext uri="{FF2B5EF4-FFF2-40B4-BE49-F238E27FC236}">
                <a16:creationId xmlns:a16="http://schemas.microsoft.com/office/drawing/2014/main" id="{3046BAC0-B39E-410E-965E-3F4C84162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538288"/>
            <a:ext cx="1590675" cy="20957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C612DC-DA42-4075-BBD2-39BB3C39C075}"/>
              </a:ext>
            </a:extLst>
          </p:cNvPr>
          <p:cNvSpPr txBox="1"/>
          <p:nvPr/>
        </p:nvSpPr>
        <p:spPr>
          <a:xfrm>
            <a:off x="200025" y="3752850"/>
            <a:ext cx="1590675" cy="246221"/>
          </a:xfrm>
          <a:prstGeom prst="rect">
            <a:avLst/>
          </a:prstGeom>
          <a:noFill/>
        </p:spPr>
        <p:txBody>
          <a:bodyPr wrap="square" rtlCol="0">
            <a:spAutoFit/>
          </a:bodyPr>
          <a:lstStyle/>
          <a:p>
            <a:pPr algn="ctr"/>
            <a:r>
              <a:rPr lang="ru-RU" sz="1000" i="0" dirty="0">
                <a:solidFill>
                  <a:srgbClr val="202122"/>
                </a:solidFill>
                <a:effectLst/>
                <a:latin typeface="Times New Roman" panose="02020603050405020304" pitchFamily="18" charset="0"/>
                <a:cs typeface="Times New Roman" panose="02020603050405020304" pitchFamily="18" charset="0"/>
                <a:hlinkClick r:id="rId3"/>
              </a:rPr>
              <a:t>Глеб Михайлович Франк</a:t>
            </a:r>
            <a:endParaRPr lang="ru-RU" sz="1000" dirty="0">
              <a:latin typeface="Times New Roman" panose="02020603050405020304" pitchFamily="18" charset="0"/>
              <a:cs typeface="Times New Roman" panose="02020603050405020304" pitchFamily="18" charset="0"/>
            </a:endParaRPr>
          </a:p>
        </p:txBody>
      </p:sp>
      <p:pic>
        <p:nvPicPr>
          <p:cNvPr id="4100" name="Picture 4" descr="фото 1935 года">
            <a:extLst>
              <a:ext uri="{FF2B5EF4-FFF2-40B4-BE49-F238E27FC236}">
                <a16:creationId xmlns:a16="http://schemas.microsoft.com/office/drawing/2014/main" id="{2AE2D649-934A-4FF9-B5C4-246E9BA996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1538288"/>
            <a:ext cx="1685925" cy="20920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403E7C-0193-4F0A-95CC-EE44C33A5C37}"/>
              </a:ext>
            </a:extLst>
          </p:cNvPr>
          <p:cNvSpPr txBox="1"/>
          <p:nvPr/>
        </p:nvSpPr>
        <p:spPr>
          <a:xfrm>
            <a:off x="1933575" y="3752850"/>
            <a:ext cx="1695450" cy="400110"/>
          </a:xfrm>
          <a:prstGeom prst="rect">
            <a:avLst/>
          </a:prstGeom>
          <a:noFill/>
        </p:spPr>
        <p:txBody>
          <a:bodyPr wrap="square" rtlCol="0">
            <a:spAutoFit/>
          </a:bodyPr>
          <a:lstStyle/>
          <a:p>
            <a:pPr algn="ctr"/>
            <a:r>
              <a:rPr lang="ru-RU" sz="1000" b="0" i="0" dirty="0">
                <a:solidFill>
                  <a:srgbClr val="000000"/>
                </a:solidFill>
                <a:effectLst/>
                <a:latin typeface="Times New Roman" panose="02020603050405020304" pitchFamily="18" charset="0"/>
                <a:cs typeface="Times New Roman" panose="02020603050405020304" pitchFamily="18" charset="0"/>
                <a:hlinkClick r:id="rId5"/>
              </a:rPr>
              <a:t>Келдыш, Мстислав Всеволодович</a:t>
            </a:r>
            <a:endParaRPr lang="ru-RU" sz="1000" b="0" i="0" dirty="0">
              <a:solidFill>
                <a:srgbClr val="000000"/>
              </a:solidFill>
              <a:effectLst/>
              <a:latin typeface="Times New Roman" panose="02020603050405020304" pitchFamily="18" charset="0"/>
              <a:cs typeface="Times New Roman" panose="02020603050405020304" pitchFamily="18" charset="0"/>
            </a:endParaRPr>
          </a:p>
        </p:txBody>
      </p:sp>
      <p:pic>
        <p:nvPicPr>
          <p:cNvPr id="4102" name="Picture 6">
            <a:extLst>
              <a:ext uri="{FF2B5EF4-FFF2-40B4-BE49-F238E27FC236}">
                <a16:creationId xmlns:a16="http://schemas.microsoft.com/office/drawing/2014/main" id="{1E234F4B-DFA8-4D79-9D03-7AE571147A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5" y="4056222"/>
            <a:ext cx="1590675" cy="21184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EF01C2-2DA7-4691-A15A-9B190CBA0249}"/>
              </a:ext>
            </a:extLst>
          </p:cNvPr>
          <p:cNvSpPr txBox="1"/>
          <p:nvPr/>
        </p:nvSpPr>
        <p:spPr>
          <a:xfrm>
            <a:off x="200025" y="6177915"/>
            <a:ext cx="1590675" cy="246221"/>
          </a:xfrm>
          <a:prstGeom prst="rect">
            <a:avLst/>
          </a:prstGeom>
          <a:noFill/>
        </p:spPr>
        <p:txBody>
          <a:bodyPr wrap="square" rtlCol="0">
            <a:spAutoFit/>
          </a:bodyPr>
          <a:lstStyle/>
          <a:p>
            <a:pPr algn="ctr"/>
            <a:r>
              <a:rPr lang="ru-RU" sz="1000" dirty="0">
                <a:latin typeface="Times New Roman" panose="02020603050405020304" pitchFamily="18" charset="0"/>
                <a:cs typeface="Times New Roman" panose="02020603050405020304" pitchFamily="18" charset="0"/>
                <a:hlinkClick r:id="rId7"/>
              </a:rPr>
              <a:t>Бриттон </a:t>
            </a:r>
            <a:r>
              <a:rPr lang="ru-RU" sz="1000" dirty="0" err="1">
                <a:latin typeface="Times New Roman" panose="02020603050405020304" pitchFamily="18" charset="0"/>
                <a:cs typeface="Times New Roman" panose="02020603050405020304" pitchFamily="18" charset="0"/>
                <a:hlinkClick r:id="rId7"/>
              </a:rPr>
              <a:t>Ченс</a:t>
            </a:r>
            <a:endParaRPr lang="ru-RU"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59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98CE6D-6625-4AD4-AA32-16745271E6EA}"/>
              </a:ext>
            </a:extLst>
          </p:cNvPr>
          <p:cNvSpPr>
            <a:spLocks noGrp="1"/>
          </p:cNvSpPr>
          <p:nvPr>
            <p:ph type="title"/>
          </p:nvPr>
        </p:nvSpPr>
        <p:spPr/>
        <p:txBody>
          <a:bodyPr/>
          <a:lstStyle/>
          <a:p>
            <a:r>
              <a:rPr lang="ru-RU" dirty="0"/>
              <a:t>Восстановление НАД-Н в гликолизе</a:t>
            </a:r>
          </a:p>
        </p:txBody>
      </p:sp>
      <p:sp>
        <p:nvSpPr>
          <p:cNvPr id="5" name="TextBox 4">
            <a:extLst>
              <a:ext uri="{FF2B5EF4-FFF2-40B4-BE49-F238E27FC236}">
                <a16:creationId xmlns:a16="http://schemas.microsoft.com/office/drawing/2014/main" id="{2C536A27-D983-4B87-BA94-EE2A7AE53A4D}"/>
              </a:ext>
            </a:extLst>
          </p:cNvPr>
          <p:cNvSpPr txBox="1"/>
          <p:nvPr/>
        </p:nvSpPr>
        <p:spPr>
          <a:xfrm>
            <a:off x="2305050" y="1399181"/>
            <a:ext cx="8058150" cy="1200329"/>
          </a:xfrm>
          <a:prstGeom prst="rect">
            <a:avLst/>
          </a:prstGeom>
          <a:noFill/>
        </p:spPr>
        <p:txBody>
          <a:bodyPr wrap="square">
            <a:spAutoFit/>
          </a:bodyPr>
          <a:lstStyle/>
          <a:p>
            <a:pPr marL="0" indent="0">
              <a:buNone/>
            </a:pPr>
            <a:r>
              <a:rPr lang="ru-RU" sz="1800" dirty="0"/>
              <a:t>НАД</a:t>
            </a:r>
            <a:r>
              <a:rPr lang="ru-RU" sz="1800" baseline="30000" dirty="0"/>
              <a:t>+</a:t>
            </a:r>
            <a:r>
              <a:rPr lang="ru-RU" sz="1800" dirty="0"/>
              <a:t> + 2е</a:t>
            </a:r>
            <a:r>
              <a:rPr lang="ru-RU" sz="1800" baseline="30000" dirty="0"/>
              <a:t>-</a:t>
            </a:r>
            <a:r>
              <a:rPr lang="ru-RU" sz="1800" dirty="0"/>
              <a:t> + 2</a:t>
            </a:r>
            <a:r>
              <a:rPr lang="en-US" sz="1800" dirty="0"/>
              <a:t>H</a:t>
            </a:r>
            <a:r>
              <a:rPr lang="en-US" sz="1800" baseline="30000" dirty="0"/>
              <a:t>+</a:t>
            </a:r>
            <a:r>
              <a:rPr lang="en-US" sz="1800" dirty="0"/>
              <a:t> -&gt; 2</a:t>
            </a:r>
            <a:r>
              <a:rPr lang="ru-RU" sz="1800" dirty="0"/>
              <a:t>НАД-Н + Н</a:t>
            </a:r>
            <a:r>
              <a:rPr lang="ru-RU" sz="1800" baseline="30000" dirty="0"/>
              <a:t>+</a:t>
            </a:r>
            <a:r>
              <a:rPr lang="ru-RU" sz="1800" dirty="0"/>
              <a:t>  - среда </a:t>
            </a:r>
            <a:r>
              <a:rPr lang="ru-RU" sz="1800" dirty="0" err="1"/>
              <a:t>закисляется</a:t>
            </a:r>
            <a:endParaRPr lang="ru-RU" sz="1800" dirty="0"/>
          </a:p>
          <a:p>
            <a:pPr marL="0" indent="0">
              <a:buNone/>
            </a:pPr>
            <a:r>
              <a:rPr lang="ru-RU" sz="1800" dirty="0"/>
              <a:t>смысл – когда глюкоза расщепилась на две </a:t>
            </a:r>
            <a:r>
              <a:rPr lang="ru-RU" sz="1800" dirty="0" err="1"/>
              <a:t>пловинки</a:t>
            </a:r>
            <a:r>
              <a:rPr lang="ru-RU" sz="1800" dirty="0"/>
              <a:t>, то у нас осталось 2 молекулы НАД-Н и чтобы дальше процесс продолжился, надо восстановить НАД-Н и для этого проходит последняя стадия гликолиза.</a:t>
            </a:r>
          </a:p>
        </p:txBody>
      </p:sp>
      <p:pic>
        <p:nvPicPr>
          <p:cNvPr id="7" name="Рисунок 6">
            <a:extLst>
              <a:ext uri="{FF2B5EF4-FFF2-40B4-BE49-F238E27FC236}">
                <a16:creationId xmlns:a16="http://schemas.microsoft.com/office/drawing/2014/main" id="{A7B72FEB-8BFE-47F6-90AA-B3C8B5770379}"/>
              </a:ext>
            </a:extLst>
          </p:cNvPr>
          <p:cNvPicPr>
            <a:picLocks noChangeAspect="1"/>
          </p:cNvPicPr>
          <p:nvPr/>
        </p:nvPicPr>
        <p:blipFill>
          <a:blip r:embed="rId2"/>
          <a:stretch>
            <a:fillRect/>
          </a:stretch>
        </p:blipFill>
        <p:spPr>
          <a:xfrm>
            <a:off x="2159494" y="2725697"/>
            <a:ext cx="5308106" cy="1769368"/>
          </a:xfrm>
          <a:prstGeom prst="rect">
            <a:avLst/>
          </a:prstGeom>
        </p:spPr>
      </p:pic>
      <p:sp>
        <p:nvSpPr>
          <p:cNvPr id="8" name="TextBox 7">
            <a:extLst>
              <a:ext uri="{FF2B5EF4-FFF2-40B4-BE49-F238E27FC236}">
                <a16:creationId xmlns:a16="http://schemas.microsoft.com/office/drawing/2014/main" id="{AAB46307-EE22-49FE-A943-FB07633A7096}"/>
              </a:ext>
            </a:extLst>
          </p:cNvPr>
          <p:cNvSpPr txBox="1"/>
          <p:nvPr/>
        </p:nvSpPr>
        <p:spPr>
          <a:xfrm>
            <a:off x="2305050" y="4621252"/>
            <a:ext cx="9772650" cy="2031325"/>
          </a:xfrm>
          <a:prstGeom prst="rect">
            <a:avLst/>
          </a:prstGeom>
          <a:noFill/>
        </p:spPr>
        <p:txBody>
          <a:bodyPr wrap="square">
            <a:spAutoFit/>
          </a:bodyPr>
          <a:lstStyle/>
          <a:p>
            <a:pPr marL="0" indent="0">
              <a:buNone/>
            </a:pPr>
            <a:r>
              <a:rPr lang="ru-RU" dirty="0"/>
              <a:t>Получаем, что молочная кислота нужна для того, чтобы освободить </a:t>
            </a:r>
            <a:r>
              <a:rPr lang="ru-RU" dirty="0" err="1"/>
              <a:t>никатинамид</a:t>
            </a:r>
            <a:r>
              <a:rPr lang="ru-RU" dirty="0"/>
              <a:t> или, чтобы делать спирт. Встает вопрос – зачем спирт. Спирт нужен тем, кто не может справится с молочной кислотой. Те микроорганизмы, у которых воздушные массы уносят спирт, могут жить, а если им не дать уносить спирт – получим шампанское. В шампанском жизнь останавливается из-за кислоты и избытка </a:t>
            </a:r>
            <a:r>
              <a:rPr lang="en-US" dirty="0"/>
              <a:t>CO</a:t>
            </a:r>
            <a:r>
              <a:rPr lang="en-US" baseline="-25000" dirty="0"/>
              <a:t>2</a:t>
            </a:r>
            <a:r>
              <a:rPr lang="en-US" dirty="0"/>
              <a:t>.</a:t>
            </a:r>
            <a:endParaRPr lang="ru-RU" dirty="0"/>
          </a:p>
          <a:p>
            <a:pPr marL="0" indent="0">
              <a:buNone/>
            </a:pPr>
            <a:r>
              <a:rPr lang="ru-RU" sz="1800" dirty="0"/>
              <a:t>Поэтому те кто должны двигаться дальше после гликолиза и те кто превращает молочную кислоту в спирт нуждаются еще в одном ферменте, который отрывает карбоксильную группу.</a:t>
            </a:r>
          </a:p>
        </p:txBody>
      </p:sp>
      <p:pic>
        <p:nvPicPr>
          <p:cNvPr id="6146" name="Picture 2" descr="Советское шампанское: состав, виды, полезные свойства и вред">
            <a:extLst>
              <a:ext uri="{FF2B5EF4-FFF2-40B4-BE49-F238E27FC236}">
                <a16:creationId xmlns:a16="http://schemas.microsoft.com/office/drawing/2014/main" id="{2A2CB17F-DCF4-4ECC-BB48-EDD9EA8F8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445755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9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F10880-687A-43EE-BAA8-4B9C6FE1E63C}"/>
              </a:ext>
            </a:extLst>
          </p:cNvPr>
          <p:cNvSpPr>
            <a:spLocks noGrp="1"/>
          </p:cNvSpPr>
          <p:nvPr>
            <p:ph type="title"/>
          </p:nvPr>
        </p:nvSpPr>
        <p:spPr/>
        <p:txBody>
          <a:bodyPr/>
          <a:lstStyle/>
          <a:p>
            <a:r>
              <a:rPr lang="ru-RU" b="0" i="0" dirty="0">
                <a:solidFill>
                  <a:srgbClr val="030303"/>
                </a:solidFill>
                <a:effectLst/>
                <a:latin typeface="Roboto"/>
              </a:rPr>
              <a:t>Роль </a:t>
            </a:r>
            <a:r>
              <a:rPr lang="ru-RU" b="0" i="0" dirty="0" err="1">
                <a:solidFill>
                  <a:srgbClr val="030303"/>
                </a:solidFill>
                <a:effectLst/>
                <a:latin typeface="Roboto"/>
              </a:rPr>
              <a:t>тиаминпирофосфата</a:t>
            </a:r>
            <a:r>
              <a:rPr lang="ru-RU" b="0" i="0" dirty="0">
                <a:solidFill>
                  <a:srgbClr val="030303"/>
                </a:solidFill>
                <a:effectLst/>
                <a:latin typeface="Roboto"/>
              </a:rPr>
              <a:t> в </a:t>
            </a:r>
            <a:r>
              <a:rPr lang="ru-RU" b="0" i="0" dirty="0" err="1">
                <a:solidFill>
                  <a:srgbClr val="030303"/>
                </a:solidFill>
                <a:effectLst/>
                <a:latin typeface="Roboto"/>
              </a:rPr>
              <a:t>декарбоксилировании</a:t>
            </a:r>
            <a:r>
              <a:rPr lang="ru-RU" b="0" i="0" dirty="0">
                <a:solidFill>
                  <a:srgbClr val="030303"/>
                </a:solidFill>
                <a:effectLst/>
                <a:latin typeface="Roboto"/>
              </a:rPr>
              <a:t> кетокислот</a:t>
            </a:r>
            <a:endParaRPr lang="ru-RU" dirty="0"/>
          </a:p>
        </p:txBody>
      </p:sp>
      <p:sp>
        <p:nvSpPr>
          <p:cNvPr id="3" name="Объект 2">
            <a:extLst>
              <a:ext uri="{FF2B5EF4-FFF2-40B4-BE49-F238E27FC236}">
                <a16:creationId xmlns:a16="http://schemas.microsoft.com/office/drawing/2014/main" id="{003A38A3-F02B-4699-B6F4-2420EDBFF545}"/>
              </a:ext>
            </a:extLst>
          </p:cNvPr>
          <p:cNvSpPr>
            <a:spLocks noGrp="1"/>
          </p:cNvSpPr>
          <p:nvPr>
            <p:ph idx="1"/>
          </p:nvPr>
        </p:nvSpPr>
        <p:spPr>
          <a:xfrm>
            <a:off x="3028950" y="1825625"/>
            <a:ext cx="8325485" cy="4352290"/>
          </a:xfrm>
        </p:spPr>
        <p:txBody>
          <a:bodyPr/>
          <a:lstStyle/>
          <a:p>
            <a:pPr marL="0" indent="0">
              <a:buNone/>
            </a:pPr>
            <a:r>
              <a:rPr lang="ru-RU" dirty="0"/>
              <a:t>Надо, чтобы пировиноградная кислота не превращалась бы в молочную кислоту, так как это тупик, а </a:t>
            </a:r>
            <a:r>
              <a:rPr lang="ru-RU" dirty="0" err="1"/>
              <a:t>декарбоксилировалась</a:t>
            </a:r>
            <a:r>
              <a:rPr lang="ru-RU" dirty="0"/>
              <a:t> – нужен витамин В</a:t>
            </a:r>
            <a:r>
              <a:rPr lang="ru-RU" baseline="-25000" dirty="0"/>
              <a:t>1</a:t>
            </a:r>
          </a:p>
        </p:txBody>
      </p:sp>
      <p:pic>
        <p:nvPicPr>
          <p:cNvPr id="5" name="Рисунок 4">
            <a:extLst>
              <a:ext uri="{FF2B5EF4-FFF2-40B4-BE49-F238E27FC236}">
                <a16:creationId xmlns:a16="http://schemas.microsoft.com/office/drawing/2014/main" id="{B0ACFEC7-7415-4EDA-B3B5-E146194A0AC4}"/>
              </a:ext>
            </a:extLst>
          </p:cNvPr>
          <p:cNvPicPr>
            <a:picLocks noChangeAspect="1"/>
          </p:cNvPicPr>
          <p:nvPr/>
        </p:nvPicPr>
        <p:blipFill>
          <a:blip r:embed="rId2"/>
          <a:stretch>
            <a:fillRect/>
          </a:stretch>
        </p:blipFill>
        <p:spPr>
          <a:xfrm>
            <a:off x="6230389" y="3305973"/>
            <a:ext cx="809738" cy="1086002"/>
          </a:xfrm>
          <a:prstGeom prst="rect">
            <a:avLst/>
          </a:prstGeom>
        </p:spPr>
      </p:pic>
      <p:sp>
        <p:nvSpPr>
          <p:cNvPr id="6" name="Овал 5">
            <a:extLst>
              <a:ext uri="{FF2B5EF4-FFF2-40B4-BE49-F238E27FC236}">
                <a16:creationId xmlns:a16="http://schemas.microsoft.com/office/drawing/2014/main" id="{E128498C-1AFD-42C9-9D80-1AEAF9518177}"/>
              </a:ext>
            </a:extLst>
          </p:cNvPr>
          <p:cNvSpPr/>
          <p:nvPr/>
        </p:nvSpPr>
        <p:spPr>
          <a:xfrm>
            <a:off x="6130433" y="3277322"/>
            <a:ext cx="704850" cy="496011"/>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Стрелка: вправо 6">
            <a:extLst>
              <a:ext uri="{FF2B5EF4-FFF2-40B4-BE49-F238E27FC236}">
                <a16:creationId xmlns:a16="http://schemas.microsoft.com/office/drawing/2014/main" id="{A521AF8A-4583-42D2-9967-A5C5C02FFA42}"/>
              </a:ext>
            </a:extLst>
          </p:cNvPr>
          <p:cNvSpPr/>
          <p:nvPr/>
        </p:nvSpPr>
        <p:spPr>
          <a:xfrm>
            <a:off x="6835283" y="3163174"/>
            <a:ext cx="314325" cy="1141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B0822ECD-3487-4EBA-8EE0-86ECAE6CDB20}"/>
              </a:ext>
            </a:extLst>
          </p:cNvPr>
          <p:cNvSpPr txBox="1"/>
          <p:nvPr/>
        </p:nvSpPr>
        <p:spPr>
          <a:xfrm>
            <a:off x="7206758" y="3035582"/>
            <a:ext cx="666750" cy="369332"/>
          </a:xfrm>
          <a:prstGeom prst="rect">
            <a:avLst/>
          </a:prstGeom>
          <a:noFill/>
        </p:spPr>
        <p:txBody>
          <a:bodyPr wrap="square" rtlCol="0">
            <a:spAutoFit/>
          </a:bodyPr>
          <a:lstStyle/>
          <a:p>
            <a:r>
              <a:rPr lang="en-US" dirty="0">
                <a:solidFill>
                  <a:srgbClr val="FF0000"/>
                </a:solidFill>
              </a:rPr>
              <a:t>CO</a:t>
            </a:r>
            <a:r>
              <a:rPr lang="en-US" baseline="-25000" dirty="0">
                <a:solidFill>
                  <a:srgbClr val="FF0000"/>
                </a:solidFill>
              </a:rPr>
              <a:t>2</a:t>
            </a:r>
            <a:endParaRPr lang="ru-RU" baseline="-25000" dirty="0">
              <a:solidFill>
                <a:srgbClr val="FF0000"/>
              </a:solidFill>
            </a:endParaRPr>
          </a:p>
        </p:txBody>
      </p:sp>
      <p:sp>
        <p:nvSpPr>
          <p:cNvPr id="9" name="TextBox 8">
            <a:extLst>
              <a:ext uri="{FF2B5EF4-FFF2-40B4-BE49-F238E27FC236}">
                <a16:creationId xmlns:a16="http://schemas.microsoft.com/office/drawing/2014/main" id="{AE6BC1FA-E9DA-408D-960D-E7E4DC56F305}"/>
              </a:ext>
            </a:extLst>
          </p:cNvPr>
          <p:cNvSpPr txBox="1"/>
          <p:nvPr/>
        </p:nvSpPr>
        <p:spPr>
          <a:xfrm>
            <a:off x="3028950" y="4505325"/>
            <a:ext cx="9010649" cy="1754326"/>
          </a:xfrm>
          <a:prstGeom prst="rect">
            <a:avLst/>
          </a:prstGeom>
          <a:noFill/>
        </p:spPr>
        <p:txBody>
          <a:bodyPr wrap="square" rtlCol="0">
            <a:spAutoFit/>
          </a:bodyPr>
          <a:lstStyle/>
          <a:p>
            <a:r>
              <a:rPr lang="ru-RU" b="0" i="0" dirty="0">
                <a:solidFill>
                  <a:srgbClr val="202122"/>
                </a:solidFill>
                <a:effectLst/>
                <a:latin typeface="Arial" panose="020B0604020202020204" pitchFamily="34" charset="0"/>
              </a:rPr>
              <a:t>Реакция гликолиза в суммарном виде выглядит следующим образом:</a:t>
            </a:r>
            <a:endParaRPr lang="en-US" b="0" i="0" dirty="0">
              <a:solidFill>
                <a:srgbClr val="202122"/>
              </a:solidFill>
              <a:effectLst/>
              <a:latin typeface="Arial" panose="020B0604020202020204" pitchFamily="34" charset="0"/>
            </a:endParaRPr>
          </a:p>
          <a:p>
            <a:endParaRPr lang="en-US" dirty="0">
              <a:solidFill>
                <a:srgbClr val="202122"/>
              </a:solidFill>
              <a:latin typeface="Arial" panose="020B0604020202020204" pitchFamily="34" charset="0"/>
            </a:endParaRPr>
          </a:p>
          <a:p>
            <a:r>
              <a:rPr lang="ru-RU" dirty="0"/>
              <a:t>Глюкоза + 2НАД+ + 2АДФ + 2Pi → 2 пируват + 2НАДH + 2Н+ + 2АТФ + 2Н2O</a:t>
            </a:r>
            <a:endParaRPr lang="en-US" dirty="0"/>
          </a:p>
          <a:p>
            <a:r>
              <a:rPr lang="en-US" dirty="0"/>
              <a:t>			         </a:t>
            </a:r>
            <a:r>
              <a:rPr lang="ru-RU" dirty="0" err="1"/>
              <a:t>тиаминпирофосфат</a:t>
            </a:r>
            <a:r>
              <a:rPr lang="ru-RU" dirty="0"/>
              <a:t> или витамин В</a:t>
            </a:r>
            <a:r>
              <a:rPr lang="ru-RU" baseline="-25000" dirty="0"/>
              <a:t>1</a:t>
            </a:r>
          </a:p>
          <a:p>
            <a:r>
              <a:rPr lang="ru-RU" dirty="0"/>
              <a:t>Если </a:t>
            </a:r>
            <a:r>
              <a:rPr lang="ru-RU" dirty="0" err="1"/>
              <a:t>тиаминпирофосфат</a:t>
            </a:r>
            <a:r>
              <a:rPr lang="ru-RU" dirty="0"/>
              <a:t> отсутствует, то жизнь невозможна, она останавливается на избытке кислот </a:t>
            </a:r>
          </a:p>
        </p:txBody>
      </p:sp>
      <p:cxnSp>
        <p:nvCxnSpPr>
          <p:cNvPr id="12" name="Прямая со стрелкой 11">
            <a:extLst>
              <a:ext uri="{FF2B5EF4-FFF2-40B4-BE49-F238E27FC236}">
                <a16:creationId xmlns:a16="http://schemas.microsoft.com/office/drawing/2014/main" id="{5DC97075-836D-4C21-96F6-E09866B445E8}"/>
              </a:ext>
            </a:extLst>
          </p:cNvPr>
          <p:cNvCxnSpPr>
            <a:cxnSpLocks/>
          </p:cNvCxnSpPr>
          <p:nvPr/>
        </p:nvCxnSpPr>
        <p:spPr>
          <a:xfrm flipH="1" flipV="1">
            <a:off x="5929313" y="5382488"/>
            <a:ext cx="333374" cy="12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4" name="Picture 4" descr="Витамин B1 (Тиамин) - влияние на организм, польза и вред, описание -  Calorizator.ru">
            <a:extLst>
              <a:ext uri="{FF2B5EF4-FFF2-40B4-BE49-F238E27FC236}">
                <a16:creationId xmlns:a16="http://schemas.microsoft.com/office/drawing/2014/main" id="{F7DA5681-589C-4ADF-BEBB-48BD23FD1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2662238"/>
            <a:ext cx="203835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46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5D7C37-1E7F-413D-A655-D16E86946796}"/>
              </a:ext>
            </a:extLst>
          </p:cNvPr>
          <p:cNvSpPr>
            <a:spLocks noGrp="1"/>
          </p:cNvSpPr>
          <p:nvPr>
            <p:ph type="title"/>
          </p:nvPr>
        </p:nvSpPr>
        <p:spPr/>
        <p:txBody>
          <a:bodyPr/>
          <a:lstStyle/>
          <a:p>
            <a:r>
              <a:rPr lang="ru-RU" dirty="0">
                <a:solidFill>
                  <a:srgbClr val="030303"/>
                </a:solidFill>
                <a:latin typeface="Roboto"/>
              </a:rPr>
              <a:t>1910-е Обесцвечивание синьки</a:t>
            </a:r>
            <a:endParaRPr lang="ru-RU" dirty="0"/>
          </a:p>
        </p:txBody>
      </p:sp>
      <p:sp>
        <p:nvSpPr>
          <p:cNvPr id="3" name="Объект 2">
            <a:extLst>
              <a:ext uri="{FF2B5EF4-FFF2-40B4-BE49-F238E27FC236}">
                <a16:creationId xmlns:a16="http://schemas.microsoft.com/office/drawing/2014/main" id="{9FE59AA6-919A-4DEF-9DE7-E51778D773B9}"/>
              </a:ext>
            </a:extLst>
          </p:cNvPr>
          <p:cNvSpPr>
            <a:spLocks noGrp="1"/>
          </p:cNvSpPr>
          <p:nvPr>
            <p:ph idx="1"/>
          </p:nvPr>
        </p:nvSpPr>
        <p:spPr>
          <a:xfrm>
            <a:off x="2239618" y="1825625"/>
            <a:ext cx="9114818" cy="4352290"/>
          </a:xfrm>
        </p:spPr>
        <p:txBody>
          <a:bodyPr>
            <a:normAutofit/>
          </a:bodyPr>
          <a:lstStyle/>
          <a:p>
            <a:pPr marL="0" indent="0">
              <a:buNone/>
            </a:pPr>
            <a:r>
              <a:rPr lang="ru-RU" sz="1600" dirty="0"/>
              <a:t>Лина Соломоновна Штерн – эмигрирует из России в Швейцарию и становится первым биохимиком-физиологом.</a:t>
            </a:r>
          </a:p>
          <a:p>
            <a:pPr marL="0" indent="0">
              <a:buNone/>
            </a:pPr>
            <a:r>
              <a:rPr lang="ru-RU" sz="1600" dirty="0"/>
              <a:t>Совместно со швейцарским биофизиком </a:t>
            </a:r>
            <a:r>
              <a:rPr lang="ru-RU" sz="1600" dirty="0">
                <a:hlinkClick r:id="rId2"/>
              </a:rPr>
              <a:t>Баттелли</a:t>
            </a:r>
            <a:r>
              <a:rPr lang="ru-RU" sz="1600" dirty="0"/>
              <a:t>  смотрят как красители обесцвечиваются (спектр смещается в ультра </a:t>
            </a:r>
            <a:r>
              <a:rPr lang="ru-RU" sz="1600" dirty="0" err="1"/>
              <a:t>фиолет</a:t>
            </a:r>
            <a:r>
              <a:rPr lang="ru-RU" sz="1600" dirty="0"/>
              <a:t>):</a:t>
            </a:r>
          </a:p>
          <a:p>
            <a:pPr marL="0" indent="0">
              <a:buNone/>
            </a:pPr>
            <a:r>
              <a:rPr lang="ru-RU" sz="1600" dirty="0"/>
              <a:t>Синька + (2</a:t>
            </a:r>
            <a:r>
              <a:rPr lang="en-US" sz="1600" dirty="0"/>
              <a:t>H</a:t>
            </a:r>
            <a:r>
              <a:rPr lang="ru-RU" sz="1600" dirty="0"/>
              <a:t>)</a:t>
            </a:r>
            <a:r>
              <a:rPr lang="en-US" sz="1600" dirty="0"/>
              <a:t> -&gt; </a:t>
            </a:r>
            <a:r>
              <a:rPr lang="ru-RU" sz="1600" dirty="0"/>
              <a:t>обесцвечивается</a:t>
            </a:r>
          </a:p>
          <a:p>
            <a:pPr marL="0" indent="0">
              <a:buNone/>
            </a:pPr>
            <a:r>
              <a:rPr lang="ru-RU" sz="1600" dirty="0"/>
              <a:t>Обесцвечивание синей окраски прекрасно можно измерять – оптика для этого уже вполне развита, поэтому, можно измерять скорость реакции по скорости обесцвечивания краски.</a:t>
            </a:r>
          </a:p>
          <a:p>
            <a:pPr marL="0" indent="0">
              <a:buNone/>
            </a:pPr>
            <a:r>
              <a:rPr lang="ru-RU" sz="1600" dirty="0"/>
              <a:t>Баттелли и Штерн делают странное открытие, пока клетки живы (клетки измельчены, но они еще не денатурированы), они сильнейшим образом синьку быстро обесцвечивают.</a:t>
            </a:r>
          </a:p>
          <a:p>
            <a:pPr marL="0" indent="0">
              <a:buNone/>
            </a:pPr>
            <a:r>
              <a:rPr lang="ru-RU" sz="1600" dirty="0"/>
              <a:t>Но время очень неудачное – первая мировая война. </a:t>
            </a:r>
          </a:p>
          <a:p>
            <a:pPr marL="0" indent="0">
              <a:buNone/>
            </a:pPr>
            <a:r>
              <a:rPr lang="ru-RU" sz="1600" dirty="0"/>
              <a:t>В это время в Швеции </a:t>
            </a:r>
            <a:r>
              <a:rPr lang="ru-RU" sz="1600" dirty="0" err="1"/>
              <a:t>Т.Тунберг</a:t>
            </a:r>
            <a:r>
              <a:rPr lang="ru-RU" sz="1600" dirty="0"/>
              <a:t> изучает какие краски какими красками обесцвечивается и результаты сводит в таблицу. Устанавливает, что если прокипятить, то обесцвечивание не происходит, значит это белки, значит это биохимия.</a:t>
            </a:r>
          </a:p>
          <a:p>
            <a:pPr marL="0" indent="0">
              <a:buNone/>
            </a:pPr>
            <a:endParaRPr lang="ru-RU" sz="1600" dirty="0"/>
          </a:p>
        </p:txBody>
      </p:sp>
      <p:pic>
        <p:nvPicPr>
          <p:cNvPr id="1026" name="Picture 2">
            <a:extLst>
              <a:ext uri="{FF2B5EF4-FFF2-40B4-BE49-F238E27FC236}">
                <a16:creationId xmlns:a16="http://schemas.microsoft.com/office/drawing/2014/main" id="{55EDA43E-55D0-44BF-991B-57377890A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 y="1407838"/>
            <a:ext cx="1609724" cy="22970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77FEE5-1420-41FF-93BC-3D19D450640C}"/>
              </a:ext>
            </a:extLst>
          </p:cNvPr>
          <p:cNvSpPr txBox="1"/>
          <p:nvPr/>
        </p:nvSpPr>
        <p:spPr>
          <a:xfrm>
            <a:off x="470867" y="3704926"/>
            <a:ext cx="1609724" cy="400110"/>
          </a:xfrm>
          <a:prstGeom prst="rect">
            <a:avLst/>
          </a:prstGeom>
          <a:noFill/>
        </p:spPr>
        <p:txBody>
          <a:bodyPr wrap="square" rtlCol="0">
            <a:spAutoFit/>
          </a:bodyPr>
          <a:lstStyle/>
          <a:p>
            <a:pPr algn="ctr"/>
            <a:r>
              <a:rPr lang="ru-RU" sz="1000" dirty="0">
                <a:hlinkClick r:id="rId4"/>
              </a:rPr>
              <a:t>Лина Соломоновна Штерн</a:t>
            </a:r>
            <a:endParaRPr lang="ru-RU" sz="1000" dirty="0"/>
          </a:p>
        </p:txBody>
      </p:sp>
      <p:pic>
        <p:nvPicPr>
          <p:cNvPr id="1028" name="Picture 4" descr="Дегидразы (дегидрогеназы) » Строительный онлайн-ресурс">
            <a:extLst>
              <a:ext uri="{FF2B5EF4-FFF2-40B4-BE49-F238E27FC236}">
                <a16:creationId xmlns:a16="http://schemas.microsoft.com/office/drawing/2014/main" id="{BEB5A346-6CF4-488C-8E8A-CED2FD7E56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354" y="4203418"/>
            <a:ext cx="1174681" cy="238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76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Pages>3</Pages>
  <Words>3769</Words>
  <Characters>0</Characters>
  <Application>Microsoft Office PowerPoint</Application>
  <DocSecurity>0</DocSecurity>
  <PresentationFormat>Широкоэкранный</PresentationFormat>
  <Lines>0</Lines>
  <Paragraphs>181</Paragraphs>
  <Slides>24</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24</vt:i4>
      </vt:variant>
    </vt:vector>
  </HeadingPairs>
  <TitlesOfParts>
    <vt:vector size="33" baseType="lpstr">
      <vt:lpstr>Arial</vt:lpstr>
      <vt:lpstr>Calibri</vt:lpstr>
      <vt:lpstr>Calibri Light</vt:lpstr>
      <vt:lpstr>Cambria Math</vt:lpstr>
      <vt:lpstr>Kelson Sans RU</vt:lpstr>
      <vt:lpstr>Linux Libertine</vt:lpstr>
      <vt:lpstr>Roboto</vt:lpstr>
      <vt:lpstr>Times New Roman</vt:lpstr>
      <vt:lpstr>Office Theme</vt:lpstr>
      <vt:lpstr>История и методология науки и техники в области биотехнических систем и технологий</vt:lpstr>
      <vt:lpstr>Отличия гликолиза от брожения</vt:lpstr>
      <vt:lpstr>Понятие свободной энергии </vt:lpstr>
      <vt:lpstr>НАД+</vt:lpstr>
      <vt:lpstr>50-е годы кардиомиоциты</vt:lpstr>
      <vt:lpstr>МД-16</vt:lpstr>
      <vt:lpstr>Восстановление НАД-Н в гликолизе</vt:lpstr>
      <vt:lpstr>Роль тиаминпирофосфата в декарбоксилировании кетокислот</vt:lpstr>
      <vt:lpstr>1910-е Обесцвечивание синьки</vt:lpstr>
      <vt:lpstr>1953 Цикл Кребса</vt:lpstr>
      <vt:lpstr>1870-е - Работы по изучению крови</vt:lpstr>
      <vt:lpstr>Спектры основных компонентов крови</vt:lpstr>
      <vt:lpstr>Спектральный анализ на микроэлементы</vt:lpstr>
      <vt:lpstr>Гемоглобин</vt:lpstr>
      <vt:lpstr>Хлорофилл</vt:lpstr>
      <vt:lpstr>Открытие цитохромов.</vt:lpstr>
      <vt:lpstr>Работы Отто Варбурга на дыхательных пигментах и окислительное фосфорилирование В.А.Энгельгардта.</vt:lpstr>
      <vt:lpstr>Окислительное фосфорилирование сопряженное с транспортом электронов</vt:lpstr>
      <vt:lpstr>1940-е работы по изучению дыхательной цепи</vt:lpstr>
      <vt:lpstr>Открытие разобщителей дыхания Фрицем Липманом</vt:lpstr>
      <vt:lpstr>2,4-динитрофенол</vt:lpstr>
      <vt:lpstr>Хемиосмотическая гипотеза Митчелла</vt:lpstr>
      <vt:lpstr>Подтверждение Митчелла</vt:lpstr>
      <vt:lpstr>Открытие ферментной системы в мембране</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Juhnowski</dc:creator>
  <cp:lastModifiedBy>Ilya Juhnowski</cp:lastModifiedBy>
  <cp:revision>51</cp:revision>
  <dcterms:modified xsi:type="dcterms:W3CDTF">2021-08-11T07:28:08Z</dcterms:modified>
  <cp:version>9.103.88.44548</cp:version>
</cp:coreProperties>
</file>