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7"/>
  </p:notesMasterIdLst>
  <p:handoutMasterIdLst>
    <p:handoutMasterId r:id="rId8"/>
  </p:handoutMasterIdLst>
  <p:sldIdLst>
    <p:sldId id="256" r:id="rId2"/>
    <p:sldId id="323" r:id="rId3"/>
    <p:sldId id="324" r:id="rId4"/>
    <p:sldId id="325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1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664983-C492-4954-B39E-026839B2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812751" cy="68580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2451547"/>
            <a:ext cx="9145905" cy="115080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ru-RU" altLang="ko-KR" sz="2400" b="1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905" cy="79819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solidFill>
                  <a:schemeClr val="bg1"/>
                </a:solidFill>
                <a:latin typeface="Kelson Sans RU" charset="0"/>
                <a:ea typeface="Kelson Sans RU" charset="0"/>
              </a:rPr>
              <a:t>Лекция №5 – история и методология развития методов физиологических исследований (продолжение)</a:t>
            </a:r>
            <a:endParaRPr lang="ko-KR" altLang="en-US" dirty="0">
              <a:solidFill>
                <a:schemeClr val="bg1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Структуры полисахаридов: амилоза, гликоген, целлюлоза и хитин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3AB69-14FA-4C57-AD69-594509C4A0C4}"/>
              </a:ext>
            </a:extLst>
          </p:cNvPr>
          <p:cNvSpPr txBox="1"/>
          <p:nvPr/>
        </p:nvSpPr>
        <p:spPr>
          <a:xfrm>
            <a:off x="2711963" y="1464345"/>
            <a:ext cx="9108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Почему начинается все с глюкозы? Почему гликолиз одинаков, в плоть до того, что когда приносят метеорит с формами жизни, то мы не сомневаемся что искать.</a:t>
            </a:r>
          </a:p>
          <a:p>
            <a:r>
              <a:rPr lang="ru-RU" dirty="0"/>
              <a:t>Этот вопрос почему выбрана глюкоза, каков смысл эволюции? Чтобы ответить на этот вопрос надо знать преимущества в естественном отборе, чем эти молекулы хороши физикой, историей, взаимодействием и тогда во всей полноте получается чрезвычайно яркая задача - поиск физического смысла. А физика - это "</a:t>
            </a:r>
            <a:r>
              <a:rPr lang="ru-RU" dirty="0" err="1"/>
              <a:t>фюсис</a:t>
            </a:r>
            <a:r>
              <a:rPr lang="ru-RU" dirty="0"/>
              <a:t>". </a:t>
            </a:r>
            <a:r>
              <a:rPr lang="ru-RU" dirty="0" err="1"/>
              <a:t>Фюсис</a:t>
            </a:r>
            <a:r>
              <a:rPr lang="ru-RU" dirty="0"/>
              <a:t>, </a:t>
            </a:r>
            <a:r>
              <a:rPr lang="ru-RU" dirty="0" err="1"/>
              <a:t>физис</a:t>
            </a:r>
            <a:r>
              <a:rPr lang="ru-RU" dirty="0"/>
              <a:t>, </a:t>
            </a:r>
            <a:r>
              <a:rPr lang="ru-RU" dirty="0" err="1"/>
              <a:t>фюзис</a:t>
            </a:r>
            <a:r>
              <a:rPr lang="ru-RU" dirty="0"/>
              <a:t> (др. -греч. </a:t>
            </a:r>
            <a:r>
              <a:rPr lang="ru-RU" dirty="0" err="1"/>
              <a:t>φύσις</a:t>
            </a:r>
            <a:r>
              <a:rPr lang="ru-RU" dirty="0"/>
              <a:t>) — греческий теологический, философский, и научный термин, обычно переводимый на русский язык как «природа». Физический/природный смысл в том, что был естественный отбор в пользу этой молекулы. И тут мы ломаем головы и думаем, что  знаем, но оказывается, что это не так. </a:t>
            </a:r>
          </a:p>
          <a:p>
            <a:r>
              <a:rPr lang="ru-RU" dirty="0"/>
              <a:t>Все кто выдержал естественный отбор питаются полимерами, сделанными из глюкозы в связи 1-4. Молекулы связанные такой связью могут быть длинными, так как ничто не мешает им удлиняться (кроме физики больших молекул при флуктуации тепловых концентраций).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5DA263-B706-4294-8041-B1AB991A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4" y="1845578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FEC7E-A397-4310-BC8D-042B5B790B5B}"/>
              </a:ext>
            </a:extLst>
          </p:cNvPr>
          <p:cNvSpPr txBox="1"/>
          <p:nvPr/>
        </p:nvSpPr>
        <p:spPr>
          <a:xfrm>
            <a:off x="453005" y="3523803"/>
            <a:ext cx="1686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α-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D-</a:t>
            </a:r>
            <a:r>
              <a:rPr lang="ru-RU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Глюкопираноза</a:t>
            </a:r>
            <a:endParaRPr lang="ru-RU" sz="1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798FF2-EC98-4776-AF14-CF5A7D18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3" y="3926048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90329-43E6-4EBE-87E6-4B93EB8D3743}"/>
              </a:ext>
            </a:extLst>
          </p:cNvPr>
          <p:cNvSpPr txBox="1"/>
          <p:nvPr/>
        </p:nvSpPr>
        <p:spPr>
          <a:xfrm>
            <a:off x="588103" y="5604044"/>
            <a:ext cx="1349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β-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D-</a:t>
            </a:r>
            <a:r>
              <a:rPr lang="ru-RU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Глюкопираноза</a:t>
            </a:r>
            <a:endParaRPr lang="ru-RU" sz="10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55EE067-A9CC-4737-ACE2-204BD54F5414}"/>
              </a:ext>
            </a:extLst>
          </p:cNvPr>
          <p:cNvSpPr/>
          <p:nvPr/>
        </p:nvSpPr>
        <p:spPr>
          <a:xfrm>
            <a:off x="1627552" y="2576676"/>
            <a:ext cx="520993" cy="710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F01B89D-95E6-43BC-88DB-2CEA4CAFBE1E}"/>
              </a:ext>
            </a:extLst>
          </p:cNvPr>
          <p:cNvSpPr/>
          <p:nvPr/>
        </p:nvSpPr>
        <p:spPr>
          <a:xfrm>
            <a:off x="1677360" y="4133000"/>
            <a:ext cx="520993" cy="7105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EF3E3-A493-4EE4-949E-867959C36829}"/>
              </a:ext>
            </a:extLst>
          </p:cNvPr>
          <p:cNvSpPr txBox="1"/>
          <p:nvPr/>
        </p:nvSpPr>
        <p:spPr>
          <a:xfrm>
            <a:off x="1778510" y="484211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7112E-85F0-4E8D-B0DB-2E23C8C5A78F}"/>
              </a:ext>
            </a:extLst>
          </p:cNvPr>
          <p:cNvSpPr txBox="1"/>
          <p:nvPr/>
        </p:nvSpPr>
        <p:spPr>
          <a:xfrm>
            <a:off x="1296099" y="511762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34510-FA76-4B1F-B27E-F200D50507F2}"/>
              </a:ext>
            </a:extLst>
          </p:cNvPr>
          <p:cNvSpPr txBox="1"/>
          <p:nvPr/>
        </p:nvSpPr>
        <p:spPr>
          <a:xfrm>
            <a:off x="930785" y="5114612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51A68-1987-4777-A1AE-9F0F5C424C56}"/>
              </a:ext>
            </a:extLst>
          </p:cNvPr>
          <p:cNvSpPr txBox="1"/>
          <p:nvPr/>
        </p:nvSpPr>
        <p:spPr>
          <a:xfrm>
            <a:off x="535716" y="4641935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6A614-7705-46B4-A676-B7E1FAB2E0DA}"/>
              </a:ext>
            </a:extLst>
          </p:cNvPr>
          <p:cNvSpPr txBox="1"/>
          <p:nvPr/>
        </p:nvSpPr>
        <p:spPr>
          <a:xfrm>
            <a:off x="851744" y="4277076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3374D-DC26-4D9A-963F-B538E6763B7B}"/>
              </a:ext>
            </a:extLst>
          </p:cNvPr>
          <p:cNvSpPr txBox="1"/>
          <p:nvPr/>
        </p:nvSpPr>
        <p:spPr>
          <a:xfrm>
            <a:off x="845060" y="4051537"/>
            <a:ext cx="2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6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5E9D3DB9-CE23-4297-A0C7-B33A176E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54" y="5074553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A7C8F8C-9B2C-43C4-A84B-DF7684E7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14" y="5074553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2DFB95F-F702-488F-865F-9B6E8787641D}"/>
              </a:ext>
            </a:extLst>
          </p:cNvPr>
          <p:cNvSpPr txBox="1"/>
          <p:nvPr/>
        </p:nvSpPr>
        <p:spPr>
          <a:xfrm>
            <a:off x="5076068" y="6073993"/>
            <a:ext cx="102235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 </a:t>
            </a:r>
            <a:r>
              <a:rPr lang="en-US" dirty="0"/>
              <a:t>O -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EDCA3-D1B3-4501-B695-F75A96BD9EBD}"/>
              </a:ext>
            </a:extLst>
          </p:cNvPr>
          <p:cNvSpPr txBox="1"/>
          <p:nvPr/>
        </p:nvSpPr>
        <p:spPr>
          <a:xfrm>
            <a:off x="5718089" y="6431657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endParaRPr lang="ru-RU" dirty="0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C6622E5E-25DF-4028-AB45-8A18DD665A5D}"/>
              </a:ext>
            </a:extLst>
          </p:cNvPr>
          <p:cNvSpPr/>
          <p:nvPr/>
        </p:nvSpPr>
        <p:spPr>
          <a:xfrm rot="19012596">
            <a:off x="5601228" y="6419507"/>
            <a:ext cx="76200" cy="282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9DFA4-4CD1-4AC4-9352-9941DFCC9D55}"/>
              </a:ext>
            </a:extLst>
          </p:cNvPr>
          <p:cNvSpPr txBox="1"/>
          <p:nvPr/>
        </p:nvSpPr>
        <p:spPr>
          <a:xfrm>
            <a:off x="5318760" y="5604044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en-US" dirty="0">
                <a:solidFill>
                  <a:srgbClr val="00B0F0"/>
                </a:solidFill>
              </a:rPr>
              <a:t>1-4</a:t>
            </a:r>
            <a:endParaRPr lang="ru-RU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3A6E-9203-4C1C-80F5-4E8E5426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Амилоза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BE2BB-5D95-4FB0-A9EE-57B62787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1825625"/>
            <a:ext cx="8573135" cy="43522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Амилоза - цепь из 200 таких молекул, крахмал. Замечательно удобная молекула, а удобна она тем, что когда соединяем много глюкозных остатков вместе. Физическое обоснование - если 200 штук соединены вместе, то они образуют одну кинетическую частицу, значит осмотическое давление такого раствора будет в 200 раз меньше, чем раствор глюкозы из того же количества молекул. Это страшная вещь, если бы сделать из них свободно концентрированный раствор, то клетку разорвет вода.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C4342C-ACAE-495E-A1E1-9AE79973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" y="2215516"/>
            <a:ext cx="2095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9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A5E38-8444-4659-95F7-0020BCD4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Гликоген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A7D00-E515-40C8-84C0-1F1986F6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94" y="1937504"/>
            <a:ext cx="7879715" cy="331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часть молекул в цепочке кроме связи 1-4, еще могут соединяться связью 1-6, так получаются ветвления, ветвление может быть частым. Такой ветвящийся сахарид называется гликогеном. гликоген компактен, удобен, экономен, но затрудняется его использование. </a:t>
            </a:r>
          </a:p>
          <a:p>
            <a:pPr marL="0" indent="0">
              <a:buNone/>
            </a:pPr>
            <a:r>
              <a:rPr lang="ru-RU" sz="1600" dirty="0"/>
              <a:t>В крахмале мы отрываем от молекулы по кольцу, сжигаем его в гликолизе и всем хорошо, а в гликогене, как только мы подходим к ветвлению, мы этого сделать уже не можем - нужен специальный фермент, который не боится связи 1-6 - это большая эволюционная задача, не все с ней справляются.</a:t>
            </a:r>
          </a:p>
          <a:p>
            <a:pPr marL="0" indent="0">
              <a:buNone/>
            </a:pPr>
            <a:r>
              <a:rPr lang="ru-RU" sz="1600" dirty="0"/>
              <a:t>Конечно, все намного сложнее, настоящие деятели здесь белки, все в них, все зависит от их специфичности, какие они узнают связи, пространственные фигуры, а мы рисуем чистую химическую схему, хотя за каждой из них стоит огромная, наверное очень большая молекула белка.</a:t>
            </a:r>
          </a:p>
          <a:p>
            <a:pPr marL="0" indent="0">
              <a:buNone/>
            </a:pPr>
            <a:r>
              <a:rPr lang="ru-RU" sz="1600" dirty="0"/>
              <a:t>Итак, есть задача: питаться связями 1-4, дойти до 1-6, расщепить ее, прийти к свободной 1-4 связи или к чистой молекуле глюкозы и получать энергию в том же гликолизе, но есть тайна: кто и когда придумал вместо связи </a:t>
            </a:r>
            <a:r>
              <a:rPr lang="el-GR" sz="1600" dirty="0"/>
              <a:t>α</a:t>
            </a:r>
            <a:r>
              <a:rPr lang="ru-RU" sz="1600" dirty="0"/>
              <a:t>1-4 делать связи </a:t>
            </a:r>
            <a:r>
              <a:rPr lang="el-GR" sz="1600" dirty="0"/>
              <a:t>β</a:t>
            </a:r>
            <a:r>
              <a:rPr lang="ru-RU" sz="1600" dirty="0"/>
              <a:t>1-4?</a:t>
            </a:r>
          </a:p>
          <a:p>
            <a:pPr marL="0" indent="0">
              <a:buNone/>
            </a:pPr>
            <a:r>
              <a:rPr lang="ru-RU" sz="1600" dirty="0"/>
              <a:t>Как только мы делаем связь </a:t>
            </a:r>
            <a:r>
              <a:rPr lang="el-GR" sz="1600" dirty="0"/>
              <a:t>β</a:t>
            </a:r>
            <a:r>
              <a:rPr lang="ru-RU" sz="1600" dirty="0"/>
              <a:t>1-4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9370C4-F014-4C1E-8F6A-39FB725D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4" y="1721753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1429C84-AB7C-4041-9404-C182B41B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94" y="1721753"/>
            <a:ext cx="1551089" cy="167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A7929-F044-496E-8F5C-6B104DBBD35E}"/>
              </a:ext>
            </a:extLst>
          </p:cNvPr>
          <p:cNvSpPr txBox="1"/>
          <p:nvPr/>
        </p:nvSpPr>
        <p:spPr>
          <a:xfrm rot="18041586">
            <a:off x="1095069" y="2205593"/>
            <a:ext cx="1571258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 </a:t>
            </a:r>
            <a:r>
              <a:rPr lang="en-US" dirty="0"/>
              <a:t>O -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EA711-A98B-4D68-A934-A62179A4FE9C}"/>
              </a:ext>
            </a:extLst>
          </p:cNvPr>
          <p:cNvSpPr txBox="1"/>
          <p:nvPr/>
        </p:nvSpPr>
        <p:spPr>
          <a:xfrm>
            <a:off x="1862369" y="3078857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5C7435EF-28BB-4C9A-A01D-95569F2F6B34}"/>
              </a:ext>
            </a:extLst>
          </p:cNvPr>
          <p:cNvSpPr/>
          <p:nvPr/>
        </p:nvSpPr>
        <p:spPr>
          <a:xfrm rot="19012596">
            <a:off x="1745508" y="3066707"/>
            <a:ext cx="76200" cy="282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9A314-3DC8-4405-8424-3CA2DBD45316}"/>
              </a:ext>
            </a:extLst>
          </p:cNvPr>
          <p:cNvSpPr txBox="1"/>
          <p:nvPr/>
        </p:nvSpPr>
        <p:spPr>
          <a:xfrm>
            <a:off x="1225852" y="1881909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ru-RU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5CF7A-21F4-4E5C-B8A4-93071D155769}"/>
              </a:ext>
            </a:extLst>
          </p:cNvPr>
          <p:cNvSpPr txBox="1"/>
          <p:nvPr/>
        </p:nvSpPr>
        <p:spPr>
          <a:xfrm>
            <a:off x="1905058" y="1634707"/>
            <a:ext cx="624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</a:t>
            </a:r>
            <a:endParaRPr lang="ru-RU" sz="2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CB15031-F256-4EB8-95D7-C7F08F29B2E2}"/>
              </a:ext>
            </a:extLst>
          </p:cNvPr>
          <p:cNvSpPr/>
          <p:nvPr/>
        </p:nvSpPr>
        <p:spPr>
          <a:xfrm>
            <a:off x="2749038" y="1721753"/>
            <a:ext cx="436122" cy="26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C3E768-BD21-4EFC-83F5-959B9121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2" y="3982656"/>
            <a:ext cx="3293421" cy="14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1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A5E38-8444-4659-95F7-0020BCD4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Целлюлоза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A7D00-E515-40C8-84C0-1F1986F6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94" y="1937504"/>
            <a:ext cx="7879715" cy="3312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Итак, есть задача: питаться связями 1-4, дойти до 1-6, расщепить ее, прийти к свободной 1-4 связи или к чистой молекуле глюкозы и получать энергию в том же гликолизе, но есть тайна: кто и когда придумал вместо связи </a:t>
            </a:r>
            <a:r>
              <a:rPr lang="el-GR" sz="1600" dirty="0"/>
              <a:t>α</a:t>
            </a:r>
            <a:r>
              <a:rPr lang="ru-RU" sz="1600" dirty="0"/>
              <a:t>1-4 делать связи </a:t>
            </a:r>
            <a:r>
              <a:rPr lang="el-GR" sz="1600" dirty="0"/>
              <a:t>β</a:t>
            </a:r>
            <a:r>
              <a:rPr lang="ru-RU" sz="1600" dirty="0"/>
              <a:t>1-4?</a:t>
            </a:r>
          </a:p>
          <a:p>
            <a:pPr marL="0" indent="0">
              <a:buNone/>
            </a:pPr>
            <a:r>
              <a:rPr lang="ru-RU" sz="1600" dirty="0"/>
              <a:t>Как только мы делаем связь </a:t>
            </a:r>
            <a:r>
              <a:rPr lang="el-GR" sz="1600" dirty="0"/>
              <a:t>β</a:t>
            </a:r>
            <a:r>
              <a:rPr lang="ru-RU" sz="1600" dirty="0"/>
              <a:t>1-4, это равносильно тому, что молекула поворачивается, получается чередование направлений. При первом взгляде нет проблем, создаем аминокислотную последовательность, приспосабливаемся к </a:t>
            </a:r>
            <a:r>
              <a:rPr lang="el-GR" sz="1600" dirty="0"/>
              <a:t>β</a:t>
            </a:r>
            <a:r>
              <a:rPr lang="ru-RU" sz="1600" dirty="0"/>
              <a:t> и разрываем связи..., однако, почему то ферменты, расщепляющие связи </a:t>
            </a:r>
            <a:r>
              <a:rPr lang="el-GR" sz="1600" dirty="0"/>
              <a:t>β</a:t>
            </a:r>
            <a:r>
              <a:rPr lang="ru-RU" sz="1600" dirty="0"/>
              <a:t>1-4 трудны, редки и тяжело дались эволюции и какое это счастье, что они медленно и плохо получались в </a:t>
            </a:r>
            <a:r>
              <a:rPr lang="ru-RU" sz="1600" dirty="0" err="1"/>
              <a:t>процемме</a:t>
            </a:r>
            <a:r>
              <a:rPr lang="ru-RU" sz="1600" dirty="0"/>
              <a:t> эволюции, потому что связи </a:t>
            </a:r>
            <a:r>
              <a:rPr lang="el-GR" sz="1600" dirty="0"/>
              <a:t>β</a:t>
            </a:r>
            <a:r>
              <a:rPr lang="ru-RU" sz="1600" dirty="0"/>
              <a:t>1-4 называются целлюлоза, это клетчатка. Вопрос, почему клетчатка просто так не съедобна, почему нет ферментов? Каков эволюционный смысл? Если бы фермент </a:t>
            </a:r>
            <a:r>
              <a:rPr lang="el-GR" sz="1600" dirty="0"/>
              <a:t>β</a:t>
            </a:r>
            <a:r>
              <a:rPr lang="ru-RU" sz="1600" dirty="0"/>
              <a:t>1-4 был легко доступен, то все было бы съедено. Поэтому ответ на вопрос - высшая биологическая целесообразность. Ненасытная жизнь съела бы всю траву, все деревья, всю целлюлозу и ничего бы не осталось, поэтому связи </a:t>
            </a:r>
            <a:r>
              <a:rPr lang="el-GR" sz="1600" dirty="0"/>
              <a:t>β</a:t>
            </a:r>
            <a:r>
              <a:rPr lang="ru-RU" sz="1600" dirty="0"/>
              <a:t>1-4 не являются в основном прямыми поставщиками глюкозы для дальнейшего гликолиза.</a:t>
            </a:r>
          </a:p>
          <a:p>
            <a:pPr marL="0" indent="0">
              <a:buNone/>
            </a:pPr>
            <a:r>
              <a:rPr lang="ru-RU" sz="1600" dirty="0"/>
              <a:t>Жизнь травоядных от слонов до насекомых сами есть не могут </a:t>
            </a:r>
            <a:r>
              <a:rPr lang="el-GR" sz="1600" dirty="0"/>
              <a:t>β</a:t>
            </a:r>
            <a:r>
              <a:rPr lang="ru-RU" sz="1600" dirty="0"/>
              <a:t>1-4 , они все это измельчают, готовят пищевую массу, которую съедают микробы, а у слонов, цепочка еще длиннее. Такие пищевые цепи также требуют ответа на </a:t>
            </a:r>
            <a:r>
              <a:rPr lang="ru-RU" sz="1600"/>
              <a:t>вопрос почему?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9A314-3DC8-4405-8424-3CA2DBD45316}"/>
              </a:ext>
            </a:extLst>
          </p:cNvPr>
          <p:cNvSpPr txBox="1"/>
          <p:nvPr/>
        </p:nvSpPr>
        <p:spPr>
          <a:xfrm>
            <a:off x="1507643" y="167382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F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1-</a:t>
            </a:r>
            <a:r>
              <a:rPr lang="ru-RU" dirty="0">
                <a:solidFill>
                  <a:srgbClr val="00B0F0"/>
                </a:solidFill>
              </a:rPr>
              <a:t>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873D14-B9F3-4D83-98DF-543BA16C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97343"/>
            <a:ext cx="26098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астительноядные животные: все, что вы о них не знаете и хотели бы знать">
            <a:extLst>
              <a:ext uri="{FF2B5EF4-FFF2-40B4-BE49-F238E27FC236}">
                <a16:creationId xmlns:a16="http://schemas.microsoft.com/office/drawing/2014/main" id="{A9D5FBB2-2961-4621-A125-007F7482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3" y="32356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Pages>8</Pages>
  <Words>792</Words>
  <Characters>0</Characters>
  <Application>Microsoft Office PowerPoint</Application>
  <DocSecurity>0</DocSecurity>
  <PresentationFormat>Широкоэкранный</PresentationFormat>
  <Lines>0</Lines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Kelson Sans RU</vt:lpstr>
      <vt:lpstr>Roboto</vt:lpstr>
      <vt:lpstr>Office Theme</vt:lpstr>
      <vt:lpstr>История и методология науки и техники в области биотехнических систем и технологий</vt:lpstr>
      <vt:lpstr>Структуры полисахаридов: амилоза, гликоген, целлюлоза и хитин</vt:lpstr>
      <vt:lpstr>Амилоза</vt:lpstr>
      <vt:lpstr>Гликоген</vt:lpstr>
      <vt:lpstr>Целлюлоза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33</cp:revision>
  <dcterms:modified xsi:type="dcterms:W3CDTF">2021-08-10T03:03:53Z</dcterms:modified>
  <cp:version>9.103.88.44548</cp:version>
</cp:coreProperties>
</file>