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ya Juhnowski" initials="IJ" lastIdx="1" clrIdx="0">
    <p:extLst>
      <p:ext uri="{19B8F6BF-5375-455C-9EA6-DF929625EA0E}">
        <p15:presenceInfo xmlns:p15="http://schemas.microsoft.com/office/powerpoint/2012/main" userId="2e7744f5109afb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8481"/>
    <a:srgbClr val="FDF8A2"/>
    <a:srgbClr val="FF6666"/>
    <a:srgbClr val="C7E5C2"/>
    <a:srgbClr val="E5F0D5"/>
    <a:srgbClr val="D4E5F5"/>
    <a:srgbClr val="FFE4B8"/>
    <a:srgbClr val="FDDED7"/>
    <a:srgbClr val="E9DCEC"/>
    <a:srgbClr val="CAF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877FD-C3FF-42CB-8C8F-CDB8DA55B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374E42-B38B-4700-9C65-89105D608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BF7E59-9B27-44E1-AFED-4EC547DD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5C1CA6-E023-4388-8F1A-752258D7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784982-730D-46AC-B707-E0976343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6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448F9-A683-485E-9541-A2E4EE06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BCD233-2AC2-490D-A87A-580DC07C9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C48F7A-B408-4A50-BBED-815AA422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1A8004-4290-49E5-9F95-40CF4031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6D3ACB-4E6F-44DA-AC53-5E8AEDF6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82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435611-3E89-4EBA-91E0-BB711070E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AF30A0-0988-4320-AC9F-1DB7A4E5B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A40654-1164-4C48-891D-D55263A0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8A98CC-6909-49A4-9F5D-3E418732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29351F-0519-4414-A7A2-8C72F1DC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51E51-9062-4609-AB48-8AD0EC21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6A0886-DAD5-4347-82BD-E4322115D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B95D2B-FAC4-47FF-91E7-94333900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7DA9A4-61A3-4C38-9234-BA3AD5F9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DA2F9A-F5B4-4589-BE67-992C75D1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1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516D6-860F-4897-884A-DE97C732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0AE538-AC02-4517-947F-27E14B637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EC34D7-7989-4BC5-88B5-4A57568E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DDD3DE-7E98-4C06-9127-198426F6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D6319B-B1E1-4F9F-B72B-962B4D01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52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819A5-2DB2-4E69-A307-1F7E791A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28BD1-B62C-4A19-AB77-7F503ED1E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2224A7-BE7D-4383-B567-3A0393F9E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1715E1-1EAD-45A1-9B47-8FA1CE6C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FF2D3E-58E6-436D-9A7E-299430C2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12CFB2-4387-47C1-99B4-ACAFE47A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B943F-3C28-4AA3-8249-F1E2D535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F9100F-F59B-463C-B78A-CC4A23BDD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F5A860-C883-482E-94DC-9F01A9A21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8D1025-3314-441F-B49D-C5ACFEE4E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061D0B-573F-49A6-AA27-4ADA681F0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44BF97-7A5E-4558-8F3E-9C969280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585B5E-2BAC-4FA9-89CC-C5C5521B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22BCB2-0C55-4766-BB3D-63B4BB2A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5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4C7F0-FE3D-4136-AA52-89E82725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C86C67E-60A1-4B66-AFCE-115AE4D0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49AA41-106B-4BF6-991B-ED551AD9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24380F-8BDD-4090-AB9B-E1F958F9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98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C316007-5845-4427-8E19-1B240A50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23607BB-BF09-4E44-A008-E6C5F4AD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41CDE3-CD6F-46E8-A170-0C5A5F7D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49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EB865-9EE8-444F-BE7A-F798A5F7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43A7AD-8FAD-4100-8ECA-C971EB046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D00377-E867-4CA5-A53D-125602AFF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449526-2E9F-44DE-867C-675D1478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FC6D7E-CAE4-4CF1-AF12-6C749E71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34DE6F-C763-4456-9DF3-3EDC923C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47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7D18C-6C69-4EEE-A60C-D610EE34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8A0392-15EA-4008-9C78-0A979E3B7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98FD98-F7A4-4435-B18F-2C0149345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0B64AE-0A8A-4AC9-94B7-C011CE69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2AD57A-DE89-4ACA-81D5-3A5F6F58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AB50CE-0479-4CBE-B4DA-54B48F18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52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2AAA1-ADBD-49FB-AEA4-BBB9A524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BA1BAC-8076-448D-ACE3-31FD31473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1D2512-0D78-4152-908A-CDC48F0A3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95110-85B8-4301-B13B-F280A06B402E}" type="datetimeFigureOut">
              <a:rPr lang="ru-RU" smtClean="0"/>
              <a:t>20.08.2021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18B918-E196-4BB2-9D93-252E09A50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91CE9D-8EF5-4F49-A075-2C8CC7CE3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95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ambridge.org/core/journals/journal-of-the-international-neuropsychological-society/article/abs/neuropsychological-assessment-past-and-future/96AF2187E2F594EE361577FD2B89F16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mbridge.org/core/journals/international-psychogeriatrics/article/abs/screening-utility-of-the-montreal-cognitive-assessment-moca-in-place-of-or-as-well-as-the-mmse/3CF1FBC207D9BACF4F733241820B4ACF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AA7D15-D004-4E3C-8DE7-C047A3F60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Фундаментальная нейронаука для нейровизуализации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19690-63EF-46BD-84FE-3E2FC79F1717}"/>
              </a:ext>
            </a:extLst>
          </p:cNvPr>
          <p:cNvSpPr txBox="1"/>
          <p:nvPr/>
        </p:nvSpPr>
        <p:spPr>
          <a:xfrm>
            <a:off x="4317534" y="3867324"/>
            <a:ext cx="3556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Нейропсихологическая оценка познания</a:t>
            </a:r>
          </a:p>
        </p:txBody>
      </p:sp>
    </p:spTree>
    <p:extLst>
      <p:ext uri="{BB962C8B-B14F-4D97-AF65-F5344CB8AC3E}">
        <p14:creationId xmlns:p14="http://schemas.microsoft.com/office/powerpoint/2010/main" val="2251023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r>
              <a:rPr lang="ru-RU" dirty="0">
                <a:solidFill>
                  <a:srgbClr val="202124"/>
                </a:solidFill>
                <a:latin typeface="Google Sans"/>
              </a:rPr>
              <a:t>Нейропсихологическая оценка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289559" y="1321067"/>
            <a:ext cx="61700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Нейропсихологический батарейный подход:</a:t>
            </a:r>
          </a:p>
          <a:p>
            <a:endParaRPr lang="ru-RU" dirty="0"/>
          </a:p>
          <a:p>
            <a:pPr lvl="1"/>
            <a:r>
              <a:rPr lang="ru-RU" dirty="0"/>
              <a:t>• Комплексная оценка всех важных когнитивных областей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• Детальное тестирование для создания полного профиля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• Разнообразие тестов для оценки домена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• Комплексный, но трудоемкий и затратный</a:t>
            </a:r>
          </a:p>
        </p:txBody>
      </p:sp>
      <p:pic>
        <p:nvPicPr>
          <p:cNvPr id="6146" name="Picture 2" descr="The Scientific Foundation of Neuropsychological Assessment: With Applications to Forensic Evaluation">
            <a:extLst>
              <a:ext uri="{FF2B5EF4-FFF2-40B4-BE49-F238E27FC236}">
                <a16:creationId xmlns:a16="http://schemas.microsoft.com/office/drawing/2014/main" id="{23C09BBC-DEA4-4542-92D9-61E86CF68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873" y="1253641"/>
            <a:ext cx="3431807" cy="455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846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r>
              <a:rPr lang="ru-RU" dirty="0">
                <a:solidFill>
                  <a:srgbClr val="202124"/>
                </a:solidFill>
                <a:latin typeface="Google Sans"/>
              </a:rPr>
              <a:t>Оценка памяти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289559" y="1321067"/>
            <a:ext cx="61700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Шкала памяти Векслера:</a:t>
            </a:r>
          </a:p>
          <a:p>
            <a:pPr lvl="1"/>
            <a:r>
              <a:rPr lang="ru-RU" dirty="0"/>
              <a:t>• Комплексная батарея для оценки способности учить и запоминать информацию.</a:t>
            </a:r>
          </a:p>
          <a:p>
            <a:pPr lvl="1"/>
            <a:r>
              <a:rPr lang="ru-RU" dirty="0"/>
              <a:t>• Доступны нормы численности населения.</a:t>
            </a:r>
          </a:p>
          <a:p>
            <a:pPr lvl="1"/>
            <a:r>
              <a:rPr lang="ru-RU" dirty="0"/>
              <a:t>• Состоит из 7 </a:t>
            </a:r>
            <a:r>
              <a:rPr lang="ru-RU" dirty="0" err="1"/>
              <a:t>субтестов</a:t>
            </a:r>
            <a:r>
              <a:rPr lang="ru-RU" dirty="0"/>
              <a:t>:</a:t>
            </a:r>
          </a:p>
          <a:p>
            <a:pPr lvl="2"/>
            <a:r>
              <a:rPr lang="ru-RU" dirty="0"/>
              <a:t>• Личная и текущая информация</a:t>
            </a:r>
          </a:p>
          <a:p>
            <a:pPr lvl="2"/>
            <a:r>
              <a:rPr lang="ru-RU" dirty="0"/>
              <a:t>• Ориентация</a:t>
            </a:r>
          </a:p>
          <a:p>
            <a:pPr lvl="2"/>
            <a:r>
              <a:rPr lang="ru-RU" dirty="0"/>
              <a:t>• Психологический контроль</a:t>
            </a:r>
          </a:p>
          <a:p>
            <a:pPr lvl="2"/>
            <a:r>
              <a:rPr lang="ru-RU" dirty="0"/>
              <a:t>• Логическая память</a:t>
            </a:r>
          </a:p>
          <a:p>
            <a:pPr lvl="2"/>
            <a:r>
              <a:rPr lang="ru-RU" dirty="0"/>
              <a:t>Диапазон цифр</a:t>
            </a:r>
          </a:p>
          <a:p>
            <a:pPr lvl="2"/>
            <a:r>
              <a:rPr lang="ru-RU" dirty="0"/>
              <a:t>• Визуальное воспроизведение</a:t>
            </a:r>
          </a:p>
          <a:p>
            <a:pPr lvl="2"/>
            <a:r>
              <a:rPr lang="ru-RU" dirty="0"/>
              <a:t>• Вербальные парные партнеры</a:t>
            </a:r>
          </a:p>
        </p:txBody>
      </p:sp>
      <p:pic>
        <p:nvPicPr>
          <p:cNvPr id="3076" name="Picture 4" descr="Wechsler Memory Scale (WMS-IV) - Stimulus Book 1 - Fourth Edition:  PsychCorp: Amazon.com: Books">
            <a:extLst>
              <a:ext uri="{FF2B5EF4-FFF2-40B4-BE49-F238E27FC236}">
                <a16:creationId xmlns:a16="http://schemas.microsoft.com/office/drawing/2014/main" id="{3C85CD43-349D-4856-8891-80AF54813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709" y="1669735"/>
            <a:ext cx="4586140" cy="306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223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r>
              <a:rPr lang="ru-RU" dirty="0">
                <a:solidFill>
                  <a:srgbClr val="202124"/>
                </a:solidFill>
                <a:latin typeface="Google Sans"/>
              </a:rPr>
              <a:t>Оценка памяти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289559" y="1321067"/>
            <a:ext cx="61700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Изучение списка слов:</a:t>
            </a:r>
          </a:p>
          <a:p>
            <a:endParaRPr lang="ru-RU" dirty="0"/>
          </a:p>
          <a:p>
            <a:pPr lvl="1"/>
            <a:r>
              <a:rPr lang="ru-RU" dirty="0"/>
              <a:t>• Множество вариантов списка учебных задач</a:t>
            </a:r>
          </a:p>
          <a:p>
            <a:pPr lvl="1"/>
            <a:r>
              <a:rPr lang="ru-RU" dirty="0"/>
              <a:t>• Обычно используется для оценки способности учиться и запоминать новую информацию и функции важных сетей мозга.</a:t>
            </a:r>
          </a:p>
          <a:p>
            <a:pPr lvl="1"/>
            <a:r>
              <a:rPr lang="ru-RU" dirty="0"/>
              <a:t>• Обеспечьте измерения обучения, запоминания и узнавания</a:t>
            </a:r>
          </a:p>
          <a:p>
            <a:pPr lvl="1"/>
            <a:r>
              <a:rPr lang="ru-RU" dirty="0"/>
              <a:t>• Оценка нарушений при кодировании или поиске новой информации</a:t>
            </a:r>
          </a:p>
          <a:p>
            <a:pPr lvl="1"/>
            <a:r>
              <a:rPr lang="ru-RU" dirty="0"/>
              <a:t>• Часто включает отложенный вызов для оценки функции долговременной памяти.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0D9A07-6A19-4F27-BA59-6BE6BC729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085" y="1169280"/>
            <a:ext cx="5243850" cy="470213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425893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30156"/>
            <a:ext cx="9826593" cy="616387"/>
          </a:xfrm>
        </p:spPr>
        <p:txBody>
          <a:bodyPr/>
          <a:lstStyle/>
          <a:p>
            <a:r>
              <a:rPr lang="ru-RU" dirty="0">
                <a:solidFill>
                  <a:srgbClr val="202124"/>
                </a:solidFill>
                <a:latin typeface="Google Sans"/>
              </a:rPr>
              <a:t>Оценка исполнительного функционирования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328060" y="2136338"/>
            <a:ext cx="61700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Исполнительное функционирование:</a:t>
            </a:r>
          </a:p>
          <a:p>
            <a:pPr lvl="1"/>
            <a:r>
              <a:rPr lang="ru-RU" dirty="0"/>
              <a:t>• Широкий спектр тестов, предназначенных для оценки четырех основных компонентов.</a:t>
            </a:r>
          </a:p>
          <a:p>
            <a:pPr lvl="1"/>
            <a:r>
              <a:rPr lang="ru-RU" dirty="0"/>
              <a:t>• Воля</a:t>
            </a:r>
          </a:p>
          <a:p>
            <a:pPr lvl="1"/>
            <a:r>
              <a:rPr lang="ru-RU" dirty="0"/>
              <a:t>• Планирование</a:t>
            </a:r>
          </a:p>
          <a:p>
            <a:pPr lvl="1"/>
            <a:r>
              <a:rPr lang="ru-RU" dirty="0"/>
              <a:t>• Целенаправленное действие</a:t>
            </a:r>
          </a:p>
          <a:p>
            <a:pPr lvl="1"/>
            <a:r>
              <a:rPr lang="ru-RU" dirty="0"/>
              <a:t>• Эффективная работа</a:t>
            </a:r>
          </a:p>
          <a:p>
            <a:pPr lvl="1"/>
            <a:r>
              <a:rPr lang="ru-RU" dirty="0"/>
              <a:t>• Связан с функционированием лобной</a:t>
            </a:r>
          </a:p>
          <a:p>
            <a:pPr lvl="1"/>
            <a:r>
              <a:rPr lang="ru-RU" dirty="0"/>
              <a:t>доли</a:t>
            </a:r>
          </a:p>
        </p:txBody>
      </p:sp>
      <p:pic>
        <p:nvPicPr>
          <p:cNvPr id="5122" name="Picture 2" descr="What is Neuropsychological Assessment? - Duff The Psych">
            <a:extLst>
              <a:ext uri="{FF2B5EF4-FFF2-40B4-BE49-F238E27FC236}">
                <a16:creationId xmlns:a16="http://schemas.microsoft.com/office/drawing/2014/main" id="{ABD8CB6D-50B9-4097-9A84-A9731AF70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440" y="1714499"/>
            <a:ext cx="5143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66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30156"/>
            <a:ext cx="9826593" cy="616387"/>
          </a:xfrm>
        </p:spPr>
        <p:txBody>
          <a:bodyPr/>
          <a:lstStyle/>
          <a:p>
            <a:r>
              <a:rPr lang="ru-RU" dirty="0">
                <a:solidFill>
                  <a:srgbClr val="202124"/>
                </a:solidFill>
                <a:latin typeface="Google Sans"/>
              </a:rPr>
              <a:t>Оценка исполнительного функционирования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972953" y="2273968"/>
            <a:ext cx="617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Тест цветного слова </a:t>
            </a:r>
            <a:r>
              <a:rPr lang="en-US" dirty="0"/>
              <a:t>Stroop: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1AC9C8-7742-4B2B-A26D-3AD68B2E3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571" y="3106065"/>
            <a:ext cx="7097115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65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30156"/>
            <a:ext cx="9826593" cy="616387"/>
          </a:xfrm>
        </p:spPr>
        <p:txBody>
          <a:bodyPr/>
          <a:lstStyle/>
          <a:p>
            <a:r>
              <a:rPr lang="ru-RU" dirty="0">
                <a:solidFill>
                  <a:srgbClr val="202124"/>
                </a:solidFill>
                <a:latin typeface="Google Sans"/>
              </a:rPr>
              <a:t>Оценка исполнительного функционирования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972952" y="1629075"/>
            <a:ext cx="617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Тест Лондонского Тауэра: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2E0EC4-0EE5-4BC2-AF2D-554473691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154" y="2273968"/>
            <a:ext cx="7487695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40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r>
              <a:rPr lang="ru-RU" dirty="0">
                <a:solidFill>
                  <a:srgbClr val="202124"/>
                </a:solidFill>
                <a:latin typeface="Google Sans"/>
              </a:rPr>
              <a:t>Нейропсихологическая оценка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289559" y="1321067"/>
            <a:ext cx="61700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Доступно множество различных специализированных инструментов.</a:t>
            </a:r>
          </a:p>
          <a:p>
            <a:endParaRPr lang="ru-RU" dirty="0"/>
          </a:p>
          <a:p>
            <a:r>
              <a:rPr lang="ru-RU" dirty="0"/>
              <a:t>• Батарея тестов может предоставить всестороннюю оценку когнитивных, функциональных и эмоциональных функций.</a:t>
            </a:r>
          </a:p>
          <a:p>
            <a:endParaRPr lang="ru-RU" dirty="0"/>
          </a:p>
          <a:p>
            <a:r>
              <a:rPr lang="ru-RU" dirty="0"/>
              <a:t>• Относительные меры против населения или себя</a:t>
            </a:r>
          </a:p>
          <a:p>
            <a:endParaRPr lang="ru-RU" dirty="0"/>
          </a:p>
          <a:p>
            <a:r>
              <a:rPr lang="ru-RU" dirty="0"/>
              <a:t>• Контроль администрирования и стандартизация являются ключевыми</a:t>
            </a:r>
          </a:p>
        </p:txBody>
      </p:sp>
      <p:pic>
        <p:nvPicPr>
          <p:cNvPr id="4098" name="Picture 2" descr="Intellectual and Neuropsychological Assessment">
            <a:extLst>
              <a:ext uri="{FF2B5EF4-FFF2-40B4-BE49-F238E27FC236}">
                <a16:creationId xmlns:a16="http://schemas.microsoft.com/office/drawing/2014/main" id="{BDD74BC6-1C1F-4BD9-8F33-9130EA877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579" y="1223611"/>
            <a:ext cx="4640272" cy="260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hat is Neuropsychological Assessment? - YouTube">
            <a:extLst>
              <a:ext uri="{FF2B5EF4-FFF2-40B4-BE49-F238E27FC236}">
                <a16:creationId xmlns:a16="http://schemas.microsoft.com/office/drawing/2014/main" id="{42531188-5063-4876-96FC-09E8368F1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540" y="3830853"/>
            <a:ext cx="4296995" cy="2406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333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8B0C1-0CFA-44BE-971B-27BFBA356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C2C0E4-350F-4551-B277-BC69ECEDF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127" y="2376340"/>
            <a:ext cx="6239746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18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8B0C1-0CFA-44BE-971B-27BFBA356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Ответ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C2C0E4-350F-4551-B277-BC69ECEDF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127" y="2376340"/>
            <a:ext cx="6239746" cy="210531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7AE4E23-42A0-4E2B-96EB-5564F3542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127" y="3059924"/>
            <a:ext cx="371527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25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71A6D3-2E84-46BC-B232-74A5F66EA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Обсуждение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D0587A-8D6F-4549-9337-E4BCD9FDC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783" y="2814552"/>
            <a:ext cx="8116433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82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r>
              <a:rPr lang="ru-RU" dirty="0">
                <a:solidFill>
                  <a:srgbClr val="202124"/>
                </a:solidFill>
                <a:latin typeface="Google Sans"/>
              </a:rPr>
              <a:t>Нейропсихологическая оценка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1039529" y="1216404"/>
            <a:ext cx="833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Нейропсихология - это прикладная наука, занимающаяся поведенческим выражением функций мозга.</a:t>
            </a:r>
          </a:p>
          <a:p>
            <a:endParaRPr lang="ru-RU" dirty="0"/>
          </a:p>
          <a:p>
            <a:r>
              <a:rPr lang="ru-RU" dirty="0"/>
              <a:t>Цели:</a:t>
            </a:r>
          </a:p>
          <a:p>
            <a:r>
              <a:rPr lang="ru-RU" dirty="0"/>
              <a:t>• Диагностика</a:t>
            </a:r>
          </a:p>
          <a:p>
            <a:r>
              <a:rPr lang="ru-RU" dirty="0"/>
              <a:t>• Уход за пациентом и планирование</a:t>
            </a:r>
          </a:p>
          <a:p>
            <a:r>
              <a:rPr lang="ru-RU" dirty="0"/>
              <a:t>• Планирование реабилитации и лечения</a:t>
            </a:r>
          </a:p>
          <a:p>
            <a:r>
              <a:rPr lang="ru-RU" dirty="0"/>
              <a:t>• Исследовательская работа</a:t>
            </a:r>
          </a:p>
        </p:txBody>
      </p:sp>
      <p:pic>
        <p:nvPicPr>
          <p:cNvPr id="9218" name="Picture 2" descr="Examination: I must pass a neuropsychological assessment - Fashion Diiary -  #1 Source For Fashion &amp;amp; Lifestyle Inspiration">
            <a:extLst>
              <a:ext uri="{FF2B5EF4-FFF2-40B4-BE49-F238E27FC236}">
                <a16:creationId xmlns:a16="http://schemas.microsoft.com/office/drawing/2014/main" id="{FF732B76-FE80-4D47-A38A-E05B33265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775" y="1918719"/>
            <a:ext cx="6015655" cy="450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55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r>
              <a:rPr lang="ru-RU" dirty="0">
                <a:solidFill>
                  <a:srgbClr val="202124"/>
                </a:solidFill>
                <a:latin typeface="Google Sans"/>
              </a:rPr>
              <a:t>Нейропсихологическая оценка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1039529" y="1216404"/>
            <a:ext cx="37153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Ключевые параметры поведения:</a:t>
            </a:r>
          </a:p>
          <a:p>
            <a:endParaRPr lang="ru-RU" dirty="0"/>
          </a:p>
          <a:p>
            <a:r>
              <a:rPr lang="ru-RU" dirty="0"/>
              <a:t>• Познание</a:t>
            </a:r>
          </a:p>
          <a:p>
            <a:r>
              <a:rPr lang="ru-RU" dirty="0"/>
              <a:t>• Эмоциональность</a:t>
            </a:r>
          </a:p>
          <a:p>
            <a:r>
              <a:rPr lang="ru-RU" dirty="0"/>
              <a:t>• Исполнительные функции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5E3E19-C1FA-4A22-90A9-6FDD8B568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910" y="1021906"/>
            <a:ext cx="6087325" cy="54109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C730A7-630B-4087-B2B3-ACD50F399C07}"/>
              </a:ext>
            </a:extLst>
          </p:cNvPr>
          <p:cNvSpPr txBox="1"/>
          <p:nvPr/>
        </p:nvSpPr>
        <p:spPr>
          <a:xfrm>
            <a:off x="8922618" y="3604272"/>
            <a:ext cx="962527" cy="246221"/>
          </a:xfrm>
          <a:prstGeom prst="rect">
            <a:avLst/>
          </a:prstGeom>
          <a:solidFill>
            <a:srgbClr val="C7E5C2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Поведение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92F0D4-2614-40A5-9993-730A86E6E563}"/>
              </a:ext>
            </a:extLst>
          </p:cNvPr>
          <p:cNvSpPr txBox="1"/>
          <p:nvPr/>
        </p:nvSpPr>
        <p:spPr>
          <a:xfrm>
            <a:off x="8238777" y="1482291"/>
            <a:ext cx="2913694" cy="523220"/>
          </a:xfrm>
          <a:prstGeom prst="rect">
            <a:avLst/>
          </a:prstGeom>
          <a:solidFill>
            <a:srgbClr val="FF66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Различие познания и </a:t>
            </a:r>
          </a:p>
          <a:p>
            <a:pPr algn="ctr"/>
            <a:r>
              <a:rPr lang="ru-RU" sz="1400" dirty="0"/>
              <a:t>производительности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FCE46-11C1-487A-A7CB-3A09F0F99752}"/>
              </a:ext>
            </a:extLst>
          </p:cNvPr>
          <p:cNvSpPr txBox="1"/>
          <p:nvPr/>
        </p:nvSpPr>
        <p:spPr>
          <a:xfrm>
            <a:off x="6021730" y="1675933"/>
            <a:ext cx="1282267" cy="246221"/>
          </a:xfrm>
          <a:prstGeom prst="rect">
            <a:avLst/>
          </a:prstGeom>
          <a:solidFill>
            <a:srgbClr val="FDF8A2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Чувствительный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0DD7BF-4F2F-4C41-8BF6-BE1FE47D259D}"/>
              </a:ext>
            </a:extLst>
          </p:cNvPr>
          <p:cNvSpPr txBox="1"/>
          <p:nvPr/>
        </p:nvSpPr>
        <p:spPr>
          <a:xfrm>
            <a:off x="6021730" y="2329960"/>
            <a:ext cx="1282267" cy="246221"/>
          </a:xfrm>
          <a:prstGeom prst="rect">
            <a:avLst/>
          </a:prstGeom>
          <a:solidFill>
            <a:srgbClr val="FDF8A2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Внимательный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86138E-9A8B-4C9B-8184-CCA5D368F584}"/>
              </a:ext>
            </a:extLst>
          </p:cNvPr>
          <p:cNvSpPr txBox="1"/>
          <p:nvPr/>
        </p:nvSpPr>
        <p:spPr>
          <a:xfrm>
            <a:off x="6021729" y="2983987"/>
            <a:ext cx="1282267" cy="246221"/>
          </a:xfrm>
          <a:prstGeom prst="rect">
            <a:avLst/>
          </a:prstGeom>
          <a:solidFill>
            <a:srgbClr val="FDF8A2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Перцептивный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63C4C9-2C9C-4128-9CC3-9C9C6DD7A142}"/>
              </a:ext>
            </a:extLst>
          </p:cNvPr>
          <p:cNvSpPr txBox="1"/>
          <p:nvPr/>
        </p:nvSpPr>
        <p:spPr>
          <a:xfrm>
            <a:off x="6096000" y="3604271"/>
            <a:ext cx="1282267" cy="246221"/>
          </a:xfrm>
          <a:prstGeom prst="rect">
            <a:avLst/>
          </a:prstGeom>
          <a:solidFill>
            <a:srgbClr val="FDF8A2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Мотивационный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D5C472-EC99-4F42-AB83-7116A88F281B}"/>
              </a:ext>
            </a:extLst>
          </p:cNvPr>
          <p:cNvSpPr txBox="1"/>
          <p:nvPr/>
        </p:nvSpPr>
        <p:spPr>
          <a:xfrm>
            <a:off x="6021728" y="4275171"/>
            <a:ext cx="1282267" cy="246221"/>
          </a:xfrm>
          <a:prstGeom prst="rect">
            <a:avLst/>
          </a:prstGeom>
          <a:solidFill>
            <a:srgbClr val="FDF8A2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Эмоциональный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8EA022-DA50-4D36-A214-6200F1904A76}"/>
              </a:ext>
            </a:extLst>
          </p:cNvPr>
          <p:cNvSpPr txBox="1"/>
          <p:nvPr/>
        </p:nvSpPr>
        <p:spPr>
          <a:xfrm>
            <a:off x="6021728" y="4927188"/>
            <a:ext cx="1282267" cy="246221"/>
          </a:xfrm>
          <a:prstGeom prst="rect">
            <a:avLst/>
          </a:prstGeom>
          <a:solidFill>
            <a:srgbClr val="FDF8A2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Двигательный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17DDBE-B858-41A9-87F8-FC7D87E96D4C}"/>
              </a:ext>
            </a:extLst>
          </p:cNvPr>
          <p:cNvSpPr txBox="1"/>
          <p:nvPr/>
        </p:nvSpPr>
        <p:spPr>
          <a:xfrm>
            <a:off x="6021728" y="5569393"/>
            <a:ext cx="1282267" cy="246221"/>
          </a:xfrm>
          <a:prstGeom prst="rect">
            <a:avLst/>
          </a:prstGeom>
          <a:solidFill>
            <a:srgbClr val="F3848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Память</a:t>
            </a:r>
          </a:p>
        </p:txBody>
      </p:sp>
    </p:spTree>
    <p:extLst>
      <p:ext uri="{BB962C8B-B14F-4D97-AF65-F5344CB8AC3E}">
        <p14:creationId xmlns:p14="http://schemas.microsoft.com/office/powerpoint/2010/main" val="3910930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r>
              <a:rPr lang="ru-RU" dirty="0">
                <a:solidFill>
                  <a:srgbClr val="202124"/>
                </a:solidFill>
                <a:latin typeface="Google Sans"/>
              </a:rPr>
              <a:t>Нейропсихологическая оценка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1039529" y="1216404"/>
            <a:ext cx="37153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Изначально когнитивная функция считалась единственной функцией: интеллект.</a:t>
            </a:r>
          </a:p>
          <a:p>
            <a:endParaRPr lang="ru-RU" dirty="0"/>
          </a:p>
          <a:p>
            <a:r>
              <a:rPr lang="ru-RU" dirty="0"/>
              <a:t>• Единый показатель интеллектуальных способностей, определяемый как IQ.</a:t>
            </a:r>
          </a:p>
          <a:p>
            <a:endParaRPr lang="ru-RU" dirty="0"/>
          </a:p>
          <a:p>
            <a:r>
              <a:rPr lang="ru-RU" dirty="0"/>
              <a:t>• Стандартные тесты по вербальному и производительному IQ.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C8C2F14-CDE1-44F1-AA35-8A15D4B77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902" y="1397701"/>
            <a:ext cx="5820587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04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r>
              <a:rPr lang="ru-RU" dirty="0">
                <a:solidFill>
                  <a:srgbClr val="202124"/>
                </a:solidFill>
                <a:latin typeface="Google Sans"/>
              </a:rPr>
              <a:t>Нейропсихологическая оценка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1039529" y="1216404"/>
            <a:ext cx="37153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IQ - допустимая мера, но недостаточно конкретная для оценки когнитивных способностей.</a:t>
            </a:r>
          </a:p>
          <a:p>
            <a:endParaRPr lang="ru-RU" dirty="0"/>
          </a:p>
          <a:p>
            <a:r>
              <a:rPr lang="ru-RU" dirty="0"/>
              <a:t>• Познавательные функции:</a:t>
            </a:r>
          </a:p>
          <a:p>
            <a:pPr lvl="1"/>
            <a:r>
              <a:rPr lang="ru-RU" dirty="0"/>
              <a:t>• рецептивные функции</a:t>
            </a:r>
          </a:p>
          <a:p>
            <a:pPr lvl="1"/>
            <a:r>
              <a:rPr lang="ru-RU" dirty="0"/>
              <a:t>• Память и обучение</a:t>
            </a:r>
          </a:p>
          <a:p>
            <a:pPr lvl="1"/>
            <a:r>
              <a:rPr lang="ru-RU" dirty="0"/>
              <a:t>• Мышление</a:t>
            </a:r>
          </a:p>
          <a:p>
            <a:pPr lvl="1"/>
            <a:r>
              <a:rPr lang="ru-RU" dirty="0"/>
              <a:t>• Выразительные функции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E381A-0D04-4822-9E42-7A66076AA6AC}"/>
              </a:ext>
            </a:extLst>
          </p:cNvPr>
          <p:cNvSpPr txBox="1"/>
          <p:nvPr/>
        </p:nvSpPr>
        <p:spPr>
          <a:xfrm>
            <a:off x="7159592" y="1216404"/>
            <a:ext cx="37153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Множество видов оценок:</a:t>
            </a:r>
          </a:p>
          <a:p>
            <a:pPr lvl="1"/>
            <a:r>
              <a:rPr lang="ru-RU" dirty="0"/>
              <a:t>• Тесты интеллекта</a:t>
            </a:r>
          </a:p>
          <a:p>
            <a:pPr lvl="1"/>
            <a:r>
              <a:rPr lang="ru-RU" dirty="0"/>
              <a:t>• Тесты восприятия</a:t>
            </a:r>
          </a:p>
          <a:p>
            <a:pPr lvl="1"/>
            <a:r>
              <a:rPr lang="ru-RU" dirty="0"/>
              <a:t>• Языковые тесты</a:t>
            </a:r>
          </a:p>
          <a:p>
            <a:pPr lvl="1"/>
            <a:r>
              <a:rPr lang="ru-RU" dirty="0"/>
              <a:t>• Тесты памяти</a:t>
            </a:r>
          </a:p>
          <a:p>
            <a:pPr lvl="1"/>
            <a:r>
              <a:rPr lang="ru-RU" dirty="0"/>
              <a:t>• Визуально-пространственные тесты</a:t>
            </a:r>
          </a:p>
          <a:p>
            <a:pPr lvl="1"/>
            <a:r>
              <a:rPr lang="ru-RU" dirty="0"/>
              <a:t>• Тесты исполнительных функций</a:t>
            </a:r>
          </a:p>
          <a:p>
            <a:pPr lvl="1"/>
            <a:r>
              <a:rPr lang="ru-RU" dirty="0"/>
              <a:t>• так далее</a:t>
            </a:r>
          </a:p>
        </p:txBody>
      </p:sp>
    </p:spTree>
    <p:extLst>
      <p:ext uri="{BB962C8B-B14F-4D97-AF65-F5344CB8AC3E}">
        <p14:creationId xmlns:p14="http://schemas.microsoft.com/office/powerpoint/2010/main" val="1288562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r>
              <a:rPr lang="ru-RU" dirty="0">
                <a:solidFill>
                  <a:srgbClr val="202124"/>
                </a:solidFill>
                <a:latin typeface="Google Sans"/>
              </a:rPr>
              <a:t>Нейропсихологическая оценка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596511" y="2031178"/>
            <a:ext cx="46971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Оценка предполагает некоторый идеальный, нормальный или предыдущий уровень функционирования, относительно которого может быть измерена производительность человека:</a:t>
            </a:r>
          </a:p>
          <a:p>
            <a:pPr lvl="1"/>
            <a:r>
              <a:rPr lang="ru-RU" dirty="0"/>
              <a:t>• В среднем по населению</a:t>
            </a:r>
          </a:p>
          <a:p>
            <a:pPr lvl="1"/>
            <a:r>
              <a:rPr lang="ru-RU" dirty="0"/>
              <a:t>• Индивидуальное сравнение</a:t>
            </a:r>
          </a:p>
          <a:p>
            <a:pPr lvl="1"/>
            <a:endParaRPr lang="ru-RU" dirty="0"/>
          </a:p>
          <a:p>
            <a:r>
              <a:rPr lang="ru-RU" dirty="0"/>
              <a:t>• Требует строгих условий, чтобы уравнять возможность выполнения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C8C2F14-CDE1-44F1-AA35-8A15D4B77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902" y="1397701"/>
            <a:ext cx="5820587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00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r>
              <a:rPr lang="ru-RU" dirty="0">
                <a:solidFill>
                  <a:srgbClr val="202124"/>
                </a:solidFill>
                <a:latin typeface="Google Sans"/>
              </a:rPr>
              <a:t>Нейропсихологическая оценка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471381" y="3429000"/>
            <a:ext cx="61700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Подходы к нейропсихологическому тестированию:</a:t>
            </a:r>
          </a:p>
          <a:p>
            <a:endParaRPr lang="ru-RU" dirty="0"/>
          </a:p>
          <a:p>
            <a:pPr lvl="1"/>
            <a:r>
              <a:rPr lang="ru-RU" dirty="0"/>
              <a:t>• Подход к скринингу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• Подход к проверке гипотез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• Аккумуляторный подход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4CC4C8A-21D1-4F12-9D9E-26FAE384F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323" y="1194754"/>
            <a:ext cx="4684295" cy="5119482"/>
          </a:xfrm>
          <a:prstGeom prst="rect">
            <a:avLst/>
          </a:prstGeom>
        </p:spPr>
      </p:pic>
      <p:pic>
        <p:nvPicPr>
          <p:cNvPr id="1026" name="Picture 2" descr="Journal of the International Neuropsychological Society">
            <a:extLst>
              <a:ext uri="{FF2B5EF4-FFF2-40B4-BE49-F238E27FC236}">
                <a16:creationId xmlns:a16="http://schemas.microsoft.com/office/drawing/2014/main" id="{3B758A47-A5FB-4DCE-AED9-921F8021E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262" y="888178"/>
            <a:ext cx="17145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F26CC4-AF4F-405E-9B81-CBFFDA57A0A8}"/>
              </a:ext>
            </a:extLst>
          </p:cNvPr>
          <p:cNvSpPr txBox="1"/>
          <p:nvPr/>
        </p:nvSpPr>
        <p:spPr>
          <a:xfrm>
            <a:off x="5823284" y="6285297"/>
            <a:ext cx="617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Neuropsychological Assessment: Past and Future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1141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r>
              <a:rPr lang="ru-RU" dirty="0">
                <a:solidFill>
                  <a:srgbClr val="202124"/>
                </a:solidFill>
                <a:latin typeface="Google Sans"/>
              </a:rPr>
              <a:t>Нейропсихологическая оценка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289559" y="1321067"/>
            <a:ext cx="61700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Подход к скринингу:</a:t>
            </a:r>
          </a:p>
          <a:p>
            <a:endParaRPr lang="ru-RU" dirty="0"/>
          </a:p>
          <a:p>
            <a:r>
              <a:rPr lang="ru-RU" dirty="0"/>
              <a:t>• Определите, соответствует ли человек определенным когнитивным критериям.</a:t>
            </a:r>
          </a:p>
          <a:p>
            <a:endParaRPr lang="ru-RU" dirty="0"/>
          </a:p>
          <a:p>
            <a:r>
              <a:rPr lang="ru-RU" dirty="0"/>
              <a:t>• Определите, требуется ли дополнительное тестирование.</a:t>
            </a:r>
          </a:p>
          <a:p>
            <a:endParaRPr lang="ru-RU" dirty="0"/>
          </a:p>
          <a:p>
            <a:r>
              <a:rPr lang="ru-RU" dirty="0"/>
              <a:t>• Гибкость и эффективность</a:t>
            </a:r>
          </a:p>
          <a:p>
            <a:endParaRPr lang="ru-RU" dirty="0"/>
          </a:p>
          <a:p>
            <a:r>
              <a:rPr lang="ru-RU" dirty="0"/>
              <a:t>• Для этой цели разработаны многочисленные тесты, включая RBANS, MMSE, MOCA.</a:t>
            </a:r>
          </a:p>
        </p:txBody>
      </p:sp>
      <p:pic>
        <p:nvPicPr>
          <p:cNvPr id="2050" name="Picture 2" descr="International Psychogeriatrics">
            <a:extLst>
              <a:ext uri="{FF2B5EF4-FFF2-40B4-BE49-F238E27FC236}">
                <a16:creationId xmlns:a16="http://schemas.microsoft.com/office/drawing/2014/main" id="{49F19A74-3D1C-4DA6-8CA5-CECEBB723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888" y="1447125"/>
            <a:ext cx="3041482" cy="405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E816AE-1083-4514-9C57-21D9CF142B3E}"/>
              </a:ext>
            </a:extLst>
          </p:cNvPr>
          <p:cNvSpPr txBox="1"/>
          <p:nvPr/>
        </p:nvSpPr>
        <p:spPr>
          <a:xfrm>
            <a:off x="7170821" y="5853163"/>
            <a:ext cx="4504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rgbClr val="333333"/>
                </a:solidFill>
                <a:effectLst/>
                <a:latin typeface="noto sans"/>
                <a:hlinkClick r:id="rId3"/>
              </a:rPr>
              <a:t>Screening utility of the Montreal Cognitive Assessment (MoCA): in place of – or as well as – the MMSE?</a:t>
            </a:r>
            <a:endParaRPr lang="en-US" sz="1000" b="1" i="0" dirty="0">
              <a:solidFill>
                <a:srgbClr val="333333"/>
              </a:solidFill>
              <a:effectLst/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2329061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9899"/>
            <a:ext cx="9195034" cy="616387"/>
          </a:xfrm>
        </p:spPr>
        <p:txBody>
          <a:bodyPr/>
          <a:lstStyle/>
          <a:p>
            <a:r>
              <a:rPr lang="ru-RU" dirty="0">
                <a:solidFill>
                  <a:srgbClr val="202124"/>
                </a:solidFill>
                <a:latin typeface="Google Sans"/>
              </a:rPr>
              <a:t>Нейропсихологическая оценка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01CED-64F9-4C91-A26E-13BAB1BB64F9}"/>
              </a:ext>
            </a:extLst>
          </p:cNvPr>
          <p:cNvSpPr txBox="1"/>
          <p:nvPr/>
        </p:nvSpPr>
        <p:spPr>
          <a:xfrm>
            <a:off x="289559" y="1321067"/>
            <a:ext cx="61700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Подход к проверке гипотез:</a:t>
            </a:r>
          </a:p>
          <a:p>
            <a:endParaRPr lang="ru-RU" dirty="0"/>
          </a:p>
          <a:p>
            <a:pPr lvl="1"/>
            <a:r>
              <a:rPr lang="ru-RU" dirty="0"/>
              <a:t>• Оцените конкретный вопрос / предметную область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• Подробная оценка одного конкретного поражения или области мозга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• Возможно упускать из виду другие области или области, которые могут быть затронуты, и вносить свой вклад</a:t>
            </a:r>
          </a:p>
        </p:txBody>
      </p:sp>
      <p:pic>
        <p:nvPicPr>
          <p:cNvPr id="7170" name="Picture 2" descr="Neuropsychological Assessments | York Region Psychological Services">
            <a:extLst>
              <a:ext uri="{FF2B5EF4-FFF2-40B4-BE49-F238E27FC236}">
                <a16:creationId xmlns:a16="http://schemas.microsoft.com/office/drawing/2014/main" id="{8CA7957E-CC2F-4C18-BAF2-F552EA6C4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447" y="1062689"/>
            <a:ext cx="4471737" cy="462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6145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2640</TotalTime>
  <Words>555</Words>
  <Application>Microsoft Office PowerPoint</Application>
  <PresentationFormat>Широкоэкранный</PresentationFormat>
  <Paragraphs>136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Google Sans</vt:lpstr>
      <vt:lpstr>noto sans</vt:lpstr>
      <vt:lpstr>Тема Office</vt:lpstr>
      <vt:lpstr>Фундаментальная нейронаука для нейровизуализации</vt:lpstr>
      <vt:lpstr>Нейропсихологическая оценка</vt:lpstr>
      <vt:lpstr>Нейропсихологическая оценка</vt:lpstr>
      <vt:lpstr>Нейропсихологическая оценка</vt:lpstr>
      <vt:lpstr>Нейропсихологическая оценка</vt:lpstr>
      <vt:lpstr>Нейропсихологическая оценка</vt:lpstr>
      <vt:lpstr>Нейропсихологическая оценка</vt:lpstr>
      <vt:lpstr>Нейропсихологическая оценка</vt:lpstr>
      <vt:lpstr>Нейропсихологическая оценка</vt:lpstr>
      <vt:lpstr>Нейропсихологическая оценка</vt:lpstr>
      <vt:lpstr>Оценка памяти</vt:lpstr>
      <vt:lpstr>Оценка памяти</vt:lpstr>
      <vt:lpstr>Оценка исполнительного функционирования</vt:lpstr>
      <vt:lpstr>Оценка исполнительного функционирования</vt:lpstr>
      <vt:lpstr>Оценка исполнительного функционирования</vt:lpstr>
      <vt:lpstr>Нейропсихологическая оценка</vt:lpstr>
      <vt:lpstr>Вопрос</vt:lpstr>
      <vt:lpstr>Ответ</vt:lpstr>
      <vt:lpstr>Обсуждение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Фундаментальная нейронаука для нейровизуализации</dc:title>
  <dc:creator>Ilya Juhnowski</dc:creator>
  <cp:lastModifiedBy>Ilya Juhnowski</cp:lastModifiedBy>
  <cp:revision>173</cp:revision>
  <dcterms:created xsi:type="dcterms:W3CDTF">2021-08-12T17:32:45Z</dcterms:created>
  <dcterms:modified xsi:type="dcterms:W3CDTF">2021-08-20T17:49:56Z</dcterms:modified>
</cp:coreProperties>
</file>